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851" r:id="rId2"/>
    <p:sldId id="860" r:id="rId3"/>
    <p:sldId id="861" r:id="rId4"/>
    <p:sldId id="862" r:id="rId5"/>
    <p:sldId id="863" r:id="rId6"/>
    <p:sldId id="864" r:id="rId7"/>
    <p:sldId id="866" r:id="rId8"/>
    <p:sldId id="867" r:id="rId9"/>
    <p:sldId id="868" r:id="rId10"/>
    <p:sldId id="869" r:id="rId11"/>
    <p:sldId id="871" r:id="rId12"/>
    <p:sldId id="872" r:id="rId13"/>
    <p:sldId id="873" r:id="rId14"/>
    <p:sldId id="874" r:id="rId15"/>
    <p:sldId id="875" r:id="rId16"/>
    <p:sldId id="877" r:id="rId17"/>
    <p:sldId id="883" r:id="rId18"/>
    <p:sldId id="879" r:id="rId1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A98D1350-92EB-4E81-A210-2CDCA639BF54}" type="datetimeFigureOut">
              <a:rPr lang="he-IL" smtClean="0"/>
              <a:t>כ"ב/טבת/תשפ"ב</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A15EEC60-A631-4577-A301-41F0EA74C7FA}" type="slidenum">
              <a:rPr lang="he-IL" smtClean="0"/>
              <a:t>‹#›</a:t>
            </a:fld>
            <a:endParaRPr lang="he-IL"/>
          </a:p>
        </p:txBody>
      </p:sp>
    </p:spTree>
    <p:extLst>
      <p:ext uri="{BB962C8B-B14F-4D97-AF65-F5344CB8AC3E}">
        <p14:creationId xmlns:p14="http://schemas.microsoft.com/office/powerpoint/2010/main" val="274814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2</a:t>
            </a:fld>
            <a:endParaRPr lang="he-IL"/>
          </a:p>
        </p:txBody>
      </p:sp>
    </p:spTree>
    <p:extLst>
      <p:ext uri="{BB962C8B-B14F-4D97-AF65-F5344CB8AC3E}">
        <p14:creationId xmlns:p14="http://schemas.microsoft.com/office/powerpoint/2010/main" val="4291579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examples of ordinal attributes include </a:t>
            </a:r>
            <a:r>
              <a:rPr lang="en-US" i="1" dirty="0"/>
              <a:t>grade </a:t>
            </a:r>
            <a:r>
              <a:rPr lang="en-US" dirty="0"/>
              <a:t>(e.g., </a:t>
            </a:r>
            <a:r>
              <a:rPr lang="en-US" i="1" dirty="0"/>
              <a:t>A+, A, A-, B+</a:t>
            </a:r>
            <a:r>
              <a:rPr lang="en-US" dirty="0"/>
              <a:t>, and so on) and </a:t>
            </a:r>
            <a:r>
              <a:rPr lang="en-US" i="1" dirty="0"/>
              <a:t>professional rank</a:t>
            </a:r>
            <a:r>
              <a:rPr lang="en-US" dirty="0"/>
              <a:t>. </a:t>
            </a:r>
          </a:p>
          <a:p>
            <a:pPr algn="l" rtl="0"/>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11</a:t>
            </a:fld>
            <a:endParaRPr lang="he-IL"/>
          </a:p>
        </p:txBody>
      </p:sp>
    </p:spTree>
    <p:extLst>
      <p:ext uri="{BB962C8B-B14F-4D97-AF65-F5344CB8AC3E}">
        <p14:creationId xmlns:p14="http://schemas.microsoft.com/office/powerpoint/2010/main" val="4110288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examples of ordinal attributes include </a:t>
            </a:r>
            <a:r>
              <a:rPr lang="en-US" i="1" dirty="0"/>
              <a:t>grade </a:t>
            </a:r>
            <a:r>
              <a:rPr lang="en-US" dirty="0"/>
              <a:t>(e.g., </a:t>
            </a:r>
            <a:r>
              <a:rPr lang="en-US" i="1" dirty="0"/>
              <a:t>A+, A, A-, B+</a:t>
            </a:r>
            <a:r>
              <a:rPr lang="en-US" dirty="0"/>
              <a:t>, and so on) and </a:t>
            </a:r>
            <a:r>
              <a:rPr lang="en-US" i="1" dirty="0"/>
              <a:t>professional rank</a:t>
            </a:r>
            <a:r>
              <a:rPr lang="en-US" dirty="0"/>
              <a:t>. </a:t>
            </a:r>
          </a:p>
          <a:p>
            <a:pPr algn="l" rtl="0"/>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12</a:t>
            </a:fld>
            <a:endParaRPr lang="he-IL"/>
          </a:p>
        </p:txBody>
      </p:sp>
    </p:spTree>
    <p:extLst>
      <p:ext uri="{BB962C8B-B14F-4D97-AF65-F5344CB8AC3E}">
        <p14:creationId xmlns:p14="http://schemas.microsoft.com/office/powerpoint/2010/main" val="3891865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examples of ordinal attributes include </a:t>
            </a:r>
            <a:r>
              <a:rPr lang="en-US" i="1" dirty="0"/>
              <a:t>grade </a:t>
            </a:r>
            <a:r>
              <a:rPr lang="en-US" dirty="0"/>
              <a:t>(e.g., </a:t>
            </a:r>
            <a:r>
              <a:rPr lang="en-US" i="1" dirty="0"/>
              <a:t>A+, A, A-, B+</a:t>
            </a:r>
            <a:r>
              <a:rPr lang="en-US" dirty="0"/>
              <a:t>, and so on) and </a:t>
            </a:r>
            <a:r>
              <a:rPr lang="en-US" i="1" dirty="0"/>
              <a:t>professional rank</a:t>
            </a:r>
            <a:r>
              <a:rPr lang="en-US" dirty="0"/>
              <a:t>. </a:t>
            </a:r>
          </a:p>
          <a:p>
            <a:pPr algn="l" rtl="0"/>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13</a:t>
            </a:fld>
            <a:endParaRPr lang="he-IL"/>
          </a:p>
        </p:txBody>
      </p:sp>
    </p:spTree>
    <p:extLst>
      <p:ext uri="{BB962C8B-B14F-4D97-AF65-F5344CB8AC3E}">
        <p14:creationId xmlns:p14="http://schemas.microsoft.com/office/powerpoint/2010/main" val="879986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examples of ordinal attributes include </a:t>
            </a:r>
            <a:r>
              <a:rPr lang="en-US" i="1" dirty="0"/>
              <a:t>grade </a:t>
            </a:r>
            <a:r>
              <a:rPr lang="en-US" dirty="0"/>
              <a:t>(e.g., </a:t>
            </a:r>
            <a:r>
              <a:rPr lang="en-US" i="1" dirty="0"/>
              <a:t>A+, A, A-, B+</a:t>
            </a:r>
            <a:r>
              <a:rPr lang="en-US" dirty="0"/>
              <a:t>, and so on) and </a:t>
            </a:r>
            <a:r>
              <a:rPr lang="en-US" i="1" dirty="0"/>
              <a:t>professional rank</a:t>
            </a:r>
            <a:r>
              <a:rPr lang="en-US" dirty="0"/>
              <a:t>. </a:t>
            </a:r>
          </a:p>
          <a:p>
            <a:pPr algn="l" rtl="0"/>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14</a:t>
            </a:fld>
            <a:endParaRPr lang="he-IL"/>
          </a:p>
        </p:txBody>
      </p:sp>
    </p:spTree>
    <p:extLst>
      <p:ext uri="{BB962C8B-B14F-4D97-AF65-F5344CB8AC3E}">
        <p14:creationId xmlns:p14="http://schemas.microsoft.com/office/powerpoint/2010/main" val="542578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examples of ordinal attributes include </a:t>
            </a:r>
            <a:r>
              <a:rPr lang="en-US" i="1" dirty="0"/>
              <a:t>grade </a:t>
            </a:r>
            <a:r>
              <a:rPr lang="en-US" dirty="0"/>
              <a:t>(e.g., </a:t>
            </a:r>
            <a:r>
              <a:rPr lang="en-US" i="1" dirty="0"/>
              <a:t>A+, A, A-, B+</a:t>
            </a:r>
            <a:r>
              <a:rPr lang="en-US" dirty="0"/>
              <a:t>, and so on) and </a:t>
            </a:r>
            <a:r>
              <a:rPr lang="en-US" i="1" dirty="0"/>
              <a:t>professional rank</a:t>
            </a:r>
            <a:r>
              <a:rPr lang="en-US" dirty="0"/>
              <a:t>. </a:t>
            </a:r>
          </a:p>
          <a:p>
            <a:pPr algn="l" rtl="0"/>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15</a:t>
            </a:fld>
            <a:endParaRPr lang="he-IL"/>
          </a:p>
        </p:txBody>
      </p:sp>
    </p:spTree>
    <p:extLst>
      <p:ext uri="{BB962C8B-B14F-4D97-AF65-F5344CB8AC3E}">
        <p14:creationId xmlns:p14="http://schemas.microsoft.com/office/powerpoint/2010/main" val="3821786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examples of ordinal attributes include </a:t>
            </a:r>
            <a:r>
              <a:rPr lang="en-US" i="1" dirty="0"/>
              <a:t>grade </a:t>
            </a:r>
            <a:r>
              <a:rPr lang="en-US" dirty="0"/>
              <a:t>(e.g., </a:t>
            </a:r>
            <a:r>
              <a:rPr lang="en-US" i="1" dirty="0"/>
              <a:t>A+, A, A-, B+</a:t>
            </a:r>
            <a:r>
              <a:rPr lang="en-US" dirty="0"/>
              <a:t>, and so on) and </a:t>
            </a:r>
            <a:r>
              <a:rPr lang="en-US" i="1" dirty="0"/>
              <a:t>professional rank</a:t>
            </a:r>
            <a:r>
              <a:rPr lang="en-US" dirty="0"/>
              <a:t>. </a:t>
            </a:r>
          </a:p>
          <a:p>
            <a:pPr algn="l" rtl="0"/>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16</a:t>
            </a:fld>
            <a:endParaRPr lang="he-IL"/>
          </a:p>
        </p:txBody>
      </p:sp>
    </p:spTree>
    <p:extLst>
      <p:ext uri="{BB962C8B-B14F-4D97-AF65-F5344CB8AC3E}">
        <p14:creationId xmlns:p14="http://schemas.microsoft.com/office/powerpoint/2010/main" val="88039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17</a:t>
            </a:fld>
            <a:endParaRPr lang="he-IL"/>
          </a:p>
        </p:txBody>
      </p:sp>
    </p:spTree>
    <p:extLst>
      <p:ext uri="{BB962C8B-B14F-4D97-AF65-F5344CB8AC3E}">
        <p14:creationId xmlns:p14="http://schemas.microsoft.com/office/powerpoint/2010/main" val="3367362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examples of ordinal attributes include </a:t>
            </a:r>
            <a:r>
              <a:rPr lang="en-US" i="1" dirty="0"/>
              <a:t>grade </a:t>
            </a:r>
            <a:r>
              <a:rPr lang="en-US" dirty="0"/>
              <a:t>(e.g., </a:t>
            </a:r>
            <a:r>
              <a:rPr lang="en-US" i="1" dirty="0"/>
              <a:t>A+, A, A-, B+</a:t>
            </a:r>
            <a:r>
              <a:rPr lang="en-US" dirty="0"/>
              <a:t>, and so on) and </a:t>
            </a:r>
            <a:r>
              <a:rPr lang="en-US" i="1" dirty="0"/>
              <a:t>professional rank</a:t>
            </a:r>
            <a:r>
              <a:rPr lang="en-US" dirty="0"/>
              <a:t>. </a:t>
            </a:r>
          </a:p>
          <a:p>
            <a:pPr algn="l" rtl="0"/>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18</a:t>
            </a:fld>
            <a:endParaRPr lang="he-IL"/>
          </a:p>
        </p:txBody>
      </p:sp>
    </p:spTree>
    <p:extLst>
      <p:ext uri="{BB962C8B-B14F-4D97-AF65-F5344CB8AC3E}">
        <p14:creationId xmlns:p14="http://schemas.microsoft.com/office/powerpoint/2010/main" val="4156677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3</a:t>
            </a:fld>
            <a:endParaRPr lang="he-IL"/>
          </a:p>
        </p:txBody>
      </p:sp>
    </p:spTree>
    <p:extLst>
      <p:ext uri="{BB962C8B-B14F-4D97-AF65-F5344CB8AC3E}">
        <p14:creationId xmlns:p14="http://schemas.microsoft.com/office/powerpoint/2010/main" val="181856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4</a:t>
            </a:fld>
            <a:endParaRPr lang="he-IL"/>
          </a:p>
        </p:txBody>
      </p:sp>
    </p:spTree>
    <p:extLst>
      <p:ext uri="{BB962C8B-B14F-4D97-AF65-F5344CB8AC3E}">
        <p14:creationId xmlns:p14="http://schemas.microsoft.com/office/powerpoint/2010/main" val="397247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5</a:t>
            </a:fld>
            <a:endParaRPr lang="he-IL"/>
          </a:p>
        </p:txBody>
      </p:sp>
    </p:spTree>
    <p:extLst>
      <p:ext uri="{BB962C8B-B14F-4D97-AF65-F5344CB8AC3E}">
        <p14:creationId xmlns:p14="http://schemas.microsoft.com/office/powerpoint/2010/main" val="47007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6</a:t>
            </a:fld>
            <a:endParaRPr lang="he-IL"/>
          </a:p>
        </p:txBody>
      </p:sp>
    </p:spTree>
    <p:extLst>
      <p:ext uri="{BB962C8B-B14F-4D97-AF65-F5344CB8AC3E}">
        <p14:creationId xmlns:p14="http://schemas.microsoft.com/office/powerpoint/2010/main" val="343875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nominal attribute values do not have any meaningful order about them and are not quantitative, it makes no sense to find the mean (average) value or median (middle) value for such an attribute, given a set of objects. </a:t>
            </a:r>
          </a:p>
          <a:p>
            <a:pPr algn="l" rtl="0"/>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7</a:t>
            </a:fld>
            <a:endParaRPr lang="he-IL"/>
          </a:p>
        </p:txBody>
      </p:sp>
    </p:spTree>
    <p:extLst>
      <p:ext uri="{BB962C8B-B14F-4D97-AF65-F5344CB8AC3E}">
        <p14:creationId xmlns:p14="http://schemas.microsoft.com/office/powerpoint/2010/main" val="412953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nominal attribute values do not have any meaningful order about them and are not quantitative, it makes no sense to find the mean (average) value or median (middle) value for such an attribute, given a set of objects. </a:t>
            </a:r>
          </a:p>
          <a:p>
            <a:pPr algn="l" rtl="0"/>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8</a:t>
            </a:fld>
            <a:endParaRPr lang="he-IL"/>
          </a:p>
        </p:txBody>
      </p:sp>
    </p:spTree>
    <p:extLst>
      <p:ext uri="{BB962C8B-B14F-4D97-AF65-F5344CB8AC3E}">
        <p14:creationId xmlns:p14="http://schemas.microsoft.com/office/powerpoint/2010/main" val="372086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nominal attribute values do not have any meaningful order about them and are not quantitative, it makes no sense to find the mean (average) value or median (middle) value for such an attribute, given a set of objects. </a:t>
            </a:r>
          </a:p>
          <a:p>
            <a:pPr algn="l" rtl="0"/>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9</a:t>
            </a:fld>
            <a:endParaRPr lang="he-IL"/>
          </a:p>
        </p:txBody>
      </p:sp>
    </p:spTree>
    <p:extLst>
      <p:ext uri="{BB962C8B-B14F-4D97-AF65-F5344CB8AC3E}">
        <p14:creationId xmlns:p14="http://schemas.microsoft.com/office/powerpoint/2010/main" val="85854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nominal attribute values do not have any meaningful order about them and are not quantitative, it makes no sense to find the mean (average) value or median (middle) value for such an attribute, given a set of objects. </a:t>
            </a:r>
          </a:p>
          <a:p>
            <a:pPr algn="l" rtl="0"/>
            <a:endParaRPr lang="he-IL" dirty="0"/>
          </a:p>
        </p:txBody>
      </p:sp>
      <p:sp>
        <p:nvSpPr>
          <p:cNvPr id="4" name="Slide Number Placeholder 3"/>
          <p:cNvSpPr>
            <a:spLocks noGrp="1"/>
          </p:cNvSpPr>
          <p:nvPr>
            <p:ph type="sldNum" sz="quarter" idx="5"/>
          </p:nvPr>
        </p:nvSpPr>
        <p:spPr/>
        <p:txBody>
          <a:bodyPr/>
          <a:lstStyle/>
          <a:p>
            <a:fld id="{C945BCBE-00AB-4481-AD72-36119B3F4889}" type="slidenum">
              <a:rPr lang="he-IL" smtClean="0"/>
              <a:t>10</a:t>
            </a:fld>
            <a:endParaRPr lang="he-IL"/>
          </a:p>
        </p:txBody>
      </p:sp>
    </p:spTree>
    <p:extLst>
      <p:ext uri="{BB962C8B-B14F-4D97-AF65-F5344CB8AC3E}">
        <p14:creationId xmlns:p14="http://schemas.microsoft.com/office/powerpoint/2010/main" val="161589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2C0A2-A039-4191-9AA6-5C110821B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A650E372-2DD7-400E-8FF2-A7DEB6AD5C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55E6C656-DD98-46A0-A426-E0949E523B9A}"/>
              </a:ext>
            </a:extLst>
          </p:cNvPr>
          <p:cNvSpPr>
            <a:spLocks noGrp="1"/>
          </p:cNvSpPr>
          <p:nvPr>
            <p:ph type="dt" sz="half" idx="10"/>
          </p:nvPr>
        </p:nvSpPr>
        <p:spPr/>
        <p:txBody>
          <a:bodyPr/>
          <a:lstStyle/>
          <a:p>
            <a:fld id="{FACD93F7-2BFF-45B2-8E02-D781B9E43A6D}" type="datetimeFigureOut">
              <a:rPr lang="he-IL" smtClean="0"/>
              <a:t>כ"ב/טבת/תשפ"ב</a:t>
            </a:fld>
            <a:endParaRPr lang="he-IL"/>
          </a:p>
        </p:txBody>
      </p:sp>
      <p:sp>
        <p:nvSpPr>
          <p:cNvPr id="5" name="Footer Placeholder 4">
            <a:extLst>
              <a:ext uri="{FF2B5EF4-FFF2-40B4-BE49-F238E27FC236}">
                <a16:creationId xmlns:a16="http://schemas.microsoft.com/office/drawing/2014/main" id="{4B389DBA-6FA7-404E-AB48-F96033CAE4B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83039F7-1745-4490-9AE6-B98CAAB724C1}"/>
              </a:ext>
            </a:extLst>
          </p:cNvPr>
          <p:cNvSpPr>
            <a:spLocks noGrp="1"/>
          </p:cNvSpPr>
          <p:nvPr>
            <p:ph type="sldNum" sz="quarter" idx="12"/>
          </p:nvPr>
        </p:nvSpPr>
        <p:spPr/>
        <p:txBody>
          <a:bodyPr/>
          <a:lstStyle/>
          <a:p>
            <a:fld id="{62B5803C-063E-42D7-8A82-A364B0376279}" type="slidenum">
              <a:rPr lang="he-IL" smtClean="0"/>
              <a:t>‹#›</a:t>
            </a:fld>
            <a:endParaRPr lang="he-IL"/>
          </a:p>
        </p:txBody>
      </p:sp>
    </p:spTree>
    <p:extLst>
      <p:ext uri="{BB962C8B-B14F-4D97-AF65-F5344CB8AC3E}">
        <p14:creationId xmlns:p14="http://schemas.microsoft.com/office/powerpoint/2010/main" val="165622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4B77-9658-4BEC-B8C5-B8C9C50709FC}"/>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2CE3857-3A94-4CBB-8167-936DFA216F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A771512-13FE-4C37-9C74-6488865AF0C5}"/>
              </a:ext>
            </a:extLst>
          </p:cNvPr>
          <p:cNvSpPr>
            <a:spLocks noGrp="1"/>
          </p:cNvSpPr>
          <p:nvPr>
            <p:ph type="dt" sz="half" idx="10"/>
          </p:nvPr>
        </p:nvSpPr>
        <p:spPr/>
        <p:txBody>
          <a:bodyPr/>
          <a:lstStyle/>
          <a:p>
            <a:fld id="{FACD93F7-2BFF-45B2-8E02-D781B9E43A6D}" type="datetimeFigureOut">
              <a:rPr lang="he-IL" smtClean="0"/>
              <a:t>כ"ב/טבת/תשפ"ב</a:t>
            </a:fld>
            <a:endParaRPr lang="he-IL"/>
          </a:p>
        </p:txBody>
      </p:sp>
      <p:sp>
        <p:nvSpPr>
          <p:cNvPr id="5" name="Footer Placeholder 4">
            <a:extLst>
              <a:ext uri="{FF2B5EF4-FFF2-40B4-BE49-F238E27FC236}">
                <a16:creationId xmlns:a16="http://schemas.microsoft.com/office/drawing/2014/main" id="{5522BE55-8BED-4080-9DE7-701206EB0AF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3208740-DB08-4421-BE13-77DA50B86845}"/>
              </a:ext>
            </a:extLst>
          </p:cNvPr>
          <p:cNvSpPr>
            <a:spLocks noGrp="1"/>
          </p:cNvSpPr>
          <p:nvPr>
            <p:ph type="sldNum" sz="quarter" idx="12"/>
          </p:nvPr>
        </p:nvSpPr>
        <p:spPr/>
        <p:txBody>
          <a:bodyPr/>
          <a:lstStyle/>
          <a:p>
            <a:fld id="{62B5803C-063E-42D7-8A82-A364B0376279}" type="slidenum">
              <a:rPr lang="he-IL" smtClean="0"/>
              <a:t>‹#›</a:t>
            </a:fld>
            <a:endParaRPr lang="he-IL"/>
          </a:p>
        </p:txBody>
      </p:sp>
    </p:spTree>
    <p:extLst>
      <p:ext uri="{BB962C8B-B14F-4D97-AF65-F5344CB8AC3E}">
        <p14:creationId xmlns:p14="http://schemas.microsoft.com/office/powerpoint/2010/main" val="207153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0729B-70F5-4DE6-9A1B-12D7BECA88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60D60BC-5CD0-4878-A972-2BC0C2503B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7A22E6-B31F-4865-B096-250F073FDFD3}"/>
              </a:ext>
            </a:extLst>
          </p:cNvPr>
          <p:cNvSpPr>
            <a:spLocks noGrp="1"/>
          </p:cNvSpPr>
          <p:nvPr>
            <p:ph type="dt" sz="half" idx="10"/>
          </p:nvPr>
        </p:nvSpPr>
        <p:spPr/>
        <p:txBody>
          <a:bodyPr/>
          <a:lstStyle/>
          <a:p>
            <a:fld id="{FACD93F7-2BFF-45B2-8E02-D781B9E43A6D}" type="datetimeFigureOut">
              <a:rPr lang="he-IL" smtClean="0"/>
              <a:t>כ"ב/טבת/תשפ"ב</a:t>
            </a:fld>
            <a:endParaRPr lang="he-IL"/>
          </a:p>
        </p:txBody>
      </p:sp>
      <p:sp>
        <p:nvSpPr>
          <p:cNvPr id="5" name="Footer Placeholder 4">
            <a:extLst>
              <a:ext uri="{FF2B5EF4-FFF2-40B4-BE49-F238E27FC236}">
                <a16:creationId xmlns:a16="http://schemas.microsoft.com/office/drawing/2014/main" id="{C042E227-2FEC-44C7-9664-3CAA128077F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6363A54-A924-4BE0-AFB1-D2589FD93572}"/>
              </a:ext>
            </a:extLst>
          </p:cNvPr>
          <p:cNvSpPr>
            <a:spLocks noGrp="1"/>
          </p:cNvSpPr>
          <p:nvPr>
            <p:ph type="sldNum" sz="quarter" idx="12"/>
          </p:nvPr>
        </p:nvSpPr>
        <p:spPr/>
        <p:txBody>
          <a:bodyPr/>
          <a:lstStyle/>
          <a:p>
            <a:fld id="{62B5803C-063E-42D7-8A82-A364B0376279}" type="slidenum">
              <a:rPr lang="he-IL" smtClean="0"/>
              <a:t>‹#›</a:t>
            </a:fld>
            <a:endParaRPr lang="he-IL"/>
          </a:p>
        </p:txBody>
      </p:sp>
    </p:spTree>
    <p:extLst>
      <p:ext uri="{BB962C8B-B14F-4D97-AF65-F5344CB8AC3E}">
        <p14:creationId xmlns:p14="http://schemas.microsoft.com/office/powerpoint/2010/main" val="305770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1B72-6B0A-422A-9CA0-1190E6DBF44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9FDA6AF1-0E73-4224-943F-C0A1CCA3FE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554B6A4-0FE8-4576-8F57-7FBAD077B3B0}"/>
              </a:ext>
            </a:extLst>
          </p:cNvPr>
          <p:cNvSpPr>
            <a:spLocks noGrp="1"/>
          </p:cNvSpPr>
          <p:nvPr>
            <p:ph type="dt" sz="half" idx="10"/>
          </p:nvPr>
        </p:nvSpPr>
        <p:spPr/>
        <p:txBody>
          <a:bodyPr/>
          <a:lstStyle/>
          <a:p>
            <a:fld id="{FACD93F7-2BFF-45B2-8E02-D781B9E43A6D}" type="datetimeFigureOut">
              <a:rPr lang="he-IL" smtClean="0"/>
              <a:t>כ"ב/טבת/תשפ"ב</a:t>
            </a:fld>
            <a:endParaRPr lang="he-IL"/>
          </a:p>
        </p:txBody>
      </p:sp>
      <p:sp>
        <p:nvSpPr>
          <p:cNvPr id="5" name="Footer Placeholder 4">
            <a:extLst>
              <a:ext uri="{FF2B5EF4-FFF2-40B4-BE49-F238E27FC236}">
                <a16:creationId xmlns:a16="http://schemas.microsoft.com/office/drawing/2014/main" id="{578EFB97-06C8-42E1-AA83-9F61B49F2D1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CBE5EA3-221B-407B-BFE9-773F806649B4}"/>
              </a:ext>
            </a:extLst>
          </p:cNvPr>
          <p:cNvSpPr>
            <a:spLocks noGrp="1"/>
          </p:cNvSpPr>
          <p:nvPr>
            <p:ph type="sldNum" sz="quarter" idx="12"/>
          </p:nvPr>
        </p:nvSpPr>
        <p:spPr/>
        <p:txBody>
          <a:bodyPr/>
          <a:lstStyle/>
          <a:p>
            <a:fld id="{62B5803C-063E-42D7-8A82-A364B0376279}" type="slidenum">
              <a:rPr lang="he-IL" smtClean="0"/>
              <a:t>‹#›</a:t>
            </a:fld>
            <a:endParaRPr lang="he-IL"/>
          </a:p>
        </p:txBody>
      </p:sp>
    </p:spTree>
    <p:extLst>
      <p:ext uri="{BB962C8B-B14F-4D97-AF65-F5344CB8AC3E}">
        <p14:creationId xmlns:p14="http://schemas.microsoft.com/office/powerpoint/2010/main" val="69396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748C-4644-4872-A7B3-CAF247A4C6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4B409C46-C284-4E49-BEE3-BEE9CC0F9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8BABEC-4650-49D6-AF1D-431B7472252C}"/>
              </a:ext>
            </a:extLst>
          </p:cNvPr>
          <p:cNvSpPr>
            <a:spLocks noGrp="1"/>
          </p:cNvSpPr>
          <p:nvPr>
            <p:ph type="dt" sz="half" idx="10"/>
          </p:nvPr>
        </p:nvSpPr>
        <p:spPr/>
        <p:txBody>
          <a:bodyPr/>
          <a:lstStyle/>
          <a:p>
            <a:fld id="{FACD93F7-2BFF-45B2-8E02-D781B9E43A6D}" type="datetimeFigureOut">
              <a:rPr lang="he-IL" smtClean="0"/>
              <a:t>כ"ב/טבת/תשפ"ב</a:t>
            </a:fld>
            <a:endParaRPr lang="he-IL"/>
          </a:p>
        </p:txBody>
      </p:sp>
      <p:sp>
        <p:nvSpPr>
          <p:cNvPr id="5" name="Footer Placeholder 4">
            <a:extLst>
              <a:ext uri="{FF2B5EF4-FFF2-40B4-BE49-F238E27FC236}">
                <a16:creationId xmlns:a16="http://schemas.microsoft.com/office/drawing/2014/main" id="{82A85815-A79E-4515-B511-D818CDEF245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86093B-9950-4C4D-BBC1-15D919DF6564}"/>
              </a:ext>
            </a:extLst>
          </p:cNvPr>
          <p:cNvSpPr>
            <a:spLocks noGrp="1"/>
          </p:cNvSpPr>
          <p:nvPr>
            <p:ph type="sldNum" sz="quarter" idx="12"/>
          </p:nvPr>
        </p:nvSpPr>
        <p:spPr/>
        <p:txBody>
          <a:bodyPr/>
          <a:lstStyle/>
          <a:p>
            <a:fld id="{62B5803C-063E-42D7-8A82-A364B0376279}" type="slidenum">
              <a:rPr lang="he-IL" smtClean="0"/>
              <a:t>‹#›</a:t>
            </a:fld>
            <a:endParaRPr lang="he-IL"/>
          </a:p>
        </p:txBody>
      </p:sp>
    </p:spTree>
    <p:extLst>
      <p:ext uri="{BB962C8B-B14F-4D97-AF65-F5344CB8AC3E}">
        <p14:creationId xmlns:p14="http://schemas.microsoft.com/office/powerpoint/2010/main" val="73702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8500-257C-452F-86EB-6E4D786C916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5CB96CF4-CB09-4868-9FA0-E65883E103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26238759-C587-44AB-BE02-023D7C791B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0A76082E-C920-450F-B324-BF3779C1D5EB}"/>
              </a:ext>
            </a:extLst>
          </p:cNvPr>
          <p:cNvSpPr>
            <a:spLocks noGrp="1"/>
          </p:cNvSpPr>
          <p:nvPr>
            <p:ph type="dt" sz="half" idx="10"/>
          </p:nvPr>
        </p:nvSpPr>
        <p:spPr/>
        <p:txBody>
          <a:bodyPr/>
          <a:lstStyle/>
          <a:p>
            <a:fld id="{FACD93F7-2BFF-45B2-8E02-D781B9E43A6D}" type="datetimeFigureOut">
              <a:rPr lang="he-IL" smtClean="0"/>
              <a:t>כ"ב/טבת/תשפ"ב</a:t>
            </a:fld>
            <a:endParaRPr lang="he-IL"/>
          </a:p>
        </p:txBody>
      </p:sp>
      <p:sp>
        <p:nvSpPr>
          <p:cNvPr id="6" name="Footer Placeholder 5">
            <a:extLst>
              <a:ext uri="{FF2B5EF4-FFF2-40B4-BE49-F238E27FC236}">
                <a16:creationId xmlns:a16="http://schemas.microsoft.com/office/drawing/2014/main" id="{BC4011C0-47FB-4E22-A4B8-0F0C65A68A5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EFBB295-31AB-4EB4-983C-FBE46F9BB0AF}"/>
              </a:ext>
            </a:extLst>
          </p:cNvPr>
          <p:cNvSpPr>
            <a:spLocks noGrp="1"/>
          </p:cNvSpPr>
          <p:nvPr>
            <p:ph type="sldNum" sz="quarter" idx="12"/>
          </p:nvPr>
        </p:nvSpPr>
        <p:spPr/>
        <p:txBody>
          <a:bodyPr/>
          <a:lstStyle/>
          <a:p>
            <a:fld id="{62B5803C-063E-42D7-8A82-A364B0376279}" type="slidenum">
              <a:rPr lang="he-IL" smtClean="0"/>
              <a:t>‹#›</a:t>
            </a:fld>
            <a:endParaRPr lang="he-IL"/>
          </a:p>
        </p:txBody>
      </p:sp>
    </p:spTree>
    <p:extLst>
      <p:ext uri="{BB962C8B-B14F-4D97-AF65-F5344CB8AC3E}">
        <p14:creationId xmlns:p14="http://schemas.microsoft.com/office/powerpoint/2010/main" val="53956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5FDB-C2F2-43C4-9F7C-7571DD43826D}"/>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E92B88A-2084-46A7-9297-0F8D9C33DD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FBE882-ADFC-42D9-82E8-0C4401B678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AF3A896F-2BC9-411F-A17B-DFD3AA8445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9E4B7F-D2BE-4E6F-AFB6-4DE9BE0FFB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C1EEEC5D-4A5D-41F9-8BB5-5A8B1DC84DDC}"/>
              </a:ext>
            </a:extLst>
          </p:cNvPr>
          <p:cNvSpPr>
            <a:spLocks noGrp="1"/>
          </p:cNvSpPr>
          <p:nvPr>
            <p:ph type="dt" sz="half" idx="10"/>
          </p:nvPr>
        </p:nvSpPr>
        <p:spPr/>
        <p:txBody>
          <a:bodyPr/>
          <a:lstStyle/>
          <a:p>
            <a:fld id="{FACD93F7-2BFF-45B2-8E02-D781B9E43A6D}" type="datetimeFigureOut">
              <a:rPr lang="he-IL" smtClean="0"/>
              <a:t>כ"ב/טבת/תשפ"ב</a:t>
            </a:fld>
            <a:endParaRPr lang="he-IL"/>
          </a:p>
        </p:txBody>
      </p:sp>
      <p:sp>
        <p:nvSpPr>
          <p:cNvPr id="8" name="Footer Placeholder 7">
            <a:extLst>
              <a:ext uri="{FF2B5EF4-FFF2-40B4-BE49-F238E27FC236}">
                <a16:creationId xmlns:a16="http://schemas.microsoft.com/office/drawing/2014/main" id="{787E57AD-6621-47B3-AEB4-385EA166EC9C}"/>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4D38672B-7EC3-447D-8106-340A9A84A8DB}"/>
              </a:ext>
            </a:extLst>
          </p:cNvPr>
          <p:cNvSpPr>
            <a:spLocks noGrp="1"/>
          </p:cNvSpPr>
          <p:nvPr>
            <p:ph type="sldNum" sz="quarter" idx="12"/>
          </p:nvPr>
        </p:nvSpPr>
        <p:spPr/>
        <p:txBody>
          <a:bodyPr/>
          <a:lstStyle/>
          <a:p>
            <a:fld id="{62B5803C-063E-42D7-8A82-A364B0376279}" type="slidenum">
              <a:rPr lang="he-IL" smtClean="0"/>
              <a:t>‹#›</a:t>
            </a:fld>
            <a:endParaRPr lang="he-IL"/>
          </a:p>
        </p:txBody>
      </p:sp>
    </p:spTree>
    <p:extLst>
      <p:ext uri="{BB962C8B-B14F-4D97-AF65-F5344CB8AC3E}">
        <p14:creationId xmlns:p14="http://schemas.microsoft.com/office/powerpoint/2010/main" val="131488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4C3C-CA26-4EBB-B863-D6197083681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2C40E9C-ABBB-465F-85A9-EBB3616B377D}"/>
              </a:ext>
            </a:extLst>
          </p:cNvPr>
          <p:cNvSpPr>
            <a:spLocks noGrp="1"/>
          </p:cNvSpPr>
          <p:nvPr>
            <p:ph type="dt" sz="half" idx="10"/>
          </p:nvPr>
        </p:nvSpPr>
        <p:spPr/>
        <p:txBody>
          <a:bodyPr/>
          <a:lstStyle/>
          <a:p>
            <a:fld id="{FACD93F7-2BFF-45B2-8E02-D781B9E43A6D}" type="datetimeFigureOut">
              <a:rPr lang="he-IL" smtClean="0"/>
              <a:t>כ"ב/טבת/תשפ"ב</a:t>
            </a:fld>
            <a:endParaRPr lang="he-IL"/>
          </a:p>
        </p:txBody>
      </p:sp>
      <p:sp>
        <p:nvSpPr>
          <p:cNvPr id="4" name="Footer Placeholder 3">
            <a:extLst>
              <a:ext uri="{FF2B5EF4-FFF2-40B4-BE49-F238E27FC236}">
                <a16:creationId xmlns:a16="http://schemas.microsoft.com/office/drawing/2014/main" id="{36DCA7DC-2B3D-4B16-B00E-FE79CB00361A}"/>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7059A0E3-DF3D-4ED0-8AA7-07ECEA07663D}"/>
              </a:ext>
            </a:extLst>
          </p:cNvPr>
          <p:cNvSpPr>
            <a:spLocks noGrp="1"/>
          </p:cNvSpPr>
          <p:nvPr>
            <p:ph type="sldNum" sz="quarter" idx="12"/>
          </p:nvPr>
        </p:nvSpPr>
        <p:spPr/>
        <p:txBody>
          <a:bodyPr/>
          <a:lstStyle/>
          <a:p>
            <a:fld id="{62B5803C-063E-42D7-8A82-A364B0376279}" type="slidenum">
              <a:rPr lang="he-IL" smtClean="0"/>
              <a:t>‹#›</a:t>
            </a:fld>
            <a:endParaRPr lang="he-IL"/>
          </a:p>
        </p:txBody>
      </p:sp>
    </p:spTree>
    <p:extLst>
      <p:ext uri="{BB962C8B-B14F-4D97-AF65-F5344CB8AC3E}">
        <p14:creationId xmlns:p14="http://schemas.microsoft.com/office/powerpoint/2010/main" val="217203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BF8AC-D244-4133-9AC9-3AAE2A3FD075}"/>
              </a:ext>
            </a:extLst>
          </p:cNvPr>
          <p:cNvSpPr>
            <a:spLocks noGrp="1"/>
          </p:cNvSpPr>
          <p:nvPr>
            <p:ph type="dt" sz="half" idx="10"/>
          </p:nvPr>
        </p:nvSpPr>
        <p:spPr/>
        <p:txBody>
          <a:bodyPr/>
          <a:lstStyle/>
          <a:p>
            <a:fld id="{FACD93F7-2BFF-45B2-8E02-D781B9E43A6D}" type="datetimeFigureOut">
              <a:rPr lang="he-IL" smtClean="0"/>
              <a:t>כ"ב/טבת/תשפ"ב</a:t>
            </a:fld>
            <a:endParaRPr lang="he-IL"/>
          </a:p>
        </p:txBody>
      </p:sp>
      <p:sp>
        <p:nvSpPr>
          <p:cNvPr id="3" name="Footer Placeholder 2">
            <a:extLst>
              <a:ext uri="{FF2B5EF4-FFF2-40B4-BE49-F238E27FC236}">
                <a16:creationId xmlns:a16="http://schemas.microsoft.com/office/drawing/2014/main" id="{A2ED6E80-4226-4865-868E-98C6A6250819}"/>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7C16A87D-6B2F-4001-B215-D46F6E65051D}"/>
              </a:ext>
            </a:extLst>
          </p:cNvPr>
          <p:cNvSpPr>
            <a:spLocks noGrp="1"/>
          </p:cNvSpPr>
          <p:nvPr>
            <p:ph type="sldNum" sz="quarter" idx="12"/>
          </p:nvPr>
        </p:nvSpPr>
        <p:spPr/>
        <p:txBody>
          <a:bodyPr/>
          <a:lstStyle/>
          <a:p>
            <a:fld id="{62B5803C-063E-42D7-8A82-A364B0376279}" type="slidenum">
              <a:rPr lang="he-IL" smtClean="0"/>
              <a:t>‹#›</a:t>
            </a:fld>
            <a:endParaRPr lang="he-IL"/>
          </a:p>
        </p:txBody>
      </p:sp>
    </p:spTree>
    <p:extLst>
      <p:ext uri="{BB962C8B-B14F-4D97-AF65-F5344CB8AC3E}">
        <p14:creationId xmlns:p14="http://schemas.microsoft.com/office/powerpoint/2010/main" val="1996503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746A-C20A-47F9-9423-CF205D7C7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A76769D6-D4E8-4F91-98A0-30B5DF47BF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4F4253A-916B-45EF-B38C-DF8E99182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B82D36-7613-43EA-B1F3-0BE0FC7966CF}"/>
              </a:ext>
            </a:extLst>
          </p:cNvPr>
          <p:cNvSpPr>
            <a:spLocks noGrp="1"/>
          </p:cNvSpPr>
          <p:nvPr>
            <p:ph type="dt" sz="half" idx="10"/>
          </p:nvPr>
        </p:nvSpPr>
        <p:spPr/>
        <p:txBody>
          <a:bodyPr/>
          <a:lstStyle/>
          <a:p>
            <a:fld id="{FACD93F7-2BFF-45B2-8E02-D781B9E43A6D}" type="datetimeFigureOut">
              <a:rPr lang="he-IL" smtClean="0"/>
              <a:t>כ"ב/טבת/תשפ"ב</a:t>
            </a:fld>
            <a:endParaRPr lang="he-IL"/>
          </a:p>
        </p:txBody>
      </p:sp>
      <p:sp>
        <p:nvSpPr>
          <p:cNvPr id="6" name="Footer Placeholder 5">
            <a:extLst>
              <a:ext uri="{FF2B5EF4-FFF2-40B4-BE49-F238E27FC236}">
                <a16:creationId xmlns:a16="http://schemas.microsoft.com/office/drawing/2014/main" id="{9032FA06-1484-4F0D-997D-6B74C326DFB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C38AB24-F7E6-4C7A-B9C0-8A58F431A44E}"/>
              </a:ext>
            </a:extLst>
          </p:cNvPr>
          <p:cNvSpPr>
            <a:spLocks noGrp="1"/>
          </p:cNvSpPr>
          <p:nvPr>
            <p:ph type="sldNum" sz="quarter" idx="12"/>
          </p:nvPr>
        </p:nvSpPr>
        <p:spPr/>
        <p:txBody>
          <a:bodyPr/>
          <a:lstStyle/>
          <a:p>
            <a:fld id="{62B5803C-063E-42D7-8A82-A364B0376279}" type="slidenum">
              <a:rPr lang="he-IL" smtClean="0"/>
              <a:t>‹#›</a:t>
            </a:fld>
            <a:endParaRPr lang="he-IL"/>
          </a:p>
        </p:txBody>
      </p:sp>
    </p:spTree>
    <p:extLst>
      <p:ext uri="{BB962C8B-B14F-4D97-AF65-F5344CB8AC3E}">
        <p14:creationId xmlns:p14="http://schemas.microsoft.com/office/powerpoint/2010/main" val="346337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A35A-4DB5-4DC7-87A0-3ED66ADA6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75187144-09A9-4E49-A842-3C576FC80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71658BC1-A9C1-4C6C-8346-F478554EA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8CE65D-2A7A-46D8-8395-D3F7A22C21F2}"/>
              </a:ext>
            </a:extLst>
          </p:cNvPr>
          <p:cNvSpPr>
            <a:spLocks noGrp="1"/>
          </p:cNvSpPr>
          <p:nvPr>
            <p:ph type="dt" sz="half" idx="10"/>
          </p:nvPr>
        </p:nvSpPr>
        <p:spPr/>
        <p:txBody>
          <a:bodyPr/>
          <a:lstStyle/>
          <a:p>
            <a:fld id="{FACD93F7-2BFF-45B2-8E02-D781B9E43A6D}" type="datetimeFigureOut">
              <a:rPr lang="he-IL" smtClean="0"/>
              <a:t>כ"ב/טבת/תשפ"ב</a:t>
            </a:fld>
            <a:endParaRPr lang="he-IL"/>
          </a:p>
        </p:txBody>
      </p:sp>
      <p:sp>
        <p:nvSpPr>
          <p:cNvPr id="6" name="Footer Placeholder 5">
            <a:extLst>
              <a:ext uri="{FF2B5EF4-FFF2-40B4-BE49-F238E27FC236}">
                <a16:creationId xmlns:a16="http://schemas.microsoft.com/office/drawing/2014/main" id="{B4797C6E-1F5B-4F2F-89F3-5E79CB4BDC0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EB48CCC-F93D-4C7B-990C-B4982B06D60B}"/>
              </a:ext>
            </a:extLst>
          </p:cNvPr>
          <p:cNvSpPr>
            <a:spLocks noGrp="1"/>
          </p:cNvSpPr>
          <p:nvPr>
            <p:ph type="sldNum" sz="quarter" idx="12"/>
          </p:nvPr>
        </p:nvSpPr>
        <p:spPr/>
        <p:txBody>
          <a:bodyPr/>
          <a:lstStyle/>
          <a:p>
            <a:fld id="{62B5803C-063E-42D7-8A82-A364B0376279}" type="slidenum">
              <a:rPr lang="he-IL" smtClean="0"/>
              <a:t>‹#›</a:t>
            </a:fld>
            <a:endParaRPr lang="he-IL"/>
          </a:p>
        </p:txBody>
      </p:sp>
    </p:spTree>
    <p:extLst>
      <p:ext uri="{BB962C8B-B14F-4D97-AF65-F5344CB8AC3E}">
        <p14:creationId xmlns:p14="http://schemas.microsoft.com/office/powerpoint/2010/main" val="350395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4C0701-302D-45EA-B9C8-1EE3C33D5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402E83D3-D5D0-4B39-B11B-5C15B4676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B57F554-8ED3-4033-8547-6D22EBA67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D93F7-2BFF-45B2-8E02-D781B9E43A6D}" type="datetimeFigureOut">
              <a:rPr lang="he-IL" smtClean="0"/>
              <a:t>כ"ב/טבת/תשפ"ב</a:t>
            </a:fld>
            <a:endParaRPr lang="he-IL"/>
          </a:p>
        </p:txBody>
      </p:sp>
      <p:sp>
        <p:nvSpPr>
          <p:cNvPr id="5" name="Footer Placeholder 4">
            <a:extLst>
              <a:ext uri="{FF2B5EF4-FFF2-40B4-BE49-F238E27FC236}">
                <a16:creationId xmlns:a16="http://schemas.microsoft.com/office/drawing/2014/main" id="{47F06E3D-173D-480A-8062-669133DFA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99FA1077-9047-4F72-8AB5-638FA0753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5803C-063E-42D7-8A82-A364B0376279}" type="slidenum">
              <a:rPr lang="he-IL" smtClean="0"/>
              <a:t>‹#›</a:t>
            </a:fld>
            <a:endParaRPr lang="he-IL"/>
          </a:p>
        </p:txBody>
      </p:sp>
    </p:spTree>
    <p:extLst>
      <p:ext uri="{BB962C8B-B14F-4D97-AF65-F5344CB8AC3E}">
        <p14:creationId xmlns:p14="http://schemas.microsoft.com/office/powerpoint/2010/main" val="1782062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ADD687-47A3-41F0-A0AE-005000824693}"/>
              </a:ext>
            </a:extLst>
          </p:cNvPr>
          <p:cNvSpPr>
            <a:spLocks noGrp="1"/>
          </p:cNvSpPr>
          <p:nvPr>
            <p:ph type="subTitle" idx="1"/>
          </p:nvPr>
        </p:nvSpPr>
        <p:spPr>
          <a:xfrm>
            <a:off x="-814389" y="2287587"/>
            <a:ext cx="14834373" cy="2527937"/>
          </a:xfrm>
        </p:spPr>
        <p:txBody>
          <a:bodyPr/>
          <a:lstStyle/>
          <a:p>
            <a:endParaRPr lang="he-IL" dirty="0"/>
          </a:p>
        </p:txBody>
      </p:sp>
      <p:pic>
        <p:nvPicPr>
          <p:cNvPr id="4098" name="Picture 2" descr="Solutions for Big Data Management &amp;amp; Analytics | Lenovo Israel">
            <a:extLst>
              <a:ext uri="{FF2B5EF4-FFF2-40B4-BE49-F238E27FC236}">
                <a16:creationId xmlns:a16="http://schemas.microsoft.com/office/drawing/2014/main" id="{62091582-F01C-41C4-981A-35EA7FB17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608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A824CB-2BA3-4F94-A2AA-F1368C97E5AE}"/>
              </a:ext>
            </a:extLst>
          </p:cNvPr>
          <p:cNvSpPr>
            <a:spLocks noGrp="1"/>
          </p:cNvSpPr>
          <p:nvPr>
            <p:ph type="ctrTitle"/>
          </p:nvPr>
        </p:nvSpPr>
        <p:spPr/>
        <p:txBody>
          <a:bodyPr/>
          <a:lstStyle/>
          <a:p>
            <a:r>
              <a:rPr lang="en-US" b="1" dirty="0">
                <a:solidFill>
                  <a:schemeClr val="bg1"/>
                </a:solidFill>
              </a:rPr>
              <a:t>Types of Data</a:t>
            </a:r>
            <a:endParaRPr lang="he-IL" dirty="0">
              <a:solidFill>
                <a:schemeClr val="bg1"/>
              </a:solidFill>
            </a:endParaRPr>
          </a:p>
        </p:txBody>
      </p:sp>
      <p:sp>
        <p:nvSpPr>
          <p:cNvPr id="4" name="מציין מיקום של מספר שקופית 3"/>
          <p:cNvSpPr>
            <a:spLocks noGrp="1"/>
          </p:cNvSpPr>
          <p:nvPr>
            <p:ph type="sldNum" sz="quarter" idx="12"/>
          </p:nvPr>
        </p:nvSpPr>
        <p:spPr/>
        <p:txBody>
          <a:bodyPr/>
          <a:lstStyle/>
          <a:p>
            <a:fld id="{14452C20-59BC-40FC-8A2C-7AA168804D5B}" type="slidenum">
              <a:rPr lang="he-IL" smtClean="0"/>
              <a:t>1</a:t>
            </a:fld>
            <a:endParaRPr lang="he-IL"/>
          </a:p>
        </p:txBody>
      </p:sp>
    </p:spTree>
    <p:extLst>
      <p:ext uri="{BB962C8B-B14F-4D97-AF65-F5344CB8AC3E}">
        <p14:creationId xmlns:p14="http://schemas.microsoft.com/office/powerpoint/2010/main" val="391633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Ordinal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7192108" cy="4351338"/>
          </a:xfrm>
        </p:spPr>
        <p:txBody>
          <a:bodyPr>
            <a:normAutofit fontScale="92500" lnSpcReduction="10000"/>
          </a:bodyPr>
          <a:lstStyle/>
          <a:p>
            <a:r>
              <a:rPr lang="en-US" dirty="0"/>
              <a:t>An </a:t>
            </a:r>
            <a:r>
              <a:rPr lang="en-US" b="1" dirty="0"/>
              <a:t>ordinal attribute </a:t>
            </a:r>
            <a:r>
              <a:rPr lang="en-US" dirty="0"/>
              <a:t>is an attribute with possible values that have a meaningful order or </a:t>
            </a:r>
            <a:r>
              <a:rPr lang="en-US" i="1" dirty="0"/>
              <a:t>ranking </a:t>
            </a:r>
            <a:r>
              <a:rPr lang="en-US" dirty="0"/>
              <a:t>among them, but the magnitude between successive values is not known.</a:t>
            </a:r>
          </a:p>
          <a:p>
            <a:r>
              <a:rPr lang="en-US" dirty="0"/>
              <a:t>Suppose that </a:t>
            </a:r>
            <a:r>
              <a:rPr lang="en-US" i="1" dirty="0"/>
              <a:t>drink size </a:t>
            </a:r>
            <a:r>
              <a:rPr lang="en-US" dirty="0"/>
              <a:t>corresponds to the size of drinks available at a fast-food restaurant. </a:t>
            </a:r>
          </a:p>
          <a:p>
            <a:r>
              <a:rPr lang="en-US" dirty="0"/>
              <a:t>This nominal attribute has three possible values: </a:t>
            </a:r>
          </a:p>
          <a:p>
            <a:pPr lvl="1"/>
            <a:r>
              <a:rPr lang="en-US" i="1" dirty="0"/>
              <a:t>small, medium</a:t>
            </a:r>
            <a:r>
              <a:rPr lang="en-US" dirty="0"/>
              <a:t>, and </a:t>
            </a:r>
            <a:r>
              <a:rPr lang="en-US" i="1" dirty="0"/>
              <a:t>large</a:t>
            </a:r>
            <a:r>
              <a:rPr lang="en-US" dirty="0"/>
              <a:t>. </a:t>
            </a:r>
          </a:p>
          <a:p>
            <a:r>
              <a:rPr lang="en-US" dirty="0"/>
              <a:t>The values have a meaningful sequence (which corresponds to increasing drink size); however, we cannot tell from the values </a:t>
            </a:r>
            <a:r>
              <a:rPr lang="en-US" i="1" dirty="0"/>
              <a:t>how much </a:t>
            </a:r>
            <a:r>
              <a:rPr lang="en-US" dirty="0"/>
              <a:t>bigger, say, a medium is than a large. </a:t>
            </a:r>
          </a:p>
          <a:p>
            <a:endParaRPr lang="en-US" dirty="0"/>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10</a:t>
            </a:fld>
            <a:endParaRPr lang="he-IL" dirty="0"/>
          </a:p>
        </p:txBody>
      </p:sp>
      <p:pic>
        <p:nvPicPr>
          <p:cNvPr id="5" name="Picture 2" descr="Visio Beer Maßkrug SmartShape – Visio Guy">
            <a:extLst>
              <a:ext uri="{FF2B5EF4-FFF2-40B4-BE49-F238E27FC236}">
                <a16:creationId xmlns:a16="http://schemas.microsoft.com/office/drawing/2014/main" id="{352577DD-7D83-4F2B-ADA3-EE0F932AB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0308" y="1238922"/>
            <a:ext cx="395287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5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Ordinal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10993016" cy="4351338"/>
          </a:xfrm>
        </p:spPr>
        <p:txBody>
          <a:bodyPr>
            <a:normAutofit/>
          </a:bodyPr>
          <a:lstStyle/>
          <a:p>
            <a:r>
              <a:rPr lang="en-US" dirty="0"/>
              <a:t>Professional ranks can be enumerated in a sequential order: for example, </a:t>
            </a:r>
            <a:r>
              <a:rPr lang="en-US" i="1" dirty="0"/>
              <a:t>assistant</a:t>
            </a:r>
            <a:r>
              <a:rPr lang="en-US" dirty="0"/>
              <a:t>, </a:t>
            </a:r>
            <a:r>
              <a:rPr lang="en-US" i="1" dirty="0"/>
              <a:t>associate</a:t>
            </a:r>
            <a:r>
              <a:rPr lang="en-US" dirty="0"/>
              <a:t>, and </a:t>
            </a:r>
            <a:r>
              <a:rPr lang="en-US" i="1" dirty="0"/>
              <a:t>full </a:t>
            </a:r>
            <a:r>
              <a:rPr lang="en-US" dirty="0"/>
              <a:t>for professors, and </a:t>
            </a:r>
            <a:r>
              <a:rPr lang="en-US" i="1" dirty="0"/>
              <a:t>private, private first class, specialist, corporal, and sergeant </a:t>
            </a:r>
            <a:r>
              <a:rPr lang="en-US" dirty="0"/>
              <a:t>for army ranks.</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11</a:t>
            </a:fld>
            <a:endParaRPr lang="he-IL" dirty="0"/>
          </a:p>
        </p:txBody>
      </p:sp>
      <p:pic>
        <p:nvPicPr>
          <p:cNvPr id="15364" name="Picture 4" descr="Free Graduation Cap Png Transparent, Download Free Graduation Cap Png  Transparent png images, Free ClipArts on Clipart Library">
            <a:extLst>
              <a:ext uri="{FF2B5EF4-FFF2-40B4-BE49-F238E27FC236}">
                <a16:creationId xmlns:a16="http://schemas.microsoft.com/office/drawing/2014/main" id="{F0F02C2A-458C-4FF9-AC34-86AB867E0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89" t="20955" r="6441" b="12993"/>
          <a:stretch/>
        </p:blipFill>
        <p:spPr bwMode="auto">
          <a:xfrm>
            <a:off x="7025952" y="3518872"/>
            <a:ext cx="4226767" cy="2202025"/>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Amazon.com: United States Army Rank Chart Reference Enlisted Officer NCO  Guide American Military Uniform Support Troops Soldier Veterans Man Cave  Laminated Dry Erase Wall Poster 12x18: Posters &amp;amp; Prints">
            <a:extLst>
              <a:ext uri="{FF2B5EF4-FFF2-40B4-BE49-F238E27FC236}">
                <a16:creationId xmlns:a16="http://schemas.microsoft.com/office/drawing/2014/main" id="{E300B57F-AD37-4587-A184-7FBF3F8908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931" b="9931"/>
          <a:stretch/>
        </p:blipFill>
        <p:spPr bwMode="auto">
          <a:xfrm>
            <a:off x="2547326" y="3265715"/>
            <a:ext cx="2809969" cy="3376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86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Ordinal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10993016" cy="4351338"/>
          </a:xfrm>
        </p:spPr>
        <p:txBody>
          <a:bodyPr>
            <a:normAutofit/>
          </a:bodyPr>
          <a:lstStyle/>
          <a:p>
            <a:r>
              <a:rPr lang="en-US" dirty="0"/>
              <a:t>Ordinal attributes are useful for registering subjective assessments of qualities that cannot be measured objectively; thus ordinal attributes are often used in surveys for ratings. </a:t>
            </a:r>
          </a:p>
          <a:p>
            <a:r>
              <a:rPr lang="en-US" dirty="0"/>
              <a:t>In one survey, participants were asked to rate how satisfied they were as customers. </a:t>
            </a:r>
          </a:p>
          <a:p>
            <a:r>
              <a:rPr lang="en-US" dirty="0"/>
              <a:t>Customer satisfaction had the following ordinal categories: </a:t>
            </a:r>
            <a:r>
              <a:rPr lang="en-US" i="1" dirty="0"/>
              <a:t>0: very dissatisfied, 1: somewhat dissatisfied, 2: neutral, 3: satisfied</a:t>
            </a:r>
            <a:r>
              <a:rPr lang="en-US" dirty="0"/>
              <a:t>, and </a:t>
            </a:r>
            <a:r>
              <a:rPr lang="en-US" i="1" dirty="0"/>
              <a:t>4: very satisfied</a:t>
            </a:r>
            <a:endParaRPr lang="en-US" dirty="0"/>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12</a:t>
            </a:fld>
            <a:endParaRPr lang="he-IL" dirty="0"/>
          </a:p>
        </p:txBody>
      </p:sp>
      <p:pic>
        <p:nvPicPr>
          <p:cNvPr id="20482" name="Picture 2" descr="Rating and Ranking Levels of Satisfaction in Your Survey">
            <a:extLst>
              <a:ext uri="{FF2B5EF4-FFF2-40B4-BE49-F238E27FC236}">
                <a16:creationId xmlns:a16="http://schemas.microsoft.com/office/drawing/2014/main" id="{038EA6AD-7681-4D77-A428-6CA67010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072" y="5085455"/>
            <a:ext cx="7170965" cy="163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86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Nominal, Binary, and Ordinal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10993016" cy="4351338"/>
          </a:xfrm>
        </p:spPr>
        <p:txBody>
          <a:bodyPr>
            <a:normAutofit/>
          </a:bodyPr>
          <a:lstStyle/>
          <a:p>
            <a:r>
              <a:rPr lang="en-US" dirty="0"/>
              <a:t>Note that nominal, binary, and ordinal attributes are </a:t>
            </a:r>
            <a:r>
              <a:rPr lang="en-US" i="1" dirty="0"/>
              <a:t>qualitative</a:t>
            </a:r>
            <a:r>
              <a:rPr lang="en-US" dirty="0"/>
              <a:t>. </a:t>
            </a:r>
          </a:p>
          <a:p>
            <a:r>
              <a:rPr lang="en-US" dirty="0"/>
              <a:t>That is, they </a:t>
            </a:r>
            <a:r>
              <a:rPr lang="en-US" i="1" dirty="0"/>
              <a:t>describe </a:t>
            </a:r>
            <a:r>
              <a:rPr lang="en-US" dirty="0"/>
              <a:t>a feature of an object without giving an actual size or quantity. </a:t>
            </a:r>
          </a:p>
          <a:p>
            <a:r>
              <a:rPr lang="en-US" dirty="0"/>
              <a:t>The values of such qualitative attributes are typically words representing categories. </a:t>
            </a:r>
          </a:p>
          <a:p>
            <a:r>
              <a:rPr lang="en-US" dirty="0"/>
              <a:t>If integers are used, they represent computer codes for the categories, as opposed to measurable quantities (e.g., 0 for </a:t>
            </a:r>
            <a:r>
              <a:rPr lang="en-US" i="1" dirty="0"/>
              <a:t>small </a:t>
            </a:r>
            <a:r>
              <a:rPr lang="en-US" dirty="0"/>
              <a:t>drink size, 1 for </a:t>
            </a:r>
            <a:r>
              <a:rPr lang="en-US" i="1" dirty="0"/>
              <a:t>medium</a:t>
            </a:r>
            <a:r>
              <a:rPr lang="en-US" dirty="0"/>
              <a:t>, and 2 for </a:t>
            </a:r>
            <a:r>
              <a:rPr lang="en-US" i="1" dirty="0"/>
              <a:t>large</a:t>
            </a:r>
            <a:r>
              <a:rPr lang="en-US" dirty="0"/>
              <a:t>). </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13</a:t>
            </a:fld>
            <a:endParaRPr lang="he-IL" dirty="0"/>
          </a:p>
        </p:txBody>
      </p:sp>
    </p:spTree>
    <p:extLst>
      <p:ext uri="{BB962C8B-B14F-4D97-AF65-F5344CB8AC3E}">
        <p14:creationId xmlns:p14="http://schemas.microsoft.com/office/powerpoint/2010/main" val="566374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Numeric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10993016" cy="4351338"/>
          </a:xfrm>
        </p:spPr>
        <p:txBody>
          <a:bodyPr>
            <a:normAutofit/>
          </a:bodyPr>
          <a:lstStyle/>
          <a:p>
            <a:r>
              <a:rPr lang="en-US" dirty="0"/>
              <a:t>A </a:t>
            </a:r>
            <a:r>
              <a:rPr lang="en-US" b="1" dirty="0"/>
              <a:t>numeric attribute </a:t>
            </a:r>
            <a:r>
              <a:rPr lang="en-US" dirty="0"/>
              <a:t>is </a:t>
            </a:r>
            <a:r>
              <a:rPr lang="en-US" i="1" dirty="0"/>
              <a:t>quantitative</a:t>
            </a:r>
            <a:r>
              <a:rPr lang="en-US" dirty="0"/>
              <a:t>; that is, it is a measurable quantity, represented in integer or real values. </a:t>
            </a:r>
          </a:p>
          <a:p>
            <a:r>
              <a:rPr lang="en-US" dirty="0"/>
              <a:t>Numeric attributes can be </a:t>
            </a:r>
            <a:r>
              <a:rPr lang="en-US" i="1" dirty="0"/>
              <a:t>interval-scaled </a:t>
            </a:r>
            <a:r>
              <a:rPr lang="en-US" dirty="0"/>
              <a:t>or </a:t>
            </a:r>
            <a:r>
              <a:rPr lang="en-US" i="1" dirty="0"/>
              <a:t>ratio-scaled</a:t>
            </a:r>
            <a:r>
              <a:rPr lang="en-US" dirty="0"/>
              <a:t>.</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14</a:t>
            </a:fld>
            <a:endParaRPr lang="he-IL" dirty="0"/>
          </a:p>
        </p:txBody>
      </p:sp>
      <p:pic>
        <p:nvPicPr>
          <p:cNvPr id="21506" name="Picture 2" descr="An example of a dataset with numerical attributes. | Download Table">
            <a:extLst>
              <a:ext uri="{FF2B5EF4-FFF2-40B4-BE49-F238E27FC236}">
                <a16:creationId xmlns:a16="http://schemas.microsoft.com/office/drawing/2014/main" id="{B75A63B6-C2C2-404B-9DFA-B321232D6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807" y="3429000"/>
            <a:ext cx="5762042" cy="293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01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Interval-Scaled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7121769" cy="4351338"/>
          </a:xfrm>
        </p:spPr>
        <p:txBody>
          <a:bodyPr>
            <a:normAutofit fontScale="92500" lnSpcReduction="10000"/>
          </a:bodyPr>
          <a:lstStyle/>
          <a:p>
            <a:r>
              <a:rPr lang="en-US" b="1" dirty="0"/>
              <a:t>Interval-scaled attributes </a:t>
            </a:r>
            <a:r>
              <a:rPr lang="en-US" dirty="0"/>
              <a:t>are measured on a scale of equal-size units. The values of interval-scaled attributes have order and can be positive, 0, or negative. </a:t>
            </a:r>
          </a:p>
          <a:p>
            <a:r>
              <a:rPr lang="en-US" dirty="0"/>
              <a:t>Thus, in addition to providing a ranking of values, such attributes allow us to compare and quantify the </a:t>
            </a:r>
            <a:r>
              <a:rPr lang="en-US" i="1" dirty="0"/>
              <a:t>difference </a:t>
            </a:r>
            <a:r>
              <a:rPr lang="en-US" dirty="0"/>
              <a:t>between values.</a:t>
            </a:r>
            <a:endParaRPr lang="he-IL" dirty="0"/>
          </a:p>
          <a:p>
            <a:r>
              <a:rPr lang="en-US" dirty="0"/>
              <a:t>For example </a:t>
            </a:r>
          </a:p>
          <a:p>
            <a:pPr lvl="1"/>
            <a:r>
              <a:rPr lang="en-US" dirty="0"/>
              <a:t>a temperature of 20C is five degrees higher than a temperature of 15C. </a:t>
            </a:r>
          </a:p>
          <a:p>
            <a:pPr lvl="1"/>
            <a:r>
              <a:rPr lang="en-US" dirty="0"/>
              <a:t>In calendar dates: the years 2002 and 2010 are eight years apart.</a:t>
            </a:r>
          </a:p>
          <a:p>
            <a:endParaRPr lang="en-US" dirty="0"/>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15</a:t>
            </a:fld>
            <a:endParaRPr lang="he-IL" dirty="0"/>
          </a:p>
        </p:txBody>
      </p:sp>
      <p:pic>
        <p:nvPicPr>
          <p:cNvPr id="5" name="Picture 2" descr="What Is The Effect Of Latitude On Temperature? - WorldAtlas">
            <a:extLst>
              <a:ext uri="{FF2B5EF4-FFF2-40B4-BE49-F238E27FC236}">
                <a16:creationId xmlns:a16="http://schemas.microsoft.com/office/drawing/2014/main" id="{76D8C2AC-3AAF-4079-B68C-CD42280A4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9969" y="537697"/>
            <a:ext cx="3949851" cy="24409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ree Printable August 2021 Calendars">
            <a:extLst>
              <a:ext uri="{FF2B5EF4-FFF2-40B4-BE49-F238E27FC236}">
                <a16:creationId xmlns:a16="http://schemas.microsoft.com/office/drawing/2014/main" id="{8B761957-520F-4F26-ADDA-25CA9C15EAFB}"/>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610600" y="3548288"/>
            <a:ext cx="3095920" cy="2238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31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Ratio-Scaled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11021008" cy="4351338"/>
          </a:xfrm>
        </p:spPr>
        <p:txBody>
          <a:bodyPr>
            <a:normAutofit fontScale="85000" lnSpcReduction="20000"/>
          </a:bodyPr>
          <a:lstStyle/>
          <a:p>
            <a:r>
              <a:rPr lang="en-US" dirty="0"/>
              <a:t>A </a:t>
            </a:r>
            <a:r>
              <a:rPr lang="en-US" b="1" dirty="0"/>
              <a:t>ratio-scaled attribute </a:t>
            </a:r>
            <a:r>
              <a:rPr lang="en-US" dirty="0"/>
              <a:t>is a numeric attribute with an inherent zero-point. That is, if a measurement is ratio-scaled, we can speak of a value as being a multiple (or ratio) of another value. </a:t>
            </a:r>
          </a:p>
          <a:p>
            <a:r>
              <a:rPr lang="en-US" dirty="0"/>
              <a:t>In addition, the values are ordered, and we can also compute the difference between values, as well as the mean, median, and mode.</a:t>
            </a:r>
          </a:p>
          <a:p>
            <a:r>
              <a:rPr lang="en-US" dirty="0"/>
              <a:t>For example:</a:t>
            </a:r>
          </a:p>
          <a:p>
            <a:pPr lvl="1"/>
            <a:r>
              <a:rPr lang="en-US" dirty="0"/>
              <a:t>Unlike temperatures in Celsius and Fahrenheit, the Kelvin (K) temperature scale has what is considered a true zero-point (0K =-273.15C): It is the point at which the particles that comprise matter have zero kinetic energy. </a:t>
            </a:r>
          </a:p>
          <a:p>
            <a:pPr lvl="1"/>
            <a:r>
              <a:rPr lang="en-US" i="1" dirty="0"/>
              <a:t>Count </a:t>
            </a:r>
            <a:r>
              <a:rPr lang="en-US" dirty="0"/>
              <a:t>attributes, such as </a:t>
            </a:r>
            <a:r>
              <a:rPr lang="en-US" i="1" dirty="0"/>
              <a:t>years of experience for  </a:t>
            </a:r>
            <a:r>
              <a:rPr lang="en-US" dirty="0"/>
              <a:t>employees </a:t>
            </a:r>
          </a:p>
          <a:p>
            <a:pPr lvl="1"/>
            <a:r>
              <a:rPr lang="en-US" i="1" dirty="0"/>
              <a:t>number of words  in a document</a:t>
            </a:r>
            <a:endParaRPr lang="en-US" dirty="0"/>
          </a:p>
          <a:p>
            <a:pPr lvl="1"/>
            <a:r>
              <a:rPr lang="en-US" dirty="0"/>
              <a:t>weight, height, latitude and longitude. </a:t>
            </a:r>
          </a:p>
          <a:p>
            <a:pPr lvl="1"/>
            <a:r>
              <a:rPr lang="en-US" dirty="0"/>
              <a:t>coordinates (e.g., when clustering houses), </a:t>
            </a:r>
          </a:p>
          <a:p>
            <a:pPr lvl="1"/>
            <a:r>
              <a:rPr lang="en-US" dirty="0"/>
              <a:t>monetary quantities (e.g., you are 100 times richer with $100 than with $1).</a:t>
            </a:r>
          </a:p>
          <a:p>
            <a:endParaRPr lang="en-US" dirty="0"/>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16</a:t>
            </a:fld>
            <a:endParaRPr lang="he-IL" dirty="0"/>
          </a:p>
        </p:txBody>
      </p:sp>
    </p:spTree>
    <p:extLst>
      <p:ext uri="{BB962C8B-B14F-4D97-AF65-F5344CB8AC3E}">
        <p14:creationId xmlns:p14="http://schemas.microsoft.com/office/powerpoint/2010/main" val="1010220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p:txBody>
          <a:bodyPr/>
          <a:lstStyle/>
          <a:p>
            <a:r>
              <a:rPr lang="en-US" b="1" dirty="0"/>
              <a:t>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11030339" cy="4351338"/>
          </a:xfrm>
        </p:spPr>
        <p:txBody>
          <a:bodyPr>
            <a:normAutofit fontScale="85000" lnSpcReduction="20000"/>
          </a:bodyPr>
          <a:lstStyle/>
          <a:p>
            <a:r>
              <a:rPr lang="en-US" b="1" dirty="0"/>
              <a:t>Nominal: </a:t>
            </a:r>
            <a:r>
              <a:rPr lang="en-US" dirty="0"/>
              <a:t>categories, states, or “names of things”</a:t>
            </a:r>
          </a:p>
          <a:p>
            <a:pPr lvl="1"/>
            <a:r>
              <a:rPr lang="en-US" dirty="0" err="1"/>
              <a:t>Hair_color</a:t>
            </a:r>
            <a:r>
              <a:rPr lang="en-US" dirty="0"/>
              <a:t>= {auburn, black, blond, brown, grey, red, white}</a:t>
            </a:r>
          </a:p>
          <a:p>
            <a:pPr lvl="1"/>
            <a:r>
              <a:rPr lang="en-US" dirty="0"/>
              <a:t>marital status, occupation, ID numbers, zip codes</a:t>
            </a:r>
          </a:p>
          <a:p>
            <a:r>
              <a:rPr lang="en-US" b="1" dirty="0"/>
              <a:t>Binary</a:t>
            </a:r>
            <a:endParaRPr lang="en-US" dirty="0"/>
          </a:p>
          <a:p>
            <a:pPr lvl="1"/>
            <a:r>
              <a:rPr lang="en-US" dirty="0"/>
              <a:t>Nominal attribute with only 2 states (0 and 1)</a:t>
            </a:r>
          </a:p>
          <a:p>
            <a:pPr lvl="1"/>
            <a:r>
              <a:rPr lang="en-US" b="1" u="sng" dirty="0"/>
              <a:t>Symmetric binary</a:t>
            </a:r>
            <a:r>
              <a:rPr lang="en-US" dirty="0"/>
              <a:t>: both outcomes equally important (e.g., gender)</a:t>
            </a:r>
          </a:p>
          <a:p>
            <a:r>
              <a:rPr lang="en-US" u="sng" dirty="0"/>
              <a:t>Asymmetric binary</a:t>
            </a:r>
            <a:r>
              <a:rPr lang="en-US" dirty="0"/>
              <a:t>: outcomes not equally important </a:t>
            </a:r>
          </a:p>
          <a:p>
            <a:pPr lvl="1"/>
            <a:r>
              <a:rPr lang="en-US" dirty="0"/>
              <a:t>medical test: positive vs. negative, </a:t>
            </a:r>
          </a:p>
          <a:p>
            <a:pPr lvl="1"/>
            <a:r>
              <a:rPr lang="en-US" dirty="0"/>
              <a:t>True/False</a:t>
            </a:r>
          </a:p>
          <a:p>
            <a:pPr lvl="1"/>
            <a:r>
              <a:rPr lang="en-US" dirty="0"/>
              <a:t>Convention: assign 1 to most important outcome (e.g., HIV positive)</a:t>
            </a:r>
          </a:p>
          <a:p>
            <a:r>
              <a:rPr lang="en-US" b="1" dirty="0"/>
              <a:t>Ordinal</a:t>
            </a:r>
            <a:endParaRPr lang="en-US" dirty="0"/>
          </a:p>
          <a:p>
            <a:pPr lvl="1"/>
            <a:r>
              <a:rPr lang="en-US" dirty="0"/>
              <a:t>Values have a meaningful order (ranking) but magnitude between successive values is not known.</a:t>
            </a:r>
          </a:p>
          <a:p>
            <a:pPr lvl="1"/>
            <a:r>
              <a:rPr lang="en-US" dirty="0"/>
              <a:t>Size = {small, medium, large}, grades, army rankings</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17</a:t>
            </a:fld>
            <a:endParaRPr lang="he-IL" dirty="0"/>
          </a:p>
        </p:txBody>
      </p:sp>
    </p:spTree>
    <p:extLst>
      <p:ext uri="{BB962C8B-B14F-4D97-AF65-F5344CB8AC3E}">
        <p14:creationId xmlns:p14="http://schemas.microsoft.com/office/powerpoint/2010/main" val="23154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Discrete Vs. Continuous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11021008" cy="4351338"/>
          </a:xfrm>
        </p:spPr>
        <p:txBody>
          <a:bodyPr>
            <a:normAutofit fontScale="77500" lnSpcReduction="20000"/>
          </a:bodyPr>
          <a:lstStyle/>
          <a:p>
            <a:r>
              <a:rPr lang="en-US" dirty="0"/>
              <a:t>A </a:t>
            </a:r>
            <a:r>
              <a:rPr lang="en-US" b="1" dirty="0"/>
              <a:t>discrete attribute </a:t>
            </a:r>
            <a:r>
              <a:rPr lang="en-US" dirty="0"/>
              <a:t>has a finite or countably infinite set of values, which may or may not be represented as integers. </a:t>
            </a:r>
          </a:p>
          <a:p>
            <a:r>
              <a:rPr lang="en-US" dirty="0"/>
              <a:t>The attributes </a:t>
            </a:r>
            <a:r>
              <a:rPr lang="en-US" i="1" dirty="0"/>
              <a:t>hair color</a:t>
            </a:r>
            <a:r>
              <a:rPr lang="en-US" dirty="0"/>
              <a:t>, </a:t>
            </a:r>
            <a:r>
              <a:rPr lang="en-US" i="1" dirty="0"/>
              <a:t>smoker</a:t>
            </a:r>
            <a:r>
              <a:rPr lang="en-US" dirty="0"/>
              <a:t>, </a:t>
            </a:r>
            <a:r>
              <a:rPr lang="en-US" i="1" dirty="0"/>
              <a:t>medical test</a:t>
            </a:r>
            <a:r>
              <a:rPr lang="en-US" dirty="0"/>
              <a:t>, and </a:t>
            </a:r>
            <a:r>
              <a:rPr lang="en-US" i="1" dirty="0"/>
              <a:t>drink size </a:t>
            </a:r>
            <a:r>
              <a:rPr lang="en-US" dirty="0"/>
              <a:t>each have a finite number of values, and so are discrete. </a:t>
            </a:r>
          </a:p>
          <a:p>
            <a:r>
              <a:rPr lang="en-US" dirty="0"/>
              <a:t>Note that discrete attributes may have numeric values, such as 0 and 1 for binary attributes or, the values 0 to 110 for the attribute </a:t>
            </a:r>
            <a:r>
              <a:rPr lang="en-US" i="1" dirty="0"/>
              <a:t>age</a:t>
            </a:r>
            <a:r>
              <a:rPr lang="en-US" dirty="0"/>
              <a:t>. </a:t>
            </a:r>
          </a:p>
          <a:p>
            <a:endParaRPr lang="en-US" dirty="0"/>
          </a:p>
          <a:p>
            <a:r>
              <a:rPr lang="en-US" dirty="0"/>
              <a:t>If an attribute is not discrete, it is </a:t>
            </a:r>
            <a:r>
              <a:rPr lang="en-US" b="1" dirty="0"/>
              <a:t>continuous</a:t>
            </a:r>
            <a:r>
              <a:rPr lang="en-US" dirty="0"/>
              <a:t>. </a:t>
            </a:r>
          </a:p>
          <a:p>
            <a:r>
              <a:rPr lang="en-US" dirty="0"/>
              <a:t>The terms </a:t>
            </a:r>
            <a:r>
              <a:rPr lang="en-US" i="1" dirty="0"/>
              <a:t>numeric attribute </a:t>
            </a:r>
            <a:r>
              <a:rPr lang="en-US" dirty="0"/>
              <a:t>and </a:t>
            </a:r>
            <a:r>
              <a:rPr lang="en-US" i="1" dirty="0"/>
              <a:t>continuous attribute </a:t>
            </a:r>
            <a:r>
              <a:rPr lang="en-US" dirty="0"/>
              <a:t>are often used interchangeably in the literature. </a:t>
            </a:r>
          </a:p>
          <a:p>
            <a:r>
              <a:rPr lang="en-US" dirty="0"/>
              <a:t>Continuous attributes are typically represented as floating-point variables.</a:t>
            </a:r>
          </a:p>
          <a:p>
            <a:r>
              <a:rPr lang="en-US" dirty="0"/>
              <a:t>For example, a person's height could be any value (within the range of human heights), not just certain fixed heights, time in a race you could even measure it to fractions of a second, a dog's weight, or length of a leaf.</a:t>
            </a:r>
          </a:p>
          <a:p>
            <a:endParaRPr lang="en-US" dirty="0"/>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18</a:t>
            </a:fld>
            <a:endParaRPr lang="he-IL" dirty="0"/>
          </a:p>
        </p:txBody>
      </p:sp>
    </p:spTree>
    <p:extLst>
      <p:ext uri="{BB962C8B-B14F-4D97-AF65-F5344CB8AC3E}">
        <p14:creationId xmlns:p14="http://schemas.microsoft.com/office/powerpoint/2010/main" val="334633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p:txBody>
          <a:bodyPr/>
          <a:lstStyle/>
          <a:p>
            <a:r>
              <a:rPr lang="en-US" b="1" dirty="0"/>
              <a:t>Data Objects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7988559" cy="4351338"/>
          </a:xfrm>
        </p:spPr>
        <p:txBody>
          <a:bodyPr>
            <a:normAutofit fontScale="85000" lnSpcReduction="20000"/>
          </a:bodyPr>
          <a:lstStyle/>
          <a:p>
            <a:r>
              <a:rPr lang="en-US" dirty="0"/>
              <a:t>Datasets are made up of data objects. </a:t>
            </a:r>
          </a:p>
          <a:p>
            <a:r>
              <a:rPr lang="en-US" dirty="0"/>
              <a:t>A </a:t>
            </a:r>
            <a:r>
              <a:rPr lang="en-US" b="1" dirty="0"/>
              <a:t>data object </a:t>
            </a:r>
            <a:r>
              <a:rPr lang="en-US" dirty="0"/>
              <a:t>represents an entity </a:t>
            </a:r>
          </a:p>
          <a:p>
            <a:pPr lvl="1"/>
            <a:r>
              <a:rPr lang="en-US" dirty="0"/>
              <a:t>in a sales database, the objects may be customers, store items, and sales; </a:t>
            </a:r>
          </a:p>
          <a:p>
            <a:pPr lvl="1"/>
            <a:r>
              <a:rPr lang="en-US" dirty="0"/>
              <a:t>in a medical database, the objects may be patients; </a:t>
            </a:r>
          </a:p>
          <a:p>
            <a:pPr lvl="1"/>
            <a:r>
              <a:rPr lang="en-US" dirty="0"/>
              <a:t>in a university database, the objects may be students, professors, and courses. </a:t>
            </a:r>
          </a:p>
          <a:p>
            <a:r>
              <a:rPr lang="en-US" dirty="0"/>
              <a:t>Data objects are typically described by attributes. </a:t>
            </a:r>
          </a:p>
          <a:p>
            <a:r>
              <a:rPr lang="en-US" dirty="0"/>
              <a:t>Data objects can also be referred to as </a:t>
            </a:r>
            <a:r>
              <a:rPr lang="en-US" i="1" dirty="0"/>
              <a:t>samples, examples, instances, data points</a:t>
            </a:r>
            <a:r>
              <a:rPr lang="en-US" dirty="0"/>
              <a:t>, or </a:t>
            </a:r>
            <a:r>
              <a:rPr lang="en-US" i="1" dirty="0"/>
              <a:t>objects</a:t>
            </a:r>
            <a:r>
              <a:rPr lang="en-US" dirty="0"/>
              <a:t>. </a:t>
            </a:r>
          </a:p>
          <a:p>
            <a:r>
              <a:rPr lang="en-US" dirty="0"/>
              <a:t>If the data objects are stored in a database, they are </a:t>
            </a:r>
            <a:r>
              <a:rPr lang="en-US" i="1" dirty="0"/>
              <a:t>data tuples</a:t>
            </a:r>
            <a:r>
              <a:rPr lang="en-US" dirty="0"/>
              <a:t>.  That is, the rows of a database correspond to the data objects, and the columns correspond to the attributes. </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2</a:t>
            </a:fld>
            <a:endParaRPr lang="he-IL" dirty="0"/>
          </a:p>
        </p:txBody>
      </p:sp>
      <p:pic>
        <p:nvPicPr>
          <p:cNvPr id="6146" name="Picture 2" descr="Schema flexible data objects | Download Scientific Diagram">
            <a:extLst>
              <a:ext uri="{FF2B5EF4-FFF2-40B4-BE49-F238E27FC236}">
                <a16:creationId xmlns:a16="http://schemas.microsoft.com/office/drawing/2014/main" id="{3287337C-A9DC-462C-BBC1-FBB19E21F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718" y="301625"/>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65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p:txBody>
          <a:bodyPr/>
          <a:lstStyle/>
          <a:p>
            <a:r>
              <a:rPr lang="en-US" b="1" dirty="0"/>
              <a:t>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11030339" cy="4351338"/>
          </a:xfrm>
        </p:spPr>
        <p:txBody>
          <a:bodyPr>
            <a:normAutofit fontScale="92500" lnSpcReduction="20000"/>
          </a:bodyPr>
          <a:lstStyle/>
          <a:p>
            <a:r>
              <a:rPr lang="en-US" dirty="0"/>
              <a:t>An </a:t>
            </a:r>
            <a:r>
              <a:rPr lang="en-US" b="1" dirty="0"/>
              <a:t>attribute </a:t>
            </a:r>
            <a:r>
              <a:rPr lang="en-US" dirty="0"/>
              <a:t>is a data field, representing a characteristic or feature of a data object. </a:t>
            </a:r>
          </a:p>
          <a:p>
            <a:r>
              <a:rPr lang="en-US" dirty="0"/>
              <a:t>The nouns </a:t>
            </a:r>
            <a:r>
              <a:rPr lang="en-US" i="1" dirty="0"/>
              <a:t>attribute</a:t>
            </a:r>
            <a:r>
              <a:rPr lang="en-US" dirty="0"/>
              <a:t>, </a:t>
            </a:r>
            <a:r>
              <a:rPr lang="en-US" i="1" dirty="0"/>
              <a:t>dimension</a:t>
            </a:r>
            <a:r>
              <a:rPr lang="en-US" dirty="0"/>
              <a:t>, </a:t>
            </a:r>
            <a:r>
              <a:rPr lang="en-US" i="1" dirty="0"/>
              <a:t>feature</a:t>
            </a:r>
            <a:r>
              <a:rPr lang="en-US" dirty="0"/>
              <a:t>, and </a:t>
            </a:r>
            <a:r>
              <a:rPr lang="en-US" i="1" dirty="0"/>
              <a:t>variable </a:t>
            </a:r>
            <a:r>
              <a:rPr lang="en-US" dirty="0"/>
              <a:t>are often used interchangeably in the</a:t>
            </a:r>
          </a:p>
          <a:p>
            <a:r>
              <a:rPr lang="en-US" dirty="0"/>
              <a:t>literature. </a:t>
            </a:r>
          </a:p>
          <a:p>
            <a:r>
              <a:rPr lang="en-US" dirty="0"/>
              <a:t>The term </a:t>
            </a:r>
            <a:r>
              <a:rPr lang="en-US" i="1" dirty="0"/>
              <a:t>dimension </a:t>
            </a:r>
            <a:r>
              <a:rPr lang="en-US" dirty="0"/>
              <a:t>is commonly used in data warehousing. </a:t>
            </a:r>
          </a:p>
          <a:p>
            <a:r>
              <a:rPr lang="en-US" dirty="0"/>
              <a:t>Machine learning literature tends to use the term </a:t>
            </a:r>
            <a:r>
              <a:rPr lang="en-US" i="1" dirty="0"/>
              <a:t>feature</a:t>
            </a:r>
            <a:r>
              <a:rPr lang="en-US" dirty="0"/>
              <a:t>, while statisticians prefer the term </a:t>
            </a:r>
            <a:r>
              <a:rPr lang="en-US" i="1" dirty="0"/>
              <a:t>variable</a:t>
            </a:r>
            <a:r>
              <a:rPr lang="en-US" dirty="0"/>
              <a:t>. </a:t>
            </a:r>
          </a:p>
          <a:p>
            <a:r>
              <a:rPr lang="en-US" dirty="0"/>
              <a:t>Attributes describing a customer object can include, for example, </a:t>
            </a:r>
            <a:r>
              <a:rPr lang="en-US" i="1" dirty="0"/>
              <a:t>customer ID</a:t>
            </a:r>
            <a:r>
              <a:rPr lang="en-US" dirty="0"/>
              <a:t>, </a:t>
            </a:r>
            <a:r>
              <a:rPr lang="en-US" i="1" dirty="0"/>
              <a:t>name</a:t>
            </a:r>
            <a:r>
              <a:rPr lang="en-US" dirty="0"/>
              <a:t>, and </a:t>
            </a:r>
            <a:r>
              <a:rPr lang="en-US" i="1" dirty="0"/>
              <a:t>address</a:t>
            </a:r>
            <a:r>
              <a:rPr lang="en-US" dirty="0"/>
              <a:t>. </a:t>
            </a:r>
          </a:p>
          <a:p>
            <a:r>
              <a:rPr lang="en-US" dirty="0"/>
              <a:t>A set of attributes used to describe a given object is called an </a:t>
            </a:r>
            <a:r>
              <a:rPr lang="en-US" i="1" dirty="0"/>
              <a:t>attribute vector </a:t>
            </a:r>
            <a:r>
              <a:rPr lang="en-US" dirty="0"/>
              <a:t>(or </a:t>
            </a:r>
            <a:r>
              <a:rPr lang="en-US" i="1" dirty="0"/>
              <a:t>feature vector</a:t>
            </a:r>
            <a:r>
              <a:rPr lang="en-US" dirty="0"/>
              <a:t>).</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3</a:t>
            </a:fld>
            <a:endParaRPr lang="he-IL" dirty="0"/>
          </a:p>
        </p:txBody>
      </p:sp>
    </p:spTree>
    <p:extLst>
      <p:ext uri="{BB962C8B-B14F-4D97-AF65-F5344CB8AC3E}">
        <p14:creationId xmlns:p14="http://schemas.microsoft.com/office/powerpoint/2010/main" val="147933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Attribute Types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11030339" cy="4351338"/>
          </a:xfrm>
        </p:spPr>
        <p:txBody>
          <a:bodyPr>
            <a:normAutofit/>
          </a:bodyPr>
          <a:lstStyle/>
          <a:p>
            <a:r>
              <a:rPr lang="en-US" dirty="0"/>
              <a:t>The </a:t>
            </a:r>
            <a:r>
              <a:rPr lang="en-US" b="1" dirty="0"/>
              <a:t>type </a:t>
            </a:r>
            <a:r>
              <a:rPr lang="en-US" dirty="0"/>
              <a:t>of an attribute is determined by the set of possible values:</a:t>
            </a:r>
          </a:p>
          <a:p>
            <a:pPr lvl="1"/>
            <a:r>
              <a:rPr lang="en-US" dirty="0"/>
              <a:t>nominal, </a:t>
            </a:r>
          </a:p>
          <a:p>
            <a:pPr lvl="1"/>
            <a:r>
              <a:rPr lang="en-US" dirty="0"/>
              <a:t>binary,</a:t>
            </a:r>
          </a:p>
          <a:p>
            <a:pPr lvl="1"/>
            <a:r>
              <a:rPr lang="en-US" dirty="0"/>
              <a:t>ordinal, or </a:t>
            </a:r>
          </a:p>
          <a:p>
            <a:pPr lvl="1"/>
            <a:r>
              <a:rPr lang="en-US" dirty="0"/>
              <a:t>numeric</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4</a:t>
            </a:fld>
            <a:endParaRPr lang="he-IL" dirty="0"/>
          </a:p>
        </p:txBody>
      </p:sp>
      <p:pic>
        <p:nvPicPr>
          <p:cNvPr id="7170" name="Picture 2" descr="What is an attribute?">
            <a:extLst>
              <a:ext uri="{FF2B5EF4-FFF2-40B4-BE49-F238E27FC236}">
                <a16:creationId xmlns:a16="http://schemas.microsoft.com/office/drawing/2014/main" id="{3E6641BC-3A5B-403D-9D56-16FAC170A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692" y="2443162"/>
            <a:ext cx="707707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78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Nominal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11030339" cy="4351338"/>
          </a:xfrm>
        </p:spPr>
        <p:txBody>
          <a:bodyPr>
            <a:normAutofit/>
          </a:bodyPr>
          <a:lstStyle/>
          <a:p>
            <a:r>
              <a:rPr lang="en-US" dirty="0"/>
              <a:t>Nominal means “relating to names.” </a:t>
            </a:r>
          </a:p>
          <a:p>
            <a:r>
              <a:rPr lang="en-US" dirty="0"/>
              <a:t>The values of a </a:t>
            </a:r>
            <a:r>
              <a:rPr lang="en-US" b="1" dirty="0"/>
              <a:t>nominal attribute </a:t>
            </a:r>
            <a:r>
              <a:rPr lang="en-US" dirty="0"/>
              <a:t>are symbols or </a:t>
            </a:r>
            <a:r>
              <a:rPr lang="en-US" i="1" dirty="0"/>
              <a:t>names of things</a:t>
            </a:r>
            <a:r>
              <a:rPr lang="en-US" dirty="0"/>
              <a:t>. </a:t>
            </a:r>
          </a:p>
          <a:p>
            <a:r>
              <a:rPr lang="en-US" dirty="0"/>
              <a:t>Each value represents some kind of category, code, or state, and so on.</a:t>
            </a:r>
          </a:p>
          <a:p>
            <a:r>
              <a:rPr lang="en-US" dirty="0"/>
              <a:t>Nominal attributes are also referred to as </a:t>
            </a:r>
            <a:r>
              <a:rPr lang="en-US" b="1" dirty="0"/>
              <a:t>categorical</a:t>
            </a:r>
            <a:r>
              <a:rPr lang="en-US" dirty="0"/>
              <a:t>. </a:t>
            </a:r>
          </a:p>
          <a:p>
            <a:r>
              <a:rPr lang="en-US" dirty="0"/>
              <a:t>The values do not have any meaningful order. </a:t>
            </a:r>
          </a:p>
          <a:p>
            <a:r>
              <a:rPr lang="en-US" dirty="0"/>
              <a:t>In computer science, the values are also known as </a:t>
            </a:r>
            <a:r>
              <a:rPr lang="en-US" i="1" dirty="0"/>
              <a:t>enumerations</a:t>
            </a:r>
            <a:r>
              <a:rPr lang="en-US" dirty="0"/>
              <a:t>.</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5</a:t>
            </a:fld>
            <a:endParaRPr lang="he-IL" dirty="0"/>
          </a:p>
        </p:txBody>
      </p:sp>
      <p:pic>
        <p:nvPicPr>
          <p:cNvPr id="9218" name="Picture 2" descr="Understanding Data Attribute Types | Qualitative and Quantitative -  GeeksforGeeks">
            <a:extLst>
              <a:ext uri="{FF2B5EF4-FFF2-40B4-BE49-F238E27FC236}">
                <a16:creationId xmlns:a16="http://schemas.microsoft.com/office/drawing/2014/main" id="{EEAC7097-9820-4363-AC92-9E9B513FB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649" y="265031"/>
            <a:ext cx="4860235" cy="168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27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Nominal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11030339" cy="4351338"/>
          </a:xfrm>
        </p:spPr>
        <p:txBody>
          <a:bodyPr>
            <a:normAutofit/>
          </a:bodyPr>
          <a:lstStyle/>
          <a:p>
            <a:r>
              <a:rPr lang="en-US" dirty="0"/>
              <a:t>Examples: </a:t>
            </a:r>
          </a:p>
          <a:p>
            <a:pPr lvl="1"/>
            <a:r>
              <a:rPr lang="en-US" dirty="0" err="1"/>
              <a:t>Hair_color</a:t>
            </a:r>
            <a:r>
              <a:rPr lang="en-US" dirty="0"/>
              <a:t>= {auburn, black, blond, brown, grey, red, white}</a:t>
            </a:r>
          </a:p>
          <a:p>
            <a:pPr lvl="1"/>
            <a:r>
              <a:rPr lang="en-US" i="1" dirty="0"/>
              <a:t>Occupation</a:t>
            </a:r>
            <a:r>
              <a:rPr lang="en-US" dirty="0"/>
              <a:t> = {</a:t>
            </a:r>
            <a:r>
              <a:rPr lang="en-US" i="1" dirty="0"/>
              <a:t>teacher, dentist, programmer, farmer</a:t>
            </a:r>
            <a:r>
              <a:rPr lang="en-US" dirty="0"/>
              <a:t>, …}</a:t>
            </a:r>
          </a:p>
          <a:p>
            <a:pPr lvl="1"/>
            <a:r>
              <a:rPr lang="en-US" dirty="0"/>
              <a:t>marital status, occupation, ID numbers, zip codes.</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6</a:t>
            </a:fld>
            <a:endParaRPr lang="he-IL" dirty="0"/>
          </a:p>
        </p:txBody>
      </p:sp>
    </p:spTree>
    <p:extLst>
      <p:ext uri="{BB962C8B-B14F-4D97-AF65-F5344CB8AC3E}">
        <p14:creationId xmlns:p14="http://schemas.microsoft.com/office/powerpoint/2010/main" val="167999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Binary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1" y="1825625"/>
            <a:ext cx="7206128" cy="4351338"/>
          </a:xfrm>
        </p:spPr>
        <p:txBody>
          <a:bodyPr>
            <a:normAutofit/>
          </a:bodyPr>
          <a:lstStyle/>
          <a:p>
            <a:r>
              <a:rPr lang="en-US" dirty="0"/>
              <a:t>A </a:t>
            </a:r>
            <a:r>
              <a:rPr lang="en-US" b="1" dirty="0"/>
              <a:t>binary attribute </a:t>
            </a:r>
            <a:r>
              <a:rPr lang="en-US" dirty="0"/>
              <a:t>is a nominal attribute with only two categories or states: 0 or 1, where 0 typically means that the attribute is absent, and 1 means that it is present. </a:t>
            </a:r>
          </a:p>
          <a:p>
            <a:r>
              <a:rPr lang="en-US" dirty="0"/>
              <a:t>Binary attributes are referred to as </a:t>
            </a:r>
            <a:r>
              <a:rPr lang="en-US" b="1" dirty="0"/>
              <a:t>Boolean </a:t>
            </a:r>
            <a:r>
              <a:rPr lang="en-US" dirty="0"/>
              <a:t>if the two states correspond to </a:t>
            </a:r>
            <a:r>
              <a:rPr lang="en-US" i="1" dirty="0"/>
              <a:t>true </a:t>
            </a:r>
            <a:r>
              <a:rPr lang="en-US" dirty="0"/>
              <a:t>and </a:t>
            </a:r>
            <a:r>
              <a:rPr lang="en-US" i="1" dirty="0"/>
              <a:t>false</a:t>
            </a:r>
            <a:r>
              <a:rPr lang="en-US" dirty="0"/>
              <a:t>.</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7</a:t>
            </a:fld>
            <a:endParaRPr lang="he-IL" dirty="0"/>
          </a:p>
        </p:txBody>
      </p:sp>
      <p:pic>
        <p:nvPicPr>
          <p:cNvPr id="10242" name="Picture 2" descr="Data Types of Values">
            <a:extLst>
              <a:ext uri="{FF2B5EF4-FFF2-40B4-BE49-F238E27FC236}">
                <a16:creationId xmlns:a16="http://schemas.microsoft.com/office/drawing/2014/main" id="{961A67C1-425E-4D47-8849-246B86DFC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328" y="1027906"/>
            <a:ext cx="3911686" cy="514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1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Binary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1" y="1825625"/>
            <a:ext cx="7206128" cy="4351338"/>
          </a:xfrm>
        </p:spPr>
        <p:txBody>
          <a:bodyPr>
            <a:normAutofit/>
          </a:bodyPr>
          <a:lstStyle/>
          <a:p>
            <a:r>
              <a:rPr lang="en-US" dirty="0"/>
              <a:t>For example: </a:t>
            </a:r>
          </a:p>
          <a:p>
            <a:pPr lvl="1"/>
            <a:r>
              <a:rPr lang="en-US" dirty="0"/>
              <a:t>{Non-smoker: 0, Smoker: 1}</a:t>
            </a:r>
          </a:p>
          <a:p>
            <a:pPr lvl="1"/>
            <a:r>
              <a:rPr lang="en-US" dirty="0"/>
              <a:t>{negative test result: 0, positive test result: 1}</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8</a:t>
            </a:fld>
            <a:endParaRPr lang="he-IL" dirty="0"/>
          </a:p>
        </p:txBody>
      </p:sp>
      <p:pic>
        <p:nvPicPr>
          <p:cNvPr id="13314" name="Picture 2" descr="Medical Test Reliability">
            <a:extLst>
              <a:ext uri="{FF2B5EF4-FFF2-40B4-BE49-F238E27FC236}">
                <a16:creationId xmlns:a16="http://schemas.microsoft.com/office/drawing/2014/main" id="{066BA11E-71F9-4584-972B-ABB5FA59AE0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79272" y="3497456"/>
            <a:ext cx="3843435" cy="256229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Does a Smoke-Free Home for a Parent Who Smokes Mean a Smoke-Free Car in the  Era of Vaping? | American Academy of Pediatrics">
            <a:extLst>
              <a:ext uri="{FF2B5EF4-FFF2-40B4-BE49-F238E27FC236}">
                <a16:creationId xmlns:a16="http://schemas.microsoft.com/office/drawing/2014/main" id="{8B5B2E1F-F2C7-46B8-AE16-95031F0F2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932" y="3648165"/>
            <a:ext cx="262890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83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ABB-7416-4E25-9FFF-44483078A163}"/>
              </a:ext>
            </a:extLst>
          </p:cNvPr>
          <p:cNvSpPr>
            <a:spLocks noGrp="1"/>
          </p:cNvSpPr>
          <p:nvPr>
            <p:ph type="title"/>
          </p:nvPr>
        </p:nvSpPr>
        <p:spPr>
          <a:xfrm>
            <a:off x="838200" y="365125"/>
            <a:ext cx="10515600" cy="1325563"/>
          </a:xfrm>
        </p:spPr>
        <p:txBody>
          <a:bodyPr/>
          <a:lstStyle/>
          <a:p>
            <a:r>
              <a:rPr lang="en-US" b="1" dirty="0"/>
              <a:t>Binary Attributes</a:t>
            </a:r>
            <a:endParaRPr lang="he-IL" b="1" dirty="0"/>
          </a:p>
        </p:txBody>
      </p:sp>
      <p:sp>
        <p:nvSpPr>
          <p:cNvPr id="3" name="Content Placeholder 2">
            <a:extLst>
              <a:ext uri="{FF2B5EF4-FFF2-40B4-BE49-F238E27FC236}">
                <a16:creationId xmlns:a16="http://schemas.microsoft.com/office/drawing/2014/main" id="{6D2EF9B9-DF91-4C2A-8A76-F87AECFD9406}"/>
              </a:ext>
            </a:extLst>
          </p:cNvPr>
          <p:cNvSpPr>
            <a:spLocks noGrp="1"/>
          </p:cNvSpPr>
          <p:nvPr>
            <p:ph idx="1"/>
          </p:nvPr>
        </p:nvSpPr>
        <p:spPr>
          <a:xfrm>
            <a:off x="838200" y="1825625"/>
            <a:ext cx="7772399" cy="4351338"/>
          </a:xfrm>
        </p:spPr>
        <p:txBody>
          <a:bodyPr>
            <a:normAutofit fontScale="92500" lnSpcReduction="20000"/>
          </a:bodyPr>
          <a:lstStyle/>
          <a:p>
            <a:r>
              <a:rPr lang="en-US" dirty="0"/>
              <a:t>A binary attribute is </a:t>
            </a:r>
            <a:r>
              <a:rPr lang="en-US" b="1" dirty="0"/>
              <a:t>symmetric </a:t>
            </a:r>
            <a:r>
              <a:rPr lang="en-US" dirty="0"/>
              <a:t>if both of its states are equally valuable and carry the same weight; that is, there is no preference on which outcome should be coded as 0 or 1. </a:t>
            </a:r>
          </a:p>
          <a:p>
            <a:r>
              <a:rPr lang="en-US" dirty="0"/>
              <a:t>One such example could be the attribute </a:t>
            </a:r>
            <a:r>
              <a:rPr lang="en-US" i="1" dirty="0"/>
              <a:t>gender </a:t>
            </a:r>
            <a:r>
              <a:rPr lang="en-US" dirty="0"/>
              <a:t>having the states </a:t>
            </a:r>
            <a:r>
              <a:rPr lang="en-US" i="1" dirty="0"/>
              <a:t>male </a:t>
            </a:r>
            <a:r>
              <a:rPr lang="en-US" dirty="0"/>
              <a:t>and </a:t>
            </a:r>
            <a:r>
              <a:rPr lang="en-US" i="1" dirty="0"/>
              <a:t>female</a:t>
            </a:r>
            <a:r>
              <a:rPr lang="en-US" dirty="0"/>
              <a:t>.</a:t>
            </a:r>
          </a:p>
          <a:p>
            <a:r>
              <a:rPr lang="en-US" dirty="0"/>
              <a:t>A binary attribute is </a:t>
            </a:r>
            <a:r>
              <a:rPr lang="en-US" b="1" dirty="0"/>
              <a:t>asymmetric </a:t>
            </a:r>
            <a:r>
              <a:rPr lang="en-US" dirty="0"/>
              <a:t>if the outcomes of the states are not equally important, such as the </a:t>
            </a:r>
            <a:r>
              <a:rPr lang="en-US" i="1" dirty="0"/>
              <a:t>positive </a:t>
            </a:r>
            <a:r>
              <a:rPr lang="en-US" dirty="0"/>
              <a:t>and </a:t>
            </a:r>
            <a:r>
              <a:rPr lang="en-US" i="1" dirty="0"/>
              <a:t>negative </a:t>
            </a:r>
            <a:r>
              <a:rPr lang="en-US" dirty="0"/>
              <a:t>outcomes of a medical test for HIV. </a:t>
            </a:r>
          </a:p>
          <a:p>
            <a:r>
              <a:rPr lang="en-US" dirty="0"/>
              <a:t>By convention, we code the most important outcome, which is usually the rarest one, by 1 (e.g., </a:t>
            </a:r>
            <a:r>
              <a:rPr lang="en-US" i="1" dirty="0"/>
              <a:t>HIV positive</a:t>
            </a:r>
            <a:r>
              <a:rPr lang="en-US" dirty="0"/>
              <a:t>) and the other by 0 (e.g., </a:t>
            </a:r>
            <a:r>
              <a:rPr lang="en-US" i="1" dirty="0"/>
              <a:t>HIV negative</a:t>
            </a:r>
            <a:r>
              <a:rPr lang="en-US" dirty="0"/>
              <a:t>).</a:t>
            </a:r>
          </a:p>
        </p:txBody>
      </p:sp>
      <p:sp>
        <p:nvSpPr>
          <p:cNvPr id="6" name="Slide Number Placeholder 5">
            <a:extLst>
              <a:ext uri="{FF2B5EF4-FFF2-40B4-BE49-F238E27FC236}">
                <a16:creationId xmlns:a16="http://schemas.microsoft.com/office/drawing/2014/main" id="{11B62A2A-CF5B-4A5C-AFD3-C7F27886D2A2}"/>
              </a:ext>
            </a:extLst>
          </p:cNvPr>
          <p:cNvSpPr>
            <a:spLocks noGrp="1"/>
          </p:cNvSpPr>
          <p:nvPr>
            <p:ph type="sldNum" sz="quarter" idx="12"/>
          </p:nvPr>
        </p:nvSpPr>
        <p:spPr/>
        <p:txBody>
          <a:bodyPr/>
          <a:lstStyle/>
          <a:p>
            <a:fld id="{E9742A6E-2B36-4A3D-9164-8A839C7BC6FB}" type="slidenum">
              <a:rPr lang="he-IL" smtClean="0"/>
              <a:t>9</a:t>
            </a:fld>
            <a:endParaRPr lang="he-IL" dirty="0"/>
          </a:p>
        </p:txBody>
      </p:sp>
      <p:pic>
        <p:nvPicPr>
          <p:cNvPr id="14338" name="Picture 2" descr="Gender - Wikipedia">
            <a:extLst>
              <a:ext uri="{FF2B5EF4-FFF2-40B4-BE49-F238E27FC236}">
                <a16:creationId xmlns:a16="http://schemas.microsoft.com/office/drawing/2014/main" id="{B3934DB3-FF97-4410-AAAB-1F88AB56D7D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610600" y="1027906"/>
            <a:ext cx="3153745" cy="315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0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1876</Words>
  <Application>Microsoft Office PowerPoint</Application>
  <PresentationFormat>Widescreen</PresentationFormat>
  <Paragraphs>153</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Types of Data</vt:lpstr>
      <vt:lpstr>Data Objects</vt:lpstr>
      <vt:lpstr>Attributes</vt:lpstr>
      <vt:lpstr>Attribute Types</vt:lpstr>
      <vt:lpstr>Nominal Attributes</vt:lpstr>
      <vt:lpstr>Nominal Attributes</vt:lpstr>
      <vt:lpstr>Binary Attributes</vt:lpstr>
      <vt:lpstr>Binary Attributes</vt:lpstr>
      <vt:lpstr>Binary Attributes</vt:lpstr>
      <vt:lpstr>Ordinal Attributes</vt:lpstr>
      <vt:lpstr>Ordinal Attributes</vt:lpstr>
      <vt:lpstr>Ordinal Attributes</vt:lpstr>
      <vt:lpstr>Nominal, Binary, and Ordinal Attributes</vt:lpstr>
      <vt:lpstr>Numeric Attributes</vt:lpstr>
      <vt:lpstr>Interval-Scaled Attributes</vt:lpstr>
      <vt:lpstr>Ratio-Scaled Attributes</vt:lpstr>
      <vt:lpstr>Attributes</vt:lpstr>
      <vt:lpstr>Discrete Vs. Continuous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Data</dc:title>
  <dc:creator>Administrator</dc:creator>
  <cp:lastModifiedBy>Administrator</cp:lastModifiedBy>
  <cp:revision>1</cp:revision>
  <dcterms:created xsi:type="dcterms:W3CDTF">2021-12-26T10:47:58Z</dcterms:created>
  <dcterms:modified xsi:type="dcterms:W3CDTF">2021-12-26T10:49:22Z</dcterms:modified>
</cp:coreProperties>
</file>