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tiff" ContentType="image/tif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xml" ContentType="application/vnd.openxmlformats-officedocument.presentationml.tags+xml"/>
  <Override PartName="/ppt/notesSlides/notesSlide15.xml" ContentType="application/vnd.openxmlformats-officedocument.presentationml.notesSlide+xml"/>
  <Override PartName="/ppt/tags/tag2.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848" r:id="rId2"/>
    <p:sldId id="792" r:id="rId3"/>
    <p:sldId id="802" r:id="rId4"/>
    <p:sldId id="796" r:id="rId5"/>
    <p:sldId id="801" r:id="rId6"/>
    <p:sldId id="799" r:id="rId7"/>
    <p:sldId id="803" r:id="rId8"/>
    <p:sldId id="804" r:id="rId9"/>
    <p:sldId id="797" r:id="rId10"/>
    <p:sldId id="793" r:id="rId11"/>
    <p:sldId id="794" r:id="rId12"/>
    <p:sldId id="805" r:id="rId13"/>
    <p:sldId id="806" r:id="rId14"/>
    <p:sldId id="807" r:id="rId15"/>
    <p:sldId id="808" r:id="rId16"/>
    <p:sldId id="809" r:id="rId17"/>
    <p:sldId id="810" r:id="rId18"/>
    <p:sldId id="811" r:id="rId19"/>
    <p:sldId id="812" r:id="rId20"/>
    <p:sldId id="813" r:id="rId21"/>
    <p:sldId id="814" r:id="rId22"/>
    <p:sldId id="815" r:id="rId23"/>
    <p:sldId id="816" r:id="rId24"/>
    <p:sldId id="825" r:id="rId25"/>
    <p:sldId id="826" r:id="rId26"/>
    <p:sldId id="817" r:id="rId27"/>
    <p:sldId id="818" r:id="rId28"/>
    <p:sldId id="819" r:id="rId29"/>
    <p:sldId id="820" r:id="rId30"/>
    <p:sldId id="821" r:id="rId31"/>
    <p:sldId id="822" r:id="rId32"/>
    <p:sldId id="823" r:id="rId33"/>
    <p:sldId id="824" r:id="rId34"/>
    <p:sldId id="827" r:id="rId35"/>
    <p:sldId id="828" r:id="rId36"/>
    <p:sldId id="829" r:id="rId37"/>
    <p:sldId id="830" r:id="rId38"/>
    <p:sldId id="831" r:id="rId39"/>
    <p:sldId id="832" r:id="rId40"/>
    <p:sldId id="836" r:id="rId41"/>
    <p:sldId id="837" r:id="rId42"/>
    <p:sldId id="839" r:id="rId43"/>
    <p:sldId id="845" r:id="rId44"/>
    <p:sldId id="840" r:id="rId45"/>
    <p:sldId id="846" r:id="rId46"/>
    <p:sldId id="841" r:id="rId47"/>
    <p:sldId id="838" r:id="rId48"/>
    <p:sldId id="842" r:id="rId49"/>
    <p:sldId id="847" r:id="rId50"/>
    <p:sldId id="843" r:id="rId51"/>
    <p:sldId id="844" r:id="rId52"/>
    <p:sldId id="834" r:id="rId53"/>
    <p:sldId id="835" r:id="rId54"/>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70" autoAdjust="0"/>
    <p:restoredTop sz="94660"/>
  </p:normalViewPr>
  <p:slideViewPr>
    <p:cSldViewPr snapToGrid="0">
      <p:cViewPr varScale="1">
        <p:scale>
          <a:sx n="82" d="100"/>
          <a:sy n="82" d="100"/>
        </p:scale>
        <p:origin x="533" y="62"/>
      </p:cViewPr>
      <p:guideLst/>
    </p:cSldViewPr>
  </p:slideViewPr>
  <p:notesTextViewPr>
    <p:cViewPr>
      <p:scale>
        <a:sx n="1" d="1"/>
        <a:sy n="1" d="1"/>
      </p:scale>
      <p:origin x="0" y="0"/>
    </p:cViewPr>
  </p:notesTextViewPr>
  <p:notesViewPr>
    <p:cSldViewPr snapToGrid="0">
      <p:cViewPr varScale="1">
        <p:scale>
          <a:sx n="66" d="100"/>
          <a:sy n="66" d="100"/>
        </p:scale>
        <p:origin x="3134"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8C927D88-9B27-4F6D-9882-332E12B61815}" type="datetimeFigureOut">
              <a:rPr lang="he-IL" smtClean="0"/>
              <a:t>כ"ב/טבת/תשפ"ב</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C2841CB8-329F-4197-99F8-2FE2068A0204}" type="slidenum">
              <a:rPr lang="he-IL" smtClean="0"/>
              <a:t>‹#›</a:t>
            </a:fld>
            <a:endParaRPr lang="he-IL"/>
          </a:p>
        </p:txBody>
      </p:sp>
    </p:spTree>
    <p:extLst>
      <p:ext uri="{BB962C8B-B14F-4D97-AF65-F5344CB8AC3E}">
        <p14:creationId xmlns:p14="http://schemas.microsoft.com/office/powerpoint/2010/main" val="2411028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תחילה נחשב את ה-</a:t>
            </a:r>
            <a:r>
              <a:rPr lang="en-US" dirty="0"/>
              <a:t>Totals</a:t>
            </a:r>
            <a:endParaRPr lang="he-IL" dirty="0"/>
          </a:p>
        </p:txBody>
      </p:sp>
      <p:sp>
        <p:nvSpPr>
          <p:cNvPr id="4" name="Slide Number Placeholder 3"/>
          <p:cNvSpPr>
            <a:spLocks noGrp="1"/>
          </p:cNvSpPr>
          <p:nvPr>
            <p:ph type="sldNum" sz="quarter" idx="5"/>
          </p:nvPr>
        </p:nvSpPr>
        <p:spPr/>
        <p:txBody>
          <a:bodyPr/>
          <a:lstStyle/>
          <a:p>
            <a:fld id="{C2841CB8-329F-4197-99F8-2FE2068A0204}" type="slidenum">
              <a:rPr lang="he-IL" smtClean="0"/>
              <a:t>25</a:t>
            </a:fld>
            <a:endParaRPr lang="he-IL"/>
          </a:p>
        </p:txBody>
      </p:sp>
    </p:spTree>
    <p:extLst>
      <p:ext uri="{BB962C8B-B14F-4D97-AF65-F5344CB8AC3E}">
        <p14:creationId xmlns:p14="http://schemas.microsoft.com/office/powerpoint/2010/main" val="15417973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recall seems familiar, that’s because it is the same as sensitivity (or the </a:t>
            </a:r>
            <a:r>
              <a:rPr lang="en-US" i="1" dirty="0"/>
              <a:t>true positive rate</a:t>
            </a:r>
            <a:r>
              <a:rPr lang="en-US" dirty="0"/>
              <a:t>). These measures can be computed as</a:t>
            </a:r>
          </a:p>
          <a:p>
            <a:endParaRPr lang="he-IL" dirty="0"/>
          </a:p>
        </p:txBody>
      </p:sp>
      <p:sp>
        <p:nvSpPr>
          <p:cNvPr id="4" name="Slide Number Placeholder 3"/>
          <p:cNvSpPr>
            <a:spLocks noGrp="1"/>
          </p:cNvSpPr>
          <p:nvPr>
            <p:ph type="sldNum" sz="quarter" idx="5"/>
          </p:nvPr>
        </p:nvSpPr>
        <p:spPr/>
        <p:txBody>
          <a:bodyPr/>
          <a:lstStyle/>
          <a:p>
            <a:fld id="{C2841CB8-329F-4197-99F8-2FE2068A0204}" type="slidenum">
              <a:rPr lang="he-IL" smtClean="0"/>
              <a:t>44</a:t>
            </a:fld>
            <a:endParaRPr lang="he-IL"/>
          </a:p>
        </p:txBody>
      </p:sp>
    </p:spTree>
    <p:extLst>
      <p:ext uri="{BB962C8B-B14F-4D97-AF65-F5344CB8AC3E}">
        <p14:creationId xmlns:p14="http://schemas.microsoft.com/office/powerpoint/2010/main" val="13757518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recall seems familiar, that’s because it is the same as sensitivity (or the </a:t>
            </a:r>
            <a:r>
              <a:rPr lang="en-US" i="1" dirty="0"/>
              <a:t>true positive rate</a:t>
            </a:r>
            <a:r>
              <a:rPr lang="en-US" dirty="0"/>
              <a:t>). These measures can be computed as</a:t>
            </a:r>
          </a:p>
          <a:p>
            <a:endParaRPr lang="he-IL" dirty="0"/>
          </a:p>
        </p:txBody>
      </p:sp>
      <p:sp>
        <p:nvSpPr>
          <p:cNvPr id="4" name="Slide Number Placeholder 3"/>
          <p:cNvSpPr>
            <a:spLocks noGrp="1"/>
          </p:cNvSpPr>
          <p:nvPr>
            <p:ph type="sldNum" sz="quarter" idx="5"/>
          </p:nvPr>
        </p:nvSpPr>
        <p:spPr/>
        <p:txBody>
          <a:bodyPr/>
          <a:lstStyle/>
          <a:p>
            <a:fld id="{C2841CB8-329F-4197-99F8-2FE2068A0204}" type="slidenum">
              <a:rPr lang="he-IL" smtClean="0"/>
              <a:t>45</a:t>
            </a:fld>
            <a:endParaRPr lang="he-IL"/>
          </a:p>
        </p:txBody>
      </p:sp>
    </p:spTree>
    <p:extLst>
      <p:ext uri="{BB962C8B-B14F-4D97-AF65-F5344CB8AC3E}">
        <p14:creationId xmlns:p14="http://schemas.microsoft.com/office/powerpoint/2010/main" val="6964600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recall seems familiar, that’s because it is the same as sensitivity (or the </a:t>
            </a:r>
            <a:r>
              <a:rPr lang="en-US" i="1" dirty="0"/>
              <a:t>true positive rate</a:t>
            </a:r>
            <a:r>
              <a:rPr lang="en-US" dirty="0"/>
              <a:t>). These measures can be computed as</a:t>
            </a:r>
          </a:p>
          <a:p>
            <a:endParaRPr lang="he-IL" dirty="0"/>
          </a:p>
        </p:txBody>
      </p:sp>
      <p:sp>
        <p:nvSpPr>
          <p:cNvPr id="4" name="Slide Number Placeholder 3"/>
          <p:cNvSpPr>
            <a:spLocks noGrp="1"/>
          </p:cNvSpPr>
          <p:nvPr>
            <p:ph type="sldNum" sz="quarter" idx="5"/>
          </p:nvPr>
        </p:nvSpPr>
        <p:spPr/>
        <p:txBody>
          <a:bodyPr/>
          <a:lstStyle/>
          <a:p>
            <a:fld id="{C2841CB8-329F-4197-99F8-2FE2068A0204}" type="slidenum">
              <a:rPr lang="he-IL" smtClean="0"/>
              <a:t>46</a:t>
            </a:fld>
            <a:endParaRPr lang="he-IL"/>
          </a:p>
        </p:txBody>
      </p:sp>
    </p:spTree>
    <p:extLst>
      <p:ext uri="{BB962C8B-B14F-4D97-AF65-F5344CB8AC3E}">
        <p14:creationId xmlns:p14="http://schemas.microsoft.com/office/powerpoint/2010/main" val="13002068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recall seems familiar, that’s because it is the same as sensitivity (or the </a:t>
            </a:r>
            <a:r>
              <a:rPr lang="en-US" i="1" dirty="0"/>
              <a:t>true positive rate</a:t>
            </a:r>
            <a:r>
              <a:rPr lang="en-US" dirty="0"/>
              <a:t>). These measures can be computed as</a:t>
            </a:r>
          </a:p>
          <a:p>
            <a:endParaRPr lang="he-IL" dirty="0"/>
          </a:p>
        </p:txBody>
      </p:sp>
      <p:sp>
        <p:nvSpPr>
          <p:cNvPr id="4" name="Slide Number Placeholder 3"/>
          <p:cNvSpPr>
            <a:spLocks noGrp="1"/>
          </p:cNvSpPr>
          <p:nvPr>
            <p:ph type="sldNum" sz="quarter" idx="5"/>
          </p:nvPr>
        </p:nvSpPr>
        <p:spPr/>
        <p:txBody>
          <a:bodyPr/>
          <a:lstStyle/>
          <a:p>
            <a:fld id="{C2841CB8-329F-4197-99F8-2FE2068A0204}" type="slidenum">
              <a:rPr lang="he-IL" smtClean="0"/>
              <a:t>47</a:t>
            </a:fld>
            <a:endParaRPr lang="he-IL"/>
          </a:p>
        </p:txBody>
      </p:sp>
    </p:spTree>
    <p:extLst>
      <p:ext uri="{BB962C8B-B14F-4D97-AF65-F5344CB8AC3E}">
        <p14:creationId xmlns:p14="http://schemas.microsoft.com/office/powerpoint/2010/main" val="2821513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recall seems familiar, that’s because it is the same as sensitivity (or the </a:t>
            </a:r>
            <a:r>
              <a:rPr lang="en-US" i="1" dirty="0"/>
              <a:t>true positive rate</a:t>
            </a:r>
            <a:r>
              <a:rPr lang="en-US" dirty="0"/>
              <a:t>). These measures can be computed as</a:t>
            </a:r>
          </a:p>
          <a:p>
            <a:endParaRPr lang="he-IL" dirty="0"/>
          </a:p>
        </p:txBody>
      </p:sp>
      <p:sp>
        <p:nvSpPr>
          <p:cNvPr id="4" name="Slide Number Placeholder 3"/>
          <p:cNvSpPr>
            <a:spLocks noGrp="1"/>
          </p:cNvSpPr>
          <p:nvPr>
            <p:ph type="sldNum" sz="quarter" idx="5"/>
          </p:nvPr>
        </p:nvSpPr>
        <p:spPr/>
        <p:txBody>
          <a:bodyPr/>
          <a:lstStyle/>
          <a:p>
            <a:fld id="{C2841CB8-329F-4197-99F8-2FE2068A0204}" type="slidenum">
              <a:rPr lang="he-IL" smtClean="0"/>
              <a:t>48</a:t>
            </a:fld>
            <a:endParaRPr lang="he-IL"/>
          </a:p>
        </p:txBody>
      </p:sp>
    </p:spTree>
    <p:extLst>
      <p:ext uri="{BB962C8B-B14F-4D97-AF65-F5344CB8AC3E}">
        <p14:creationId xmlns:p14="http://schemas.microsoft.com/office/powerpoint/2010/main" val="33268861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recall seems familiar, that’s because it is the same as sensitivity (or the </a:t>
            </a:r>
            <a:r>
              <a:rPr lang="en-US" i="1" dirty="0"/>
              <a:t>true positive rate</a:t>
            </a:r>
            <a:r>
              <a:rPr lang="en-US" dirty="0"/>
              <a:t>). These measures can be computed as</a:t>
            </a:r>
          </a:p>
          <a:p>
            <a:endParaRPr lang="he-IL" dirty="0"/>
          </a:p>
        </p:txBody>
      </p:sp>
      <p:sp>
        <p:nvSpPr>
          <p:cNvPr id="4" name="Slide Number Placeholder 3"/>
          <p:cNvSpPr>
            <a:spLocks noGrp="1"/>
          </p:cNvSpPr>
          <p:nvPr>
            <p:ph type="sldNum" sz="quarter" idx="5"/>
          </p:nvPr>
        </p:nvSpPr>
        <p:spPr/>
        <p:txBody>
          <a:bodyPr/>
          <a:lstStyle/>
          <a:p>
            <a:fld id="{C2841CB8-329F-4197-99F8-2FE2068A0204}" type="slidenum">
              <a:rPr lang="he-IL" smtClean="0"/>
              <a:t>49</a:t>
            </a:fld>
            <a:endParaRPr lang="he-IL"/>
          </a:p>
        </p:txBody>
      </p:sp>
    </p:spTree>
    <p:extLst>
      <p:ext uri="{BB962C8B-B14F-4D97-AF65-F5344CB8AC3E}">
        <p14:creationId xmlns:p14="http://schemas.microsoft.com/office/powerpoint/2010/main" val="29006630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recall seems familiar, that’s because it is the same as sensitivity (or the </a:t>
            </a:r>
            <a:r>
              <a:rPr lang="en-US" i="1" dirty="0"/>
              <a:t>true positive rate</a:t>
            </a:r>
            <a:r>
              <a:rPr lang="en-US" dirty="0"/>
              <a:t>). These measures can be computed as</a:t>
            </a:r>
          </a:p>
          <a:p>
            <a:endParaRPr lang="he-IL" dirty="0"/>
          </a:p>
        </p:txBody>
      </p:sp>
      <p:sp>
        <p:nvSpPr>
          <p:cNvPr id="4" name="Slide Number Placeholder 3"/>
          <p:cNvSpPr>
            <a:spLocks noGrp="1"/>
          </p:cNvSpPr>
          <p:nvPr>
            <p:ph type="sldNum" sz="quarter" idx="5"/>
          </p:nvPr>
        </p:nvSpPr>
        <p:spPr/>
        <p:txBody>
          <a:bodyPr/>
          <a:lstStyle/>
          <a:p>
            <a:fld id="{C2841CB8-329F-4197-99F8-2FE2068A0204}" type="slidenum">
              <a:rPr lang="he-IL" smtClean="0"/>
              <a:t>50</a:t>
            </a:fld>
            <a:endParaRPr lang="he-IL"/>
          </a:p>
        </p:txBody>
      </p:sp>
    </p:spTree>
    <p:extLst>
      <p:ext uri="{BB962C8B-B14F-4D97-AF65-F5344CB8AC3E}">
        <p14:creationId xmlns:p14="http://schemas.microsoft.com/office/powerpoint/2010/main" val="8287759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recall seems familiar, that’s because it is the same as sensitivity (or the </a:t>
            </a:r>
            <a:r>
              <a:rPr lang="en-US" i="1" dirty="0"/>
              <a:t>true positive rate</a:t>
            </a:r>
            <a:r>
              <a:rPr lang="en-US" dirty="0"/>
              <a:t>). These measures can be computed as</a:t>
            </a:r>
          </a:p>
          <a:p>
            <a:endParaRPr lang="he-IL" dirty="0"/>
          </a:p>
        </p:txBody>
      </p:sp>
      <p:sp>
        <p:nvSpPr>
          <p:cNvPr id="4" name="Slide Number Placeholder 3"/>
          <p:cNvSpPr>
            <a:spLocks noGrp="1"/>
          </p:cNvSpPr>
          <p:nvPr>
            <p:ph type="sldNum" sz="quarter" idx="5"/>
          </p:nvPr>
        </p:nvSpPr>
        <p:spPr/>
        <p:txBody>
          <a:bodyPr/>
          <a:lstStyle/>
          <a:p>
            <a:fld id="{C2841CB8-329F-4197-99F8-2FE2068A0204}" type="slidenum">
              <a:rPr lang="he-IL" smtClean="0"/>
              <a:t>51</a:t>
            </a:fld>
            <a:endParaRPr lang="he-IL"/>
          </a:p>
        </p:txBody>
      </p:sp>
    </p:spTree>
    <p:extLst>
      <p:ext uri="{BB962C8B-B14F-4D97-AF65-F5344CB8AC3E}">
        <p14:creationId xmlns:p14="http://schemas.microsoft.com/office/powerpoint/2010/main" val="21279814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recall seems familiar, that’s because it is the same as sensitivity (or the </a:t>
            </a:r>
            <a:r>
              <a:rPr lang="en-US" i="1" dirty="0"/>
              <a:t>true positive rate</a:t>
            </a:r>
            <a:r>
              <a:rPr lang="en-US" dirty="0"/>
              <a:t>). These measures can be computed as</a:t>
            </a:r>
          </a:p>
          <a:p>
            <a:endParaRPr lang="he-IL" dirty="0"/>
          </a:p>
        </p:txBody>
      </p:sp>
      <p:sp>
        <p:nvSpPr>
          <p:cNvPr id="4" name="Slide Number Placeholder 3"/>
          <p:cNvSpPr>
            <a:spLocks noGrp="1"/>
          </p:cNvSpPr>
          <p:nvPr>
            <p:ph type="sldNum" sz="quarter" idx="5"/>
          </p:nvPr>
        </p:nvSpPr>
        <p:spPr/>
        <p:txBody>
          <a:bodyPr/>
          <a:lstStyle/>
          <a:p>
            <a:fld id="{C2841CB8-329F-4197-99F8-2FE2068A0204}" type="slidenum">
              <a:rPr lang="he-IL" smtClean="0"/>
              <a:t>52</a:t>
            </a:fld>
            <a:endParaRPr lang="he-IL"/>
          </a:p>
        </p:txBody>
      </p:sp>
    </p:spTree>
    <p:extLst>
      <p:ext uri="{BB962C8B-B14F-4D97-AF65-F5344CB8AC3E}">
        <p14:creationId xmlns:p14="http://schemas.microsoft.com/office/powerpoint/2010/main" val="41978229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recall seems familiar, that’s because it is the same as sensitivity (or the </a:t>
            </a:r>
            <a:r>
              <a:rPr lang="en-US" i="1" dirty="0"/>
              <a:t>true positive rate</a:t>
            </a:r>
            <a:r>
              <a:rPr lang="en-US" dirty="0"/>
              <a:t>). These measures can be computed as</a:t>
            </a:r>
          </a:p>
          <a:p>
            <a:endParaRPr lang="he-IL" dirty="0"/>
          </a:p>
        </p:txBody>
      </p:sp>
      <p:sp>
        <p:nvSpPr>
          <p:cNvPr id="4" name="Slide Number Placeholder 3"/>
          <p:cNvSpPr>
            <a:spLocks noGrp="1"/>
          </p:cNvSpPr>
          <p:nvPr>
            <p:ph type="sldNum" sz="quarter" idx="5"/>
          </p:nvPr>
        </p:nvSpPr>
        <p:spPr/>
        <p:txBody>
          <a:bodyPr/>
          <a:lstStyle/>
          <a:p>
            <a:fld id="{C2841CB8-329F-4197-99F8-2FE2068A0204}" type="slidenum">
              <a:rPr lang="he-IL" smtClean="0"/>
              <a:t>53</a:t>
            </a:fld>
            <a:endParaRPr lang="he-IL"/>
          </a:p>
        </p:txBody>
      </p:sp>
    </p:spTree>
    <p:extLst>
      <p:ext uri="{BB962C8B-B14F-4D97-AF65-F5344CB8AC3E}">
        <p14:creationId xmlns:p14="http://schemas.microsoft.com/office/powerpoint/2010/main" val="2098035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Thus, we note that although the classifier has a high accuracy, it’s ability to correctly label the positive (rare) class is poor given its low sensitivity.</a:t>
            </a:r>
          </a:p>
          <a:p>
            <a:r>
              <a:rPr lang="en-US" sz="1200" b="0" i="0" u="none" strike="noStrike" kern="1200" baseline="0" dirty="0">
                <a:solidFill>
                  <a:schemeClr val="tx1"/>
                </a:solidFill>
                <a:latin typeface="+mn-lt"/>
                <a:ea typeface="+mn-ea"/>
                <a:cs typeface="+mn-cs"/>
              </a:rPr>
              <a:t>It has high specificity, meaning that it can accurately recognize negative tuples.</a:t>
            </a:r>
          </a:p>
          <a:p>
            <a:r>
              <a:rPr lang="en-US" sz="1200" b="0" i="0" u="none" strike="noStrike" kern="1200" baseline="0" dirty="0">
                <a:solidFill>
                  <a:schemeClr val="tx1"/>
                </a:solidFill>
                <a:latin typeface="+mn-lt"/>
                <a:ea typeface="+mn-ea"/>
                <a:cs typeface="+mn-cs"/>
              </a:rPr>
              <a:t>Techniques for handling class-imbalanced data are given in Section 8.6.5.</a:t>
            </a:r>
            <a:endParaRPr lang="he-IL" dirty="0"/>
          </a:p>
        </p:txBody>
      </p:sp>
      <p:sp>
        <p:nvSpPr>
          <p:cNvPr id="4" name="Slide Number Placeholder 3"/>
          <p:cNvSpPr>
            <a:spLocks noGrp="1"/>
          </p:cNvSpPr>
          <p:nvPr>
            <p:ph type="sldNum" sz="quarter" idx="5"/>
          </p:nvPr>
        </p:nvSpPr>
        <p:spPr/>
        <p:txBody>
          <a:bodyPr/>
          <a:lstStyle/>
          <a:p>
            <a:fld id="{C2841CB8-329F-4197-99F8-2FE2068A0204}" type="slidenum">
              <a:rPr lang="he-IL" smtClean="0"/>
              <a:t>35</a:t>
            </a:fld>
            <a:endParaRPr lang="he-IL"/>
          </a:p>
        </p:txBody>
      </p:sp>
    </p:spTree>
    <p:extLst>
      <p:ext uri="{BB962C8B-B14F-4D97-AF65-F5344CB8AC3E}">
        <p14:creationId xmlns:p14="http://schemas.microsoft.com/office/powerpoint/2010/main" val="1959654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recall seems familiar, that’s because it is the same as sensitivity (or the </a:t>
            </a:r>
            <a:r>
              <a:rPr lang="en-US" i="1" dirty="0"/>
              <a:t>true positive rate</a:t>
            </a:r>
            <a:r>
              <a:rPr lang="en-US" dirty="0"/>
              <a:t>). These measures can be computed as</a:t>
            </a:r>
          </a:p>
          <a:p>
            <a:endParaRPr lang="he-IL" dirty="0"/>
          </a:p>
        </p:txBody>
      </p:sp>
      <p:sp>
        <p:nvSpPr>
          <p:cNvPr id="4" name="Slide Number Placeholder 3"/>
          <p:cNvSpPr>
            <a:spLocks noGrp="1"/>
          </p:cNvSpPr>
          <p:nvPr>
            <p:ph type="sldNum" sz="quarter" idx="5"/>
          </p:nvPr>
        </p:nvSpPr>
        <p:spPr/>
        <p:txBody>
          <a:bodyPr/>
          <a:lstStyle/>
          <a:p>
            <a:fld id="{C2841CB8-329F-4197-99F8-2FE2068A0204}" type="slidenum">
              <a:rPr lang="he-IL" smtClean="0"/>
              <a:t>36</a:t>
            </a:fld>
            <a:endParaRPr lang="he-IL"/>
          </a:p>
        </p:txBody>
      </p:sp>
    </p:spTree>
    <p:extLst>
      <p:ext uri="{BB962C8B-B14F-4D97-AF65-F5344CB8AC3E}">
        <p14:creationId xmlns:p14="http://schemas.microsoft.com/office/powerpoint/2010/main" val="8613691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Thus, we note that although the classifier has a high accuracy, it’s ability to correctly label the positive (rare) class is poor given its low sensitivity.</a:t>
            </a:r>
          </a:p>
          <a:p>
            <a:r>
              <a:rPr lang="en-US" sz="1200" b="0" i="0" u="none" strike="noStrike" kern="1200" baseline="0" dirty="0">
                <a:solidFill>
                  <a:schemeClr val="tx1"/>
                </a:solidFill>
                <a:latin typeface="+mn-lt"/>
                <a:ea typeface="+mn-ea"/>
                <a:cs typeface="+mn-cs"/>
              </a:rPr>
              <a:t>It has high specificity, meaning that it can accurately recognize negative tuples.</a:t>
            </a:r>
          </a:p>
          <a:p>
            <a:r>
              <a:rPr lang="en-US" sz="1200" b="0" i="0" u="none" strike="noStrike" kern="1200" baseline="0" dirty="0">
                <a:solidFill>
                  <a:schemeClr val="tx1"/>
                </a:solidFill>
                <a:latin typeface="+mn-lt"/>
                <a:ea typeface="+mn-ea"/>
                <a:cs typeface="+mn-cs"/>
              </a:rPr>
              <a:t>Techniques for handling class-imbalanced data are given in Section 8.6.5.</a:t>
            </a:r>
            <a:endParaRPr lang="he-IL" dirty="0"/>
          </a:p>
        </p:txBody>
      </p:sp>
      <p:sp>
        <p:nvSpPr>
          <p:cNvPr id="4" name="Slide Number Placeholder 3"/>
          <p:cNvSpPr>
            <a:spLocks noGrp="1"/>
          </p:cNvSpPr>
          <p:nvPr>
            <p:ph type="sldNum" sz="quarter" idx="5"/>
          </p:nvPr>
        </p:nvSpPr>
        <p:spPr/>
        <p:txBody>
          <a:bodyPr/>
          <a:lstStyle/>
          <a:p>
            <a:fld id="{C2841CB8-329F-4197-99F8-2FE2068A0204}" type="slidenum">
              <a:rPr lang="he-IL" smtClean="0"/>
              <a:t>38</a:t>
            </a:fld>
            <a:endParaRPr lang="he-IL"/>
          </a:p>
        </p:txBody>
      </p:sp>
    </p:spTree>
    <p:extLst>
      <p:ext uri="{BB962C8B-B14F-4D97-AF65-F5344CB8AC3E}">
        <p14:creationId xmlns:p14="http://schemas.microsoft.com/office/powerpoint/2010/main" val="2513521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recall seems familiar, that’s because it is the same as sensitivity (or the </a:t>
            </a:r>
            <a:r>
              <a:rPr lang="en-US" i="1" dirty="0"/>
              <a:t>true positive rate</a:t>
            </a:r>
            <a:r>
              <a:rPr lang="en-US" dirty="0"/>
              <a:t>). These measures can be computed as</a:t>
            </a:r>
          </a:p>
          <a:p>
            <a:endParaRPr lang="he-IL" dirty="0"/>
          </a:p>
        </p:txBody>
      </p:sp>
      <p:sp>
        <p:nvSpPr>
          <p:cNvPr id="4" name="Slide Number Placeholder 3"/>
          <p:cNvSpPr>
            <a:spLocks noGrp="1"/>
          </p:cNvSpPr>
          <p:nvPr>
            <p:ph type="sldNum" sz="quarter" idx="5"/>
          </p:nvPr>
        </p:nvSpPr>
        <p:spPr/>
        <p:txBody>
          <a:bodyPr/>
          <a:lstStyle/>
          <a:p>
            <a:fld id="{C2841CB8-329F-4197-99F8-2FE2068A0204}" type="slidenum">
              <a:rPr lang="he-IL" smtClean="0"/>
              <a:t>39</a:t>
            </a:fld>
            <a:endParaRPr lang="he-IL"/>
          </a:p>
        </p:txBody>
      </p:sp>
    </p:spTree>
    <p:extLst>
      <p:ext uri="{BB962C8B-B14F-4D97-AF65-F5344CB8AC3E}">
        <p14:creationId xmlns:p14="http://schemas.microsoft.com/office/powerpoint/2010/main" val="4220782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Taken from Prof. </a:t>
            </a:r>
            <a:r>
              <a:rPr lang="en-US" dirty="0" err="1"/>
              <a:t>Bracha</a:t>
            </a:r>
            <a:r>
              <a:rPr lang="en-US" dirty="0"/>
              <a:t> Shapira</a:t>
            </a:r>
          </a:p>
          <a:p>
            <a:endParaRPr lang="he-IL" dirty="0"/>
          </a:p>
        </p:txBody>
      </p:sp>
      <p:sp>
        <p:nvSpPr>
          <p:cNvPr id="4" name="Slide Number Placeholder 3"/>
          <p:cNvSpPr>
            <a:spLocks noGrp="1"/>
          </p:cNvSpPr>
          <p:nvPr>
            <p:ph type="sldNum" sz="quarter" idx="5"/>
          </p:nvPr>
        </p:nvSpPr>
        <p:spPr/>
        <p:txBody>
          <a:bodyPr/>
          <a:lstStyle/>
          <a:p>
            <a:fld id="{C2841CB8-329F-4197-99F8-2FE2068A0204}" type="slidenum">
              <a:rPr lang="he-IL" smtClean="0"/>
              <a:t>40</a:t>
            </a:fld>
            <a:endParaRPr lang="he-IL"/>
          </a:p>
        </p:txBody>
      </p:sp>
    </p:spTree>
    <p:extLst>
      <p:ext uri="{BB962C8B-B14F-4D97-AF65-F5344CB8AC3E}">
        <p14:creationId xmlns:p14="http://schemas.microsoft.com/office/powerpoint/2010/main" val="266613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recall seems familiar, that’s because it is the same as sensitivity (or the </a:t>
            </a:r>
            <a:r>
              <a:rPr lang="en-US" i="1" dirty="0"/>
              <a:t>true positive rate</a:t>
            </a:r>
            <a:r>
              <a:rPr lang="en-US" dirty="0"/>
              <a:t>). These measures can be computed as</a:t>
            </a:r>
          </a:p>
          <a:p>
            <a:endParaRPr lang="he-IL" dirty="0"/>
          </a:p>
        </p:txBody>
      </p:sp>
      <p:sp>
        <p:nvSpPr>
          <p:cNvPr id="4" name="Slide Number Placeholder 3"/>
          <p:cNvSpPr>
            <a:spLocks noGrp="1"/>
          </p:cNvSpPr>
          <p:nvPr>
            <p:ph type="sldNum" sz="quarter" idx="5"/>
          </p:nvPr>
        </p:nvSpPr>
        <p:spPr/>
        <p:txBody>
          <a:bodyPr/>
          <a:lstStyle/>
          <a:p>
            <a:fld id="{C2841CB8-329F-4197-99F8-2FE2068A0204}" type="slidenum">
              <a:rPr lang="he-IL" smtClean="0"/>
              <a:t>41</a:t>
            </a:fld>
            <a:endParaRPr lang="he-IL"/>
          </a:p>
        </p:txBody>
      </p:sp>
    </p:spTree>
    <p:extLst>
      <p:ext uri="{BB962C8B-B14F-4D97-AF65-F5344CB8AC3E}">
        <p14:creationId xmlns:p14="http://schemas.microsoft.com/office/powerpoint/2010/main" val="40378140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recall seems familiar, that’s because it is the same as sensitivity (or the </a:t>
            </a:r>
            <a:r>
              <a:rPr lang="en-US" i="1" dirty="0"/>
              <a:t>true positive rate</a:t>
            </a:r>
            <a:r>
              <a:rPr lang="en-US" dirty="0"/>
              <a:t>). These measures can be computed as</a:t>
            </a:r>
          </a:p>
          <a:p>
            <a:endParaRPr lang="he-IL" dirty="0"/>
          </a:p>
        </p:txBody>
      </p:sp>
      <p:sp>
        <p:nvSpPr>
          <p:cNvPr id="4" name="Slide Number Placeholder 3"/>
          <p:cNvSpPr>
            <a:spLocks noGrp="1"/>
          </p:cNvSpPr>
          <p:nvPr>
            <p:ph type="sldNum" sz="quarter" idx="5"/>
          </p:nvPr>
        </p:nvSpPr>
        <p:spPr/>
        <p:txBody>
          <a:bodyPr/>
          <a:lstStyle/>
          <a:p>
            <a:fld id="{C2841CB8-329F-4197-99F8-2FE2068A0204}" type="slidenum">
              <a:rPr lang="he-IL" smtClean="0"/>
              <a:t>42</a:t>
            </a:fld>
            <a:endParaRPr lang="he-IL"/>
          </a:p>
        </p:txBody>
      </p:sp>
    </p:spTree>
    <p:extLst>
      <p:ext uri="{BB962C8B-B14F-4D97-AF65-F5344CB8AC3E}">
        <p14:creationId xmlns:p14="http://schemas.microsoft.com/office/powerpoint/2010/main" val="32095904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recall seems familiar, that’s because it is the same as sensitivity (or the </a:t>
            </a:r>
            <a:r>
              <a:rPr lang="en-US" i="1" dirty="0"/>
              <a:t>true positive rate</a:t>
            </a:r>
            <a:r>
              <a:rPr lang="en-US" dirty="0"/>
              <a:t>). These measures can be computed as</a:t>
            </a:r>
          </a:p>
          <a:p>
            <a:endParaRPr lang="he-IL" dirty="0"/>
          </a:p>
        </p:txBody>
      </p:sp>
      <p:sp>
        <p:nvSpPr>
          <p:cNvPr id="4" name="Slide Number Placeholder 3"/>
          <p:cNvSpPr>
            <a:spLocks noGrp="1"/>
          </p:cNvSpPr>
          <p:nvPr>
            <p:ph type="sldNum" sz="quarter" idx="5"/>
          </p:nvPr>
        </p:nvSpPr>
        <p:spPr/>
        <p:txBody>
          <a:bodyPr/>
          <a:lstStyle/>
          <a:p>
            <a:fld id="{C2841CB8-329F-4197-99F8-2FE2068A0204}" type="slidenum">
              <a:rPr lang="he-IL" smtClean="0"/>
              <a:t>43</a:t>
            </a:fld>
            <a:endParaRPr lang="he-IL"/>
          </a:p>
        </p:txBody>
      </p:sp>
    </p:spTree>
    <p:extLst>
      <p:ext uri="{BB962C8B-B14F-4D97-AF65-F5344CB8AC3E}">
        <p14:creationId xmlns:p14="http://schemas.microsoft.com/office/powerpoint/2010/main" val="3810345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5F72B-2A1D-4541-818F-1F7EBCF47F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a:extLst>
              <a:ext uri="{FF2B5EF4-FFF2-40B4-BE49-F238E27FC236}">
                <a16:creationId xmlns:a16="http://schemas.microsoft.com/office/drawing/2014/main" id="{B3D59B29-EBA6-498D-8782-BCF5BB949E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a:extLst>
              <a:ext uri="{FF2B5EF4-FFF2-40B4-BE49-F238E27FC236}">
                <a16:creationId xmlns:a16="http://schemas.microsoft.com/office/drawing/2014/main" id="{1FD3355F-D7B2-437F-B931-D14F93118EE1}"/>
              </a:ext>
            </a:extLst>
          </p:cNvPr>
          <p:cNvSpPr>
            <a:spLocks noGrp="1"/>
          </p:cNvSpPr>
          <p:nvPr>
            <p:ph type="dt" sz="half" idx="10"/>
          </p:nvPr>
        </p:nvSpPr>
        <p:spPr/>
        <p:txBody>
          <a:bodyPr/>
          <a:lstStyle/>
          <a:p>
            <a:fld id="{CA1472D7-0C8C-4EFD-979D-182093704302}" type="datetime8">
              <a:rPr lang="he-IL" smtClean="0"/>
              <a:t>26 דצמבר 21</a:t>
            </a:fld>
            <a:endParaRPr lang="he-IL"/>
          </a:p>
        </p:txBody>
      </p:sp>
      <p:sp>
        <p:nvSpPr>
          <p:cNvPr id="5" name="Footer Placeholder 4">
            <a:extLst>
              <a:ext uri="{FF2B5EF4-FFF2-40B4-BE49-F238E27FC236}">
                <a16:creationId xmlns:a16="http://schemas.microsoft.com/office/drawing/2014/main" id="{9347591E-A042-411F-B7B0-49E38FB622A0}"/>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779336D3-B79E-4AB9-8DBE-B4B06EF0BB9C}"/>
              </a:ext>
            </a:extLst>
          </p:cNvPr>
          <p:cNvSpPr>
            <a:spLocks noGrp="1"/>
          </p:cNvSpPr>
          <p:nvPr>
            <p:ph type="sldNum" sz="quarter" idx="12"/>
          </p:nvPr>
        </p:nvSpPr>
        <p:spPr/>
        <p:txBody>
          <a:bodyPr/>
          <a:lstStyle/>
          <a:p>
            <a:fld id="{14452C20-59BC-40FC-8A2C-7AA168804D5B}" type="slidenum">
              <a:rPr lang="he-IL" smtClean="0"/>
              <a:t>‹#›</a:t>
            </a:fld>
            <a:endParaRPr lang="he-IL"/>
          </a:p>
        </p:txBody>
      </p:sp>
    </p:spTree>
    <p:extLst>
      <p:ext uri="{BB962C8B-B14F-4D97-AF65-F5344CB8AC3E}">
        <p14:creationId xmlns:p14="http://schemas.microsoft.com/office/powerpoint/2010/main" val="2493233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E07E0-9D5B-43AC-A025-831A3F953FE0}"/>
              </a:ext>
            </a:extLst>
          </p:cNvPr>
          <p:cNvSpPr>
            <a:spLocks noGrp="1"/>
          </p:cNvSpPr>
          <p:nvPr>
            <p:ph type="title"/>
          </p:nvPr>
        </p:nvSpPr>
        <p:spPr/>
        <p:txBody>
          <a:bodyPr/>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A51DC72C-ED14-4CC7-B2AF-AEB1C476C71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9C39D5FB-B6F9-4E92-B7DA-378AC4021333}"/>
              </a:ext>
            </a:extLst>
          </p:cNvPr>
          <p:cNvSpPr>
            <a:spLocks noGrp="1"/>
          </p:cNvSpPr>
          <p:nvPr>
            <p:ph type="dt" sz="half" idx="10"/>
          </p:nvPr>
        </p:nvSpPr>
        <p:spPr/>
        <p:txBody>
          <a:bodyPr/>
          <a:lstStyle/>
          <a:p>
            <a:fld id="{FDD2780D-99C6-4419-AE77-C4D13DAA0A31}" type="datetime8">
              <a:rPr lang="he-IL" smtClean="0"/>
              <a:t>26 דצמבר 21</a:t>
            </a:fld>
            <a:endParaRPr lang="he-IL"/>
          </a:p>
        </p:txBody>
      </p:sp>
      <p:sp>
        <p:nvSpPr>
          <p:cNvPr id="5" name="Footer Placeholder 4">
            <a:extLst>
              <a:ext uri="{FF2B5EF4-FFF2-40B4-BE49-F238E27FC236}">
                <a16:creationId xmlns:a16="http://schemas.microsoft.com/office/drawing/2014/main" id="{D35BCBDF-187D-435F-8506-4E9B192E8A52}"/>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73069435-1E38-4661-9485-A0CB821E4417}"/>
              </a:ext>
            </a:extLst>
          </p:cNvPr>
          <p:cNvSpPr>
            <a:spLocks noGrp="1"/>
          </p:cNvSpPr>
          <p:nvPr>
            <p:ph type="sldNum" sz="quarter" idx="12"/>
          </p:nvPr>
        </p:nvSpPr>
        <p:spPr/>
        <p:txBody>
          <a:bodyPr/>
          <a:lstStyle>
            <a:lvl1pPr algn="r" rtl="1">
              <a:defRPr/>
            </a:lvl1pPr>
          </a:lstStyle>
          <a:p>
            <a:fld id="{14452C20-59BC-40FC-8A2C-7AA168804D5B}" type="slidenum">
              <a:rPr lang="he-IL" smtClean="0"/>
              <a:pPr/>
              <a:t>‹#›</a:t>
            </a:fld>
            <a:endParaRPr lang="he-IL" dirty="0"/>
          </a:p>
        </p:txBody>
      </p:sp>
    </p:spTree>
    <p:extLst>
      <p:ext uri="{BB962C8B-B14F-4D97-AF65-F5344CB8AC3E}">
        <p14:creationId xmlns:p14="http://schemas.microsoft.com/office/powerpoint/2010/main" val="3152970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078D05-F2BE-4BA9-8EA2-2DC9B9C6E11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B49462FF-9DFD-4C0B-B4A8-CD0E4E9790E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5433B32F-4D8B-44AF-BD6E-1DB1133650BA}"/>
              </a:ext>
            </a:extLst>
          </p:cNvPr>
          <p:cNvSpPr>
            <a:spLocks noGrp="1"/>
          </p:cNvSpPr>
          <p:nvPr>
            <p:ph type="dt" sz="half" idx="10"/>
          </p:nvPr>
        </p:nvSpPr>
        <p:spPr/>
        <p:txBody>
          <a:bodyPr/>
          <a:lstStyle/>
          <a:p>
            <a:fld id="{C81ACD19-51BD-43AA-9FEE-1CB26BAF207B}" type="datetime8">
              <a:rPr lang="he-IL" smtClean="0"/>
              <a:t>26 דצמבר 21</a:t>
            </a:fld>
            <a:endParaRPr lang="he-IL"/>
          </a:p>
        </p:txBody>
      </p:sp>
      <p:sp>
        <p:nvSpPr>
          <p:cNvPr id="5" name="Footer Placeholder 4">
            <a:extLst>
              <a:ext uri="{FF2B5EF4-FFF2-40B4-BE49-F238E27FC236}">
                <a16:creationId xmlns:a16="http://schemas.microsoft.com/office/drawing/2014/main" id="{D5F8F05B-DB9C-48E4-86F6-DF2554DB7CAB}"/>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5CA2F7DF-3ADE-4430-AE35-83A64D238E62}"/>
              </a:ext>
            </a:extLst>
          </p:cNvPr>
          <p:cNvSpPr>
            <a:spLocks noGrp="1"/>
          </p:cNvSpPr>
          <p:nvPr>
            <p:ph type="sldNum" sz="quarter" idx="12"/>
          </p:nvPr>
        </p:nvSpPr>
        <p:spPr/>
        <p:txBody>
          <a:bodyPr/>
          <a:lstStyle/>
          <a:p>
            <a:pPr algn="r" rtl="1"/>
            <a:fld id="{14452C20-59BC-40FC-8A2C-7AA168804D5B}" type="slidenum">
              <a:rPr lang="he-IL" smtClean="0"/>
              <a:pPr algn="r" rtl="1"/>
              <a:t>‹#›</a:t>
            </a:fld>
            <a:endParaRPr lang="he-IL" dirty="0"/>
          </a:p>
        </p:txBody>
      </p:sp>
    </p:spTree>
    <p:extLst>
      <p:ext uri="{BB962C8B-B14F-4D97-AF65-F5344CB8AC3E}">
        <p14:creationId xmlns:p14="http://schemas.microsoft.com/office/powerpoint/2010/main" val="3140552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70B16-2661-4DC6-98E8-1BDE0551C40C}"/>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2FA350D8-9E80-4544-BD93-DD9327C432E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9B9765DF-F0DE-4E2E-9823-4041DF53EABA}"/>
              </a:ext>
            </a:extLst>
          </p:cNvPr>
          <p:cNvSpPr>
            <a:spLocks noGrp="1"/>
          </p:cNvSpPr>
          <p:nvPr>
            <p:ph type="dt" sz="half" idx="10"/>
          </p:nvPr>
        </p:nvSpPr>
        <p:spPr/>
        <p:txBody>
          <a:bodyPr/>
          <a:lstStyle/>
          <a:p>
            <a:fld id="{06B2661A-5972-4A72-B9C1-EFAFE7818521}" type="datetime8">
              <a:rPr lang="he-IL" smtClean="0"/>
              <a:t>26 דצמבר 21</a:t>
            </a:fld>
            <a:endParaRPr lang="he-IL"/>
          </a:p>
        </p:txBody>
      </p:sp>
      <p:sp>
        <p:nvSpPr>
          <p:cNvPr id="5" name="Footer Placeholder 4">
            <a:extLst>
              <a:ext uri="{FF2B5EF4-FFF2-40B4-BE49-F238E27FC236}">
                <a16:creationId xmlns:a16="http://schemas.microsoft.com/office/drawing/2014/main" id="{5D5A7677-8014-44B0-872D-4A4B723D92AC}"/>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D80E1AE1-BFF8-4126-B333-917C1E7725B7}"/>
              </a:ext>
            </a:extLst>
          </p:cNvPr>
          <p:cNvSpPr>
            <a:spLocks noGrp="1"/>
          </p:cNvSpPr>
          <p:nvPr>
            <p:ph type="sldNum" sz="quarter" idx="12"/>
          </p:nvPr>
        </p:nvSpPr>
        <p:spPr/>
        <p:txBody>
          <a:bodyPr/>
          <a:lstStyle>
            <a:lvl1pPr algn="r" rtl="1">
              <a:defRPr/>
            </a:lvl1pPr>
          </a:lstStyle>
          <a:p>
            <a:fld id="{14452C20-59BC-40FC-8A2C-7AA168804D5B}" type="slidenum">
              <a:rPr lang="he-IL" smtClean="0"/>
              <a:pPr/>
              <a:t>‹#›</a:t>
            </a:fld>
            <a:endParaRPr lang="he-IL" dirty="0"/>
          </a:p>
        </p:txBody>
      </p:sp>
    </p:spTree>
    <p:extLst>
      <p:ext uri="{BB962C8B-B14F-4D97-AF65-F5344CB8AC3E}">
        <p14:creationId xmlns:p14="http://schemas.microsoft.com/office/powerpoint/2010/main" val="4065464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645F8-D97A-4732-899E-53F1A2E54D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a:extLst>
              <a:ext uri="{FF2B5EF4-FFF2-40B4-BE49-F238E27FC236}">
                <a16:creationId xmlns:a16="http://schemas.microsoft.com/office/drawing/2014/main" id="{2AFA848B-85A6-43A5-AA65-75472FEE5F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D5DFA4E-3FFB-4C5E-A6D0-2BCC6DB8321A}"/>
              </a:ext>
            </a:extLst>
          </p:cNvPr>
          <p:cNvSpPr>
            <a:spLocks noGrp="1"/>
          </p:cNvSpPr>
          <p:nvPr>
            <p:ph type="dt" sz="half" idx="10"/>
          </p:nvPr>
        </p:nvSpPr>
        <p:spPr/>
        <p:txBody>
          <a:bodyPr/>
          <a:lstStyle/>
          <a:p>
            <a:fld id="{4223B940-78B8-4641-997A-5C95819E0EA5}" type="datetime8">
              <a:rPr lang="he-IL" smtClean="0"/>
              <a:t>26 דצמבר 21</a:t>
            </a:fld>
            <a:endParaRPr lang="he-IL"/>
          </a:p>
        </p:txBody>
      </p:sp>
      <p:sp>
        <p:nvSpPr>
          <p:cNvPr id="5" name="Footer Placeholder 4">
            <a:extLst>
              <a:ext uri="{FF2B5EF4-FFF2-40B4-BE49-F238E27FC236}">
                <a16:creationId xmlns:a16="http://schemas.microsoft.com/office/drawing/2014/main" id="{23FAA48F-2D2B-47E3-8AC1-4D684220F53D}"/>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14D772F8-F39D-422B-A0E6-B0BA1BE98E60}"/>
              </a:ext>
            </a:extLst>
          </p:cNvPr>
          <p:cNvSpPr>
            <a:spLocks noGrp="1"/>
          </p:cNvSpPr>
          <p:nvPr>
            <p:ph type="sldNum" sz="quarter" idx="12"/>
          </p:nvPr>
        </p:nvSpPr>
        <p:spPr/>
        <p:txBody>
          <a:bodyPr/>
          <a:lstStyle>
            <a:lvl1pPr algn="r" rtl="1">
              <a:defRPr/>
            </a:lvl1pPr>
          </a:lstStyle>
          <a:p>
            <a:fld id="{14452C20-59BC-40FC-8A2C-7AA168804D5B}" type="slidenum">
              <a:rPr lang="he-IL" smtClean="0"/>
              <a:pPr/>
              <a:t>‹#›</a:t>
            </a:fld>
            <a:endParaRPr lang="he-IL" dirty="0"/>
          </a:p>
        </p:txBody>
      </p:sp>
    </p:spTree>
    <p:extLst>
      <p:ext uri="{BB962C8B-B14F-4D97-AF65-F5344CB8AC3E}">
        <p14:creationId xmlns:p14="http://schemas.microsoft.com/office/powerpoint/2010/main" val="3437695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97956-FBA6-49C1-8B8C-B9430274350A}"/>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ED0CDCCD-8E39-4CC1-8ED9-039D8716F5B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a:extLst>
              <a:ext uri="{FF2B5EF4-FFF2-40B4-BE49-F238E27FC236}">
                <a16:creationId xmlns:a16="http://schemas.microsoft.com/office/drawing/2014/main" id="{23E3292D-A1FF-40D9-9685-F76F9DFBA13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a:extLst>
              <a:ext uri="{FF2B5EF4-FFF2-40B4-BE49-F238E27FC236}">
                <a16:creationId xmlns:a16="http://schemas.microsoft.com/office/drawing/2014/main" id="{6CFD02AD-FE6F-460A-B7FC-6D5BED0C2CD4}"/>
              </a:ext>
            </a:extLst>
          </p:cNvPr>
          <p:cNvSpPr>
            <a:spLocks noGrp="1"/>
          </p:cNvSpPr>
          <p:nvPr>
            <p:ph type="dt" sz="half" idx="10"/>
          </p:nvPr>
        </p:nvSpPr>
        <p:spPr/>
        <p:txBody>
          <a:bodyPr/>
          <a:lstStyle/>
          <a:p>
            <a:fld id="{0088E9AD-95E2-49BF-9EFF-49F996F2CC14}" type="datetime8">
              <a:rPr lang="he-IL" smtClean="0"/>
              <a:t>26 דצמבר 21</a:t>
            </a:fld>
            <a:endParaRPr lang="he-IL"/>
          </a:p>
        </p:txBody>
      </p:sp>
      <p:sp>
        <p:nvSpPr>
          <p:cNvPr id="6" name="Footer Placeholder 5">
            <a:extLst>
              <a:ext uri="{FF2B5EF4-FFF2-40B4-BE49-F238E27FC236}">
                <a16:creationId xmlns:a16="http://schemas.microsoft.com/office/drawing/2014/main" id="{6F02F68D-9029-4FC0-929A-6BDE7239288C}"/>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70706940-1329-4842-A187-B6A811247744}"/>
              </a:ext>
            </a:extLst>
          </p:cNvPr>
          <p:cNvSpPr>
            <a:spLocks noGrp="1"/>
          </p:cNvSpPr>
          <p:nvPr>
            <p:ph type="sldNum" sz="quarter" idx="12"/>
          </p:nvPr>
        </p:nvSpPr>
        <p:spPr/>
        <p:txBody>
          <a:bodyPr/>
          <a:lstStyle>
            <a:lvl1pPr algn="r" rtl="1">
              <a:defRPr/>
            </a:lvl1pPr>
          </a:lstStyle>
          <a:p>
            <a:fld id="{14452C20-59BC-40FC-8A2C-7AA168804D5B}" type="slidenum">
              <a:rPr lang="he-IL" smtClean="0"/>
              <a:pPr/>
              <a:t>‹#›</a:t>
            </a:fld>
            <a:endParaRPr lang="he-IL" dirty="0"/>
          </a:p>
        </p:txBody>
      </p:sp>
    </p:spTree>
    <p:extLst>
      <p:ext uri="{BB962C8B-B14F-4D97-AF65-F5344CB8AC3E}">
        <p14:creationId xmlns:p14="http://schemas.microsoft.com/office/powerpoint/2010/main" val="2796312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951B1-496E-4A7A-916B-DE0DA92D2F15}"/>
              </a:ext>
            </a:extLst>
          </p:cNvPr>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a:extLst>
              <a:ext uri="{FF2B5EF4-FFF2-40B4-BE49-F238E27FC236}">
                <a16:creationId xmlns:a16="http://schemas.microsoft.com/office/drawing/2014/main" id="{E518908B-2CB7-433E-AC85-7DBFFF126D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A38ADC1-B5E4-4DA5-8EF6-68DED223300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a:extLst>
              <a:ext uri="{FF2B5EF4-FFF2-40B4-BE49-F238E27FC236}">
                <a16:creationId xmlns:a16="http://schemas.microsoft.com/office/drawing/2014/main" id="{D2D03DFC-99D0-4908-B66D-8D4C1A2F91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52B0B9C-0DE5-4814-9834-4FD7DD37B52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a:extLst>
              <a:ext uri="{FF2B5EF4-FFF2-40B4-BE49-F238E27FC236}">
                <a16:creationId xmlns:a16="http://schemas.microsoft.com/office/drawing/2014/main" id="{0011B24D-F9AF-415F-B2A3-805C1854BE99}"/>
              </a:ext>
            </a:extLst>
          </p:cNvPr>
          <p:cNvSpPr>
            <a:spLocks noGrp="1"/>
          </p:cNvSpPr>
          <p:nvPr>
            <p:ph type="dt" sz="half" idx="10"/>
          </p:nvPr>
        </p:nvSpPr>
        <p:spPr/>
        <p:txBody>
          <a:bodyPr/>
          <a:lstStyle/>
          <a:p>
            <a:fld id="{66A19570-2F12-4B83-9353-041C07626D76}" type="datetime8">
              <a:rPr lang="he-IL" smtClean="0"/>
              <a:t>26 דצמבר 21</a:t>
            </a:fld>
            <a:endParaRPr lang="he-IL"/>
          </a:p>
        </p:txBody>
      </p:sp>
      <p:sp>
        <p:nvSpPr>
          <p:cNvPr id="8" name="Footer Placeholder 7">
            <a:extLst>
              <a:ext uri="{FF2B5EF4-FFF2-40B4-BE49-F238E27FC236}">
                <a16:creationId xmlns:a16="http://schemas.microsoft.com/office/drawing/2014/main" id="{127C2A7D-FE15-421F-B75D-3E34715FE2D7}"/>
              </a:ext>
            </a:extLst>
          </p:cNvPr>
          <p:cNvSpPr>
            <a:spLocks noGrp="1"/>
          </p:cNvSpPr>
          <p:nvPr>
            <p:ph type="ftr" sz="quarter" idx="11"/>
          </p:nvPr>
        </p:nvSpPr>
        <p:spPr/>
        <p:txBody>
          <a:bodyPr/>
          <a:lstStyle/>
          <a:p>
            <a:endParaRPr lang="he-IL"/>
          </a:p>
        </p:txBody>
      </p:sp>
      <p:sp>
        <p:nvSpPr>
          <p:cNvPr id="9" name="Slide Number Placeholder 8">
            <a:extLst>
              <a:ext uri="{FF2B5EF4-FFF2-40B4-BE49-F238E27FC236}">
                <a16:creationId xmlns:a16="http://schemas.microsoft.com/office/drawing/2014/main" id="{BA664F40-F16D-4679-876F-B90CDB7EB4C4}"/>
              </a:ext>
            </a:extLst>
          </p:cNvPr>
          <p:cNvSpPr>
            <a:spLocks noGrp="1"/>
          </p:cNvSpPr>
          <p:nvPr>
            <p:ph type="sldNum" sz="quarter" idx="12"/>
          </p:nvPr>
        </p:nvSpPr>
        <p:spPr/>
        <p:txBody>
          <a:bodyPr/>
          <a:lstStyle>
            <a:lvl1pPr algn="r" rtl="1">
              <a:defRPr/>
            </a:lvl1pPr>
          </a:lstStyle>
          <a:p>
            <a:fld id="{14452C20-59BC-40FC-8A2C-7AA168804D5B}" type="slidenum">
              <a:rPr lang="he-IL" smtClean="0"/>
              <a:pPr/>
              <a:t>‹#›</a:t>
            </a:fld>
            <a:endParaRPr lang="he-IL" dirty="0"/>
          </a:p>
        </p:txBody>
      </p:sp>
    </p:spTree>
    <p:extLst>
      <p:ext uri="{BB962C8B-B14F-4D97-AF65-F5344CB8AC3E}">
        <p14:creationId xmlns:p14="http://schemas.microsoft.com/office/powerpoint/2010/main" val="3198900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9C000-6927-4C70-8A06-9C6EE39AEC40}"/>
              </a:ext>
            </a:extLst>
          </p:cNvPr>
          <p:cNvSpPr>
            <a:spLocks noGrp="1"/>
          </p:cNvSpPr>
          <p:nvPr>
            <p:ph type="title"/>
          </p:nvPr>
        </p:nvSpPr>
        <p:spPr/>
        <p:txBody>
          <a:bodyPr/>
          <a:lstStyle/>
          <a:p>
            <a:r>
              <a:rPr lang="en-US"/>
              <a:t>Click to edit Master title style</a:t>
            </a:r>
            <a:endParaRPr lang="he-IL"/>
          </a:p>
        </p:txBody>
      </p:sp>
      <p:sp>
        <p:nvSpPr>
          <p:cNvPr id="3" name="Date Placeholder 2">
            <a:extLst>
              <a:ext uri="{FF2B5EF4-FFF2-40B4-BE49-F238E27FC236}">
                <a16:creationId xmlns:a16="http://schemas.microsoft.com/office/drawing/2014/main" id="{A9505CDA-DA8B-4291-8E6B-A1A63E4473BF}"/>
              </a:ext>
            </a:extLst>
          </p:cNvPr>
          <p:cNvSpPr>
            <a:spLocks noGrp="1"/>
          </p:cNvSpPr>
          <p:nvPr>
            <p:ph type="dt" sz="half" idx="10"/>
          </p:nvPr>
        </p:nvSpPr>
        <p:spPr/>
        <p:txBody>
          <a:bodyPr/>
          <a:lstStyle/>
          <a:p>
            <a:fld id="{1109A116-85AD-4CD5-A93C-B1E89143DFFE}" type="datetime8">
              <a:rPr lang="he-IL" smtClean="0"/>
              <a:t>26 דצמבר 21</a:t>
            </a:fld>
            <a:endParaRPr lang="he-IL"/>
          </a:p>
        </p:txBody>
      </p:sp>
      <p:sp>
        <p:nvSpPr>
          <p:cNvPr id="4" name="Footer Placeholder 3">
            <a:extLst>
              <a:ext uri="{FF2B5EF4-FFF2-40B4-BE49-F238E27FC236}">
                <a16:creationId xmlns:a16="http://schemas.microsoft.com/office/drawing/2014/main" id="{7CF7F254-5E59-4253-84B1-8A0F11E41117}"/>
              </a:ext>
            </a:extLst>
          </p:cNvPr>
          <p:cNvSpPr>
            <a:spLocks noGrp="1"/>
          </p:cNvSpPr>
          <p:nvPr>
            <p:ph type="ftr" sz="quarter" idx="11"/>
          </p:nvPr>
        </p:nvSpPr>
        <p:spPr/>
        <p:txBody>
          <a:bodyPr/>
          <a:lstStyle/>
          <a:p>
            <a:endParaRPr lang="he-IL"/>
          </a:p>
        </p:txBody>
      </p:sp>
      <p:sp>
        <p:nvSpPr>
          <p:cNvPr id="5" name="Slide Number Placeholder 4">
            <a:extLst>
              <a:ext uri="{FF2B5EF4-FFF2-40B4-BE49-F238E27FC236}">
                <a16:creationId xmlns:a16="http://schemas.microsoft.com/office/drawing/2014/main" id="{B1E46C6A-CCBA-47A2-96C3-ACFAA81846FE}"/>
              </a:ext>
            </a:extLst>
          </p:cNvPr>
          <p:cNvSpPr>
            <a:spLocks noGrp="1"/>
          </p:cNvSpPr>
          <p:nvPr>
            <p:ph type="sldNum" sz="quarter" idx="12"/>
          </p:nvPr>
        </p:nvSpPr>
        <p:spPr/>
        <p:txBody>
          <a:bodyPr/>
          <a:lstStyle>
            <a:lvl1pPr algn="r" rtl="1">
              <a:defRPr/>
            </a:lvl1pPr>
          </a:lstStyle>
          <a:p>
            <a:fld id="{14452C20-59BC-40FC-8A2C-7AA168804D5B}" type="slidenum">
              <a:rPr lang="he-IL" smtClean="0"/>
              <a:pPr/>
              <a:t>‹#›</a:t>
            </a:fld>
            <a:endParaRPr lang="he-IL" dirty="0"/>
          </a:p>
        </p:txBody>
      </p:sp>
    </p:spTree>
    <p:extLst>
      <p:ext uri="{BB962C8B-B14F-4D97-AF65-F5344CB8AC3E}">
        <p14:creationId xmlns:p14="http://schemas.microsoft.com/office/powerpoint/2010/main" val="1884633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D28664-01FD-4778-ACF1-A8D52DED4254}"/>
              </a:ext>
            </a:extLst>
          </p:cNvPr>
          <p:cNvSpPr>
            <a:spLocks noGrp="1"/>
          </p:cNvSpPr>
          <p:nvPr>
            <p:ph type="dt" sz="half" idx="10"/>
          </p:nvPr>
        </p:nvSpPr>
        <p:spPr/>
        <p:txBody>
          <a:bodyPr/>
          <a:lstStyle/>
          <a:p>
            <a:fld id="{83072BD4-770B-426D-823D-5F91A30536F8}" type="datetime8">
              <a:rPr lang="he-IL" smtClean="0"/>
              <a:t>26 דצמבר 21</a:t>
            </a:fld>
            <a:endParaRPr lang="he-IL"/>
          </a:p>
        </p:txBody>
      </p:sp>
      <p:sp>
        <p:nvSpPr>
          <p:cNvPr id="3" name="Footer Placeholder 2">
            <a:extLst>
              <a:ext uri="{FF2B5EF4-FFF2-40B4-BE49-F238E27FC236}">
                <a16:creationId xmlns:a16="http://schemas.microsoft.com/office/drawing/2014/main" id="{02C7DCB8-B06A-4557-AB14-2EE1C09D24B6}"/>
              </a:ext>
            </a:extLst>
          </p:cNvPr>
          <p:cNvSpPr>
            <a:spLocks noGrp="1"/>
          </p:cNvSpPr>
          <p:nvPr>
            <p:ph type="ftr" sz="quarter" idx="11"/>
          </p:nvPr>
        </p:nvSpPr>
        <p:spPr/>
        <p:txBody>
          <a:bodyPr/>
          <a:lstStyle/>
          <a:p>
            <a:endParaRPr lang="he-IL"/>
          </a:p>
        </p:txBody>
      </p:sp>
      <p:sp>
        <p:nvSpPr>
          <p:cNvPr id="4" name="Slide Number Placeholder 3">
            <a:extLst>
              <a:ext uri="{FF2B5EF4-FFF2-40B4-BE49-F238E27FC236}">
                <a16:creationId xmlns:a16="http://schemas.microsoft.com/office/drawing/2014/main" id="{FFB3C127-5313-432F-8463-84D8ECD1CC93}"/>
              </a:ext>
            </a:extLst>
          </p:cNvPr>
          <p:cNvSpPr>
            <a:spLocks noGrp="1"/>
          </p:cNvSpPr>
          <p:nvPr>
            <p:ph type="sldNum" sz="quarter" idx="12"/>
          </p:nvPr>
        </p:nvSpPr>
        <p:spPr/>
        <p:txBody>
          <a:bodyPr/>
          <a:lstStyle>
            <a:lvl1pPr algn="r" rtl="1">
              <a:defRPr/>
            </a:lvl1pPr>
          </a:lstStyle>
          <a:p>
            <a:fld id="{14452C20-59BC-40FC-8A2C-7AA168804D5B}" type="slidenum">
              <a:rPr lang="he-IL" smtClean="0"/>
              <a:pPr/>
              <a:t>‹#›</a:t>
            </a:fld>
            <a:endParaRPr lang="he-IL" dirty="0"/>
          </a:p>
        </p:txBody>
      </p:sp>
    </p:spTree>
    <p:extLst>
      <p:ext uri="{BB962C8B-B14F-4D97-AF65-F5344CB8AC3E}">
        <p14:creationId xmlns:p14="http://schemas.microsoft.com/office/powerpoint/2010/main" val="2759841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47CDA-05C4-4515-A9EF-94E9DD7056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a:extLst>
              <a:ext uri="{FF2B5EF4-FFF2-40B4-BE49-F238E27FC236}">
                <a16:creationId xmlns:a16="http://schemas.microsoft.com/office/drawing/2014/main" id="{CC04D3A4-C8DA-46A7-B895-C5463D71AD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a:extLst>
              <a:ext uri="{FF2B5EF4-FFF2-40B4-BE49-F238E27FC236}">
                <a16:creationId xmlns:a16="http://schemas.microsoft.com/office/drawing/2014/main" id="{F88A250B-963E-4D91-84B9-2CF1D2CFE7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F00404D-29F3-4426-9779-E3296F20FBA6}"/>
              </a:ext>
            </a:extLst>
          </p:cNvPr>
          <p:cNvSpPr>
            <a:spLocks noGrp="1"/>
          </p:cNvSpPr>
          <p:nvPr>
            <p:ph type="dt" sz="half" idx="10"/>
          </p:nvPr>
        </p:nvSpPr>
        <p:spPr/>
        <p:txBody>
          <a:bodyPr/>
          <a:lstStyle/>
          <a:p>
            <a:fld id="{8EF8DA2B-C6BD-4A14-AFE3-C30FA1C10602}" type="datetime8">
              <a:rPr lang="he-IL" smtClean="0"/>
              <a:t>26 דצמבר 21</a:t>
            </a:fld>
            <a:endParaRPr lang="he-IL"/>
          </a:p>
        </p:txBody>
      </p:sp>
      <p:sp>
        <p:nvSpPr>
          <p:cNvPr id="6" name="Footer Placeholder 5">
            <a:extLst>
              <a:ext uri="{FF2B5EF4-FFF2-40B4-BE49-F238E27FC236}">
                <a16:creationId xmlns:a16="http://schemas.microsoft.com/office/drawing/2014/main" id="{C77027A7-CF37-49FC-8484-CF4A0726E158}"/>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395F6190-1515-4757-A578-E9E025A8D306}"/>
              </a:ext>
            </a:extLst>
          </p:cNvPr>
          <p:cNvSpPr>
            <a:spLocks noGrp="1"/>
          </p:cNvSpPr>
          <p:nvPr>
            <p:ph type="sldNum" sz="quarter" idx="12"/>
          </p:nvPr>
        </p:nvSpPr>
        <p:spPr/>
        <p:txBody>
          <a:bodyPr/>
          <a:lstStyle>
            <a:lvl1pPr algn="r" rtl="1">
              <a:defRPr/>
            </a:lvl1pPr>
          </a:lstStyle>
          <a:p>
            <a:fld id="{14452C20-59BC-40FC-8A2C-7AA168804D5B}" type="slidenum">
              <a:rPr lang="he-IL" smtClean="0"/>
              <a:pPr/>
              <a:t>‹#›</a:t>
            </a:fld>
            <a:endParaRPr lang="he-IL" dirty="0"/>
          </a:p>
        </p:txBody>
      </p:sp>
    </p:spTree>
    <p:extLst>
      <p:ext uri="{BB962C8B-B14F-4D97-AF65-F5344CB8AC3E}">
        <p14:creationId xmlns:p14="http://schemas.microsoft.com/office/powerpoint/2010/main" val="1118649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B5F8D-1B2D-4FC9-B979-BB8E6C83E1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a:extLst>
              <a:ext uri="{FF2B5EF4-FFF2-40B4-BE49-F238E27FC236}">
                <a16:creationId xmlns:a16="http://schemas.microsoft.com/office/drawing/2014/main" id="{68C3998E-C09A-4CB6-AFC1-E5799D77B1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a:extLst>
              <a:ext uri="{FF2B5EF4-FFF2-40B4-BE49-F238E27FC236}">
                <a16:creationId xmlns:a16="http://schemas.microsoft.com/office/drawing/2014/main" id="{017BA780-D073-4ED3-A756-A202403F21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06CC177-054E-43D6-BC50-B549251D4360}"/>
              </a:ext>
            </a:extLst>
          </p:cNvPr>
          <p:cNvSpPr>
            <a:spLocks noGrp="1"/>
          </p:cNvSpPr>
          <p:nvPr>
            <p:ph type="dt" sz="half" idx="10"/>
          </p:nvPr>
        </p:nvSpPr>
        <p:spPr/>
        <p:txBody>
          <a:bodyPr/>
          <a:lstStyle/>
          <a:p>
            <a:fld id="{F34E9A18-7C34-4CF8-BCAF-06DE3A524BD5}" type="datetime8">
              <a:rPr lang="he-IL" smtClean="0"/>
              <a:t>26 דצמבר 21</a:t>
            </a:fld>
            <a:endParaRPr lang="he-IL"/>
          </a:p>
        </p:txBody>
      </p:sp>
      <p:sp>
        <p:nvSpPr>
          <p:cNvPr id="6" name="Footer Placeholder 5">
            <a:extLst>
              <a:ext uri="{FF2B5EF4-FFF2-40B4-BE49-F238E27FC236}">
                <a16:creationId xmlns:a16="http://schemas.microsoft.com/office/drawing/2014/main" id="{DDFECED9-ECDD-4891-96AD-C5378A28A048}"/>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CCAD1D3A-3595-432D-BADD-BEBF57FF3905}"/>
              </a:ext>
            </a:extLst>
          </p:cNvPr>
          <p:cNvSpPr>
            <a:spLocks noGrp="1"/>
          </p:cNvSpPr>
          <p:nvPr>
            <p:ph type="sldNum" sz="quarter" idx="12"/>
          </p:nvPr>
        </p:nvSpPr>
        <p:spPr/>
        <p:txBody>
          <a:bodyPr/>
          <a:lstStyle>
            <a:lvl1pPr algn="r" rtl="1">
              <a:defRPr/>
            </a:lvl1pPr>
          </a:lstStyle>
          <a:p>
            <a:fld id="{14452C20-59BC-40FC-8A2C-7AA168804D5B}" type="slidenum">
              <a:rPr lang="he-IL" smtClean="0"/>
              <a:pPr/>
              <a:t>‹#›</a:t>
            </a:fld>
            <a:endParaRPr lang="he-IL" dirty="0"/>
          </a:p>
        </p:txBody>
      </p:sp>
    </p:spTree>
    <p:extLst>
      <p:ext uri="{BB962C8B-B14F-4D97-AF65-F5344CB8AC3E}">
        <p14:creationId xmlns:p14="http://schemas.microsoft.com/office/powerpoint/2010/main" val="539017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8ED433-70B2-44EF-A1C0-7C1E1A62AB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a:extLst>
              <a:ext uri="{FF2B5EF4-FFF2-40B4-BE49-F238E27FC236}">
                <a16:creationId xmlns:a16="http://schemas.microsoft.com/office/drawing/2014/main" id="{12593B35-5265-4250-B742-32FE9F8C61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A5046D0E-E171-49CF-A6D4-4F4CC39370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29EEE2-34FA-4C66-924A-CA07C7DD130F}" type="datetime8">
              <a:rPr lang="he-IL" smtClean="0"/>
              <a:t>26 דצמבר 21</a:t>
            </a:fld>
            <a:endParaRPr lang="he-IL"/>
          </a:p>
        </p:txBody>
      </p:sp>
      <p:sp>
        <p:nvSpPr>
          <p:cNvPr id="5" name="Footer Placeholder 4">
            <a:extLst>
              <a:ext uri="{FF2B5EF4-FFF2-40B4-BE49-F238E27FC236}">
                <a16:creationId xmlns:a16="http://schemas.microsoft.com/office/drawing/2014/main" id="{46500791-C8EB-4EFB-9076-B096556072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a:extLst>
              <a:ext uri="{FF2B5EF4-FFF2-40B4-BE49-F238E27FC236}">
                <a16:creationId xmlns:a16="http://schemas.microsoft.com/office/drawing/2014/main" id="{6DC080E4-EC0C-4CD4-9851-4AE0476442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452C20-59BC-40FC-8A2C-7AA168804D5B}" type="slidenum">
              <a:rPr lang="he-IL" smtClean="0"/>
              <a:t>‹#›</a:t>
            </a:fld>
            <a:endParaRPr lang="he-IL"/>
          </a:p>
        </p:txBody>
      </p:sp>
    </p:spTree>
    <p:extLst>
      <p:ext uri="{BB962C8B-B14F-4D97-AF65-F5344CB8AC3E}">
        <p14:creationId xmlns:p14="http://schemas.microsoft.com/office/powerpoint/2010/main" val="42705230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30.png"/></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4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0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20.png"/><Relationship Id="rId5" Type="http://schemas.openxmlformats.org/officeDocument/2006/relationships/image" Target="../media/image17.png"/><Relationship Id="rId4" Type="http://schemas.openxmlformats.org/officeDocument/2006/relationships/image" Target="../media/image410.png"/></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5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460.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2.wmf"/></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26.png"/><Relationship Id="rId4" Type="http://schemas.openxmlformats.org/officeDocument/2006/relationships/image" Target="../media/image25.tiff"/></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26.png"/><Relationship Id="rId4" Type="http://schemas.openxmlformats.org/officeDocument/2006/relationships/image" Target="../media/image25.tiff"/></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7.emf"/><Relationship Id="rId4" Type="http://schemas.openxmlformats.org/officeDocument/2006/relationships/oleObject" Target="../embeddings/oleObject1.bin"/></Relationships>
</file>

<file path=ppt/slides/_rels/slide52.xml.rels><?xml version="1.0" encoding="UTF-8" standalone="yes"?>
<Relationships xmlns="http://schemas.openxmlformats.org/package/2006/relationships"><Relationship Id="rId3" Type="http://schemas.openxmlformats.org/officeDocument/2006/relationships/image" Target="../media/image47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53.xml.rels><?xml version="1.0" encoding="UTF-8" standalone="yes"?>
<Relationships xmlns="http://schemas.openxmlformats.org/package/2006/relationships"><Relationship Id="rId3" Type="http://schemas.openxmlformats.org/officeDocument/2006/relationships/image" Target="../media/image49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40D08-1323-40D8-A308-7A9330F52FB0}"/>
              </a:ext>
            </a:extLst>
          </p:cNvPr>
          <p:cNvSpPr>
            <a:spLocks noGrp="1"/>
          </p:cNvSpPr>
          <p:nvPr>
            <p:ph type="ctrTitle"/>
          </p:nvPr>
        </p:nvSpPr>
        <p:spPr/>
        <p:txBody>
          <a:bodyPr/>
          <a:lstStyle/>
          <a:p>
            <a:r>
              <a:rPr lang="en-US" dirty="0"/>
              <a:t>Performance</a:t>
            </a:r>
            <a:endParaRPr lang="he-IL" dirty="0"/>
          </a:p>
        </p:txBody>
      </p:sp>
      <p:sp>
        <p:nvSpPr>
          <p:cNvPr id="3" name="Subtitle 2">
            <a:extLst>
              <a:ext uri="{FF2B5EF4-FFF2-40B4-BE49-F238E27FC236}">
                <a16:creationId xmlns:a16="http://schemas.microsoft.com/office/drawing/2014/main" id="{CC8B77A9-1086-49C0-89FB-F8091011C385}"/>
              </a:ext>
            </a:extLst>
          </p:cNvPr>
          <p:cNvSpPr>
            <a:spLocks noGrp="1"/>
          </p:cNvSpPr>
          <p:nvPr>
            <p:ph type="subTitle" idx="1"/>
          </p:nvPr>
        </p:nvSpPr>
        <p:spPr/>
        <p:txBody>
          <a:bodyPr/>
          <a:lstStyle/>
          <a:p>
            <a:endParaRPr lang="he-IL"/>
          </a:p>
        </p:txBody>
      </p:sp>
      <p:sp>
        <p:nvSpPr>
          <p:cNvPr id="4" name="Slide Number Placeholder 3">
            <a:extLst>
              <a:ext uri="{FF2B5EF4-FFF2-40B4-BE49-F238E27FC236}">
                <a16:creationId xmlns:a16="http://schemas.microsoft.com/office/drawing/2014/main" id="{FB8A54B7-B917-4B24-B506-02DEA65107E2}"/>
              </a:ext>
            </a:extLst>
          </p:cNvPr>
          <p:cNvSpPr>
            <a:spLocks noGrp="1"/>
          </p:cNvSpPr>
          <p:nvPr>
            <p:ph type="sldNum" sz="quarter" idx="12"/>
          </p:nvPr>
        </p:nvSpPr>
        <p:spPr/>
        <p:txBody>
          <a:bodyPr/>
          <a:lstStyle/>
          <a:p>
            <a:fld id="{14452C20-59BC-40FC-8A2C-7AA168804D5B}" type="slidenum">
              <a:rPr lang="he-IL" smtClean="0"/>
              <a:t>1</a:t>
            </a:fld>
            <a:endParaRPr lang="he-IL"/>
          </a:p>
        </p:txBody>
      </p:sp>
    </p:spTree>
    <p:extLst>
      <p:ext uri="{BB962C8B-B14F-4D97-AF65-F5344CB8AC3E}">
        <p14:creationId xmlns:p14="http://schemas.microsoft.com/office/powerpoint/2010/main" val="49471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Train-Validation-Test Split</a:t>
            </a:r>
          </a:p>
        </p:txBody>
      </p:sp>
      <p:sp>
        <p:nvSpPr>
          <p:cNvPr id="3" name="Content Placeholder 2"/>
          <p:cNvSpPr>
            <a:spLocks noGrp="1"/>
          </p:cNvSpPr>
          <p:nvPr>
            <p:ph idx="1"/>
          </p:nvPr>
        </p:nvSpPr>
        <p:spPr>
          <a:xfrm>
            <a:off x="838200" y="1825625"/>
            <a:ext cx="8048348" cy="4351338"/>
          </a:xfrm>
        </p:spPr>
        <p:txBody>
          <a:bodyPr>
            <a:normAutofit/>
          </a:bodyPr>
          <a:lstStyle/>
          <a:p>
            <a:endParaRPr lang="en-US" dirty="0"/>
          </a:p>
          <a:p>
            <a:endParaRPr lang="en-US" dirty="0"/>
          </a:p>
        </p:txBody>
      </p:sp>
      <p:sp>
        <p:nvSpPr>
          <p:cNvPr id="4" name="Slide Number Placeholder 3">
            <a:extLst>
              <a:ext uri="{FF2B5EF4-FFF2-40B4-BE49-F238E27FC236}">
                <a16:creationId xmlns:a16="http://schemas.microsoft.com/office/drawing/2014/main" id="{4A7E9D10-1437-4C27-9C93-CEC926E72A69}"/>
              </a:ext>
            </a:extLst>
          </p:cNvPr>
          <p:cNvSpPr>
            <a:spLocks noGrp="1"/>
          </p:cNvSpPr>
          <p:nvPr>
            <p:ph type="sldNum" sz="quarter" idx="12"/>
          </p:nvPr>
        </p:nvSpPr>
        <p:spPr/>
        <p:txBody>
          <a:bodyPr/>
          <a:lstStyle/>
          <a:p>
            <a:fld id="{14452C20-59BC-40FC-8A2C-7AA168804D5B}" type="slidenum">
              <a:rPr lang="he-IL" smtClean="0"/>
              <a:pPr/>
              <a:t>10</a:t>
            </a:fld>
            <a:endParaRPr lang="he-IL" dirty="0"/>
          </a:p>
        </p:txBody>
      </p:sp>
      <p:pic>
        <p:nvPicPr>
          <p:cNvPr id="5" name="Picture 4">
            <a:extLst>
              <a:ext uri="{FF2B5EF4-FFF2-40B4-BE49-F238E27FC236}">
                <a16:creationId xmlns:a16="http://schemas.microsoft.com/office/drawing/2014/main" id="{12AB93FC-114B-49EF-8FBF-C1A31AA0A46B}"/>
              </a:ext>
            </a:extLst>
          </p:cNvPr>
          <p:cNvPicPr>
            <a:picLocks noChangeAspect="1"/>
          </p:cNvPicPr>
          <p:nvPr/>
        </p:nvPicPr>
        <p:blipFill rotWithShape="1">
          <a:blip r:embed="rId2"/>
          <a:srcRect b="13886"/>
          <a:stretch/>
        </p:blipFill>
        <p:spPr>
          <a:xfrm>
            <a:off x="922175" y="1524435"/>
            <a:ext cx="9890449" cy="4831915"/>
          </a:xfrm>
          <a:prstGeom prst="rect">
            <a:avLst/>
          </a:prstGeom>
        </p:spPr>
      </p:pic>
    </p:spTree>
    <p:extLst>
      <p:ext uri="{BB962C8B-B14F-4D97-AF65-F5344CB8AC3E}">
        <p14:creationId xmlns:p14="http://schemas.microsoft.com/office/powerpoint/2010/main" val="2203108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Train-Validation-Test Split</a:t>
            </a:r>
          </a:p>
        </p:txBody>
      </p:sp>
      <p:sp>
        <p:nvSpPr>
          <p:cNvPr id="3" name="Content Placeholder 2"/>
          <p:cNvSpPr>
            <a:spLocks noGrp="1"/>
          </p:cNvSpPr>
          <p:nvPr>
            <p:ph idx="1"/>
          </p:nvPr>
        </p:nvSpPr>
        <p:spPr>
          <a:xfrm>
            <a:off x="838200" y="1825625"/>
            <a:ext cx="8048348" cy="4351338"/>
          </a:xfrm>
        </p:spPr>
        <p:txBody>
          <a:bodyPr>
            <a:normAutofit/>
          </a:bodyPr>
          <a:lstStyle/>
          <a:p>
            <a:endParaRPr lang="en-US" dirty="0"/>
          </a:p>
          <a:p>
            <a:endParaRPr lang="en-US" dirty="0"/>
          </a:p>
        </p:txBody>
      </p:sp>
      <p:sp>
        <p:nvSpPr>
          <p:cNvPr id="4" name="Slide Number Placeholder 3">
            <a:extLst>
              <a:ext uri="{FF2B5EF4-FFF2-40B4-BE49-F238E27FC236}">
                <a16:creationId xmlns:a16="http://schemas.microsoft.com/office/drawing/2014/main" id="{4A7E9D10-1437-4C27-9C93-CEC926E72A69}"/>
              </a:ext>
            </a:extLst>
          </p:cNvPr>
          <p:cNvSpPr>
            <a:spLocks noGrp="1"/>
          </p:cNvSpPr>
          <p:nvPr>
            <p:ph type="sldNum" sz="quarter" idx="12"/>
          </p:nvPr>
        </p:nvSpPr>
        <p:spPr/>
        <p:txBody>
          <a:bodyPr/>
          <a:lstStyle/>
          <a:p>
            <a:fld id="{14452C20-59BC-40FC-8A2C-7AA168804D5B}" type="slidenum">
              <a:rPr lang="he-IL" smtClean="0"/>
              <a:pPr/>
              <a:t>11</a:t>
            </a:fld>
            <a:endParaRPr lang="he-IL" dirty="0"/>
          </a:p>
        </p:txBody>
      </p:sp>
      <p:pic>
        <p:nvPicPr>
          <p:cNvPr id="26626" name="Picture 2" descr="Training, Testing and Evaluating Machine Learning Models - Qualcomm  Developer Network">
            <a:extLst>
              <a:ext uri="{FF2B5EF4-FFF2-40B4-BE49-F238E27FC236}">
                <a16:creationId xmlns:a16="http://schemas.microsoft.com/office/drawing/2014/main" id="{FB9E74EA-2BE4-463A-BEC6-CF2371AF139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497" t="13906" r="13266" b="14706"/>
          <a:stretch/>
        </p:blipFill>
        <p:spPr bwMode="auto">
          <a:xfrm>
            <a:off x="1660848" y="1690688"/>
            <a:ext cx="8048348" cy="41614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8691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pPr fontAlgn="base"/>
            <a:r>
              <a:rPr lang="en-US" dirty="0"/>
              <a:t>k-fold cross-validation</a:t>
            </a:r>
            <a:endParaRPr lang="en-US" b="1" dirty="0"/>
          </a:p>
        </p:txBody>
      </p:sp>
      <p:sp>
        <p:nvSpPr>
          <p:cNvPr id="3" name="Content Placeholder 2"/>
          <p:cNvSpPr>
            <a:spLocks noGrp="1"/>
          </p:cNvSpPr>
          <p:nvPr>
            <p:ph idx="1"/>
          </p:nvPr>
        </p:nvSpPr>
        <p:spPr>
          <a:xfrm>
            <a:off x="838200" y="1825625"/>
            <a:ext cx="10750420" cy="4351338"/>
          </a:xfrm>
        </p:spPr>
        <p:txBody>
          <a:bodyPr>
            <a:normAutofit/>
          </a:bodyPr>
          <a:lstStyle/>
          <a:p>
            <a:pPr fontAlgn="base"/>
            <a:r>
              <a:rPr lang="en-US" dirty="0"/>
              <a:t>If you have insufficient data, then a suitable alternate model evaluation procedure would be the k-fold cross-validation procedure.</a:t>
            </a:r>
          </a:p>
        </p:txBody>
      </p:sp>
      <p:sp>
        <p:nvSpPr>
          <p:cNvPr id="4" name="Slide Number Placeholder 3">
            <a:extLst>
              <a:ext uri="{FF2B5EF4-FFF2-40B4-BE49-F238E27FC236}">
                <a16:creationId xmlns:a16="http://schemas.microsoft.com/office/drawing/2014/main" id="{4A7E9D10-1437-4C27-9C93-CEC926E72A69}"/>
              </a:ext>
            </a:extLst>
          </p:cNvPr>
          <p:cNvSpPr>
            <a:spLocks noGrp="1"/>
          </p:cNvSpPr>
          <p:nvPr>
            <p:ph type="sldNum" sz="quarter" idx="12"/>
          </p:nvPr>
        </p:nvSpPr>
        <p:spPr/>
        <p:txBody>
          <a:bodyPr/>
          <a:lstStyle/>
          <a:p>
            <a:fld id="{14452C20-59BC-40FC-8A2C-7AA168804D5B}" type="slidenum">
              <a:rPr lang="he-IL" smtClean="0"/>
              <a:pPr/>
              <a:t>12</a:t>
            </a:fld>
            <a:endParaRPr lang="he-IL" dirty="0"/>
          </a:p>
        </p:txBody>
      </p:sp>
      <p:pic>
        <p:nvPicPr>
          <p:cNvPr id="34818" name="Picture 2" descr="K-Fold Cross-Validation in Python Using SKLearn - AskPython">
            <a:extLst>
              <a:ext uri="{FF2B5EF4-FFF2-40B4-BE49-F238E27FC236}">
                <a16:creationId xmlns:a16="http://schemas.microsoft.com/office/drawing/2014/main" id="{09FBD959-0B06-49A9-827F-8E98A339A43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703" t="-1339" r="12500" b="33641"/>
          <a:stretch/>
        </p:blipFill>
        <p:spPr bwMode="auto">
          <a:xfrm>
            <a:off x="2015411" y="2810070"/>
            <a:ext cx="7392955" cy="33014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22830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pPr fontAlgn="base"/>
            <a:r>
              <a:rPr lang="en-US" dirty="0"/>
              <a:t>k-fold cross-validation</a:t>
            </a:r>
            <a:endParaRPr lang="en-US" b="1" dirty="0"/>
          </a:p>
        </p:txBody>
      </p:sp>
      <p:sp>
        <p:nvSpPr>
          <p:cNvPr id="3" name="Content Placeholder 2"/>
          <p:cNvSpPr>
            <a:spLocks noGrp="1"/>
          </p:cNvSpPr>
          <p:nvPr>
            <p:ph idx="1"/>
          </p:nvPr>
        </p:nvSpPr>
        <p:spPr>
          <a:xfrm>
            <a:off x="838200" y="1825625"/>
            <a:ext cx="10750420" cy="4351338"/>
          </a:xfrm>
        </p:spPr>
        <p:txBody>
          <a:bodyPr>
            <a:normAutofit/>
          </a:bodyPr>
          <a:lstStyle/>
          <a:p>
            <a:pPr fontAlgn="base"/>
            <a:endParaRPr lang="en-US" dirty="0"/>
          </a:p>
        </p:txBody>
      </p:sp>
      <p:sp>
        <p:nvSpPr>
          <p:cNvPr id="4" name="Slide Number Placeholder 3">
            <a:extLst>
              <a:ext uri="{FF2B5EF4-FFF2-40B4-BE49-F238E27FC236}">
                <a16:creationId xmlns:a16="http://schemas.microsoft.com/office/drawing/2014/main" id="{4A7E9D10-1437-4C27-9C93-CEC926E72A69}"/>
              </a:ext>
            </a:extLst>
          </p:cNvPr>
          <p:cNvSpPr>
            <a:spLocks noGrp="1"/>
          </p:cNvSpPr>
          <p:nvPr>
            <p:ph type="sldNum" sz="quarter" idx="12"/>
          </p:nvPr>
        </p:nvSpPr>
        <p:spPr/>
        <p:txBody>
          <a:bodyPr/>
          <a:lstStyle/>
          <a:p>
            <a:fld id="{14452C20-59BC-40FC-8A2C-7AA168804D5B}" type="slidenum">
              <a:rPr lang="he-IL" smtClean="0"/>
              <a:pPr/>
              <a:t>13</a:t>
            </a:fld>
            <a:endParaRPr lang="he-IL" dirty="0"/>
          </a:p>
        </p:txBody>
      </p:sp>
      <p:pic>
        <p:nvPicPr>
          <p:cNvPr id="39940" name="Picture 4" descr="What is Cross Validation in Machine learning? Types of Cross Validation">
            <a:extLst>
              <a:ext uri="{FF2B5EF4-FFF2-40B4-BE49-F238E27FC236}">
                <a16:creationId xmlns:a16="http://schemas.microsoft.com/office/drawing/2014/main" id="{751B1175-AF20-4073-AE06-81D3033878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7942" y="1339850"/>
            <a:ext cx="9753600" cy="5381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1495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pPr fontAlgn="base"/>
            <a:r>
              <a:rPr lang="en-US" b="1" dirty="0"/>
              <a:t>Model Evaluation and Selection</a:t>
            </a:r>
          </a:p>
        </p:txBody>
      </p:sp>
      <p:sp>
        <p:nvSpPr>
          <p:cNvPr id="3" name="Content Placeholder 2"/>
          <p:cNvSpPr>
            <a:spLocks noGrp="1"/>
          </p:cNvSpPr>
          <p:nvPr>
            <p:ph idx="1"/>
          </p:nvPr>
        </p:nvSpPr>
        <p:spPr>
          <a:xfrm>
            <a:off x="838200" y="1825625"/>
            <a:ext cx="10750420" cy="4351338"/>
          </a:xfrm>
        </p:spPr>
        <p:txBody>
          <a:bodyPr>
            <a:normAutofit fontScale="92500" lnSpcReduction="20000"/>
          </a:bodyPr>
          <a:lstStyle/>
          <a:p>
            <a:r>
              <a:rPr lang="en-US" dirty="0"/>
              <a:t>Now that you may have built a classification model, we would like to understand hog good is it? </a:t>
            </a:r>
          </a:p>
          <a:p>
            <a:r>
              <a:rPr lang="en-US" dirty="0"/>
              <a:t>For example, suppose you used data from previous sales to build a classifier to predict customer purchasing behavior. </a:t>
            </a:r>
          </a:p>
          <a:p>
            <a:r>
              <a:rPr lang="en-US" dirty="0"/>
              <a:t>You would like an estimate of how accurately the classifier can predict the purchasing behavior of future customers, that is, future customer data on which the classifier has not been trained. </a:t>
            </a:r>
          </a:p>
          <a:p>
            <a:r>
              <a:rPr lang="en-US" dirty="0"/>
              <a:t>You may even have tried different methods to build more than one classifier and now wish to compare their accuracy. </a:t>
            </a:r>
          </a:p>
          <a:p>
            <a:r>
              <a:rPr lang="en-US" dirty="0"/>
              <a:t>But what is accuracy? How can we estimate it? Are some measures of a classifier’s accuracy more appropriate than </a:t>
            </a:r>
            <a:r>
              <a:rPr lang="en-US" dirty="0" err="1"/>
              <a:t>others?How</a:t>
            </a:r>
            <a:r>
              <a:rPr lang="en-US" dirty="0"/>
              <a:t> can we obtain a </a:t>
            </a:r>
            <a:r>
              <a:rPr lang="en-US" i="1" dirty="0"/>
              <a:t>reliable </a:t>
            </a:r>
            <a:r>
              <a:rPr lang="en-US" dirty="0"/>
              <a:t>accuracy estimate? These questions are addressed in this section.</a:t>
            </a:r>
          </a:p>
        </p:txBody>
      </p:sp>
      <p:sp>
        <p:nvSpPr>
          <p:cNvPr id="4" name="Slide Number Placeholder 3">
            <a:extLst>
              <a:ext uri="{FF2B5EF4-FFF2-40B4-BE49-F238E27FC236}">
                <a16:creationId xmlns:a16="http://schemas.microsoft.com/office/drawing/2014/main" id="{4A7E9D10-1437-4C27-9C93-CEC926E72A69}"/>
              </a:ext>
            </a:extLst>
          </p:cNvPr>
          <p:cNvSpPr>
            <a:spLocks noGrp="1"/>
          </p:cNvSpPr>
          <p:nvPr>
            <p:ph type="sldNum" sz="quarter" idx="12"/>
          </p:nvPr>
        </p:nvSpPr>
        <p:spPr/>
        <p:txBody>
          <a:bodyPr/>
          <a:lstStyle/>
          <a:p>
            <a:fld id="{14452C20-59BC-40FC-8A2C-7AA168804D5B}" type="slidenum">
              <a:rPr lang="he-IL" smtClean="0"/>
              <a:pPr/>
              <a:t>14</a:t>
            </a:fld>
            <a:endParaRPr lang="he-IL" dirty="0"/>
          </a:p>
        </p:txBody>
      </p:sp>
    </p:spTree>
    <p:extLst>
      <p:ext uri="{BB962C8B-B14F-4D97-AF65-F5344CB8AC3E}">
        <p14:creationId xmlns:p14="http://schemas.microsoft.com/office/powerpoint/2010/main" val="13995761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pPr fontAlgn="base"/>
            <a:r>
              <a:rPr lang="en-US" b="1" dirty="0"/>
              <a:t>Model Evaluation and Selection</a:t>
            </a:r>
          </a:p>
        </p:txBody>
      </p:sp>
      <p:sp>
        <p:nvSpPr>
          <p:cNvPr id="3" name="Content Placeholder 2"/>
          <p:cNvSpPr>
            <a:spLocks noGrp="1"/>
          </p:cNvSpPr>
          <p:nvPr>
            <p:ph idx="1"/>
          </p:nvPr>
        </p:nvSpPr>
        <p:spPr>
          <a:xfrm>
            <a:off x="838200" y="1825625"/>
            <a:ext cx="10750420" cy="4351338"/>
          </a:xfrm>
        </p:spPr>
        <p:txBody>
          <a:bodyPr>
            <a:normAutofit/>
          </a:bodyPr>
          <a:lstStyle/>
          <a:p>
            <a:r>
              <a:rPr lang="en-US" dirty="0"/>
              <a:t>Now that you may have built a classification model, we would like to understand how good is it? </a:t>
            </a:r>
          </a:p>
          <a:p>
            <a:r>
              <a:rPr lang="en-US" dirty="0"/>
              <a:t>For example, suppose you used data from previous sales to build a classifier to predict customer purchasing behavior. </a:t>
            </a:r>
          </a:p>
          <a:p>
            <a:r>
              <a:rPr lang="en-US" dirty="0"/>
              <a:t>You would like an estimate of how accurately the classifier can predict the purchasing behavior of future customers, that is, future customer data on which the classifier has not been trained. </a:t>
            </a:r>
          </a:p>
          <a:p>
            <a:r>
              <a:rPr lang="en-US" dirty="0"/>
              <a:t>You may even have tried different methods to build more than one classifier and now wish to compare their accuracy. </a:t>
            </a:r>
          </a:p>
        </p:txBody>
      </p:sp>
      <p:sp>
        <p:nvSpPr>
          <p:cNvPr id="4" name="Slide Number Placeholder 3">
            <a:extLst>
              <a:ext uri="{FF2B5EF4-FFF2-40B4-BE49-F238E27FC236}">
                <a16:creationId xmlns:a16="http://schemas.microsoft.com/office/drawing/2014/main" id="{4A7E9D10-1437-4C27-9C93-CEC926E72A69}"/>
              </a:ext>
            </a:extLst>
          </p:cNvPr>
          <p:cNvSpPr>
            <a:spLocks noGrp="1"/>
          </p:cNvSpPr>
          <p:nvPr>
            <p:ph type="sldNum" sz="quarter" idx="12"/>
          </p:nvPr>
        </p:nvSpPr>
        <p:spPr/>
        <p:txBody>
          <a:bodyPr/>
          <a:lstStyle/>
          <a:p>
            <a:fld id="{14452C20-59BC-40FC-8A2C-7AA168804D5B}" type="slidenum">
              <a:rPr lang="he-IL" smtClean="0"/>
              <a:pPr/>
              <a:t>15</a:t>
            </a:fld>
            <a:endParaRPr lang="he-IL" dirty="0"/>
          </a:p>
        </p:txBody>
      </p:sp>
    </p:spTree>
    <p:extLst>
      <p:ext uri="{BB962C8B-B14F-4D97-AF65-F5344CB8AC3E}">
        <p14:creationId xmlns:p14="http://schemas.microsoft.com/office/powerpoint/2010/main" val="27034242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pPr fontAlgn="base"/>
            <a:r>
              <a:rPr lang="en-US" b="1" dirty="0"/>
              <a:t>Model Evaluation and Selection</a:t>
            </a:r>
          </a:p>
        </p:txBody>
      </p:sp>
      <p:sp>
        <p:nvSpPr>
          <p:cNvPr id="3" name="Content Placeholder 2"/>
          <p:cNvSpPr>
            <a:spLocks noGrp="1"/>
          </p:cNvSpPr>
          <p:nvPr>
            <p:ph idx="1"/>
          </p:nvPr>
        </p:nvSpPr>
        <p:spPr>
          <a:xfrm>
            <a:off x="838200" y="1825625"/>
            <a:ext cx="10750420" cy="4351338"/>
          </a:xfrm>
        </p:spPr>
        <p:txBody>
          <a:bodyPr>
            <a:normAutofit/>
          </a:bodyPr>
          <a:lstStyle/>
          <a:p>
            <a:r>
              <a:rPr lang="en-US" dirty="0"/>
              <a:t>But what is accuracy? </a:t>
            </a:r>
          </a:p>
          <a:p>
            <a:r>
              <a:rPr lang="en-US" dirty="0"/>
              <a:t>How can we estimate it? </a:t>
            </a:r>
          </a:p>
          <a:p>
            <a:r>
              <a:rPr lang="en-US" dirty="0"/>
              <a:t>Are some measures of a classifier’s accuracy more appropriate than others?</a:t>
            </a:r>
          </a:p>
          <a:p>
            <a:r>
              <a:rPr lang="en-US" dirty="0"/>
              <a:t>How can we obtain a </a:t>
            </a:r>
            <a:r>
              <a:rPr lang="en-US" i="1" dirty="0"/>
              <a:t>reliable </a:t>
            </a:r>
            <a:r>
              <a:rPr lang="en-US" dirty="0"/>
              <a:t>accuracy estimate? </a:t>
            </a:r>
          </a:p>
        </p:txBody>
      </p:sp>
      <p:sp>
        <p:nvSpPr>
          <p:cNvPr id="4" name="Slide Number Placeholder 3">
            <a:extLst>
              <a:ext uri="{FF2B5EF4-FFF2-40B4-BE49-F238E27FC236}">
                <a16:creationId xmlns:a16="http://schemas.microsoft.com/office/drawing/2014/main" id="{4A7E9D10-1437-4C27-9C93-CEC926E72A69}"/>
              </a:ext>
            </a:extLst>
          </p:cNvPr>
          <p:cNvSpPr>
            <a:spLocks noGrp="1"/>
          </p:cNvSpPr>
          <p:nvPr>
            <p:ph type="sldNum" sz="quarter" idx="12"/>
          </p:nvPr>
        </p:nvSpPr>
        <p:spPr/>
        <p:txBody>
          <a:bodyPr/>
          <a:lstStyle/>
          <a:p>
            <a:fld id="{14452C20-59BC-40FC-8A2C-7AA168804D5B}" type="slidenum">
              <a:rPr lang="he-IL" smtClean="0"/>
              <a:pPr/>
              <a:t>16</a:t>
            </a:fld>
            <a:endParaRPr lang="he-IL" dirty="0"/>
          </a:p>
        </p:txBody>
      </p:sp>
    </p:spTree>
    <p:extLst>
      <p:ext uri="{BB962C8B-B14F-4D97-AF65-F5344CB8AC3E}">
        <p14:creationId xmlns:p14="http://schemas.microsoft.com/office/powerpoint/2010/main" val="341873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pPr fontAlgn="base"/>
            <a:r>
              <a:rPr lang="en-US" b="1" dirty="0"/>
              <a:t>Metrics for Evaluating Classifier Performance</a:t>
            </a:r>
          </a:p>
        </p:txBody>
      </p:sp>
      <p:sp>
        <p:nvSpPr>
          <p:cNvPr id="3" name="Content Placeholder 2"/>
          <p:cNvSpPr>
            <a:spLocks noGrp="1"/>
          </p:cNvSpPr>
          <p:nvPr>
            <p:ph idx="1"/>
          </p:nvPr>
        </p:nvSpPr>
        <p:spPr>
          <a:xfrm>
            <a:off x="838200" y="1825625"/>
            <a:ext cx="10750420" cy="4351338"/>
          </a:xfrm>
        </p:spPr>
        <p:txBody>
          <a:bodyPr>
            <a:normAutofit/>
          </a:bodyPr>
          <a:lstStyle/>
          <a:p>
            <a:r>
              <a:rPr lang="en-US" dirty="0"/>
              <a:t>accuracy (also known as recognition rate), </a:t>
            </a:r>
          </a:p>
          <a:p>
            <a:r>
              <a:rPr lang="en-US" dirty="0"/>
              <a:t>sensitivity (or recall), </a:t>
            </a:r>
          </a:p>
          <a:p>
            <a:r>
              <a:rPr lang="en-US" dirty="0"/>
              <a:t>specificity, </a:t>
            </a:r>
          </a:p>
          <a:p>
            <a:r>
              <a:rPr lang="en-US" dirty="0"/>
              <a:t>precision,</a:t>
            </a:r>
          </a:p>
          <a:p>
            <a:r>
              <a:rPr lang="en-US" i="1" dirty="0"/>
              <a:t>F</a:t>
            </a:r>
            <a:r>
              <a:rPr lang="en-US" dirty="0"/>
              <a:t>1</a:t>
            </a:r>
          </a:p>
        </p:txBody>
      </p:sp>
      <p:sp>
        <p:nvSpPr>
          <p:cNvPr id="4" name="Slide Number Placeholder 3">
            <a:extLst>
              <a:ext uri="{FF2B5EF4-FFF2-40B4-BE49-F238E27FC236}">
                <a16:creationId xmlns:a16="http://schemas.microsoft.com/office/drawing/2014/main" id="{4A7E9D10-1437-4C27-9C93-CEC926E72A69}"/>
              </a:ext>
            </a:extLst>
          </p:cNvPr>
          <p:cNvSpPr>
            <a:spLocks noGrp="1"/>
          </p:cNvSpPr>
          <p:nvPr>
            <p:ph type="sldNum" sz="quarter" idx="12"/>
          </p:nvPr>
        </p:nvSpPr>
        <p:spPr/>
        <p:txBody>
          <a:bodyPr/>
          <a:lstStyle/>
          <a:p>
            <a:fld id="{14452C20-59BC-40FC-8A2C-7AA168804D5B}" type="slidenum">
              <a:rPr lang="he-IL" smtClean="0"/>
              <a:pPr/>
              <a:t>17</a:t>
            </a:fld>
            <a:endParaRPr lang="he-IL" dirty="0"/>
          </a:p>
        </p:txBody>
      </p:sp>
    </p:spTree>
    <p:extLst>
      <p:ext uri="{BB962C8B-B14F-4D97-AF65-F5344CB8AC3E}">
        <p14:creationId xmlns:p14="http://schemas.microsoft.com/office/powerpoint/2010/main" val="35151006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pPr fontAlgn="base"/>
            <a:r>
              <a:rPr lang="en-US" b="1" dirty="0"/>
              <a:t>Metrics for Evaluating Classifier Performance</a:t>
            </a:r>
          </a:p>
        </p:txBody>
      </p:sp>
      <p:sp>
        <p:nvSpPr>
          <p:cNvPr id="3" name="Content Placeholder 2"/>
          <p:cNvSpPr>
            <a:spLocks noGrp="1"/>
          </p:cNvSpPr>
          <p:nvPr>
            <p:ph idx="1"/>
          </p:nvPr>
        </p:nvSpPr>
        <p:spPr>
          <a:xfrm>
            <a:off x="838200" y="1825625"/>
            <a:ext cx="4825482" cy="4351338"/>
          </a:xfrm>
        </p:spPr>
        <p:txBody>
          <a:bodyPr>
            <a:normAutofit fontScale="92500" lnSpcReduction="10000"/>
          </a:bodyPr>
          <a:lstStyle/>
          <a:p>
            <a:r>
              <a:rPr lang="en-US" dirty="0"/>
              <a:t>Using training data to derive a classifier and then estimate the accuracy of the resulting learned model can result in misleading overoptimistic estimates due to overspecialization of the learning algorithm to the data. </a:t>
            </a:r>
          </a:p>
          <a:p>
            <a:r>
              <a:rPr lang="en-US" dirty="0"/>
              <a:t>Instead, it is better to measure the classifier’s accuracy on a </a:t>
            </a:r>
            <a:r>
              <a:rPr lang="en-US" i="1" dirty="0"/>
              <a:t>test set </a:t>
            </a:r>
            <a:r>
              <a:rPr lang="en-US" dirty="0"/>
              <a:t>consisting of class-labeled tuples that were not used to train the model.</a:t>
            </a:r>
          </a:p>
        </p:txBody>
      </p:sp>
      <p:sp>
        <p:nvSpPr>
          <p:cNvPr id="4" name="Slide Number Placeholder 3">
            <a:extLst>
              <a:ext uri="{FF2B5EF4-FFF2-40B4-BE49-F238E27FC236}">
                <a16:creationId xmlns:a16="http://schemas.microsoft.com/office/drawing/2014/main" id="{4A7E9D10-1437-4C27-9C93-CEC926E72A69}"/>
              </a:ext>
            </a:extLst>
          </p:cNvPr>
          <p:cNvSpPr>
            <a:spLocks noGrp="1"/>
          </p:cNvSpPr>
          <p:nvPr>
            <p:ph type="sldNum" sz="quarter" idx="12"/>
          </p:nvPr>
        </p:nvSpPr>
        <p:spPr/>
        <p:txBody>
          <a:bodyPr/>
          <a:lstStyle/>
          <a:p>
            <a:fld id="{14452C20-59BC-40FC-8A2C-7AA168804D5B}" type="slidenum">
              <a:rPr lang="he-IL" smtClean="0"/>
              <a:pPr/>
              <a:t>18</a:t>
            </a:fld>
            <a:endParaRPr lang="he-IL" dirty="0"/>
          </a:p>
        </p:txBody>
      </p:sp>
      <p:pic>
        <p:nvPicPr>
          <p:cNvPr id="44034" name="Picture 2" descr="Why isn&amp;#39;t out-of-time validation more ubiquitous? | Tomas Dvorak">
            <a:extLst>
              <a:ext uri="{FF2B5EF4-FFF2-40B4-BE49-F238E27FC236}">
                <a16:creationId xmlns:a16="http://schemas.microsoft.com/office/drawing/2014/main" id="{E1872F00-282D-41D6-9FE6-37DE65C413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2033" y="2487256"/>
            <a:ext cx="6143625" cy="259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00735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pPr fontAlgn="base"/>
            <a:r>
              <a:rPr lang="en-US" b="1" dirty="0"/>
              <a:t>Performance Measures</a:t>
            </a:r>
          </a:p>
        </p:txBody>
      </p:sp>
      <p:sp>
        <p:nvSpPr>
          <p:cNvPr id="4" name="Slide Number Placeholder 3">
            <a:extLst>
              <a:ext uri="{FF2B5EF4-FFF2-40B4-BE49-F238E27FC236}">
                <a16:creationId xmlns:a16="http://schemas.microsoft.com/office/drawing/2014/main" id="{4A7E9D10-1437-4C27-9C93-CEC926E72A69}"/>
              </a:ext>
            </a:extLst>
          </p:cNvPr>
          <p:cNvSpPr>
            <a:spLocks noGrp="1"/>
          </p:cNvSpPr>
          <p:nvPr>
            <p:ph type="sldNum" sz="quarter" idx="12"/>
          </p:nvPr>
        </p:nvSpPr>
        <p:spPr/>
        <p:txBody>
          <a:bodyPr/>
          <a:lstStyle/>
          <a:p>
            <a:fld id="{14452C20-59BC-40FC-8A2C-7AA168804D5B}" type="slidenum">
              <a:rPr lang="he-IL" smtClean="0"/>
              <a:pPr/>
              <a:t>19</a:t>
            </a:fld>
            <a:endParaRPr lang="he-IL" dirty="0"/>
          </a:p>
        </p:txBody>
      </p:sp>
      <p:sp>
        <p:nvSpPr>
          <p:cNvPr id="6" name="Content Placeholder 5">
            <a:extLst>
              <a:ext uri="{FF2B5EF4-FFF2-40B4-BE49-F238E27FC236}">
                <a16:creationId xmlns:a16="http://schemas.microsoft.com/office/drawing/2014/main" id="{20B8B3B0-09EF-4302-BCC7-DC099299E551}"/>
              </a:ext>
            </a:extLst>
          </p:cNvPr>
          <p:cNvSpPr>
            <a:spLocks noGrp="1"/>
          </p:cNvSpPr>
          <p:nvPr>
            <p:ph idx="1"/>
          </p:nvPr>
        </p:nvSpPr>
        <p:spPr/>
        <p:txBody>
          <a:bodyPr/>
          <a:lstStyle/>
          <a:p>
            <a:endParaRPr lang="he-IL"/>
          </a:p>
        </p:txBody>
      </p:sp>
      <p:pic>
        <p:nvPicPr>
          <p:cNvPr id="7" name="Picture 6">
            <a:extLst>
              <a:ext uri="{FF2B5EF4-FFF2-40B4-BE49-F238E27FC236}">
                <a16:creationId xmlns:a16="http://schemas.microsoft.com/office/drawing/2014/main" id="{A95A767B-AA18-49F3-9FE2-929384764A4D}"/>
              </a:ext>
            </a:extLst>
          </p:cNvPr>
          <p:cNvPicPr>
            <a:picLocks noChangeAspect="1"/>
          </p:cNvPicPr>
          <p:nvPr/>
        </p:nvPicPr>
        <p:blipFill>
          <a:blip r:embed="rId2"/>
          <a:stretch>
            <a:fillRect/>
          </a:stretch>
        </p:blipFill>
        <p:spPr>
          <a:xfrm>
            <a:off x="1955638" y="1346427"/>
            <a:ext cx="7396181" cy="5146448"/>
          </a:xfrm>
          <a:prstGeom prst="rect">
            <a:avLst/>
          </a:prstGeom>
        </p:spPr>
      </p:pic>
    </p:spTree>
    <p:extLst>
      <p:ext uri="{BB962C8B-B14F-4D97-AF65-F5344CB8AC3E}">
        <p14:creationId xmlns:p14="http://schemas.microsoft.com/office/powerpoint/2010/main" val="1620393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Classification—A Three-Step Process </a:t>
            </a:r>
            <a:endParaRPr lang="he-IL" dirty="0"/>
          </a:p>
        </p:txBody>
      </p:sp>
      <p:sp>
        <p:nvSpPr>
          <p:cNvPr id="3" name="Content Placeholder 2"/>
          <p:cNvSpPr>
            <a:spLocks noGrp="1"/>
          </p:cNvSpPr>
          <p:nvPr>
            <p:ph idx="1"/>
          </p:nvPr>
        </p:nvSpPr>
        <p:spPr>
          <a:xfrm>
            <a:off x="838200" y="1825625"/>
            <a:ext cx="8048348" cy="4351338"/>
          </a:xfrm>
        </p:spPr>
        <p:txBody>
          <a:bodyPr>
            <a:normAutofit/>
          </a:bodyPr>
          <a:lstStyle/>
          <a:p>
            <a:r>
              <a:rPr lang="en-US" dirty="0"/>
              <a:t>Model construction / induction</a:t>
            </a:r>
            <a:endParaRPr lang="he-IL" dirty="0"/>
          </a:p>
          <a:p>
            <a:pPr lvl="1"/>
            <a:r>
              <a:rPr lang="en-US" dirty="0"/>
              <a:t>Record labeling</a:t>
            </a:r>
          </a:p>
          <a:p>
            <a:pPr lvl="1"/>
            <a:r>
              <a:rPr lang="en-US" dirty="0"/>
              <a:t>Splitting the labelled data into a </a:t>
            </a:r>
            <a:r>
              <a:rPr lang="en-US" i="1" dirty="0"/>
              <a:t>training set </a:t>
            </a:r>
            <a:r>
              <a:rPr lang="en-US" dirty="0"/>
              <a:t>and a </a:t>
            </a:r>
            <a:r>
              <a:rPr lang="en-US" i="1" dirty="0"/>
              <a:t>testing set</a:t>
            </a:r>
            <a:endParaRPr lang="en-US" dirty="0"/>
          </a:p>
          <a:p>
            <a:pPr lvl="1"/>
            <a:r>
              <a:rPr lang="en-US" dirty="0"/>
              <a:t>Inducing the model(s) from the training set</a:t>
            </a:r>
            <a:endParaRPr lang="he-IL" dirty="0"/>
          </a:p>
          <a:p>
            <a:r>
              <a:rPr lang="en-US" dirty="0"/>
              <a:t>Model evaluation </a:t>
            </a:r>
          </a:p>
          <a:p>
            <a:pPr lvl="1"/>
            <a:r>
              <a:rPr lang="en-US" dirty="0"/>
              <a:t>Measuring the accuracy rate on the </a:t>
            </a:r>
            <a:r>
              <a:rPr lang="en-US" i="1" dirty="0"/>
              <a:t>testing set</a:t>
            </a:r>
            <a:endParaRPr lang="en-US" dirty="0"/>
          </a:p>
          <a:p>
            <a:pPr lvl="1"/>
            <a:r>
              <a:rPr lang="en-US" dirty="0"/>
              <a:t>Comparing to the </a:t>
            </a:r>
            <a:r>
              <a:rPr lang="en-US" i="1" dirty="0"/>
              <a:t>default (majority) rule</a:t>
            </a:r>
            <a:endParaRPr lang="he-IL" dirty="0"/>
          </a:p>
          <a:p>
            <a:r>
              <a:rPr lang="en-US" dirty="0"/>
              <a:t>Model usage</a:t>
            </a:r>
          </a:p>
          <a:p>
            <a:pPr lvl="1"/>
            <a:r>
              <a:rPr lang="en-US" dirty="0"/>
              <a:t>Classifying new, unlabeled records</a:t>
            </a:r>
          </a:p>
          <a:p>
            <a:endParaRPr lang="en-US" dirty="0"/>
          </a:p>
          <a:p>
            <a:endParaRPr lang="en-US" dirty="0"/>
          </a:p>
        </p:txBody>
      </p:sp>
      <p:sp>
        <p:nvSpPr>
          <p:cNvPr id="4" name="Slide Number Placeholder 3">
            <a:extLst>
              <a:ext uri="{FF2B5EF4-FFF2-40B4-BE49-F238E27FC236}">
                <a16:creationId xmlns:a16="http://schemas.microsoft.com/office/drawing/2014/main" id="{4A7E9D10-1437-4C27-9C93-CEC926E72A69}"/>
              </a:ext>
            </a:extLst>
          </p:cNvPr>
          <p:cNvSpPr>
            <a:spLocks noGrp="1"/>
          </p:cNvSpPr>
          <p:nvPr>
            <p:ph type="sldNum" sz="quarter" idx="12"/>
          </p:nvPr>
        </p:nvSpPr>
        <p:spPr/>
        <p:txBody>
          <a:bodyPr/>
          <a:lstStyle/>
          <a:p>
            <a:fld id="{14452C20-59BC-40FC-8A2C-7AA168804D5B}" type="slidenum">
              <a:rPr lang="he-IL" smtClean="0"/>
              <a:pPr/>
              <a:t>2</a:t>
            </a:fld>
            <a:endParaRPr lang="he-IL" dirty="0"/>
          </a:p>
        </p:txBody>
      </p:sp>
      <p:pic>
        <p:nvPicPr>
          <p:cNvPr id="23554" name="Picture 2" descr="How to Structure Your Machine Learning Projects – Part 2 – Model Selection  &amp;amp; Construction - dbSeer">
            <a:extLst>
              <a:ext uri="{FF2B5EF4-FFF2-40B4-BE49-F238E27FC236}">
                <a16:creationId xmlns:a16="http://schemas.microsoft.com/office/drawing/2014/main" id="{D940EC84-F88A-4AAB-A6D2-46AA066A3F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86548" y="1690688"/>
            <a:ext cx="3009900" cy="1514475"/>
          </a:xfrm>
          <a:prstGeom prst="rect">
            <a:avLst/>
          </a:prstGeom>
          <a:noFill/>
          <a:extLst>
            <a:ext uri="{909E8E84-426E-40DD-AFC4-6F175D3DCCD1}">
              <a14:hiddenFill xmlns:a14="http://schemas.microsoft.com/office/drawing/2010/main">
                <a:solidFill>
                  <a:srgbClr val="FFFFFF"/>
                </a:solidFill>
              </a14:hiddenFill>
            </a:ext>
          </a:extLst>
        </p:spPr>
      </p:pic>
      <p:pic>
        <p:nvPicPr>
          <p:cNvPr id="23556" name="Picture 4" descr="Evaluating a Machine Learning Model | by Skyl.ai | Medium">
            <a:extLst>
              <a:ext uri="{FF2B5EF4-FFF2-40B4-BE49-F238E27FC236}">
                <a16:creationId xmlns:a16="http://schemas.microsoft.com/office/drawing/2014/main" id="{46909D7C-7127-428D-9131-D81EE94CD5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6911" y="3698046"/>
            <a:ext cx="4144347" cy="2165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8858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pPr fontAlgn="base"/>
            <a:r>
              <a:rPr lang="en-US" b="1" dirty="0"/>
              <a:t>Metrics for Evaluating Classifier Performance</a:t>
            </a:r>
          </a:p>
        </p:txBody>
      </p:sp>
      <p:sp>
        <p:nvSpPr>
          <p:cNvPr id="3" name="Content Placeholder 2"/>
          <p:cNvSpPr>
            <a:spLocks noGrp="1"/>
          </p:cNvSpPr>
          <p:nvPr>
            <p:ph idx="1"/>
          </p:nvPr>
        </p:nvSpPr>
        <p:spPr>
          <a:xfrm>
            <a:off x="838200" y="1825625"/>
            <a:ext cx="10741090" cy="4351338"/>
          </a:xfrm>
        </p:spPr>
        <p:txBody>
          <a:bodyPr>
            <a:normAutofit fontScale="92500" lnSpcReduction="20000"/>
          </a:bodyPr>
          <a:lstStyle/>
          <a:p>
            <a:r>
              <a:rPr lang="en-US" b="1" dirty="0"/>
              <a:t>positive tuples </a:t>
            </a:r>
            <a:r>
              <a:rPr lang="en-US" dirty="0"/>
              <a:t>(tuples of the main class of interest) </a:t>
            </a:r>
          </a:p>
          <a:p>
            <a:r>
              <a:rPr lang="en-US" b="1" dirty="0"/>
              <a:t>negative tuples </a:t>
            </a:r>
            <a:r>
              <a:rPr lang="en-US" dirty="0"/>
              <a:t>(all other tuples)</a:t>
            </a:r>
          </a:p>
          <a:p>
            <a:endParaRPr lang="en-US" dirty="0"/>
          </a:p>
          <a:p>
            <a:r>
              <a:rPr lang="en-US" dirty="0"/>
              <a:t>For example, Given two classes, the positive tuples may </a:t>
            </a:r>
          </a:p>
          <a:p>
            <a:pPr lvl="1"/>
            <a:r>
              <a:rPr lang="en-US" b="1" dirty="0"/>
              <a:t>positive tuples </a:t>
            </a:r>
            <a:r>
              <a:rPr lang="en-US" dirty="0"/>
              <a:t>(</a:t>
            </a:r>
            <a:r>
              <a:rPr lang="en-US" i="1" dirty="0" err="1"/>
              <a:t>buys_computer</a:t>
            </a:r>
            <a:r>
              <a:rPr lang="en-US" i="1" dirty="0"/>
              <a:t> =yes</a:t>
            </a:r>
            <a:r>
              <a:rPr lang="en-US" dirty="0"/>
              <a:t>) </a:t>
            </a:r>
          </a:p>
          <a:p>
            <a:pPr lvl="1"/>
            <a:r>
              <a:rPr lang="en-US" b="1" dirty="0"/>
              <a:t>negative tuples </a:t>
            </a:r>
            <a:r>
              <a:rPr lang="en-US" dirty="0"/>
              <a:t>(</a:t>
            </a:r>
            <a:r>
              <a:rPr lang="en-US" i="1" dirty="0" err="1"/>
              <a:t>buys_computer</a:t>
            </a:r>
            <a:r>
              <a:rPr lang="en-US" i="1" dirty="0"/>
              <a:t> =no</a:t>
            </a:r>
            <a:r>
              <a:rPr lang="en-US" dirty="0"/>
              <a:t>)</a:t>
            </a:r>
          </a:p>
          <a:p>
            <a:pPr lvl="1"/>
            <a:endParaRPr lang="en-US" dirty="0"/>
          </a:p>
          <a:p>
            <a:r>
              <a:rPr lang="en-US" dirty="0"/>
              <a:t>Suppose we use our classifier on a test set of labeled tuples. </a:t>
            </a:r>
          </a:p>
          <a:p>
            <a:r>
              <a:rPr lang="en-US" i="1" dirty="0"/>
              <a:t>P </a:t>
            </a:r>
            <a:r>
              <a:rPr lang="en-US" dirty="0"/>
              <a:t>is the number of positive tuples and </a:t>
            </a:r>
            <a:r>
              <a:rPr lang="en-US" i="1" dirty="0"/>
              <a:t>N </a:t>
            </a:r>
            <a:r>
              <a:rPr lang="en-US" dirty="0"/>
              <a:t>is the number of negative tuples. </a:t>
            </a:r>
          </a:p>
          <a:p>
            <a:r>
              <a:rPr lang="en-US" dirty="0"/>
              <a:t>For each tuple, we compare the classifier’s class label prediction with the tuple’s known class label.</a:t>
            </a:r>
          </a:p>
        </p:txBody>
      </p:sp>
      <p:sp>
        <p:nvSpPr>
          <p:cNvPr id="4" name="Slide Number Placeholder 3">
            <a:extLst>
              <a:ext uri="{FF2B5EF4-FFF2-40B4-BE49-F238E27FC236}">
                <a16:creationId xmlns:a16="http://schemas.microsoft.com/office/drawing/2014/main" id="{4A7E9D10-1437-4C27-9C93-CEC926E72A69}"/>
              </a:ext>
            </a:extLst>
          </p:cNvPr>
          <p:cNvSpPr>
            <a:spLocks noGrp="1"/>
          </p:cNvSpPr>
          <p:nvPr>
            <p:ph type="sldNum" sz="quarter" idx="12"/>
          </p:nvPr>
        </p:nvSpPr>
        <p:spPr/>
        <p:txBody>
          <a:bodyPr/>
          <a:lstStyle/>
          <a:p>
            <a:fld id="{14452C20-59BC-40FC-8A2C-7AA168804D5B}" type="slidenum">
              <a:rPr lang="he-IL" smtClean="0"/>
              <a:pPr/>
              <a:t>20</a:t>
            </a:fld>
            <a:endParaRPr lang="he-IL" dirty="0"/>
          </a:p>
        </p:txBody>
      </p:sp>
    </p:spTree>
    <p:extLst>
      <p:ext uri="{BB962C8B-B14F-4D97-AF65-F5344CB8AC3E}">
        <p14:creationId xmlns:p14="http://schemas.microsoft.com/office/powerpoint/2010/main" val="40476415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pPr fontAlgn="base"/>
            <a:r>
              <a:rPr lang="en-US" b="1" dirty="0"/>
              <a:t>Metrics for Evaluating Classifier Performance</a:t>
            </a:r>
          </a:p>
        </p:txBody>
      </p:sp>
      <p:sp>
        <p:nvSpPr>
          <p:cNvPr id="3" name="Content Placeholder 2"/>
          <p:cNvSpPr>
            <a:spLocks noGrp="1"/>
          </p:cNvSpPr>
          <p:nvPr>
            <p:ph idx="1"/>
          </p:nvPr>
        </p:nvSpPr>
        <p:spPr>
          <a:xfrm>
            <a:off x="838200" y="1825625"/>
            <a:ext cx="10741090" cy="4351338"/>
          </a:xfrm>
        </p:spPr>
        <p:txBody>
          <a:bodyPr>
            <a:normAutofit fontScale="85000" lnSpcReduction="10000"/>
          </a:bodyPr>
          <a:lstStyle/>
          <a:p>
            <a:r>
              <a:rPr lang="en-US" b="1" dirty="0"/>
              <a:t>True positives </a:t>
            </a:r>
            <a:r>
              <a:rPr lang="en-US" dirty="0"/>
              <a:t>(</a:t>
            </a:r>
            <a:r>
              <a:rPr lang="en-US" i="1" dirty="0"/>
              <a:t>TP)</a:t>
            </a:r>
            <a:r>
              <a:rPr lang="en-US" dirty="0"/>
              <a:t>: These refer to the positive tuples that were correctly labeled by</a:t>
            </a:r>
          </a:p>
          <a:p>
            <a:r>
              <a:rPr lang="en-US" dirty="0"/>
              <a:t>the classifier. Let </a:t>
            </a:r>
            <a:r>
              <a:rPr lang="en-US" i="1" dirty="0"/>
              <a:t>TP </a:t>
            </a:r>
            <a:r>
              <a:rPr lang="en-US" dirty="0"/>
              <a:t>be the number of true positives.</a:t>
            </a:r>
          </a:p>
          <a:p>
            <a:r>
              <a:rPr lang="en-US" b="1" dirty="0"/>
              <a:t>True negatives </a:t>
            </a:r>
            <a:r>
              <a:rPr lang="en-US" dirty="0"/>
              <a:t>(</a:t>
            </a:r>
            <a:r>
              <a:rPr lang="en-US" i="1" dirty="0"/>
              <a:t>TN)</a:t>
            </a:r>
            <a:r>
              <a:rPr lang="en-US" dirty="0"/>
              <a:t>: These are the negative tuples that were correctly labeled by the classifier. Let </a:t>
            </a:r>
            <a:r>
              <a:rPr lang="en-US" i="1" dirty="0"/>
              <a:t>TN </a:t>
            </a:r>
            <a:r>
              <a:rPr lang="en-US" dirty="0"/>
              <a:t>be the number of true negatives.</a:t>
            </a:r>
          </a:p>
          <a:p>
            <a:r>
              <a:rPr lang="en-US" b="1" dirty="0"/>
              <a:t>False positives (</a:t>
            </a:r>
            <a:r>
              <a:rPr lang="en-US" i="1" dirty="0"/>
              <a:t>FP)</a:t>
            </a:r>
            <a:r>
              <a:rPr lang="en-US" dirty="0"/>
              <a:t>: These are the negative tuples that were incorrectly labeled as</a:t>
            </a:r>
          </a:p>
          <a:p>
            <a:r>
              <a:rPr lang="en-US" dirty="0"/>
              <a:t>positive (e.g., tuples of class </a:t>
            </a:r>
            <a:r>
              <a:rPr lang="en-US" i="1" dirty="0"/>
              <a:t>buys computer =no </a:t>
            </a:r>
            <a:r>
              <a:rPr lang="en-US" dirty="0"/>
              <a:t>for which the classifier predicted</a:t>
            </a:r>
          </a:p>
          <a:p>
            <a:r>
              <a:rPr lang="en-US" i="1" dirty="0"/>
              <a:t>buys computer=yes</a:t>
            </a:r>
            <a:r>
              <a:rPr lang="en-US" dirty="0"/>
              <a:t>). Let </a:t>
            </a:r>
            <a:r>
              <a:rPr lang="en-US" i="1" dirty="0"/>
              <a:t>FP </a:t>
            </a:r>
            <a:r>
              <a:rPr lang="en-US" dirty="0"/>
              <a:t>be the number of false positives.</a:t>
            </a:r>
          </a:p>
          <a:p>
            <a:r>
              <a:rPr lang="en-US" b="1" dirty="0"/>
              <a:t>False negatives </a:t>
            </a:r>
            <a:r>
              <a:rPr lang="en-US" dirty="0"/>
              <a:t>(</a:t>
            </a:r>
            <a:r>
              <a:rPr lang="en-US" i="1" dirty="0"/>
              <a:t>FN)</a:t>
            </a:r>
            <a:r>
              <a:rPr lang="en-US" dirty="0"/>
              <a:t>: These are the positive tuples that were mislabeled as negative</a:t>
            </a:r>
          </a:p>
          <a:p>
            <a:r>
              <a:rPr lang="en-US" dirty="0"/>
              <a:t>(e.g., tuples of class </a:t>
            </a:r>
            <a:r>
              <a:rPr lang="en-US" i="1" dirty="0"/>
              <a:t>buys computer =</a:t>
            </a:r>
            <a:r>
              <a:rPr lang="en-US" dirty="0"/>
              <a:t> </a:t>
            </a:r>
            <a:r>
              <a:rPr lang="en-US" i="1" dirty="0"/>
              <a:t>yes </a:t>
            </a:r>
            <a:r>
              <a:rPr lang="en-US" dirty="0"/>
              <a:t>for which the classifier predicted</a:t>
            </a:r>
          </a:p>
          <a:p>
            <a:r>
              <a:rPr lang="en-US" i="1" dirty="0"/>
              <a:t>buys computer =no</a:t>
            </a:r>
            <a:r>
              <a:rPr lang="en-US" dirty="0"/>
              <a:t>). Let </a:t>
            </a:r>
            <a:r>
              <a:rPr lang="en-US" i="1" dirty="0"/>
              <a:t>FN </a:t>
            </a:r>
            <a:r>
              <a:rPr lang="en-US" dirty="0"/>
              <a:t>be the number of false negatives</a:t>
            </a:r>
          </a:p>
        </p:txBody>
      </p:sp>
      <p:sp>
        <p:nvSpPr>
          <p:cNvPr id="4" name="Slide Number Placeholder 3">
            <a:extLst>
              <a:ext uri="{FF2B5EF4-FFF2-40B4-BE49-F238E27FC236}">
                <a16:creationId xmlns:a16="http://schemas.microsoft.com/office/drawing/2014/main" id="{4A7E9D10-1437-4C27-9C93-CEC926E72A69}"/>
              </a:ext>
            </a:extLst>
          </p:cNvPr>
          <p:cNvSpPr>
            <a:spLocks noGrp="1"/>
          </p:cNvSpPr>
          <p:nvPr>
            <p:ph type="sldNum" sz="quarter" idx="12"/>
          </p:nvPr>
        </p:nvSpPr>
        <p:spPr/>
        <p:txBody>
          <a:bodyPr/>
          <a:lstStyle/>
          <a:p>
            <a:fld id="{14452C20-59BC-40FC-8A2C-7AA168804D5B}" type="slidenum">
              <a:rPr lang="he-IL" smtClean="0"/>
              <a:pPr/>
              <a:t>21</a:t>
            </a:fld>
            <a:endParaRPr lang="he-IL" dirty="0"/>
          </a:p>
        </p:txBody>
      </p:sp>
    </p:spTree>
    <p:extLst>
      <p:ext uri="{BB962C8B-B14F-4D97-AF65-F5344CB8AC3E}">
        <p14:creationId xmlns:p14="http://schemas.microsoft.com/office/powerpoint/2010/main" val="37839231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pPr fontAlgn="base"/>
            <a:r>
              <a:rPr lang="en-US" b="1" dirty="0"/>
              <a:t>Metrics for Evaluating Classifier Performance</a:t>
            </a:r>
          </a:p>
        </p:txBody>
      </p:sp>
      <p:sp>
        <p:nvSpPr>
          <p:cNvPr id="3" name="Content Placeholder 2"/>
          <p:cNvSpPr>
            <a:spLocks noGrp="1"/>
          </p:cNvSpPr>
          <p:nvPr>
            <p:ph idx="1"/>
          </p:nvPr>
        </p:nvSpPr>
        <p:spPr>
          <a:xfrm>
            <a:off x="838200" y="1825625"/>
            <a:ext cx="10741090" cy="4351338"/>
          </a:xfrm>
        </p:spPr>
        <p:txBody>
          <a:bodyPr>
            <a:normAutofit/>
          </a:bodyPr>
          <a:lstStyle/>
          <a:p>
            <a:r>
              <a:rPr lang="en-US" dirty="0"/>
              <a:t>These terms are summarized in a </a:t>
            </a:r>
            <a:r>
              <a:rPr lang="en-US" b="1" dirty="0"/>
              <a:t>confusion matrix</a:t>
            </a:r>
            <a:r>
              <a:rPr lang="en-US" dirty="0"/>
              <a:t>.</a:t>
            </a:r>
          </a:p>
          <a:p>
            <a:r>
              <a:rPr lang="en-US" dirty="0"/>
              <a:t>The confusion matrix is a useful tool for analyzing how well your classifier can recognize tuples of different classes. </a:t>
            </a:r>
          </a:p>
          <a:p>
            <a:r>
              <a:rPr lang="en-US" i="1" dirty="0"/>
              <a:t>TP </a:t>
            </a:r>
            <a:r>
              <a:rPr lang="en-US" dirty="0"/>
              <a:t>and </a:t>
            </a:r>
            <a:r>
              <a:rPr lang="en-US" i="1" dirty="0"/>
              <a:t>TN </a:t>
            </a:r>
            <a:r>
              <a:rPr lang="en-US" dirty="0"/>
              <a:t>tell us when the classifier is getting things right, while </a:t>
            </a:r>
            <a:r>
              <a:rPr lang="en-US" i="1" dirty="0"/>
              <a:t>FP </a:t>
            </a:r>
            <a:r>
              <a:rPr lang="en-US" dirty="0"/>
              <a:t>and </a:t>
            </a:r>
            <a:r>
              <a:rPr lang="en-US" i="1" dirty="0"/>
              <a:t>FN </a:t>
            </a:r>
            <a:r>
              <a:rPr lang="en-US" dirty="0"/>
              <a:t>tell us when the classifier is getting things wrong (i.e., mislabeling).</a:t>
            </a:r>
          </a:p>
        </p:txBody>
      </p:sp>
      <p:sp>
        <p:nvSpPr>
          <p:cNvPr id="4" name="Slide Number Placeholder 3">
            <a:extLst>
              <a:ext uri="{FF2B5EF4-FFF2-40B4-BE49-F238E27FC236}">
                <a16:creationId xmlns:a16="http://schemas.microsoft.com/office/drawing/2014/main" id="{4A7E9D10-1437-4C27-9C93-CEC926E72A69}"/>
              </a:ext>
            </a:extLst>
          </p:cNvPr>
          <p:cNvSpPr>
            <a:spLocks noGrp="1"/>
          </p:cNvSpPr>
          <p:nvPr>
            <p:ph type="sldNum" sz="quarter" idx="12"/>
          </p:nvPr>
        </p:nvSpPr>
        <p:spPr/>
        <p:txBody>
          <a:bodyPr/>
          <a:lstStyle/>
          <a:p>
            <a:fld id="{14452C20-59BC-40FC-8A2C-7AA168804D5B}" type="slidenum">
              <a:rPr lang="he-IL" smtClean="0"/>
              <a:pPr/>
              <a:t>22</a:t>
            </a:fld>
            <a:endParaRPr lang="he-IL" dirty="0"/>
          </a:p>
        </p:txBody>
      </p:sp>
      <p:pic>
        <p:nvPicPr>
          <p:cNvPr id="5" name="Picture 4">
            <a:extLst>
              <a:ext uri="{FF2B5EF4-FFF2-40B4-BE49-F238E27FC236}">
                <a16:creationId xmlns:a16="http://schemas.microsoft.com/office/drawing/2014/main" id="{97B7D982-321F-40C9-9010-E4D91F794C68}"/>
              </a:ext>
            </a:extLst>
          </p:cNvPr>
          <p:cNvPicPr>
            <a:picLocks noChangeAspect="1"/>
          </p:cNvPicPr>
          <p:nvPr/>
        </p:nvPicPr>
        <p:blipFill>
          <a:blip r:embed="rId2"/>
          <a:stretch>
            <a:fillRect/>
          </a:stretch>
        </p:blipFill>
        <p:spPr>
          <a:xfrm>
            <a:off x="2919509" y="4280694"/>
            <a:ext cx="5251941" cy="2212181"/>
          </a:xfrm>
          <a:prstGeom prst="rect">
            <a:avLst/>
          </a:prstGeom>
        </p:spPr>
      </p:pic>
    </p:spTree>
    <p:extLst>
      <p:ext uri="{BB962C8B-B14F-4D97-AF65-F5344CB8AC3E}">
        <p14:creationId xmlns:p14="http://schemas.microsoft.com/office/powerpoint/2010/main" val="34967940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pPr fontAlgn="base"/>
            <a:r>
              <a:rPr lang="en-US" b="1" dirty="0"/>
              <a:t>Accuracy</a:t>
            </a:r>
          </a:p>
        </p:txBody>
      </p:sp>
      <p:sp>
        <p:nvSpPr>
          <p:cNvPr id="3" name="Content Placeholder 2"/>
          <p:cNvSpPr>
            <a:spLocks noGrp="1"/>
          </p:cNvSpPr>
          <p:nvPr>
            <p:ph idx="1"/>
          </p:nvPr>
        </p:nvSpPr>
        <p:spPr>
          <a:xfrm>
            <a:off x="838200" y="1825625"/>
            <a:ext cx="10741090" cy="4351338"/>
          </a:xfrm>
        </p:spPr>
        <p:txBody>
          <a:bodyPr>
            <a:normAutofit/>
          </a:bodyPr>
          <a:lstStyle/>
          <a:p>
            <a:r>
              <a:rPr lang="en-US" dirty="0"/>
              <a:t>The </a:t>
            </a:r>
            <a:r>
              <a:rPr lang="en-US" b="1" dirty="0"/>
              <a:t>accuracy </a:t>
            </a:r>
            <a:r>
              <a:rPr lang="en-US" dirty="0"/>
              <a:t>of a classifier on a given test set is the percentage of test set tuples that are correctly classified by the classifier. </a:t>
            </a:r>
          </a:p>
          <a:p>
            <a:r>
              <a:rPr lang="en-US" dirty="0"/>
              <a:t>It also known as </a:t>
            </a:r>
            <a:r>
              <a:rPr lang="en-US" b="1" dirty="0"/>
              <a:t>recognition rate </a:t>
            </a:r>
            <a:r>
              <a:rPr lang="en-US" dirty="0"/>
              <a:t>of the classifier, that is, it reflects how well the classifier recognizes tuples of the various classes. </a:t>
            </a:r>
          </a:p>
        </p:txBody>
      </p:sp>
      <p:sp>
        <p:nvSpPr>
          <p:cNvPr id="4" name="Slide Number Placeholder 3">
            <a:extLst>
              <a:ext uri="{FF2B5EF4-FFF2-40B4-BE49-F238E27FC236}">
                <a16:creationId xmlns:a16="http://schemas.microsoft.com/office/drawing/2014/main" id="{4A7E9D10-1437-4C27-9C93-CEC926E72A69}"/>
              </a:ext>
            </a:extLst>
          </p:cNvPr>
          <p:cNvSpPr>
            <a:spLocks noGrp="1"/>
          </p:cNvSpPr>
          <p:nvPr>
            <p:ph type="sldNum" sz="quarter" idx="12"/>
          </p:nvPr>
        </p:nvSpPr>
        <p:spPr/>
        <p:txBody>
          <a:bodyPr/>
          <a:lstStyle/>
          <a:p>
            <a:fld id="{14452C20-59BC-40FC-8A2C-7AA168804D5B}" type="slidenum">
              <a:rPr lang="he-IL" smtClean="0"/>
              <a:pPr/>
              <a:t>23</a:t>
            </a:fld>
            <a:endParaRPr lang="he-IL" dirty="0"/>
          </a:p>
        </p:txBody>
      </p:sp>
      <p:pic>
        <p:nvPicPr>
          <p:cNvPr id="6" name="Picture 5">
            <a:extLst>
              <a:ext uri="{FF2B5EF4-FFF2-40B4-BE49-F238E27FC236}">
                <a16:creationId xmlns:a16="http://schemas.microsoft.com/office/drawing/2014/main" id="{35029462-C783-43B5-84B4-621668ABB323}"/>
              </a:ext>
            </a:extLst>
          </p:cNvPr>
          <p:cNvPicPr>
            <a:picLocks noChangeAspect="1"/>
          </p:cNvPicPr>
          <p:nvPr/>
        </p:nvPicPr>
        <p:blipFill>
          <a:blip r:embed="rId2"/>
          <a:stretch>
            <a:fillRect/>
          </a:stretch>
        </p:blipFill>
        <p:spPr>
          <a:xfrm>
            <a:off x="3259684" y="3845216"/>
            <a:ext cx="3811074" cy="1472002"/>
          </a:xfrm>
          <a:prstGeom prst="rect">
            <a:avLst/>
          </a:prstGeom>
        </p:spPr>
      </p:pic>
    </p:spTree>
    <p:extLst>
      <p:ext uri="{BB962C8B-B14F-4D97-AF65-F5344CB8AC3E}">
        <p14:creationId xmlns:p14="http://schemas.microsoft.com/office/powerpoint/2010/main" val="2250547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pPr fontAlgn="base"/>
            <a:r>
              <a:rPr lang="en-US" b="1" dirty="0"/>
              <a:t>Accuracy (Example)</a:t>
            </a:r>
          </a:p>
        </p:txBody>
      </p:sp>
      <p:sp>
        <p:nvSpPr>
          <p:cNvPr id="4" name="Slide Number Placeholder 3">
            <a:extLst>
              <a:ext uri="{FF2B5EF4-FFF2-40B4-BE49-F238E27FC236}">
                <a16:creationId xmlns:a16="http://schemas.microsoft.com/office/drawing/2014/main" id="{4A7E9D10-1437-4C27-9C93-CEC926E72A69}"/>
              </a:ext>
            </a:extLst>
          </p:cNvPr>
          <p:cNvSpPr>
            <a:spLocks noGrp="1"/>
          </p:cNvSpPr>
          <p:nvPr>
            <p:ph type="sldNum" sz="quarter" idx="12"/>
          </p:nvPr>
        </p:nvSpPr>
        <p:spPr/>
        <p:txBody>
          <a:bodyPr/>
          <a:lstStyle/>
          <a:p>
            <a:fld id="{14452C20-59BC-40FC-8A2C-7AA168804D5B}" type="slidenum">
              <a:rPr lang="he-IL" smtClean="0"/>
              <a:pPr/>
              <a:t>24</a:t>
            </a:fld>
            <a:endParaRPr lang="he-IL" dirty="0"/>
          </a:p>
        </p:txBody>
      </p:sp>
      <p:graphicFrame>
        <p:nvGraphicFramePr>
          <p:cNvPr id="7" name="Table 6">
            <a:extLst>
              <a:ext uri="{FF2B5EF4-FFF2-40B4-BE49-F238E27FC236}">
                <a16:creationId xmlns:a16="http://schemas.microsoft.com/office/drawing/2014/main" id="{A6F59652-CCDD-47D1-A52A-A27CE994032B}"/>
              </a:ext>
            </a:extLst>
          </p:cNvPr>
          <p:cNvGraphicFramePr>
            <a:graphicFrameLocks noGrp="1"/>
          </p:cNvGraphicFramePr>
          <p:nvPr>
            <p:extLst>
              <p:ext uri="{D42A27DB-BD31-4B8C-83A1-F6EECF244321}">
                <p14:modId xmlns:p14="http://schemas.microsoft.com/office/powerpoint/2010/main" val="155367764"/>
              </p:ext>
            </p:extLst>
          </p:nvPr>
        </p:nvGraphicFramePr>
        <p:xfrm>
          <a:off x="2290528" y="1911687"/>
          <a:ext cx="6444615" cy="1112520"/>
        </p:xfrm>
        <a:graphic>
          <a:graphicData uri="http://schemas.openxmlformats.org/drawingml/2006/table">
            <a:tbl>
              <a:tblPr rtl="1" firstRow="1" bandRow="1">
                <a:tableStyleId>{5C22544A-7EE6-4342-B048-85BDC9FD1C3A}</a:tableStyleId>
              </a:tblPr>
              <a:tblGrid>
                <a:gridCol w="2148205">
                  <a:extLst>
                    <a:ext uri="{9D8B030D-6E8A-4147-A177-3AD203B41FA5}">
                      <a16:colId xmlns:a16="http://schemas.microsoft.com/office/drawing/2014/main" val="1435332404"/>
                    </a:ext>
                  </a:extLst>
                </a:gridCol>
                <a:gridCol w="2148205">
                  <a:extLst>
                    <a:ext uri="{9D8B030D-6E8A-4147-A177-3AD203B41FA5}">
                      <a16:colId xmlns:a16="http://schemas.microsoft.com/office/drawing/2014/main" val="2527945374"/>
                    </a:ext>
                  </a:extLst>
                </a:gridCol>
                <a:gridCol w="2148205">
                  <a:extLst>
                    <a:ext uri="{9D8B030D-6E8A-4147-A177-3AD203B41FA5}">
                      <a16:colId xmlns:a16="http://schemas.microsoft.com/office/drawing/2014/main" val="1668586702"/>
                    </a:ext>
                  </a:extLst>
                </a:gridCol>
              </a:tblGrid>
              <a:tr h="370840">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dirty="0" err="1"/>
                        <a:t>Buys_computer</a:t>
                      </a:r>
                      <a:r>
                        <a:rPr lang="en-US" dirty="0"/>
                        <a:t>=no</a:t>
                      </a:r>
                      <a:endParaRPr lang="he-IL" dirty="0"/>
                    </a:p>
                  </a:txBody>
                  <a:tcPr/>
                </a:tc>
                <a:tc>
                  <a:txBody>
                    <a:bodyPr/>
                    <a:lstStyle/>
                    <a:p>
                      <a:pPr algn="ctr" rtl="1"/>
                      <a:r>
                        <a:rPr lang="en-US" dirty="0" err="1"/>
                        <a:t>Buys_computer</a:t>
                      </a:r>
                      <a:r>
                        <a:rPr lang="en-US" dirty="0"/>
                        <a:t>=yes</a:t>
                      </a:r>
                      <a:endParaRPr lang="he-IL" dirty="0"/>
                    </a:p>
                  </a:txBody>
                  <a:tcPr/>
                </a:tc>
                <a:tc>
                  <a:txBody>
                    <a:bodyPr/>
                    <a:lstStyle/>
                    <a:p>
                      <a:pPr algn="ctr" rtl="1"/>
                      <a:r>
                        <a:rPr lang="en-US" dirty="0"/>
                        <a:t>Classes</a:t>
                      </a:r>
                      <a:endParaRPr lang="he-IL" dirty="0"/>
                    </a:p>
                  </a:txBody>
                  <a:tcPr/>
                </a:tc>
                <a:extLst>
                  <a:ext uri="{0D108BD9-81ED-4DB2-BD59-A6C34878D82A}">
                    <a16:rowId xmlns:a16="http://schemas.microsoft.com/office/drawing/2014/main" val="1669614510"/>
                  </a:ext>
                </a:extLst>
              </a:tr>
              <a:tr h="370840">
                <a:tc>
                  <a:txBody>
                    <a:bodyPr/>
                    <a:lstStyle/>
                    <a:p>
                      <a:pPr algn="ctr" rtl="1"/>
                      <a:r>
                        <a:rPr lang="en-US" dirty="0"/>
                        <a:t>46</a:t>
                      </a:r>
                      <a:endParaRPr lang="he-IL" dirty="0"/>
                    </a:p>
                  </a:txBody>
                  <a:tcPr/>
                </a:tc>
                <a:tc>
                  <a:txBody>
                    <a:bodyPr/>
                    <a:lstStyle/>
                    <a:p>
                      <a:pPr algn="ctr" rtl="1"/>
                      <a:r>
                        <a:rPr lang="en-US" dirty="0"/>
                        <a:t>6,954</a:t>
                      </a:r>
                      <a:endParaRPr lang="he-IL" dirty="0"/>
                    </a:p>
                  </a:txBody>
                  <a:tcPr/>
                </a:tc>
                <a:tc>
                  <a:txBody>
                    <a:bodyPr/>
                    <a:lstStyle/>
                    <a:p>
                      <a:pPr algn="ctr" rtl="1"/>
                      <a:r>
                        <a:rPr lang="en-US" dirty="0" err="1"/>
                        <a:t>Buys_computer</a:t>
                      </a:r>
                      <a:r>
                        <a:rPr lang="en-US" dirty="0"/>
                        <a:t>=yes</a:t>
                      </a:r>
                      <a:endParaRPr lang="he-IL" dirty="0"/>
                    </a:p>
                  </a:txBody>
                  <a:tcPr/>
                </a:tc>
                <a:extLst>
                  <a:ext uri="{0D108BD9-81ED-4DB2-BD59-A6C34878D82A}">
                    <a16:rowId xmlns:a16="http://schemas.microsoft.com/office/drawing/2014/main" val="3181015110"/>
                  </a:ext>
                </a:extLst>
              </a:tr>
              <a:tr h="370840">
                <a:tc>
                  <a:txBody>
                    <a:bodyPr/>
                    <a:lstStyle/>
                    <a:p>
                      <a:pPr algn="ctr" rtl="1"/>
                      <a:r>
                        <a:rPr lang="en-US" dirty="0"/>
                        <a:t>2,588</a:t>
                      </a:r>
                      <a:endParaRPr lang="he-IL" dirty="0"/>
                    </a:p>
                  </a:txBody>
                  <a:tcPr/>
                </a:tc>
                <a:tc>
                  <a:txBody>
                    <a:bodyPr/>
                    <a:lstStyle/>
                    <a:p>
                      <a:pPr algn="ctr" rtl="1"/>
                      <a:r>
                        <a:rPr lang="en-US" dirty="0"/>
                        <a:t>412</a:t>
                      </a:r>
                      <a:endParaRPr lang="he-IL" dirty="0"/>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dirty="0" err="1"/>
                        <a:t>Buys_computer</a:t>
                      </a:r>
                      <a:r>
                        <a:rPr lang="en-US" dirty="0"/>
                        <a:t>=no</a:t>
                      </a:r>
                      <a:endParaRPr lang="he-IL" dirty="0"/>
                    </a:p>
                  </a:txBody>
                  <a:tcPr/>
                </a:tc>
                <a:extLst>
                  <a:ext uri="{0D108BD9-81ED-4DB2-BD59-A6C34878D82A}">
                    <a16:rowId xmlns:a16="http://schemas.microsoft.com/office/drawing/2014/main" val="3488940666"/>
                  </a:ext>
                </a:extLst>
              </a:tr>
            </a:tbl>
          </a:graphicData>
        </a:graphic>
      </p:graphicFrame>
      <p:pic>
        <p:nvPicPr>
          <p:cNvPr id="6" name="Picture 5">
            <a:extLst>
              <a:ext uri="{FF2B5EF4-FFF2-40B4-BE49-F238E27FC236}">
                <a16:creationId xmlns:a16="http://schemas.microsoft.com/office/drawing/2014/main" id="{48A3BAE2-1C5C-4F10-A34F-1EB7D0A95F61}"/>
              </a:ext>
            </a:extLst>
          </p:cNvPr>
          <p:cNvPicPr>
            <a:picLocks noChangeAspect="1"/>
          </p:cNvPicPr>
          <p:nvPr/>
        </p:nvPicPr>
        <p:blipFill>
          <a:blip r:embed="rId2"/>
          <a:stretch>
            <a:fillRect/>
          </a:stretch>
        </p:blipFill>
        <p:spPr>
          <a:xfrm>
            <a:off x="6413430" y="0"/>
            <a:ext cx="3811074" cy="1472002"/>
          </a:xfrm>
          <a:prstGeom prst="rect">
            <a:avLst/>
          </a:prstGeom>
        </p:spPr>
      </p:pic>
    </p:spTree>
    <p:extLst>
      <p:ext uri="{BB962C8B-B14F-4D97-AF65-F5344CB8AC3E}">
        <p14:creationId xmlns:p14="http://schemas.microsoft.com/office/powerpoint/2010/main" val="21286081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pPr fontAlgn="base"/>
            <a:r>
              <a:rPr lang="en-US" b="1" dirty="0"/>
              <a:t>Accuracy (Example)</a:t>
            </a:r>
          </a:p>
        </p:txBody>
      </p:sp>
      <p:graphicFrame>
        <p:nvGraphicFramePr>
          <p:cNvPr id="5" name="Content Placeholder 4">
            <a:extLst>
              <a:ext uri="{FF2B5EF4-FFF2-40B4-BE49-F238E27FC236}">
                <a16:creationId xmlns:a16="http://schemas.microsoft.com/office/drawing/2014/main" id="{40A3C1F3-D3A0-4142-872C-23F88A6B52EF}"/>
              </a:ext>
            </a:extLst>
          </p:cNvPr>
          <p:cNvGraphicFramePr>
            <a:graphicFrameLocks noGrp="1"/>
          </p:cNvGraphicFramePr>
          <p:nvPr>
            <p:ph idx="1"/>
            <p:extLst>
              <p:ext uri="{D42A27DB-BD31-4B8C-83A1-F6EECF244321}">
                <p14:modId xmlns:p14="http://schemas.microsoft.com/office/powerpoint/2010/main" val="753370995"/>
              </p:ext>
            </p:extLst>
          </p:nvPr>
        </p:nvGraphicFramePr>
        <p:xfrm>
          <a:off x="1907955" y="2321473"/>
          <a:ext cx="8592820" cy="1483360"/>
        </p:xfrm>
        <a:graphic>
          <a:graphicData uri="http://schemas.openxmlformats.org/drawingml/2006/table">
            <a:tbl>
              <a:tblPr rtl="1" firstRow="1" bandRow="1">
                <a:tableStyleId>{5C22544A-7EE6-4342-B048-85BDC9FD1C3A}</a:tableStyleId>
              </a:tblPr>
              <a:tblGrid>
                <a:gridCol w="2148205">
                  <a:extLst>
                    <a:ext uri="{9D8B030D-6E8A-4147-A177-3AD203B41FA5}">
                      <a16:colId xmlns:a16="http://schemas.microsoft.com/office/drawing/2014/main" val="2494240012"/>
                    </a:ext>
                  </a:extLst>
                </a:gridCol>
                <a:gridCol w="2148205">
                  <a:extLst>
                    <a:ext uri="{9D8B030D-6E8A-4147-A177-3AD203B41FA5}">
                      <a16:colId xmlns:a16="http://schemas.microsoft.com/office/drawing/2014/main" val="3021209439"/>
                    </a:ext>
                  </a:extLst>
                </a:gridCol>
                <a:gridCol w="2148205">
                  <a:extLst>
                    <a:ext uri="{9D8B030D-6E8A-4147-A177-3AD203B41FA5}">
                      <a16:colId xmlns:a16="http://schemas.microsoft.com/office/drawing/2014/main" val="2879531415"/>
                    </a:ext>
                  </a:extLst>
                </a:gridCol>
                <a:gridCol w="2148205">
                  <a:extLst>
                    <a:ext uri="{9D8B030D-6E8A-4147-A177-3AD203B41FA5}">
                      <a16:colId xmlns:a16="http://schemas.microsoft.com/office/drawing/2014/main" val="1215756332"/>
                    </a:ext>
                  </a:extLst>
                </a:gridCol>
              </a:tblGrid>
              <a:tr h="370840">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dirty="0"/>
                        <a:t>Total</a:t>
                      </a:r>
                      <a:endParaRPr lang="he-IL" dirty="0"/>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dirty="0" err="1"/>
                        <a:t>Buys_computer</a:t>
                      </a:r>
                      <a:r>
                        <a:rPr lang="en-US" dirty="0"/>
                        <a:t>=no</a:t>
                      </a:r>
                      <a:endParaRPr lang="he-IL" dirty="0"/>
                    </a:p>
                  </a:txBody>
                  <a:tcPr/>
                </a:tc>
                <a:tc>
                  <a:txBody>
                    <a:bodyPr/>
                    <a:lstStyle/>
                    <a:p>
                      <a:pPr algn="ctr" rtl="1"/>
                      <a:r>
                        <a:rPr lang="en-US" dirty="0" err="1"/>
                        <a:t>Buys_computer</a:t>
                      </a:r>
                      <a:r>
                        <a:rPr lang="en-US" dirty="0"/>
                        <a:t>=yes</a:t>
                      </a:r>
                      <a:endParaRPr lang="he-IL" dirty="0"/>
                    </a:p>
                  </a:txBody>
                  <a:tcPr/>
                </a:tc>
                <a:tc>
                  <a:txBody>
                    <a:bodyPr/>
                    <a:lstStyle/>
                    <a:p>
                      <a:pPr algn="ctr" rtl="1"/>
                      <a:r>
                        <a:rPr lang="en-US" dirty="0"/>
                        <a:t>Classes</a:t>
                      </a:r>
                      <a:endParaRPr lang="he-IL" dirty="0"/>
                    </a:p>
                  </a:txBody>
                  <a:tcPr/>
                </a:tc>
                <a:extLst>
                  <a:ext uri="{0D108BD9-81ED-4DB2-BD59-A6C34878D82A}">
                    <a16:rowId xmlns:a16="http://schemas.microsoft.com/office/drawing/2014/main" val="1375815276"/>
                  </a:ext>
                </a:extLst>
              </a:tr>
              <a:tr h="370840">
                <a:tc>
                  <a:txBody>
                    <a:bodyPr/>
                    <a:lstStyle/>
                    <a:p>
                      <a:pPr algn="ctr" rtl="1"/>
                      <a:r>
                        <a:rPr lang="en-US" dirty="0"/>
                        <a:t>7,000</a:t>
                      </a:r>
                      <a:endParaRPr lang="he-IL" dirty="0"/>
                    </a:p>
                  </a:txBody>
                  <a:tcPr/>
                </a:tc>
                <a:tc>
                  <a:txBody>
                    <a:bodyPr/>
                    <a:lstStyle/>
                    <a:p>
                      <a:pPr algn="ctr" rtl="1"/>
                      <a:r>
                        <a:rPr lang="en-US" b="1" dirty="0"/>
                        <a:t>46</a:t>
                      </a:r>
                      <a:endParaRPr lang="he-IL" b="1" dirty="0"/>
                    </a:p>
                  </a:txBody>
                  <a:tcPr/>
                </a:tc>
                <a:tc>
                  <a:txBody>
                    <a:bodyPr/>
                    <a:lstStyle/>
                    <a:p>
                      <a:pPr algn="ctr" rtl="1"/>
                      <a:r>
                        <a:rPr lang="en-US" b="1" dirty="0"/>
                        <a:t>6,954</a:t>
                      </a:r>
                      <a:endParaRPr lang="he-IL" b="1" dirty="0"/>
                    </a:p>
                  </a:txBody>
                  <a:tcPr/>
                </a:tc>
                <a:tc>
                  <a:txBody>
                    <a:bodyPr/>
                    <a:lstStyle/>
                    <a:p>
                      <a:pPr algn="ctr" rtl="1"/>
                      <a:r>
                        <a:rPr lang="en-US" dirty="0" err="1"/>
                        <a:t>Buys_computer</a:t>
                      </a:r>
                      <a:r>
                        <a:rPr lang="en-US" dirty="0"/>
                        <a:t>=yes</a:t>
                      </a:r>
                      <a:endParaRPr lang="he-IL" dirty="0"/>
                    </a:p>
                  </a:txBody>
                  <a:tcPr/>
                </a:tc>
                <a:extLst>
                  <a:ext uri="{0D108BD9-81ED-4DB2-BD59-A6C34878D82A}">
                    <a16:rowId xmlns:a16="http://schemas.microsoft.com/office/drawing/2014/main" val="1909254009"/>
                  </a:ext>
                </a:extLst>
              </a:tr>
              <a:tr h="370840">
                <a:tc>
                  <a:txBody>
                    <a:bodyPr/>
                    <a:lstStyle/>
                    <a:p>
                      <a:pPr algn="ctr" rtl="1"/>
                      <a:r>
                        <a:rPr lang="en-US" dirty="0"/>
                        <a:t>3,000</a:t>
                      </a:r>
                      <a:endParaRPr lang="he-IL" dirty="0"/>
                    </a:p>
                  </a:txBody>
                  <a:tcPr/>
                </a:tc>
                <a:tc>
                  <a:txBody>
                    <a:bodyPr/>
                    <a:lstStyle/>
                    <a:p>
                      <a:pPr algn="ctr" rtl="1"/>
                      <a:r>
                        <a:rPr lang="en-US" b="1" dirty="0"/>
                        <a:t>2,588</a:t>
                      </a:r>
                      <a:endParaRPr lang="he-IL" b="1" dirty="0"/>
                    </a:p>
                  </a:txBody>
                  <a:tcPr/>
                </a:tc>
                <a:tc>
                  <a:txBody>
                    <a:bodyPr/>
                    <a:lstStyle/>
                    <a:p>
                      <a:pPr algn="ctr" rtl="1"/>
                      <a:r>
                        <a:rPr lang="en-US" b="1" dirty="0"/>
                        <a:t>412</a:t>
                      </a:r>
                      <a:endParaRPr lang="he-IL" b="1" dirty="0"/>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dirty="0" err="1"/>
                        <a:t>Buys_computer</a:t>
                      </a:r>
                      <a:r>
                        <a:rPr lang="en-US" dirty="0"/>
                        <a:t>=no</a:t>
                      </a:r>
                      <a:endParaRPr lang="he-IL" dirty="0"/>
                    </a:p>
                  </a:txBody>
                  <a:tcPr/>
                </a:tc>
                <a:extLst>
                  <a:ext uri="{0D108BD9-81ED-4DB2-BD59-A6C34878D82A}">
                    <a16:rowId xmlns:a16="http://schemas.microsoft.com/office/drawing/2014/main" val="1481304670"/>
                  </a:ext>
                </a:extLst>
              </a:tr>
              <a:tr h="370840">
                <a:tc>
                  <a:txBody>
                    <a:bodyPr/>
                    <a:lstStyle/>
                    <a:p>
                      <a:pPr algn="ctr" rtl="1"/>
                      <a:r>
                        <a:rPr lang="en-US" dirty="0"/>
                        <a:t>10,000</a:t>
                      </a:r>
                      <a:endParaRPr lang="he-IL" dirty="0"/>
                    </a:p>
                  </a:txBody>
                  <a:tcPr/>
                </a:tc>
                <a:tc>
                  <a:txBody>
                    <a:bodyPr/>
                    <a:lstStyle/>
                    <a:p>
                      <a:pPr algn="ctr" rtl="1"/>
                      <a:endParaRPr lang="he-IL" dirty="0"/>
                    </a:p>
                  </a:txBody>
                  <a:tcPr/>
                </a:tc>
                <a:tc>
                  <a:txBody>
                    <a:bodyPr/>
                    <a:lstStyle/>
                    <a:p>
                      <a:pPr algn="ctr" rtl="1"/>
                      <a:endParaRPr lang="he-IL" dirty="0"/>
                    </a:p>
                  </a:txBody>
                  <a:tcPr/>
                </a:tc>
                <a:tc>
                  <a:txBody>
                    <a:bodyPr/>
                    <a:lstStyle/>
                    <a:p>
                      <a:pPr algn="ctr" rtl="1"/>
                      <a:r>
                        <a:rPr lang="en-US" dirty="0"/>
                        <a:t>Total</a:t>
                      </a:r>
                      <a:endParaRPr lang="he-IL" dirty="0"/>
                    </a:p>
                  </a:txBody>
                  <a:tcPr/>
                </a:tc>
                <a:extLst>
                  <a:ext uri="{0D108BD9-81ED-4DB2-BD59-A6C34878D82A}">
                    <a16:rowId xmlns:a16="http://schemas.microsoft.com/office/drawing/2014/main" val="4274108261"/>
                  </a:ext>
                </a:extLst>
              </a:tr>
            </a:tbl>
          </a:graphicData>
        </a:graphic>
      </p:graphicFrame>
      <p:sp>
        <p:nvSpPr>
          <p:cNvPr id="4" name="Slide Number Placeholder 3">
            <a:extLst>
              <a:ext uri="{FF2B5EF4-FFF2-40B4-BE49-F238E27FC236}">
                <a16:creationId xmlns:a16="http://schemas.microsoft.com/office/drawing/2014/main" id="{4A7E9D10-1437-4C27-9C93-CEC926E72A69}"/>
              </a:ext>
            </a:extLst>
          </p:cNvPr>
          <p:cNvSpPr>
            <a:spLocks noGrp="1"/>
          </p:cNvSpPr>
          <p:nvPr>
            <p:ph type="sldNum" sz="quarter" idx="12"/>
          </p:nvPr>
        </p:nvSpPr>
        <p:spPr/>
        <p:txBody>
          <a:bodyPr/>
          <a:lstStyle/>
          <a:p>
            <a:fld id="{14452C20-59BC-40FC-8A2C-7AA168804D5B}" type="slidenum">
              <a:rPr lang="he-IL" smtClean="0"/>
              <a:pPr/>
              <a:t>25</a:t>
            </a:fld>
            <a:endParaRPr lang="he-IL" dirty="0"/>
          </a:p>
        </p:txBody>
      </p:sp>
      <p:pic>
        <p:nvPicPr>
          <p:cNvPr id="6" name="Picture 5">
            <a:extLst>
              <a:ext uri="{FF2B5EF4-FFF2-40B4-BE49-F238E27FC236}">
                <a16:creationId xmlns:a16="http://schemas.microsoft.com/office/drawing/2014/main" id="{35029462-C783-43B5-84B4-621668ABB323}"/>
              </a:ext>
            </a:extLst>
          </p:cNvPr>
          <p:cNvPicPr>
            <a:picLocks noChangeAspect="1"/>
          </p:cNvPicPr>
          <p:nvPr/>
        </p:nvPicPr>
        <p:blipFill>
          <a:blip r:embed="rId3"/>
          <a:stretch>
            <a:fillRect/>
          </a:stretch>
        </p:blipFill>
        <p:spPr>
          <a:xfrm>
            <a:off x="6413430" y="0"/>
            <a:ext cx="3811074" cy="1472002"/>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98E59F6-DE8B-41D2-B9A9-5BF10DF17639}"/>
                  </a:ext>
                </a:extLst>
              </p:cNvPr>
              <p:cNvSpPr txBox="1"/>
              <p:nvPr/>
            </p:nvSpPr>
            <p:spPr>
              <a:xfrm>
                <a:off x="1176384" y="4435618"/>
                <a:ext cx="7142583" cy="863826"/>
              </a:xfrm>
              <a:prstGeom prst="rect">
                <a:avLst/>
              </a:prstGeom>
              <a:noFill/>
            </p:spPr>
            <p:txBody>
              <a:bodyPr wrap="square" lIns="0" tIns="0" rIns="0" bIns="0" rtlCol="1">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𝑎𝑐𝑐𝑢𝑟𝑎𝑐𝑦</m:t>
                      </m:r>
                      <m:r>
                        <a:rPr lang="en-US" sz="2800" b="0" i="1" smtClean="0">
                          <a:latin typeface="Cambria Math" panose="02040503050406030204" pitchFamily="18" charset="0"/>
                        </a:rPr>
                        <m:t>= </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6</m:t>
                          </m:r>
                          <m:r>
                            <a:rPr lang="en-US" sz="2800" b="0" i="1" smtClean="0">
                              <a:latin typeface="Cambria Math" panose="02040503050406030204" pitchFamily="18" charset="0"/>
                            </a:rPr>
                            <m:t>,</m:t>
                          </m:r>
                          <m:r>
                            <a:rPr lang="en-US" sz="2800" b="0" i="1" smtClean="0">
                              <a:latin typeface="Cambria Math" panose="02040503050406030204" pitchFamily="18" charset="0"/>
                            </a:rPr>
                            <m:t>954</m:t>
                          </m:r>
                          <m:r>
                            <a:rPr lang="en-US" sz="2800" b="0" i="1" smtClean="0">
                              <a:latin typeface="Cambria Math" panose="02040503050406030204" pitchFamily="18" charset="0"/>
                            </a:rPr>
                            <m:t>+</m:t>
                          </m:r>
                          <m:r>
                            <a:rPr lang="en-US" sz="2800" b="0" i="1" smtClean="0">
                              <a:latin typeface="Cambria Math" panose="02040503050406030204" pitchFamily="18" charset="0"/>
                            </a:rPr>
                            <m:t>2</m:t>
                          </m:r>
                          <m:r>
                            <a:rPr lang="en-US" sz="2800" b="0" i="1" smtClean="0">
                              <a:latin typeface="Cambria Math" panose="02040503050406030204" pitchFamily="18" charset="0"/>
                            </a:rPr>
                            <m:t>,</m:t>
                          </m:r>
                          <m:r>
                            <a:rPr lang="en-US" sz="2800" b="0" i="1" smtClean="0">
                              <a:latin typeface="Cambria Math" panose="02040503050406030204" pitchFamily="18" charset="0"/>
                            </a:rPr>
                            <m:t>588</m:t>
                          </m:r>
                        </m:num>
                        <m:den>
                          <m:r>
                            <a:rPr lang="en-US" sz="2800" b="0" i="1" smtClean="0">
                              <a:latin typeface="Cambria Math" panose="02040503050406030204" pitchFamily="18" charset="0"/>
                            </a:rPr>
                            <m:t>7</m:t>
                          </m:r>
                          <m:r>
                            <a:rPr lang="en-US" sz="2800" b="0" i="1" smtClean="0">
                              <a:latin typeface="Cambria Math" panose="02040503050406030204" pitchFamily="18" charset="0"/>
                            </a:rPr>
                            <m:t>,</m:t>
                          </m:r>
                          <m:r>
                            <a:rPr lang="en-US" sz="2800" b="0" i="1" smtClean="0">
                              <a:latin typeface="Cambria Math" panose="02040503050406030204" pitchFamily="18" charset="0"/>
                            </a:rPr>
                            <m:t>000</m:t>
                          </m:r>
                          <m:r>
                            <a:rPr lang="en-US" sz="2800" b="0" i="1" smtClean="0">
                              <a:latin typeface="Cambria Math" panose="02040503050406030204" pitchFamily="18" charset="0"/>
                            </a:rPr>
                            <m:t>+</m:t>
                          </m:r>
                          <m:r>
                            <a:rPr lang="en-US" sz="2800" b="0" i="1" smtClean="0">
                              <a:latin typeface="Cambria Math" panose="02040503050406030204" pitchFamily="18" charset="0"/>
                            </a:rPr>
                            <m:t>3</m:t>
                          </m:r>
                          <m:r>
                            <a:rPr lang="en-US" sz="2800" b="0" i="1" smtClean="0">
                              <a:latin typeface="Cambria Math" panose="02040503050406030204" pitchFamily="18" charset="0"/>
                            </a:rPr>
                            <m:t>,</m:t>
                          </m:r>
                          <m:r>
                            <a:rPr lang="en-US" sz="2800" b="0" i="1" smtClean="0">
                              <a:latin typeface="Cambria Math" panose="02040503050406030204" pitchFamily="18" charset="0"/>
                            </a:rPr>
                            <m:t>000</m:t>
                          </m:r>
                        </m:den>
                      </m:f>
                      <m:r>
                        <a:rPr lang="en-US" sz="2800" b="0" i="1" smtClean="0">
                          <a:latin typeface="Cambria Math" panose="02040503050406030204" pitchFamily="18" charset="0"/>
                        </a:rPr>
                        <m:t>=</m:t>
                      </m:r>
                      <m:r>
                        <a:rPr lang="en-US" sz="2800" b="0" i="1" smtClean="0">
                          <a:latin typeface="Cambria Math" panose="02040503050406030204" pitchFamily="18" charset="0"/>
                        </a:rPr>
                        <m:t>0</m:t>
                      </m:r>
                      <m:r>
                        <a:rPr lang="en-US" sz="2800" b="0" i="1" smtClean="0">
                          <a:latin typeface="Cambria Math" panose="02040503050406030204" pitchFamily="18" charset="0"/>
                        </a:rPr>
                        <m:t>.</m:t>
                      </m:r>
                      <m:r>
                        <a:rPr lang="en-US" sz="2800" b="0" i="1" smtClean="0">
                          <a:latin typeface="Cambria Math" panose="02040503050406030204" pitchFamily="18" charset="0"/>
                        </a:rPr>
                        <m:t>954</m:t>
                      </m:r>
                    </m:oMath>
                  </m:oMathPara>
                </a14:m>
                <a:endParaRPr lang="he-IL" sz="2800" dirty="0"/>
              </a:p>
            </p:txBody>
          </p:sp>
        </mc:Choice>
        <mc:Fallback xmlns="">
          <p:sp>
            <p:nvSpPr>
              <p:cNvPr id="3" name="TextBox 2">
                <a:extLst>
                  <a:ext uri="{FF2B5EF4-FFF2-40B4-BE49-F238E27FC236}">
                    <a16:creationId xmlns:a16="http://schemas.microsoft.com/office/drawing/2014/main" id="{B98E59F6-DE8B-41D2-B9A9-5BF10DF17639}"/>
                  </a:ext>
                </a:extLst>
              </p:cNvPr>
              <p:cNvSpPr txBox="1">
                <a:spLocks noRot="1" noChangeAspect="1" noMove="1" noResize="1" noEditPoints="1" noAdjustHandles="1" noChangeArrowheads="1" noChangeShapeType="1" noTextEdit="1"/>
              </p:cNvSpPr>
              <p:nvPr/>
            </p:nvSpPr>
            <p:spPr>
              <a:xfrm>
                <a:off x="1176384" y="4435618"/>
                <a:ext cx="7142583" cy="863826"/>
              </a:xfrm>
              <a:prstGeom prst="rect">
                <a:avLst/>
              </a:prstGeom>
              <a:blipFill>
                <a:blip r:embed="rId4"/>
                <a:stretch>
                  <a:fillRect/>
                </a:stretch>
              </a:blipFill>
            </p:spPr>
            <p:txBody>
              <a:bodyPr/>
              <a:lstStyle/>
              <a:p>
                <a:r>
                  <a:rPr lang="he-IL">
                    <a:noFill/>
                  </a:rPr>
                  <a:t> </a:t>
                </a:r>
              </a:p>
            </p:txBody>
          </p:sp>
        </mc:Fallback>
      </mc:AlternateContent>
    </p:spTree>
    <p:extLst>
      <p:ext uri="{BB962C8B-B14F-4D97-AF65-F5344CB8AC3E}">
        <p14:creationId xmlns:p14="http://schemas.microsoft.com/office/powerpoint/2010/main" val="38472495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pPr fontAlgn="base"/>
            <a:r>
              <a:rPr lang="en-US" b="1" dirty="0"/>
              <a:t>Error Rate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741090" cy="4351338"/>
              </a:xfrm>
            </p:spPr>
            <p:txBody>
              <a:bodyPr>
                <a:normAutofit/>
              </a:bodyPr>
              <a:lstStyle/>
              <a:p>
                <a:r>
                  <a:rPr lang="en-US" b="1" dirty="0"/>
                  <a:t>Error rate </a:t>
                </a:r>
                <a:r>
                  <a:rPr lang="en-US" dirty="0"/>
                  <a:t>or </a:t>
                </a:r>
                <a:r>
                  <a:rPr lang="en-US" b="1" dirty="0"/>
                  <a:t>misclassification rate </a:t>
                </a:r>
                <a:r>
                  <a:rPr lang="en-US" dirty="0"/>
                  <a:t>of a classifier, </a:t>
                </a:r>
                <a:r>
                  <a:rPr lang="en-US" i="1" dirty="0"/>
                  <a:t>M</a:t>
                </a:r>
                <a:r>
                  <a:rPr lang="en-US" dirty="0"/>
                  <a:t>, which is simply </a:t>
                </a:r>
              </a:p>
              <a:p>
                <a:pPr marL="0" indent="0">
                  <a:buNone/>
                </a:pPr>
                <a14:m>
                  <m:oMath xmlns:m="http://schemas.openxmlformats.org/officeDocument/2006/math">
                    <m:r>
                      <a:rPr lang="en-US" i="1" dirty="0" smtClean="0">
                        <a:latin typeface="Cambria Math" panose="02040503050406030204" pitchFamily="18" charset="0"/>
                      </a:rPr>
                      <m:t>1</m:t>
                    </m:r>
                    <m:r>
                      <a:rPr lang="en-US" i="1" dirty="0" smtClean="0">
                        <a:latin typeface="Cambria Math" panose="02040503050406030204" pitchFamily="18" charset="0"/>
                      </a:rPr>
                      <m:t>−</m:t>
                    </m:r>
                    <m:r>
                      <a:rPr lang="en-US" i="1" dirty="0" smtClean="0">
                        <a:latin typeface="Cambria Math" panose="02040503050406030204" pitchFamily="18" charset="0"/>
                      </a:rPr>
                      <m:t>𝑎𝑐𝑐𝑢𝑟𝑎𝑐𝑦</m:t>
                    </m:r>
                    <m:r>
                      <a:rPr lang="en-US" b="0" i="1" dirty="0" smtClean="0">
                        <a:latin typeface="Cambria Math" panose="02040503050406030204" pitchFamily="18" charset="0"/>
                      </a:rPr>
                      <m:t>(</m:t>
                    </m:r>
                    <m:r>
                      <a:rPr lang="en-US" b="0" i="1" dirty="0" smtClean="0">
                        <a:latin typeface="Cambria Math" panose="02040503050406030204" pitchFamily="18" charset="0"/>
                      </a:rPr>
                      <m:t>𝑀</m:t>
                    </m:r>
                    <m:r>
                      <a:rPr lang="en-US" b="0" i="1" dirty="0" smtClean="0">
                        <a:latin typeface="Cambria Math" panose="02040503050406030204" pitchFamily="18" charset="0"/>
                      </a:rPr>
                      <m:t>)</m:t>
                    </m:r>
                  </m:oMath>
                </a14:m>
                <a:r>
                  <a:rPr lang="en-US" dirty="0"/>
                  <a:t>, where </a:t>
                </a:r>
                <a14:m>
                  <m:oMath xmlns:m="http://schemas.openxmlformats.org/officeDocument/2006/math">
                    <m:r>
                      <a:rPr lang="en-US" i="1" dirty="0">
                        <a:latin typeface="Cambria Math" panose="02040503050406030204" pitchFamily="18" charset="0"/>
                      </a:rPr>
                      <m:t>𝑎𝑐𝑐𝑢𝑟𝑎𝑐𝑦</m:t>
                    </m:r>
                    <m:r>
                      <a:rPr lang="en-US" i="1" dirty="0">
                        <a:latin typeface="Cambria Math" panose="02040503050406030204" pitchFamily="18" charset="0"/>
                      </a:rPr>
                      <m:t>(</m:t>
                    </m:r>
                    <m:r>
                      <a:rPr lang="en-US" i="1" dirty="0">
                        <a:latin typeface="Cambria Math" panose="02040503050406030204" pitchFamily="18" charset="0"/>
                      </a:rPr>
                      <m:t>𝑀</m:t>
                    </m:r>
                    <m:r>
                      <a:rPr lang="en-US" i="1" dirty="0">
                        <a:latin typeface="Cambria Math" panose="02040503050406030204" pitchFamily="18" charset="0"/>
                      </a:rPr>
                      <m:t>)</m:t>
                    </m:r>
                  </m:oMath>
                </a14:m>
                <a:r>
                  <a:rPr lang="en-US" dirty="0"/>
                  <a:t> is the accuracy of </a:t>
                </a:r>
                <a:r>
                  <a:rPr lang="en-US" i="1" dirty="0"/>
                  <a:t>M</a:t>
                </a:r>
                <a:r>
                  <a:rPr lang="en-US"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741090" cy="4351338"/>
              </a:xfrm>
              <a:blipFill>
                <a:blip r:embed="rId2"/>
                <a:stretch>
                  <a:fillRect l="-1022" t="-2241"/>
                </a:stretch>
              </a:blipFill>
            </p:spPr>
            <p:txBody>
              <a:bodyPr/>
              <a:lstStyle/>
              <a:p>
                <a:r>
                  <a:rPr lang="he-IL">
                    <a:noFill/>
                  </a:rPr>
                  <a:t> </a:t>
                </a:r>
              </a:p>
            </p:txBody>
          </p:sp>
        </mc:Fallback>
      </mc:AlternateContent>
      <p:sp>
        <p:nvSpPr>
          <p:cNvPr id="4" name="Slide Number Placeholder 3">
            <a:extLst>
              <a:ext uri="{FF2B5EF4-FFF2-40B4-BE49-F238E27FC236}">
                <a16:creationId xmlns:a16="http://schemas.microsoft.com/office/drawing/2014/main" id="{4A7E9D10-1437-4C27-9C93-CEC926E72A69}"/>
              </a:ext>
            </a:extLst>
          </p:cNvPr>
          <p:cNvSpPr>
            <a:spLocks noGrp="1"/>
          </p:cNvSpPr>
          <p:nvPr>
            <p:ph type="sldNum" sz="quarter" idx="12"/>
          </p:nvPr>
        </p:nvSpPr>
        <p:spPr/>
        <p:txBody>
          <a:bodyPr/>
          <a:lstStyle/>
          <a:p>
            <a:fld id="{14452C20-59BC-40FC-8A2C-7AA168804D5B}" type="slidenum">
              <a:rPr lang="he-IL" smtClean="0"/>
              <a:pPr/>
              <a:t>26</a:t>
            </a:fld>
            <a:endParaRPr lang="he-IL" dirty="0"/>
          </a:p>
        </p:txBody>
      </p:sp>
      <p:pic>
        <p:nvPicPr>
          <p:cNvPr id="5" name="Picture 4">
            <a:extLst>
              <a:ext uri="{FF2B5EF4-FFF2-40B4-BE49-F238E27FC236}">
                <a16:creationId xmlns:a16="http://schemas.microsoft.com/office/drawing/2014/main" id="{F08DE4D0-B2D1-4D83-96EB-66084D0F5A5B}"/>
              </a:ext>
            </a:extLst>
          </p:cNvPr>
          <p:cNvPicPr>
            <a:picLocks noChangeAspect="1"/>
          </p:cNvPicPr>
          <p:nvPr/>
        </p:nvPicPr>
        <p:blipFill>
          <a:blip r:embed="rId3"/>
          <a:stretch>
            <a:fillRect/>
          </a:stretch>
        </p:blipFill>
        <p:spPr>
          <a:xfrm>
            <a:off x="3039286" y="3362616"/>
            <a:ext cx="5723097" cy="1825204"/>
          </a:xfrm>
          <a:prstGeom prst="rect">
            <a:avLst/>
          </a:prstGeom>
        </p:spPr>
      </p:pic>
    </p:spTree>
    <p:extLst>
      <p:ext uri="{BB962C8B-B14F-4D97-AF65-F5344CB8AC3E}">
        <p14:creationId xmlns:p14="http://schemas.microsoft.com/office/powerpoint/2010/main" val="17300754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pPr fontAlgn="base"/>
            <a:r>
              <a:rPr lang="en-US" b="1" dirty="0" err="1"/>
              <a:t>Resubstitution</a:t>
            </a:r>
            <a:r>
              <a:rPr lang="en-US" b="1" dirty="0"/>
              <a:t> Rate</a:t>
            </a:r>
          </a:p>
        </p:txBody>
      </p:sp>
      <p:sp>
        <p:nvSpPr>
          <p:cNvPr id="3" name="Content Placeholder 2"/>
          <p:cNvSpPr>
            <a:spLocks noGrp="1"/>
          </p:cNvSpPr>
          <p:nvPr>
            <p:ph idx="1"/>
          </p:nvPr>
        </p:nvSpPr>
        <p:spPr>
          <a:xfrm>
            <a:off x="838200" y="1825625"/>
            <a:ext cx="10741090" cy="4351338"/>
          </a:xfrm>
        </p:spPr>
        <p:txBody>
          <a:bodyPr>
            <a:normAutofit/>
          </a:bodyPr>
          <a:lstStyle/>
          <a:p>
            <a:r>
              <a:rPr lang="en-US" dirty="0"/>
              <a:t>If we were to use the training set (instead of a test set) to estimate the error rate of a model, this quantity is known as the </a:t>
            </a:r>
            <a:r>
              <a:rPr lang="en-US" b="1" dirty="0" err="1"/>
              <a:t>resubstitution</a:t>
            </a:r>
            <a:r>
              <a:rPr lang="en-US" b="1" dirty="0"/>
              <a:t> error</a:t>
            </a:r>
            <a:r>
              <a:rPr lang="en-US" dirty="0"/>
              <a:t>. </a:t>
            </a:r>
          </a:p>
          <a:p>
            <a:r>
              <a:rPr lang="en-US" dirty="0"/>
              <a:t>This error estimate is optimistic of the true error rate (and similarly, the corresponding accuracy estimate is optimistic) because the model is not tested on any samples that it has not already seen.</a:t>
            </a:r>
          </a:p>
        </p:txBody>
      </p:sp>
      <p:sp>
        <p:nvSpPr>
          <p:cNvPr id="4" name="Slide Number Placeholder 3">
            <a:extLst>
              <a:ext uri="{FF2B5EF4-FFF2-40B4-BE49-F238E27FC236}">
                <a16:creationId xmlns:a16="http://schemas.microsoft.com/office/drawing/2014/main" id="{4A7E9D10-1437-4C27-9C93-CEC926E72A69}"/>
              </a:ext>
            </a:extLst>
          </p:cNvPr>
          <p:cNvSpPr>
            <a:spLocks noGrp="1"/>
          </p:cNvSpPr>
          <p:nvPr>
            <p:ph type="sldNum" sz="quarter" idx="12"/>
          </p:nvPr>
        </p:nvSpPr>
        <p:spPr/>
        <p:txBody>
          <a:bodyPr/>
          <a:lstStyle/>
          <a:p>
            <a:fld id="{14452C20-59BC-40FC-8A2C-7AA168804D5B}" type="slidenum">
              <a:rPr lang="he-IL" smtClean="0"/>
              <a:pPr/>
              <a:t>27</a:t>
            </a:fld>
            <a:endParaRPr lang="he-IL" dirty="0"/>
          </a:p>
        </p:txBody>
      </p:sp>
    </p:spTree>
    <p:extLst>
      <p:ext uri="{BB962C8B-B14F-4D97-AF65-F5344CB8AC3E}">
        <p14:creationId xmlns:p14="http://schemas.microsoft.com/office/powerpoint/2010/main" val="1785130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pPr fontAlgn="base"/>
            <a:r>
              <a:rPr lang="en-US" b="1" dirty="0"/>
              <a:t>Accuracy measure</a:t>
            </a:r>
          </a:p>
        </p:txBody>
      </p:sp>
      <p:sp>
        <p:nvSpPr>
          <p:cNvPr id="3" name="Content Placeholder 2"/>
          <p:cNvSpPr>
            <a:spLocks noGrp="1"/>
          </p:cNvSpPr>
          <p:nvPr>
            <p:ph idx="1"/>
          </p:nvPr>
        </p:nvSpPr>
        <p:spPr>
          <a:xfrm>
            <a:off x="838200" y="1825625"/>
            <a:ext cx="10741090" cy="4351338"/>
          </a:xfrm>
        </p:spPr>
        <p:txBody>
          <a:bodyPr>
            <a:normAutofit/>
          </a:bodyPr>
          <a:lstStyle/>
          <a:p>
            <a:r>
              <a:rPr lang="en-US" dirty="0"/>
              <a:t>Q: You measured the accuracy of a classifier distinguishing between girls and boys’ images. You received an accuracy of 0.8. Is it good?</a:t>
            </a:r>
          </a:p>
          <a:p>
            <a:r>
              <a:rPr lang="en-US" dirty="0"/>
              <a:t>In order to answer this question, we need an additional information regarding the distribution of the records and their predictions.</a:t>
            </a:r>
          </a:p>
          <a:p>
            <a:r>
              <a:rPr lang="en-US" dirty="0"/>
              <a:t>Assume that the test set consists of 1,000 records. </a:t>
            </a:r>
          </a:p>
        </p:txBody>
      </p:sp>
      <p:sp>
        <p:nvSpPr>
          <p:cNvPr id="4" name="Slide Number Placeholder 3">
            <a:extLst>
              <a:ext uri="{FF2B5EF4-FFF2-40B4-BE49-F238E27FC236}">
                <a16:creationId xmlns:a16="http://schemas.microsoft.com/office/drawing/2014/main" id="{4A7E9D10-1437-4C27-9C93-CEC926E72A69}"/>
              </a:ext>
            </a:extLst>
          </p:cNvPr>
          <p:cNvSpPr>
            <a:spLocks noGrp="1"/>
          </p:cNvSpPr>
          <p:nvPr>
            <p:ph type="sldNum" sz="quarter" idx="12"/>
          </p:nvPr>
        </p:nvSpPr>
        <p:spPr/>
        <p:txBody>
          <a:bodyPr/>
          <a:lstStyle/>
          <a:p>
            <a:fld id="{14452C20-59BC-40FC-8A2C-7AA168804D5B}" type="slidenum">
              <a:rPr lang="he-IL" smtClean="0"/>
              <a:pPr/>
              <a:t>28</a:t>
            </a:fld>
            <a:endParaRPr lang="he-IL" dirty="0"/>
          </a:p>
        </p:txBody>
      </p:sp>
      <p:sp>
        <p:nvSpPr>
          <p:cNvPr id="5" name="Rectangle 4">
            <a:extLst>
              <a:ext uri="{FF2B5EF4-FFF2-40B4-BE49-F238E27FC236}">
                <a16:creationId xmlns:a16="http://schemas.microsoft.com/office/drawing/2014/main" id="{FA408443-0F1E-45DE-83A6-7C207FB0A1BE}"/>
              </a:ext>
            </a:extLst>
          </p:cNvPr>
          <p:cNvSpPr/>
          <p:nvPr/>
        </p:nvSpPr>
        <p:spPr>
          <a:xfrm>
            <a:off x="4040155" y="4217437"/>
            <a:ext cx="1138334" cy="213891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800</a:t>
            </a:r>
            <a:endParaRPr lang="he-IL" dirty="0"/>
          </a:p>
        </p:txBody>
      </p:sp>
      <p:sp>
        <p:nvSpPr>
          <p:cNvPr id="6" name="Rectangle 5">
            <a:extLst>
              <a:ext uri="{FF2B5EF4-FFF2-40B4-BE49-F238E27FC236}">
                <a16:creationId xmlns:a16="http://schemas.microsoft.com/office/drawing/2014/main" id="{E020E37A-B18D-410B-B301-955B36398525}"/>
              </a:ext>
            </a:extLst>
          </p:cNvPr>
          <p:cNvSpPr/>
          <p:nvPr/>
        </p:nvSpPr>
        <p:spPr>
          <a:xfrm>
            <a:off x="5840964" y="5710337"/>
            <a:ext cx="1138334" cy="64601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200</a:t>
            </a:r>
            <a:endParaRPr lang="he-IL" dirty="0"/>
          </a:p>
        </p:txBody>
      </p:sp>
      <p:sp>
        <p:nvSpPr>
          <p:cNvPr id="7" name="TextBox 6">
            <a:extLst>
              <a:ext uri="{FF2B5EF4-FFF2-40B4-BE49-F238E27FC236}">
                <a16:creationId xmlns:a16="http://schemas.microsoft.com/office/drawing/2014/main" id="{8FF6C09D-A86F-4099-B017-CF6435A3C5F6}"/>
              </a:ext>
            </a:extLst>
          </p:cNvPr>
          <p:cNvSpPr txBox="1"/>
          <p:nvPr/>
        </p:nvSpPr>
        <p:spPr>
          <a:xfrm>
            <a:off x="4292082" y="6383111"/>
            <a:ext cx="774441" cy="369332"/>
          </a:xfrm>
          <a:prstGeom prst="rect">
            <a:avLst/>
          </a:prstGeom>
          <a:noFill/>
        </p:spPr>
        <p:txBody>
          <a:bodyPr wrap="square" rtlCol="1">
            <a:spAutoFit/>
          </a:bodyPr>
          <a:lstStyle/>
          <a:p>
            <a:r>
              <a:rPr lang="en-US" dirty="0"/>
              <a:t>Girls</a:t>
            </a:r>
            <a:endParaRPr lang="he-IL" dirty="0"/>
          </a:p>
        </p:txBody>
      </p:sp>
      <p:sp>
        <p:nvSpPr>
          <p:cNvPr id="8" name="TextBox 7">
            <a:extLst>
              <a:ext uri="{FF2B5EF4-FFF2-40B4-BE49-F238E27FC236}">
                <a16:creationId xmlns:a16="http://schemas.microsoft.com/office/drawing/2014/main" id="{F62E32B2-FC4E-41D4-86A2-26E42C619A26}"/>
              </a:ext>
            </a:extLst>
          </p:cNvPr>
          <p:cNvSpPr txBox="1"/>
          <p:nvPr/>
        </p:nvSpPr>
        <p:spPr>
          <a:xfrm>
            <a:off x="6120103" y="6383111"/>
            <a:ext cx="774441" cy="369332"/>
          </a:xfrm>
          <a:prstGeom prst="rect">
            <a:avLst/>
          </a:prstGeom>
          <a:noFill/>
        </p:spPr>
        <p:txBody>
          <a:bodyPr wrap="square" rtlCol="1">
            <a:spAutoFit/>
          </a:bodyPr>
          <a:lstStyle/>
          <a:p>
            <a:r>
              <a:rPr lang="en-US" dirty="0"/>
              <a:t>Boys</a:t>
            </a:r>
            <a:endParaRPr lang="he-IL" dirty="0"/>
          </a:p>
        </p:txBody>
      </p:sp>
    </p:spTree>
    <p:extLst>
      <p:ext uri="{BB962C8B-B14F-4D97-AF65-F5344CB8AC3E}">
        <p14:creationId xmlns:p14="http://schemas.microsoft.com/office/powerpoint/2010/main" val="37664842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pPr fontAlgn="base"/>
            <a:r>
              <a:rPr lang="en-US" b="1" dirty="0"/>
              <a:t>Accuracy measure</a:t>
            </a:r>
          </a:p>
        </p:txBody>
      </p:sp>
      <p:sp>
        <p:nvSpPr>
          <p:cNvPr id="3" name="Content Placeholder 2"/>
          <p:cNvSpPr>
            <a:spLocks noGrp="1"/>
          </p:cNvSpPr>
          <p:nvPr>
            <p:ph idx="1"/>
          </p:nvPr>
        </p:nvSpPr>
        <p:spPr>
          <a:xfrm>
            <a:off x="838200" y="1825625"/>
            <a:ext cx="10741090" cy="4351338"/>
          </a:xfrm>
        </p:spPr>
        <p:txBody>
          <a:bodyPr>
            <a:normAutofit/>
          </a:bodyPr>
          <a:lstStyle/>
          <a:p>
            <a:r>
              <a:rPr lang="en-US" dirty="0"/>
              <a:t>In this case, we conclude that the classifier is not useful, predicting each record as a girl.     </a:t>
            </a:r>
          </a:p>
        </p:txBody>
      </p:sp>
      <p:sp>
        <p:nvSpPr>
          <p:cNvPr id="4" name="Slide Number Placeholder 3">
            <a:extLst>
              <a:ext uri="{FF2B5EF4-FFF2-40B4-BE49-F238E27FC236}">
                <a16:creationId xmlns:a16="http://schemas.microsoft.com/office/drawing/2014/main" id="{4A7E9D10-1437-4C27-9C93-CEC926E72A69}"/>
              </a:ext>
            </a:extLst>
          </p:cNvPr>
          <p:cNvSpPr>
            <a:spLocks noGrp="1"/>
          </p:cNvSpPr>
          <p:nvPr>
            <p:ph type="sldNum" sz="quarter" idx="12"/>
          </p:nvPr>
        </p:nvSpPr>
        <p:spPr/>
        <p:txBody>
          <a:bodyPr/>
          <a:lstStyle/>
          <a:p>
            <a:fld id="{14452C20-59BC-40FC-8A2C-7AA168804D5B}" type="slidenum">
              <a:rPr lang="he-IL" smtClean="0"/>
              <a:pPr/>
              <a:t>29</a:t>
            </a:fld>
            <a:endParaRPr lang="he-IL" dirty="0"/>
          </a:p>
        </p:txBody>
      </p:sp>
      <p:pic>
        <p:nvPicPr>
          <p:cNvPr id="5124" name="Picture 4" descr="you cant forget what you did not learn - You Can&amp;#39;t If You Don&amp;#39;t | Meme  Generator">
            <a:extLst>
              <a:ext uri="{FF2B5EF4-FFF2-40B4-BE49-F238E27FC236}">
                <a16:creationId xmlns:a16="http://schemas.microsoft.com/office/drawing/2014/main" id="{51B00ECF-C188-45A4-A2B7-77DF4FBD75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3127" y="2782911"/>
            <a:ext cx="4485983" cy="3242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2328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Train-Test Split</a:t>
            </a:r>
            <a:endParaRPr lang="he-IL" dirty="0"/>
          </a:p>
        </p:txBody>
      </p:sp>
      <p:sp>
        <p:nvSpPr>
          <p:cNvPr id="3" name="Content Placeholder 2"/>
          <p:cNvSpPr>
            <a:spLocks noGrp="1"/>
          </p:cNvSpPr>
          <p:nvPr>
            <p:ph idx="1"/>
          </p:nvPr>
        </p:nvSpPr>
        <p:spPr>
          <a:xfrm>
            <a:off x="838200" y="1825625"/>
            <a:ext cx="10750420" cy="4351338"/>
          </a:xfrm>
        </p:spPr>
        <p:txBody>
          <a:bodyPr>
            <a:normAutofit/>
          </a:bodyPr>
          <a:lstStyle/>
          <a:p>
            <a:pPr lvl="1"/>
            <a:r>
              <a:rPr lang="en-US" b="1" dirty="0"/>
              <a:t>Goal:</a:t>
            </a:r>
          </a:p>
          <a:p>
            <a:pPr lvl="2"/>
            <a:r>
              <a:rPr lang="en-US" dirty="0"/>
              <a:t>The objective is to estimate the performance of the machine learning model on new data: data not used to train the model.</a:t>
            </a:r>
          </a:p>
        </p:txBody>
      </p:sp>
      <p:sp>
        <p:nvSpPr>
          <p:cNvPr id="4" name="Slide Number Placeholder 3">
            <a:extLst>
              <a:ext uri="{FF2B5EF4-FFF2-40B4-BE49-F238E27FC236}">
                <a16:creationId xmlns:a16="http://schemas.microsoft.com/office/drawing/2014/main" id="{4A7E9D10-1437-4C27-9C93-CEC926E72A69}"/>
              </a:ext>
            </a:extLst>
          </p:cNvPr>
          <p:cNvSpPr>
            <a:spLocks noGrp="1"/>
          </p:cNvSpPr>
          <p:nvPr>
            <p:ph type="sldNum" sz="quarter" idx="12"/>
          </p:nvPr>
        </p:nvSpPr>
        <p:spPr/>
        <p:txBody>
          <a:bodyPr/>
          <a:lstStyle/>
          <a:p>
            <a:fld id="{14452C20-59BC-40FC-8A2C-7AA168804D5B}" type="slidenum">
              <a:rPr lang="he-IL" smtClean="0"/>
              <a:pPr/>
              <a:t>3</a:t>
            </a:fld>
            <a:endParaRPr lang="he-IL" dirty="0"/>
          </a:p>
        </p:txBody>
      </p:sp>
      <p:pic>
        <p:nvPicPr>
          <p:cNvPr id="6" name="Picture 2" descr="machine learning training and testing data - Cheap Online Shopping -">
            <a:extLst>
              <a:ext uri="{FF2B5EF4-FFF2-40B4-BE49-F238E27FC236}">
                <a16:creationId xmlns:a16="http://schemas.microsoft.com/office/drawing/2014/main" id="{93C26400-B29A-45DF-8252-BE587300122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85" t="9168" r="3826" b="8130"/>
          <a:stretch/>
        </p:blipFill>
        <p:spPr bwMode="auto">
          <a:xfrm>
            <a:off x="1913222" y="3008361"/>
            <a:ext cx="7093216" cy="3484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24486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pPr fontAlgn="base"/>
            <a:r>
              <a:rPr lang="en-US" b="1" dirty="0"/>
              <a:t>Class imbalanced problem</a:t>
            </a:r>
          </a:p>
        </p:txBody>
      </p:sp>
      <p:sp>
        <p:nvSpPr>
          <p:cNvPr id="3" name="Content Placeholder 2"/>
          <p:cNvSpPr>
            <a:spLocks noGrp="1"/>
          </p:cNvSpPr>
          <p:nvPr>
            <p:ph idx="1"/>
          </p:nvPr>
        </p:nvSpPr>
        <p:spPr>
          <a:xfrm>
            <a:off x="838200" y="1825625"/>
            <a:ext cx="7772400" cy="4351338"/>
          </a:xfrm>
        </p:spPr>
        <p:txBody>
          <a:bodyPr>
            <a:normAutofit lnSpcReduction="10000"/>
          </a:bodyPr>
          <a:lstStyle/>
          <a:p>
            <a:r>
              <a:rPr lang="en-US" dirty="0"/>
              <a:t>In this case, we conclude that the classifier is not useful, predicting each record as a girl.  </a:t>
            </a:r>
          </a:p>
          <a:p>
            <a:r>
              <a:rPr lang="en-US" dirty="0"/>
              <a:t>We faced here to  the </a:t>
            </a:r>
            <a:r>
              <a:rPr lang="en-US" b="1" dirty="0"/>
              <a:t>class imbalance problem</a:t>
            </a:r>
            <a:r>
              <a:rPr lang="en-US" dirty="0"/>
              <a:t>, where the main class of interest is rare. </a:t>
            </a:r>
          </a:p>
          <a:p>
            <a:r>
              <a:rPr lang="en-US" dirty="0"/>
              <a:t>That is, the data set distribution reflects a significant majority of the negative class and a minority positive class. For example, in fraud detection applications, the class of interest (or positive class) is </a:t>
            </a:r>
            <a:r>
              <a:rPr lang="en-US" i="1" dirty="0"/>
              <a:t>“fraud,” </a:t>
            </a:r>
            <a:r>
              <a:rPr lang="en-US" dirty="0"/>
              <a:t>which occurs much less frequently than the negative </a:t>
            </a:r>
            <a:r>
              <a:rPr lang="en-US" i="1" dirty="0"/>
              <a:t>“</a:t>
            </a:r>
            <a:r>
              <a:rPr lang="en-US" i="1" dirty="0" err="1"/>
              <a:t>nonfraudulant</a:t>
            </a:r>
            <a:r>
              <a:rPr lang="en-US" i="1" dirty="0"/>
              <a:t>” </a:t>
            </a:r>
            <a:r>
              <a:rPr lang="en-US" dirty="0"/>
              <a:t>class. </a:t>
            </a:r>
          </a:p>
        </p:txBody>
      </p:sp>
      <p:sp>
        <p:nvSpPr>
          <p:cNvPr id="4" name="Slide Number Placeholder 3">
            <a:extLst>
              <a:ext uri="{FF2B5EF4-FFF2-40B4-BE49-F238E27FC236}">
                <a16:creationId xmlns:a16="http://schemas.microsoft.com/office/drawing/2014/main" id="{4A7E9D10-1437-4C27-9C93-CEC926E72A69}"/>
              </a:ext>
            </a:extLst>
          </p:cNvPr>
          <p:cNvSpPr>
            <a:spLocks noGrp="1"/>
          </p:cNvSpPr>
          <p:nvPr>
            <p:ph type="sldNum" sz="quarter" idx="12"/>
          </p:nvPr>
        </p:nvSpPr>
        <p:spPr/>
        <p:txBody>
          <a:bodyPr/>
          <a:lstStyle/>
          <a:p>
            <a:fld id="{14452C20-59BC-40FC-8A2C-7AA168804D5B}" type="slidenum">
              <a:rPr lang="he-IL" smtClean="0"/>
              <a:pPr/>
              <a:t>30</a:t>
            </a:fld>
            <a:endParaRPr lang="he-IL" dirty="0"/>
          </a:p>
        </p:txBody>
      </p:sp>
      <p:pic>
        <p:nvPicPr>
          <p:cNvPr id="6" name="Picture 2">
            <a:extLst>
              <a:ext uri="{FF2B5EF4-FFF2-40B4-BE49-F238E27FC236}">
                <a16:creationId xmlns:a16="http://schemas.microsoft.com/office/drawing/2014/main" id="{118EA4D8-A770-4FCE-AAA1-968F187462B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37510" y="1410412"/>
            <a:ext cx="3324225" cy="367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27059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pPr fontAlgn="base"/>
            <a:r>
              <a:rPr lang="en-US" b="1" dirty="0"/>
              <a:t>Class imbalanced problem</a:t>
            </a:r>
          </a:p>
        </p:txBody>
      </p:sp>
      <p:sp>
        <p:nvSpPr>
          <p:cNvPr id="3" name="Content Placeholder 2"/>
          <p:cNvSpPr>
            <a:spLocks noGrp="1"/>
          </p:cNvSpPr>
          <p:nvPr>
            <p:ph idx="1"/>
          </p:nvPr>
        </p:nvSpPr>
        <p:spPr>
          <a:xfrm>
            <a:off x="838200" y="1825625"/>
            <a:ext cx="10741090" cy="4351338"/>
          </a:xfrm>
        </p:spPr>
        <p:txBody>
          <a:bodyPr>
            <a:normAutofit fontScale="92500" lnSpcReduction="10000"/>
          </a:bodyPr>
          <a:lstStyle/>
          <a:p>
            <a:r>
              <a:rPr lang="en-US" dirty="0"/>
              <a:t>In medical data, there may be a rare class, such as </a:t>
            </a:r>
            <a:r>
              <a:rPr lang="en-US" i="1" dirty="0"/>
              <a:t>“cancer.” </a:t>
            </a:r>
          </a:p>
          <a:p>
            <a:r>
              <a:rPr lang="en-US" dirty="0"/>
              <a:t>Suppose that you have trained a classifier to classify medical data tuples, where the class label attribute is </a:t>
            </a:r>
            <a:r>
              <a:rPr lang="en-US" i="1" dirty="0"/>
              <a:t>“cancer” </a:t>
            </a:r>
            <a:r>
              <a:rPr lang="en-US" dirty="0"/>
              <a:t>and the possible class values are </a:t>
            </a:r>
            <a:r>
              <a:rPr lang="en-US" i="1" dirty="0"/>
              <a:t>“yes” </a:t>
            </a:r>
            <a:r>
              <a:rPr lang="en-US" dirty="0"/>
              <a:t>and </a:t>
            </a:r>
            <a:r>
              <a:rPr lang="en-US" i="1" dirty="0"/>
              <a:t>“no.” </a:t>
            </a:r>
          </a:p>
          <a:p>
            <a:r>
              <a:rPr lang="en-US" dirty="0"/>
              <a:t>An accuracy rate of, say, 97% may make the classifier seem quite accurate, but what if only, say, 3% of the training tuples are actually cancer? Clearly, an accuracy rate of 97% may not be acceptable—the classifier could be correctly labeling only the non-cancer tuples, for instance, and misclassifying all the cancer tuples. </a:t>
            </a:r>
          </a:p>
          <a:p>
            <a:r>
              <a:rPr lang="en-US" dirty="0"/>
              <a:t>Instead, we need other measures, which access how well the classifier can recognize the positive tuples (</a:t>
            </a:r>
            <a:r>
              <a:rPr lang="en-US" i="1" dirty="0"/>
              <a:t>cancer = yes</a:t>
            </a:r>
            <a:r>
              <a:rPr lang="en-US" dirty="0"/>
              <a:t>) and how well it can recognize the negative tuples (</a:t>
            </a:r>
            <a:r>
              <a:rPr lang="en-US" i="1" dirty="0"/>
              <a:t>cancer = no)</a:t>
            </a:r>
            <a:r>
              <a:rPr lang="en-US" dirty="0"/>
              <a:t>   </a:t>
            </a:r>
          </a:p>
        </p:txBody>
      </p:sp>
      <p:sp>
        <p:nvSpPr>
          <p:cNvPr id="4" name="Slide Number Placeholder 3">
            <a:extLst>
              <a:ext uri="{FF2B5EF4-FFF2-40B4-BE49-F238E27FC236}">
                <a16:creationId xmlns:a16="http://schemas.microsoft.com/office/drawing/2014/main" id="{4A7E9D10-1437-4C27-9C93-CEC926E72A69}"/>
              </a:ext>
            </a:extLst>
          </p:cNvPr>
          <p:cNvSpPr>
            <a:spLocks noGrp="1"/>
          </p:cNvSpPr>
          <p:nvPr>
            <p:ph type="sldNum" sz="quarter" idx="12"/>
          </p:nvPr>
        </p:nvSpPr>
        <p:spPr/>
        <p:txBody>
          <a:bodyPr/>
          <a:lstStyle/>
          <a:p>
            <a:fld id="{14452C20-59BC-40FC-8A2C-7AA168804D5B}" type="slidenum">
              <a:rPr lang="he-IL" smtClean="0"/>
              <a:pPr/>
              <a:t>31</a:t>
            </a:fld>
            <a:endParaRPr lang="he-IL" dirty="0"/>
          </a:p>
        </p:txBody>
      </p:sp>
    </p:spTree>
    <p:extLst>
      <p:ext uri="{BB962C8B-B14F-4D97-AF65-F5344CB8AC3E}">
        <p14:creationId xmlns:p14="http://schemas.microsoft.com/office/powerpoint/2010/main" val="22986102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pPr fontAlgn="base"/>
            <a:r>
              <a:rPr lang="en-US" b="1" dirty="0"/>
              <a:t>Sensitivity and</a:t>
            </a:r>
            <a:r>
              <a:rPr lang="en-US" dirty="0"/>
              <a:t> </a:t>
            </a:r>
            <a:r>
              <a:rPr lang="en-US" b="1" dirty="0"/>
              <a:t>Specificity</a:t>
            </a:r>
          </a:p>
        </p:txBody>
      </p:sp>
      <p:sp>
        <p:nvSpPr>
          <p:cNvPr id="3" name="Content Placeholder 2"/>
          <p:cNvSpPr>
            <a:spLocks noGrp="1"/>
          </p:cNvSpPr>
          <p:nvPr>
            <p:ph idx="1"/>
          </p:nvPr>
        </p:nvSpPr>
        <p:spPr>
          <a:xfrm>
            <a:off x="838200" y="1825625"/>
            <a:ext cx="10741090" cy="4351338"/>
          </a:xfrm>
        </p:spPr>
        <p:txBody>
          <a:bodyPr>
            <a:normAutofit/>
          </a:bodyPr>
          <a:lstStyle/>
          <a:p>
            <a:r>
              <a:rPr lang="en-US" dirty="0"/>
              <a:t>The </a:t>
            </a:r>
            <a:r>
              <a:rPr lang="en-US" b="1" dirty="0"/>
              <a:t>sensitivity </a:t>
            </a:r>
            <a:r>
              <a:rPr lang="en-US" dirty="0"/>
              <a:t>and </a:t>
            </a:r>
            <a:r>
              <a:rPr lang="en-US" b="1" dirty="0"/>
              <a:t>specificity </a:t>
            </a:r>
            <a:r>
              <a:rPr lang="en-US" dirty="0"/>
              <a:t>measures can be used, respectively, for this purpose.</a:t>
            </a:r>
          </a:p>
          <a:p>
            <a:r>
              <a:rPr lang="en-US" dirty="0"/>
              <a:t>Sensitivity is also referred to as the </a:t>
            </a:r>
            <a:r>
              <a:rPr lang="en-US" i="1" dirty="0"/>
              <a:t>true positive </a:t>
            </a:r>
            <a:r>
              <a:rPr lang="en-US" dirty="0"/>
              <a:t>(</a:t>
            </a:r>
            <a:r>
              <a:rPr lang="en-US" i="1" dirty="0"/>
              <a:t>recognition</a:t>
            </a:r>
            <a:r>
              <a:rPr lang="en-US" dirty="0"/>
              <a:t>) </a:t>
            </a:r>
            <a:r>
              <a:rPr lang="en-US" i="1" dirty="0"/>
              <a:t>rate </a:t>
            </a:r>
            <a:r>
              <a:rPr lang="en-US" dirty="0"/>
              <a:t>(i.e., the proportion of positive tuples that are correctly identified), while specificity is the </a:t>
            </a:r>
            <a:r>
              <a:rPr lang="en-US" i="1" dirty="0"/>
              <a:t>true negative rate </a:t>
            </a:r>
            <a:r>
              <a:rPr lang="en-US" dirty="0"/>
              <a:t>(i.e., the proportion of negative tuples that are correctly identified).</a:t>
            </a:r>
          </a:p>
        </p:txBody>
      </p:sp>
      <p:sp>
        <p:nvSpPr>
          <p:cNvPr id="4" name="Slide Number Placeholder 3">
            <a:extLst>
              <a:ext uri="{FF2B5EF4-FFF2-40B4-BE49-F238E27FC236}">
                <a16:creationId xmlns:a16="http://schemas.microsoft.com/office/drawing/2014/main" id="{4A7E9D10-1437-4C27-9C93-CEC926E72A69}"/>
              </a:ext>
            </a:extLst>
          </p:cNvPr>
          <p:cNvSpPr>
            <a:spLocks noGrp="1"/>
          </p:cNvSpPr>
          <p:nvPr>
            <p:ph type="sldNum" sz="quarter" idx="12"/>
          </p:nvPr>
        </p:nvSpPr>
        <p:spPr/>
        <p:txBody>
          <a:bodyPr/>
          <a:lstStyle/>
          <a:p>
            <a:fld id="{14452C20-59BC-40FC-8A2C-7AA168804D5B}" type="slidenum">
              <a:rPr lang="he-IL" smtClean="0"/>
              <a:pPr/>
              <a:t>32</a:t>
            </a:fld>
            <a:endParaRPr lang="he-IL" dirty="0"/>
          </a:p>
        </p:txBody>
      </p:sp>
      <p:pic>
        <p:nvPicPr>
          <p:cNvPr id="5" name="Picture 4">
            <a:extLst>
              <a:ext uri="{FF2B5EF4-FFF2-40B4-BE49-F238E27FC236}">
                <a16:creationId xmlns:a16="http://schemas.microsoft.com/office/drawing/2014/main" id="{084B9292-F126-4984-B08C-6FD0259A2954}"/>
              </a:ext>
            </a:extLst>
          </p:cNvPr>
          <p:cNvPicPr>
            <a:picLocks noChangeAspect="1"/>
          </p:cNvPicPr>
          <p:nvPr/>
        </p:nvPicPr>
        <p:blipFill>
          <a:blip r:embed="rId2"/>
          <a:stretch>
            <a:fillRect/>
          </a:stretch>
        </p:blipFill>
        <p:spPr>
          <a:xfrm>
            <a:off x="4273227" y="4482331"/>
            <a:ext cx="2743200" cy="2010544"/>
          </a:xfrm>
          <a:prstGeom prst="rect">
            <a:avLst/>
          </a:prstGeom>
        </p:spPr>
      </p:pic>
    </p:spTree>
    <p:extLst>
      <p:ext uri="{BB962C8B-B14F-4D97-AF65-F5344CB8AC3E}">
        <p14:creationId xmlns:p14="http://schemas.microsoft.com/office/powerpoint/2010/main" val="2137048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pPr fontAlgn="base"/>
            <a:r>
              <a:rPr lang="en-US" b="1" dirty="0"/>
              <a:t>Class imbalanced problem</a:t>
            </a:r>
          </a:p>
        </p:txBody>
      </p:sp>
      <p:sp>
        <p:nvSpPr>
          <p:cNvPr id="3" name="Content Placeholder 2"/>
          <p:cNvSpPr>
            <a:spLocks noGrp="1"/>
          </p:cNvSpPr>
          <p:nvPr>
            <p:ph idx="1"/>
          </p:nvPr>
        </p:nvSpPr>
        <p:spPr>
          <a:xfrm>
            <a:off x="838200" y="1825625"/>
            <a:ext cx="10741090" cy="4351338"/>
          </a:xfrm>
        </p:spPr>
        <p:txBody>
          <a:bodyPr>
            <a:normAutofit/>
          </a:bodyPr>
          <a:lstStyle/>
          <a:p>
            <a:r>
              <a:rPr lang="en-US" dirty="0"/>
              <a:t>It can be shown that accuracy is a function of sensitivity and specificity:</a:t>
            </a:r>
          </a:p>
        </p:txBody>
      </p:sp>
      <p:sp>
        <p:nvSpPr>
          <p:cNvPr id="4" name="Slide Number Placeholder 3">
            <a:extLst>
              <a:ext uri="{FF2B5EF4-FFF2-40B4-BE49-F238E27FC236}">
                <a16:creationId xmlns:a16="http://schemas.microsoft.com/office/drawing/2014/main" id="{4A7E9D10-1437-4C27-9C93-CEC926E72A69}"/>
              </a:ext>
            </a:extLst>
          </p:cNvPr>
          <p:cNvSpPr>
            <a:spLocks noGrp="1"/>
          </p:cNvSpPr>
          <p:nvPr>
            <p:ph type="sldNum" sz="quarter" idx="12"/>
          </p:nvPr>
        </p:nvSpPr>
        <p:spPr/>
        <p:txBody>
          <a:bodyPr/>
          <a:lstStyle/>
          <a:p>
            <a:fld id="{14452C20-59BC-40FC-8A2C-7AA168804D5B}" type="slidenum">
              <a:rPr lang="he-IL" smtClean="0"/>
              <a:pPr/>
              <a:t>33</a:t>
            </a:fld>
            <a:endParaRPr lang="he-IL" dirty="0"/>
          </a:p>
        </p:txBody>
      </p:sp>
      <p:pic>
        <p:nvPicPr>
          <p:cNvPr id="6" name="Picture 5">
            <a:extLst>
              <a:ext uri="{FF2B5EF4-FFF2-40B4-BE49-F238E27FC236}">
                <a16:creationId xmlns:a16="http://schemas.microsoft.com/office/drawing/2014/main" id="{83F1AAE3-F667-4AB5-84F6-B1DE8947F8BA}"/>
              </a:ext>
            </a:extLst>
          </p:cNvPr>
          <p:cNvPicPr>
            <a:picLocks noChangeAspect="1"/>
          </p:cNvPicPr>
          <p:nvPr/>
        </p:nvPicPr>
        <p:blipFill>
          <a:blip r:embed="rId2"/>
          <a:stretch>
            <a:fillRect/>
          </a:stretch>
        </p:blipFill>
        <p:spPr>
          <a:xfrm>
            <a:off x="1942127" y="2559600"/>
            <a:ext cx="7656300" cy="1237959"/>
          </a:xfrm>
          <a:prstGeom prst="rect">
            <a:avLst/>
          </a:prstGeom>
        </p:spPr>
      </p:pic>
    </p:spTree>
    <p:extLst>
      <p:ext uri="{BB962C8B-B14F-4D97-AF65-F5344CB8AC3E}">
        <p14:creationId xmlns:p14="http://schemas.microsoft.com/office/powerpoint/2010/main" val="2347034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pPr fontAlgn="base"/>
            <a:r>
              <a:rPr lang="en-US" b="1" dirty="0"/>
              <a:t>Sensitivity and</a:t>
            </a:r>
            <a:r>
              <a:rPr lang="en-US" dirty="0"/>
              <a:t> </a:t>
            </a:r>
            <a:r>
              <a:rPr lang="en-US" b="1" dirty="0"/>
              <a:t>Specificity</a:t>
            </a:r>
          </a:p>
        </p:txBody>
      </p:sp>
      <p:sp>
        <p:nvSpPr>
          <p:cNvPr id="3" name="Content Placeholder 2"/>
          <p:cNvSpPr>
            <a:spLocks noGrp="1"/>
          </p:cNvSpPr>
          <p:nvPr>
            <p:ph idx="1"/>
          </p:nvPr>
        </p:nvSpPr>
        <p:spPr>
          <a:xfrm>
            <a:off x="838200" y="1825625"/>
            <a:ext cx="10741090" cy="4351338"/>
          </a:xfrm>
        </p:spPr>
        <p:txBody>
          <a:bodyPr>
            <a:normAutofit/>
          </a:bodyPr>
          <a:lstStyle/>
          <a:p>
            <a:pPr marL="0" indent="0">
              <a:buNone/>
            </a:pPr>
            <a:r>
              <a:rPr lang="en-US" dirty="0"/>
              <a:t>Q: The following table shows a confusion matrix for medical data, where the class values are yes and no for a class label attribute, Covid-19.</a:t>
            </a:r>
          </a:p>
          <a:p>
            <a:r>
              <a:rPr lang="en-US" dirty="0"/>
              <a:t>What is the accuracy, sensitivity, and specificity?</a:t>
            </a:r>
          </a:p>
        </p:txBody>
      </p:sp>
      <p:sp>
        <p:nvSpPr>
          <p:cNvPr id="4" name="Slide Number Placeholder 3">
            <a:extLst>
              <a:ext uri="{FF2B5EF4-FFF2-40B4-BE49-F238E27FC236}">
                <a16:creationId xmlns:a16="http://schemas.microsoft.com/office/drawing/2014/main" id="{4A7E9D10-1437-4C27-9C93-CEC926E72A69}"/>
              </a:ext>
            </a:extLst>
          </p:cNvPr>
          <p:cNvSpPr>
            <a:spLocks noGrp="1"/>
          </p:cNvSpPr>
          <p:nvPr>
            <p:ph type="sldNum" sz="quarter" idx="12"/>
          </p:nvPr>
        </p:nvSpPr>
        <p:spPr/>
        <p:txBody>
          <a:bodyPr/>
          <a:lstStyle/>
          <a:p>
            <a:fld id="{14452C20-59BC-40FC-8A2C-7AA168804D5B}" type="slidenum">
              <a:rPr lang="he-IL" smtClean="0"/>
              <a:pPr/>
              <a:t>34</a:t>
            </a:fld>
            <a:endParaRPr lang="he-IL" dirty="0"/>
          </a:p>
        </p:txBody>
      </p:sp>
      <p:graphicFrame>
        <p:nvGraphicFramePr>
          <p:cNvPr id="7" name="Content Placeholder 4">
            <a:extLst>
              <a:ext uri="{FF2B5EF4-FFF2-40B4-BE49-F238E27FC236}">
                <a16:creationId xmlns:a16="http://schemas.microsoft.com/office/drawing/2014/main" id="{9017A35F-4055-4B9E-8E47-803640A6A89C}"/>
              </a:ext>
            </a:extLst>
          </p:cNvPr>
          <p:cNvGraphicFramePr>
            <a:graphicFrameLocks/>
          </p:cNvGraphicFramePr>
          <p:nvPr>
            <p:extLst>
              <p:ext uri="{D42A27DB-BD31-4B8C-83A1-F6EECF244321}">
                <p14:modId xmlns:p14="http://schemas.microsoft.com/office/powerpoint/2010/main" val="3962690806"/>
              </p:ext>
            </p:extLst>
          </p:nvPr>
        </p:nvGraphicFramePr>
        <p:xfrm>
          <a:off x="1472604" y="3659062"/>
          <a:ext cx="6444615" cy="1112520"/>
        </p:xfrm>
        <a:graphic>
          <a:graphicData uri="http://schemas.openxmlformats.org/drawingml/2006/table">
            <a:tbl>
              <a:tblPr rtl="1" firstRow="1" bandRow="1">
                <a:tableStyleId>{5C22544A-7EE6-4342-B048-85BDC9FD1C3A}</a:tableStyleId>
              </a:tblPr>
              <a:tblGrid>
                <a:gridCol w="2148205">
                  <a:extLst>
                    <a:ext uri="{9D8B030D-6E8A-4147-A177-3AD203B41FA5}">
                      <a16:colId xmlns:a16="http://schemas.microsoft.com/office/drawing/2014/main" val="3021209439"/>
                    </a:ext>
                  </a:extLst>
                </a:gridCol>
                <a:gridCol w="2148205">
                  <a:extLst>
                    <a:ext uri="{9D8B030D-6E8A-4147-A177-3AD203B41FA5}">
                      <a16:colId xmlns:a16="http://schemas.microsoft.com/office/drawing/2014/main" val="2879531415"/>
                    </a:ext>
                  </a:extLst>
                </a:gridCol>
                <a:gridCol w="2148205">
                  <a:extLst>
                    <a:ext uri="{9D8B030D-6E8A-4147-A177-3AD203B41FA5}">
                      <a16:colId xmlns:a16="http://schemas.microsoft.com/office/drawing/2014/main" val="1215756332"/>
                    </a:ext>
                  </a:extLst>
                </a:gridCol>
              </a:tblGrid>
              <a:tr h="370840">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dirty="0"/>
                        <a:t>no</a:t>
                      </a:r>
                      <a:endParaRPr lang="he-IL" dirty="0"/>
                    </a:p>
                  </a:txBody>
                  <a:tcPr/>
                </a:tc>
                <a:tc>
                  <a:txBody>
                    <a:bodyPr/>
                    <a:lstStyle/>
                    <a:p>
                      <a:pPr algn="ctr" rtl="1"/>
                      <a:r>
                        <a:rPr lang="en-US" dirty="0"/>
                        <a:t>yes</a:t>
                      </a:r>
                      <a:endParaRPr lang="he-IL" dirty="0"/>
                    </a:p>
                  </a:txBody>
                  <a:tcPr/>
                </a:tc>
                <a:tc>
                  <a:txBody>
                    <a:bodyPr/>
                    <a:lstStyle/>
                    <a:p>
                      <a:pPr algn="ctr" rtl="1"/>
                      <a:r>
                        <a:rPr lang="en-US" dirty="0"/>
                        <a:t>Classes</a:t>
                      </a:r>
                      <a:endParaRPr lang="he-IL" dirty="0"/>
                    </a:p>
                  </a:txBody>
                  <a:tcPr/>
                </a:tc>
                <a:extLst>
                  <a:ext uri="{0D108BD9-81ED-4DB2-BD59-A6C34878D82A}">
                    <a16:rowId xmlns:a16="http://schemas.microsoft.com/office/drawing/2014/main" val="1375815276"/>
                  </a:ext>
                </a:extLst>
              </a:tr>
              <a:tr h="370840">
                <a:tc>
                  <a:txBody>
                    <a:bodyPr/>
                    <a:lstStyle/>
                    <a:p>
                      <a:pPr algn="ctr" rtl="1"/>
                      <a:r>
                        <a:rPr lang="en-US" b="1" dirty="0"/>
                        <a:t>210</a:t>
                      </a:r>
                      <a:endParaRPr lang="he-IL" b="1" dirty="0"/>
                    </a:p>
                  </a:txBody>
                  <a:tcPr/>
                </a:tc>
                <a:tc>
                  <a:txBody>
                    <a:bodyPr/>
                    <a:lstStyle/>
                    <a:p>
                      <a:pPr algn="ctr" rtl="1"/>
                      <a:r>
                        <a:rPr lang="en-US" b="1" dirty="0"/>
                        <a:t>90</a:t>
                      </a:r>
                      <a:endParaRPr lang="he-IL" b="1" dirty="0"/>
                    </a:p>
                  </a:txBody>
                  <a:tcPr/>
                </a:tc>
                <a:tc>
                  <a:txBody>
                    <a:bodyPr/>
                    <a:lstStyle/>
                    <a:p>
                      <a:pPr algn="ctr" rtl="1"/>
                      <a:r>
                        <a:rPr lang="en-US" dirty="0"/>
                        <a:t>yes</a:t>
                      </a:r>
                      <a:endParaRPr lang="he-IL" dirty="0"/>
                    </a:p>
                  </a:txBody>
                  <a:tcPr/>
                </a:tc>
                <a:extLst>
                  <a:ext uri="{0D108BD9-81ED-4DB2-BD59-A6C34878D82A}">
                    <a16:rowId xmlns:a16="http://schemas.microsoft.com/office/drawing/2014/main" val="1909254009"/>
                  </a:ext>
                </a:extLst>
              </a:tr>
              <a:tr h="370840">
                <a:tc>
                  <a:txBody>
                    <a:bodyPr/>
                    <a:lstStyle/>
                    <a:p>
                      <a:pPr algn="ctr" rtl="1"/>
                      <a:r>
                        <a:rPr lang="en-US" b="1" dirty="0"/>
                        <a:t>9,560</a:t>
                      </a:r>
                      <a:endParaRPr lang="he-IL" b="1" dirty="0"/>
                    </a:p>
                  </a:txBody>
                  <a:tcPr/>
                </a:tc>
                <a:tc>
                  <a:txBody>
                    <a:bodyPr/>
                    <a:lstStyle/>
                    <a:p>
                      <a:pPr algn="ctr" rtl="1"/>
                      <a:r>
                        <a:rPr lang="en-US" b="1" dirty="0"/>
                        <a:t>140</a:t>
                      </a:r>
                      <a:endParaRPr lang="he-IL" b="1" dirty="0"/>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dirty="0"/>
                        <a:t>no</a:t>
                      </a:r>
                      <a:endParaRPr lang="he-IL" dirty="0"/>
                    </a:p>
                  </a:txBody>
                  <a:tcPr/>
                </a:tc>
                <a:extLst>
                  <a:ext uri="{0D108BD9-81ED-4DB2-BD59-A6C34878D82A}">
                    <a16:rowId xmlns:a16="http://schemas.microsoft.com/office/drawing/2014/main" val="1481304670"/>
                  </a:ext>
                </a:extLst>
              </a:tr>
            </a:tbl>
          </a:graphicData>
        </a:graphic>
      </p:graphicFrame>
      <p:pic>
        <p:nvPicPr>
          <p:cNvPr id="6" name="Picture 5">
            <a:extLst>
              <a:ext uri="{FF2B5EF4-FFF2-40B4-BE49-F238E27FC236}">
                <a16:creationId xmlns:a16="http://schemas.microsoft.com/office/drawing/2014/main" id="{8756AF45-2FE4-4AFA-A2FF-C1DDACED879F}"/>
              </a:ext>
            </a:extLst>
          </p:cNvPr>
          <p:cNvPicPr>
            <a:picLocks noChangeAspect="1"/>
          </p:cNvPicPr>
          <p:nvPr/>
        </p:nvPicPr>
        <p:blipFill>
          <a:blip r:embed="rId2"/>
          <a:stretch>
            <a:fillRect/>
          </a:stretch>
        </p:blipFill>
        <p:spPr>
          <a:xfrm>
            <a:off x="9241971" y="3532822"/>
            <a:ext cx="2743200" cy="2010544"/>
          </a:xfrm>
          <a:prstGeom prst="rect">
            <a:avLst/>
          </a:prstGeom>
        </p:spPr>
      </p:pic>
    </p:spTree>
    <p:extLst>
      <p:ext uri="{BB962C8B-B14F-4D97-AF65-F5344CB8AC3E}">
        <p14:creationId xmlns:p14="http://schemas.microsoft.com/office/powerpoint/2010/main" val="21225581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pPr fontAlgn="base"/>
            <a:r>
              <a:rPr lang="en-US" b="1" dirty="0"/>
              <a:t>Sensitivity and</a:t>
            </a:r>
            <a:r>
              <a:rPr lang="en-US" dirty="0"/>
              <a:t> </a:t>
            </a:r>
            <a:r>
              <a:rPr lang="en-US" b="1" dirty="0"/>
              <a:t>Specificity</a:t>
            </a:r>
          </a:p>
        </p:txBody>
      </p:sp>
      <p:sp>
        <p:nvSpPr>
          <p:cNvPr id="3" name="Content Placeholder 2"/>
          <p:cNvSpPr>
            <a:spLocks noGrp="1"/>
          </p:cNvSpPr>
          <p:nvPr>
            <p:ph idx="1"/>
          </p:nvPr>
        </p:nvSpPr>
        <p:spPr>
          <a:xfrm>
            <a:off x="838200" y="1825625"/>
            <a:ext cx="10741090" cy="4351338"/>
          </a:xfrm>
        </p:spPr>
        <p:txBody>
          <a:bodyPr>
            <a:normAutofit/>
          </a:bodyPr>
          <a:lstStyle/>
          <a:p>
            <a:endParaRPr lang="en-US" dirty="0"/>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4A7E9D10-1437-4C27-9C93-CEC926E72A69}"/>
              </a:ext>
            </a:extLst>
          </p:cNvPr>
          <p:cNvSpPr>
            <a:spLocks noGrp="1"/>
          </p:cNvSpPr>
          <p:nvPr>
            <p:ph type="sldNum" sz="quarter" idx="12"/>
          </p:nvPr>
        </p:nvSpPr>
        <p:spPr/>
        <p:txBody>
          <a:bodyPr/>
          <a:lstStyle/>
          <a:p>
            <a:fld id="{14452C20-59BC-40FC-8A2C-7AA168804D5B}" type="slidenum">
              <a:rPr lang="he-IL" smtClean="0"/>
              <a:pPr/>
              <a:t>35</a:t>
            </a:fld>
            <a:endParaRPr lang="he-IL" dirty="0"/>
          </a:p>
        </p:txBody>
      </p:sp>
      <p:graphicFrame>
        <p:nvGraphicFramePr>
          <p:cNvPr id="7" name="Content Placeholder 4">
            <a:extLst>
              <a:ext uri="{FF2B5EF4-FFF2-40B4-BE49-F238E27FC236}">
                <a16:creationId xmlns:a16="http://schemas.microsoft.com/office/drawing/2014/main" id="{9017A35F-4055-4B9E-8E47-803640A6A89C}"/>
              </a:ext>
            </a:extLst>
          </p:cNvPr>
          <p:cNvGraphicFramePr>
            <a:graphicFrameLocks/>
          </p:cNvGraphicFramePr>
          <p:nvPr>
            <p:extLst>
              <p:ext uri="{D42A27DB-BD31-4B8C-83A1-F6EECF244321}">
                <p14:modId xmlns:p14="http://schemas.microsoft.com/office/powerpoint/2010/main" val="1554264550"/>
              </p:ext>
            </p:extLst>
          </p:nvPr>
        </p:nvGraphicFramePr>
        <p:xfrm>
          <a:off x="1489102" y="1870075"/>
          <a:ext cx="8592820" cy="1483360"/>
        </p:xfrm>
        <a:graphic>
          <a:graphicData uri="http://schemas.openxmlformats.org/drawingml/2006/table">
            <a:tbl>
              <a:tblPr rtl="1" firstRow="1" bandRow="1">
                <a:tableStyleId>{5C22544A-7EE6-4342-B048-85BDC9FD1C3A}</a:tableStyleId>
              </a:tblPr>
              <a:tblGrid>
                <a:gridCol w="2148205">
                  <a:extLst>
                    <a:ext uri="{9D8B030D-6E8A-4147-A177-3AD203B41FA5}">
                      <a16:colId xmlns:a16="http://schemas.microsoft.com/office/drawing/2014/main" val="2494240012"/>
                    </a:ext>
                  </a:extLst>
                </a:gridCol>
                <a:gridCol w="2148205">
                  <a:extLst>
                    <a:ext uri="{9D8B030D-6E8A-4147-A177-3AD203B41FA5}">
                      <a16:colId xmlns:a16="http://schemas.microsoft.com/office/drawing/2014/main" val="3021209439"/>
                    </a:ext>
                  </a:extLst>
                </a:gridCol>
                <a:gridCol w="2148205">
                  <a:extLst>
                    <a:ext uri="{9D8B030D-6E8A-4147-A177-3AD203B41FA5}">
                      <a16:colId xmlns:a16="http://schemas.microsoft.com/office/drawing/2014/main" val="2879531415"/>
                    </a:ext>
                  </a:extLst>
                </a:gridCol>
                <a:gridCol w="2148205">
                  <a:extLst>
                    <a:ext uri="{9D8B030D-6E8A-4147-A177-3AD203B41FA5}">
                      <a16:colId xmlns:a16="http://schemas.microsoft.com/office/drawing/2014/main" val="1215756332"/>
                    </a:ext>
                  </a:extLst>
                </a:gridCol>
              </a:tblGrid>
              <a:tr h="370840">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dirty="0"/>
                        <a:t>Total</a:t>
                      </a:r>
                      <a:endParaRPr lang="he-IL" dirty="0"/>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dirty="0"/>
                        <a:t>Predicted(no)</a:t>
                      </a:r>
                      <a:endParaRPr lang="he-IL" dirty="0"/>
                    </a:p>
                  </a:txBody>
                  <a:tcPr/>
                </a:tc>
                <a:tc>
                  <a:txBody>
                    <a:bodyPr/>
                    <a:lstStyle/>
                    <a:p>
                      <a:pPr algn="ctr" rtl="1"/>
                      <a:r>
                        <a:rPr lang="en-US" dirty="0"/>
                        <a:t>Predicted(yes)</a:t>
                      </a:r>
                      <a:endParaRPr lang="he-IL" dirty="0"/>
                    </a:p>
                  </a:txBody>
                  <a:tcPr/>
                </a:tc>
                <a:tc>
                  <a:txBody>
                    <a:bodyPr/>
                    <a:lstStyle/>
                    <a:p>
                      <a:pPr algn="ctr" rtl="1"/>
                      <a:r>
                        <a:rPr lang="en-US" dirty="0"/>
                        <a:t>Classes</a:t>
                      </a:r>
                      <a:endParaRPr lang="he-IL" dirty="0"/>
                    </a:p>
                  </a:txBody>
                  <a:tcPr/>
                </a:tc>
                <a:extLst>
                  <a:ext uri="{0D108BD9-81ED-4DB2-BD59-A6C34878D82A}">
                    <a16:rowId xmlns:a16="http://schemas.microsoft.com/office/drawing/2014/main" val="1375815276"/>
                  </a:ext>
                </a:extLst>
              </a:tr>
              <a:tr h="370840">
                <a:tc>
                  <a:txBody>
                    <a:bodyPr/>
                    <a:lstStyle/>
                    <a:p>
                      <a:pPr algn="ctr" rtl="1"/>
                      <a:r>
                        <a:rPr lang="en-US" dirty="0"/>
                        <a:t>300</a:t>
                      </a:r>
                      <a:endParaRPr lang="he-IL" dirty="0"/>
                    </a:p>
                  </a:txBody>
                  <a:tcPr/>
                </a:tc>
                <a:tc>
                  <a:txBody>
                    <a:bodyPr/>
                    <a:lstStyle/>
                    <a:p>
                      <a:pPr algn="ctr" rtl="1"/>
                      <a:r>
                        <a:rPr lang="en-US" b="1" dirty="0"/>
                        <a:t>210</a:t>
                      </a:r>
                      <a:endParaRPr lang="he-IL" b="1" dirty="0"/>
                    </a:p>
                  </a:txBody>
                  <a:tcPr/>
                </a:tc>
                <a:tc>
                  <a:txBody>
                    <a:bodyPr/>
                    <a:lstStyle/>
                    <a:p>
                      <a:pPr algn="ctr" rtl="1"/>
                      <a:r>
                        <a:rPr lang="en-US" b="1" dirty="0"/>
                        <a:t>90</a:t>
                      </a:r>
                      <a:endParaRPr lang="he-IL" b="1" dirty="0"/>
                    </a:p>
                  </a:txBody>
                  <a:tcPr/>
                </a:tc>
                <a:tc>
                  <a:txBody>
                    <a:bodyPr/>
                    <a:lstStyle/>
                    <a:p>
                      <a:pPr algn="ctr" rtl="1"/>
                      <a:r>
                        <a:rPr lang="en-US" dirty="0"/>
                        <a:t>yes</a:t>
                      </a:r>
                      <a:endParaRPr lang="he-IL" dirty="0"/>
                    </a:p>
                  </a:txBody>
                  <a:tcPr/>
                </a:tc>
                <a:extLst>
                  <a:ext uri="{0D108BD9-81ED-4DB2-BD59-A6C34878D82A}">
                    <a16:rowId xmlns:a16="http://schemas.microsoft.com/office/drawing/2014/main" val="1909254009"/>
                  </a:ext>
                </a:extLst>
              </a:tr>
              <a:tr h="370840">
                <a:tc>
                  <a:txBody>
                    <a:bodyPr/>
                    <a:lstStyle/>
                    <a:p>
                      <a:pPr algn="ctr" rtl="1"/>
                      <a:r>
                        <a:rPr lang="en-US" dirty="0"/>
                        <a:t>9,700</a:t>
                      </a:r>
                      <a:endParaRPr lang="he-IL" dirty="0"/>
                    </a:p>
                  </a:txBody>
                  <a:tcPr/>
                </a:tc>
                <a:tc>
                  <a:txBody>
                    <a:bodyPr/>
                    <a:lstStyle/>
                    <a:p>
                      <a:pPr algn="ctr" rtl="1"/>
                      <a:r>
                        <a:rPr lang="en-US" b="1" dirty="0"/>
                        <a:t>9,560</a:t>
                      </a:r>
                      <a:endParaRPr lang="he-IL" b="1" dirty="0"/>
                    </a:p>
                  </a:txBody>
                  <a:tcPr/>
                </a:tc>
                <a:tc>
                  <a:txBody>
                    <a:bodyPr/>
                    <a:lstStyle/>
                    <a:p>
                      <a:pPr algn="ctr" rtl="1"/>
                      <a:r>
                        <a:rPr lang="en-US" b="1" dirty="0"/>
                        <a:t>140</a:t>
                      </a:r>
                      <a:endParaRPr lang="he-IL" b="1" dirty="0"/>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dirty="0"/>
                        <a:t>no</a:t>
                      </a:r>
                      <a:endParaRPr lang="he-IL" dirty="0"/>
                    </a:p>
                  </a:txBody>
                  <a:tcPr/>
                </a:tc>
                <a:extLst>
                  <a:ext uri="{0D108BD9-81ED-4DB2-BD59-A6C34878D82A}">
                    <a16:rowId xmlns:a16="http://schemas.microsoft.com/office/drawing/2014/main" val="1481304670"/>
                  </a:ext>
                </a:extLst>
              </a:tr>
              <a:tr h="370840">
                <a:tc>
                  <a:txBody>
                    <a:bodyPr/>
                    <a:lstStyle/>
                    <a:p>
                      <a:pPr algn="ctr" rtl="1"/>
                      <a:r>
                        <a:rPr lang="en-US" dirty="0"/>
                        <a:t>10,000</a:t>
                      </a:r>
                      <a:endParaRPr lang="he-IL" dirty="0"/>
                    </a:p>
                  </a:txBody>
                  <a:tcPr/>
                </a:tc>
                <a:tc>
                  <a:txBody>
                    <a:bodyPr/>
                    <a:lstStyle/>
                    <a:p>
                      <a:pPr algn="ctr" rtl="1"/>
                      <a:r>
                        <a:rPr lang="en-US" dirty="0"/>
                        <a:t>9,770</a:t>
                      </a:r>
                    </a:p>
                  </a:txBody>
                  <a:tcPr/>
                </a:tc>
                <a:tc>
                  <a:txBody>
                    <a:bodyPr/>
                    <a:lstStyle/>
                    <a:p>
                      <a:pPr algn="ctr" rtl="1"/>
                      <a:r>
                        <a:rPr lang="en-US" dirty="0"/>
                        <a:t>230</a:t>
                      </a:r>
                      <a:endParaRPr lang="he-IL" dirty="0"/>
                    </a:p>
                  </a:txBody>
                  <a:tcPr/>
                </a:tc>
                <a:tc>
                  <a:txBody>
                    <a:bodyPr/>
                    <a:lstStyle/>
                    <a:p>
                      <a:pPr algn="ctr" rtl="1"/>
                      <a:r>
                        <a:rPr lang="en-US" dirty="0"/>
                        <a:t>Total</a:t>
                      </a:r>
                      <a:endParaRPr lang="he-IL" dirty="0"/>
                    </a:p>
                  </a:txBody>
                  <a:tcPr/>
                </a:tc>
                <a:extLst>
                  <a:ext uri="{0D108BD9-81ED-4DB2-BD59-A6C34878D82A}">
                    <a16:rowId xmlns:a16="http://schemas.microsoft.com/office/drawing/2014/main" val="4274108261"/>
                  </a:ext>
                </a:extLst>
              </a:tr>
            </a:tbl>
          </a:graphicData>
        </a:graphic>
      </p:graphicFrame>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905B368-04BF-4E21-94B0-4F953DF0436D}"/>
                  </a:ext>
                </a:extLst>
              </p:cNvPr>
              <p:cNvSpPr txBox="1"/>
              <p:nvPr/>
            </p:nvSpPr>
            <p:spPr>
              <a:xfrm>
                <a:off x="1578429" y="3692780"/>
                <a:ext cx="7142583" cy="617028"/>
              </a:xfrm>
              <a:prstGeom prst="rect">
                <a:avLst/>
              </a:prstGeom>
              <a:noFill/>
            </p:spPr>
            <p:txBody>
              <a:bodyPr wrap="square" lIns="0" tIns="0" rIns="0" bIns="0" rtlCol="1">
                <a:spAutoFit/>
              </a:bodyPr>
              <a:lstStyle/>
              <a:p>
                <a:pPr/>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rPr>
                        <m:t>𝑎𝑐𝑐𝑢𝑟𝑎𝑐𝑦</m:t>
                      </m:r>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90</m:t>
                          </m:r>
                          <m:r>
                            <a:rPr lang="en-US" sz="2000" b="0" i="1" smtClean="0">
                              <a:latin typeface="Cambria Math" panose="02040503050406030204" pitchFamily="18" charset="0"/>
                            </a:rPr>
                            <m:t>+</m:t>
                          </m:r>
                          <m:r>
                            <a:rPr lang="en-US" sz="2000" b="0" i="1" smtClean="0">
                              <a:latin typeface="Cambria Math" panose="02040503050406030204" pitchFamily="18" charset="0"/>
                            </a:rPr>
                            <m:t>9</m:t>
                          </m:r>
                          <m:r>
                            <a:rPr lang="en-US" sz="2000" b="0" i="1" smtClean="0">
                              <a:latin typeface="Cambria Math" panose="02040503050406030204" pitchFamily="18" charset="0"/>
                            </a:rPr>
                            <m:t>,</m:t>
                          </m:r>
                          <m:r>
                            <a:rPr lang="en-US" sz="2000" b="0" i="1" smtClean="0">
                              <a:latin typeface="Cambria Math" panose="02040503050406030204" pitchFamily="18" charset="0"/>
                            </a:rPr>
                            <m:t>560</m:t>
                          </m:r>
                        </m:num>
                        <m:den>
                          <m:r>
                            <a:rPr lang="en-US" sz="2000" b="0" i="1" smtClean="0">
                              <a:latin typeface="Cambria Math" panose="02040503050406030204" pitchFamily="18" charset="0"/>
                            </a:rPr>
                            <m:t>300</m:t>
                          </m:r>
                          <m:r>
                            <a:rPr lang="en-US" sz="2000" b="0" i="1" smtClean="0">
                              <a:latin typeface="Cambria Math" panose="02040503050406030204" pitchFamily="18" charset="0"/>
                            </a:rPr>
                            <m:t>+</m:t>
                          </m:r>
                          <m:r>
                            <a:rPr lang="en-US" sz="2000" b="0" i="1" smtClean="0">
                              <a:latin typeface="Cambria Math" panose="02040503050406030204" pitchFamily="18" charset="0"/>
                            </a:rPr>
                            <m:t>9</m:t>
                          </m:r>
                          <m:r>
                            <a:rPr lang="en-US" sz="2000" b="0" i="1" smtClean="0">
                              <a:latin typeface="Cambria Math" panose="02040503050406030204" pitchFamily="18" charset="0"/>
                            </a:rPr>
                            <m:t>,</m:t>
                          </m:r>
                          <m:r>
                            <a:rPr lang="en-US" sz="2000" b="0" i="1" smtClean="0">
                              <a:latin typeface="Cambria Math" panose="02040503050406030204" pitchFamily="18" charset="0"/>
                            </a:rPr>
                            <m:t>700</m:t>
                          </m:r>
                        </m:den>
                      </m:f>
                      <m:r>
                        <a:rPr lang="en-US" sz="2000" b="0" i="1" smtClean="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9</m:t>
                          </m:r>
                          <m:r>
                            <a:rPr lang="en-US" sz="2000" i="1">
                              <a:latin typeface="Cambria Math" panose="02040503050406030204" pitchFamily="18" charset="0"/>
                            </a:rPr>
                            <m:t>,</m:t>
                          </m:r>
                          <m:r>
                            <a:rPr lang="en-US" sz="2000" b="0" i="1" smtClean="0">
                              <a:latin typeface="Cambria Math" panose="02040503050406030204" pitchFamily="18" charset="0"/>
                            </a:rPr>
                            <m:t>65</m:t>
                          </m:r>
                          <m:r>
                            <a:rPr lang="en-US" sz="2000" i="1">
                              <a:latin typeface="Cambria Math" panose="02040503050406030204" pitchFamily="18" charset="0"/>
                            </a:rPr>
                            <m:t>0</m:t>
                          </m:r>
                        </m:num>
                        <m:den>
                          <m:r>
                            <a:rPr lang="en-US" sz="2000" b="0" i="1" smtClean="0">
                              <a:latin typeface="Cambria Math" panose="02040503050406030204" pitchFamily="18" charset="0"/>
                            </a:rPr>
                            <m:t>10</m:t>
                          </m:r>
                          <m:r>
                            <a:rPr lang="en-US" sz="2000" i="1">
                              <a:latin typeface="Cambria Math" panose="02040503050406030204" pitchFamily="18" charset="0"/>
                            </a:rPr>
                            <m:t>,</m:t>
                          </m:r>
                          <m:r>
                            <a:rPr lang="en-US" sz="2000" b="0" i="1" smtClean="0">
                              <a:latin typeface="Cambria Math" panose="02040503050406030204" pitchFamily="18" charset="0"/>
                            </a:rPr>
                            <m:t>0</m:t>
                          </m:r>
                          <m:r>
                            <a:rPr lang="en-US" sz="2000" i="1">
                              <a:latin typeface="Cambria Math" panose="02040503050406030204" pitchFamily="18" charset="0"/>
                            </a:rPr>
                            <m:t>00</m:t>
                          </m:r>
                        </m:den>
                      </m:f>
                      <m:r>
                        <a:rPr lang="en-US" sz="2000" b="0" i="1" smtClean="0">
                          <a:latin typeface="Cambria Math" panose="02040503050406030204" pitchFamily="18" charset="0"/>
                        </a:rPr>
                        <m:t>=</m:t>
                      </m:r>
                      <m:r>
                        <a:rPr lang="en-US" sz="2000" b="0" i="1" smtClean="0">
                          <a:latin typeface="Cambria Math" panose="02040503050406030204" pitchFamily="18" charset="0"/>
                        </a:rPr>
                        <m:t>0</m:t>
                      </m:r>
                      <m:r>
                        <a:rPr lang="en-US" sz="2000" b="0" i="1" smtClean="0">
                          <a:latin typeface="Cambria Math" panose="02040503050406030204" pitchFamily="18" charset="0"/>
                        </a:rPr>
                        <m:t>.</m:t>
                      </m:r>
                      <m:r>
                        <a:rPr lang="en-US" sz="2000" b="0" i="1" smtClean="0">
                          <a:latin typeface="Cambria Math" panose="02040503050406030204" pitchFamily="18" charset="0"/>
                        </a:rPr>
                        <m:t>965</m:t>
                      </m:r>
                    </m:oMath>
                  </m:oMathPara>
                </a14:m>
                <a:endParaRPr lang="he-IL" sz="2000" dirty="0"/>
              </a:p>
            </p:txBody>
          </p:sp>
        </mc:Choice>
        <mc:Fallback xmlns="">
          <p:sp>
            <p:nvSpPr>
              <p:cNvPr id="6" name="TextBox 5">
                <a:extLst>
                  <a:ext uri="{FF2B5EF4-FFF2-40B4-BE49-F238E27FC236}">
                    <a16:creationId xmlns:a16="http://schemas.microsoft.com/office/drawing/2014/main" id="{F905B368-04BF-4E21-94B0-4F953DF0436D}"/>
                  </a:ext>
                </a:extLst>
              </p:cNvPr>
              <p:cNvSpPr txBox="1">
                <a:spLocks noRot="1" noChangeAspect="1" noMove="1" noResize="1" noEditPoints="1" noAdjustHandles="1" noChangeArrowheads="1" noChangeShapeType="1" noTextEdit="1"/>
              </p:cNvSpPr>
              <p:nvPr/>
            </p:nvSpPr>
            <p:spPr>
              <a:xfrm>
                <a:off x="1578429" y="3692780"/>
                <a:ext cx="7142583" cy="617028"/>
              </a:xfrm>
              <a:prstGeom prst="rect">
                <a:avLst/>
              </a:prstGeom>
              <a:blipFill>
                <a:blip r:embed="rId3"/>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7A64739-B7B0-4054-AB55-EACB01E7823B}"/>
                  </a:ext>
                </a:extLst>
              </p:cNvPr>
              <p:cNvSpPr txBox="1"/>
              <p:nvPr/>
            </p:nvSpPr>
            <p:spPr>
              <a:xfrm>
                <a:off x="1578429" y="4489195"/>
                <a:ext cx="7142583" cy="578235"/>
              </a:xfrm>
              <a:prstGeom prst="rect">
                <a:avLst/>
              </a:prstGeom>
              <a:noFill/>
            </p:spPr>
            <p:txBody>
              <a:bodyPr wrap="square" lIns="0" tIns="0" rIns="0" bIns="0" rtlCol="1">
                <a:spAutoFit/>
              </a:bodyPr>
              <a:lstStyle/>
              <a:p>
                <a:pPr/>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rPr>
                        <m:t>𝑠𝑒𝑛𝑠𝑖𝑡𝑖𝑣𝑖𝑡𝑦</m:t>
                      </m:r>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90</m:t>
                          </m:r>
                        </m:num>
                        <m:den>
                          <m:r>
                            <a:rPr lang="en-US" sz="2000" b="0" i="1" smtClean="0">
                              <a:latin typeface="Cambria Math" panose="02040503050406030204" pitchFamily="18" charset="0"/>
                            </a:rPr>
                            <m:t>300</m:t>
                          </m:r>
                        </m:den>
                      </m:f>
                      <m:r>
                        <a:rPr lang="en-US" sz="2000" b="0" i="1" smtClean="0">
                          <a:latin typeface="Cambria Math" panose="02040503050406030204" pitchFamily="18" charset="0"/>
                        </a:rPr>
                        <m:t>=</m:t>
                      </m:r>
                      <m:r>
                        <a:rPr lang="en-US" sz="2000" b="0" i="1" smtClean="0">
                          <a:latin typeface="Cambria Math" panose="02040503050406030204" pitchFamily="18" charset="0"/>
                        </a:rPr>
                        <m:t>0</m:t>
                      </m:r>
                      <m:r>
                        <a:rPr lang="en-US" sz="2000" b="0" i="1" smtClean="0">
                          <a:latin typeface="Cambria Math" panose="02040503050406030204" pitchFamily="18" charset="0"/>
                        </a:rPr>
                        <m:t>.</m:t>
                      </m:r>
                      <m:r>
                        <a:rPr lang="en-US" sz="2000" b="0" i="1" smtClean="0">
                          <a:latin typeface="Cambria Math" panose="02040503050406030204" pitchFamily="18" charset="0"/>
                        </a:rPr>
                        <m:t>3</m:t>
                      </m:r>
                    </m:oMath>
                  </m:oMathPara>
                </a14:m>
                <a:endParaRPr lang="he-IL" sz="2000" dirty="0"/>
              </a:p>
            </p:txBody>
          </p:sp>
        </mc:Choice>
        <mc:Fallback xmlns="">
          <p:sp>
            <p:nvSpPr>
              <p:cNvPr id="8" name="TextBox 7">
                <a:extLst>
                  <a:ext uri="{FF2B5EF4-FFF2-40B4-BE49-F238E27FC236}">
                    <a16:creationId xmlns:a16="http://schemas.microsoft.com/office/drawing/2014/main" id="{27A64739-B7B0-4054-AB55-EACB01E7823B}"/>
                  </a:ext>
                </a:extLst>
              </p:cNvPr>
              <p:cNvSpPr txBox="1">
                <a:spLocks noRot="1" noChangeAspect="1" noMove="1" noResize="1" noEditPoints="1" noAdjustHandles="1" noChangeArrowheads="1" noChangeShapeType="1" noTextEdit="1"/>
              </p:cNvSpPr>
              <p:nvPr/>
            </p:nvSpPr>
            <p:spPr>
              <a:xfrm>
                <a:off x="1578429" y="4489195"/>
                <a:ext cx="7142583" cy="578235"/>
              </a:xfrm>
              <a:prstGeom prst="rect">
                <a:avLst/>
              </a:prstGeom>
              <a:blipFill>
                <a:blip r:embed="rId4"/>
                <a:stretch>
                  <a:fillRect/>
                </a:stretch>
              </a:blipFill>
            </p:spPr>
            <p:txBody>
              <a:bodyPr/>
              <a:lstStyle/>
              <a:p>
                <a:r>
                  <a:rPr lang="he-IL">
                    <a:noFill/>
                  </a:rPr>
                  <a:t> </a:t>
                </a:r>
              </a:p>
            </p:txBody>
          </p:sp>
        </mc:Fallback>
      </mc:AlternateContent>
      <p:pic>
        <p:nvPicPr>
          <p:cNvPr id="9" name="Picture 8">
            <a:extLst>
              <a:ext uri="{FF2B5EF4-FFF2-40B4-BE49-F238E27FC236}">
                <a16:creationId xmlns:a16="http://schemas.microsoft.com/office/drawing/2014/main" id="{E16AA92B-1A08-473E-8C9B-B6D04B9CFBAE}"/>
              </a:ext>
            </a:extLst>
          </p:cNvPr>
          <p:cNvPicPr>
            <a:picLocks noChangeAspect="1"/>
          </p:cNvPicPr>
          <p:nvPr/>
        </p:nvPicPr>
        <p:blipFill>
          <a:blip r:embed="rId5"/>
          <a:stretch>
            <a:fillRect/>
          </a:stretch>
        </p:blipFill>
        <p:spPr>
          <a:xfrm>
            <a:off x="9241971" y="3532822"/>
            <a:ext cx="2743200" cy="2010544"/>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3E5EE5A-50B4-435B-AA48-2B7088838B34}"/>
                  </a:ext>
                </a:extLst>
              </p:cNvPr>
              <p:cNvSpPr txBox="1"/>
              <p:nvPr/>
            </p:nvSpPr>
            <p:spPr>
              <a:xfrm>
                <a:off x="1578429" y="5341115"/>
                <a:ext cx="7142583" cy="617028"/>
              </a:xfrm>
              <a:prstGeom prst="rect">
                <a:avLst/>
              </a:prstGeom>
              <a:noFill/>
            </p:spPr>
            <p:txBody>
              <a:bodyPr wrap="square" lIns="0" tIns="0" rIns="0" bIns="0" rtlCol="1">
                <a:spAutoFit/>
              </a:bodyPr>
              <a:lstStyle/>
              <a:p>
                <a:pPr/>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rPr>
                        <m:t>𝑠𝑝𝑒𝑐𝑖𝑓𝑖𝑐𝑖𝑡𝑦</m:t>
                      </m:r>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9</m:t>
                          </m:r>
                          <m:r>
                            <a:rPr lang="en-US" sz="2000" b="0" i="1" smtClean="0">
                              <a:latin typeface="Cambria Math" panose="02040503050406030204" pitchFamily="18" charset="0"/>
                            </a:rPr>
                            <m:t>,</m:t>
                          </m:r>
                          <m:r>
                            <a:rPr lang="en-US" sz="2000" b="0" i="1" smtClean="0">
                              <a:latin typeface="Cambria Math" panose="02040503050406030204" pitchFamily="18" charset="0"/>
                            </a:rPr>
                            <m:t>560</m:t>
                          </m:r>
                        </m:num>
                        <m:den>
                          <m:r>
                            <a:rPr lang="en-US" sz="2000" b="0" i="1" smtClean="0">
                              <a:latin typeface="Cambria Math" panose="02040503050406030204" pitchFamily="18" charset="0"/>
                            </a:rPr>
                            <m:t>9</m:t>
                          </m:r>
                          <m:r>
                            <a:rPr lang="en-US" sz="2000" b="0" i="1" smtClean="0">
                              <a:latin typeface="Cambria Math" panose="02040503050406030204" pitchFamily="18" charset="0"/>
                            </a:rPr>
                            <m:t>,</m:t>
                          </m:r>
                          <m:r>
                            <a:rPr lang="en-US" sz="2000" b="0" i="1" smtClean="0">
                              <a:latin typeface="Cambria Math" panose="02040503050406030204" pitchFamily="18" charset="0"/>
                            </a:rPr>
                            <m:t>700</m:t>
                          </m:r>
                        </m:den>
                      </m:f>
                      <m:r>
                        <a:rPr lang="en-US" sz="2000" b="0" i="1" smtClean="0">
                          <a:latin typeface="Cambria Math" panose="02040503050406030204" pitchFamily="18" charset="0"/>
                        </a:rPr>
                        <m:t>=</m:t>
                      </m:r>
                      <m:r>
                        <a:rPr lang="en-US" sz="2000" b="0" i="1" smtClean="0">
                          <a:latin typeface="Cambria Math" panose="02040503050406030204" pitchFamily="18" charset="0"/>
                        </a:rPr>
                        <m:t>0</m:t>
                      </m:r>
                      <m:r>
                        <a:rPr lang="en-US" sz="2000" b="0" i="1" smtClean="0">
                          <a:latin typeface="Cambria Math" panose="02040503050406030204" pitchFamily="18" charset="0"/>
                        </a:rPr>
                        <m:t>.</m:t>
                      </m:r>
                      <m:r>
                        <a:rPr lang="en-US" sz="2000" b="0" i="1" smtClean="0">
                          <a:latin typeface="Cambria Math" panose="02040503050406030204" pitchFamily="18" charset="0"/>
                        </a:rPr>
                        <m:t>985</m:t>
                      </m:r>
                    </m:oMath>
                  </m:oMathPara>
                </a14:m>
                <a:endParaRPr lang="he-IL" sz="2000" dirty="0"/>
              </a:p>
            </p:txBody>
          </p:sp>
        </mc:Choice>
        <mc:Fallback xmlns="">
          <p:sp>
            <p:nvSpPr>
              <p:cNvPr id="10" name="TextBox 9">
                <a:extLst>
                  <a:ext uri="{FF2B5EF4-FFF2-40B4-BE49-F238E27FC236}">
                    <a16:creationId xmlns:a16="http://schemas.microsoft.com/office/drawing/2014/main" id="{E3E5EE5A-50B4-435B-AA48-2B7088838B34}"/>
                  </a:ext>
                </a:extLst>
              </p:cNvPr>
              <p:cNvSpPr txBox="1">
                <a:spLocks noRot="1" noChangeAspect="1" noMove="1" noResize="1" noEditPoints="1" noAdjustHandles="1" noChangeArrowheads="1" noChangeShapeType="1" noTextEdit="1"/>
              </p:cNvSpPr>
              <p:nvPr/>
            </p:nvSpPr>
            <p:spPr>
              <a:xfrm>
                <a:off x="1578429" y="5341115"/>
                <a:ext cx="7142583" cy="617028"/>
              </a:xfrm>
              <a:prstGeom prst="rect">
                <a:avLst/>
              </a:prstGeom>
              <a:blipFill>
                <a:blip r:embed="rId6"/>
                <a:stretch>
                  <a:fillRect/>
                </a:stretch>
              </a:blipFill>
            </p:spPr>
            <p:txBody>
              <a:bodyPr/>
              <a:lstStyle/>
              <a:p>
                <a:r>
                  <a:rPr lang="he-IL">
                    <a:noFill/>
                  </a:rPr>
                  <a:t> </a:t>
                </a:r>
              </a:p>
            </p:txBody>
          </p:sp>
        </mc:Fallback>
      </mc:AlternateContent>
    </p:spTree>
    <p:extLst>
      <p:ext uri="{BB962C8B-B14F-4D97-AF65-F5344CB8AC3E}">
        <p14:creationId xmlns:p14="http://schemas.microsoft.com/office/powerpoint/2010/main" val="27160432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pPr fontAlgn="base"/>
            <a:r>
              <a:rPr lang="en-US" b="1" dirty="0"/>
              <a:t>Precision and Recall</a:t>
            </a:r>
          </a:p>
        </p:txBody>
      </p:sp>
      <p:sp>
        <p:nvSpPr>
          <p:cNvPr id="3" name="Content Placeholder 2"/>
          <p:cNvSpPr>
            <a:spLocks noGrp="1"/>
          </p:cNvSpPr>
          <p:nvPr>
            <p:ph idx="1"/>
          </p:nvPr>
        </p:nvSpPr>
        <p:spPr>
          <a:xfrm>
            <a:off x="838200" y="1825625"/>
            <a:ext cx="10741090" cy="4351338"/>
          </a:xfrm>
        </p:spPr>
        <p:txBody>
          <a:bodyPr>
            <a:normAutofit/>
          </a:bodyPr>
          <a:lstStyle/>
          <a:p>
            <a:r>
              <a:rPr lang="en-US" dirty="0"/>
              <a:t>The </a:t>
            </a:r>
            <a:r>
              <a:rPr lang="en-US" i="1" dirty="0"/>
              <a:t>precision </a:t>
            </a:r>
            <a:r>
              <a:rPr lang="en-US" dirty="0"/>
              <a:t>and </a:t>
            </a:r>
            <a:r>
              <a:rPr lang="en-US" i="1" dirty="0"/>
              <a:t>recall </a:t>
            </a:r>
            <a:r>
              <a:rPr lang="en-US" dirty="0"/>
              <a:t>measures are also widely used in classification. </a:t>
            </a:r>
          </a:p>
          <a:p>
            <a:r>
              <a:rPr lang="en-US" b="1" dirty="0"/>
              <a:t>Precision </a:t>
            </a:r>
            <a:r>
              <a:rPr lang="en-US" dirty="0"/>
              <a:t>can be thought of as a measure of </a:t>
            </a:r>
            <a:r>
              <a:rPr lang="en-US" i="1" dirty="0"/>
              <a:t>exactness </a:t>
            </a:r>
            <a:r>
              <a:rPr lang="en-US" dirty="0"/>
              <a:t>(i.e., what percentage of tuples labeled as positive are actually such) </a:t>
            </a:r>
          </a:p>
          <a:p>
            <a:r>
              <a:rPr lang="en-US" b="1" dirty="0"/>
              <a:t>Recall </a:t>
            </a:r>
            <a:r>
              <a:rPr lang="en-US" dirty="0"/>
              <a:t>is a measure of </a:t>
            </a:r>
            <a:r>
              <a:rPr lang="en-US" i="1" dirty="0"/>
              <a:t>completeness </a:t>
            </a:r>
            <a:r>
              <a:rPr lang="en-US" dirty="0"/>
              <a:t>(what percentage of positive tuples are labeled as such). </a:t>
            </a:r>
          </a:p>
        </p:txBody>
      </p:sp>
      <p:sp>
        <p:nvSpPr>
          <p:cNvPr id="4" name="Slide Number Placeholder 3">
            <a:extLst>
              <a:ext uri="{FF2B5EF4-FFF2-40B4-BE49-F238E27FC236}">
                <a16:creationId xmlns:a16="http://schemas.microsoft.com/office/drawing/2014/main" id="{4A7E9D10-1437-4C27-9C93-CEC926E72A69}"/>
              </a:ext>
            </a:extLst>
          </p:cNvPr>
          <p:cNvSpPr>
            <a:spLocks noGrp="1"/>
          </p:cNvSpPr>
          <p:nvPr>
            <p:ph type="sldNum" sz="quarter" idx="12"/>
          </p:nvPr>
        </p:nvSpPr>
        <p:spPr/>
        <p:txBody>
          <a:bodyPr/>
          <a:lstStyle/>
          <a:p>
            <a:fld id="{14452C20-59BC-40FC-8A2C-7AA168804D5B}" type="slidenum">
              <a:rPr lang="he-IL" smtClean="0"/>
              <a:pPr/>
              <a:t>36</a:t>
            </a:fld>
            <a:endParaRPr lang="he-IL" dirty="0"/>
          </a:p>
        </p:txBody>
      </p:sp>
      <p:pic>
        <p:nvPicPr>
          <p:cNvPr id="5" name="Picture 4">
            <a:extLst>
              <a:ext uri="{FF2B5EF4-FFF2-40B4-BE49-F238E27FC236}">
                <a16:creationId xmlns:a16="http://schemas.microsoft.com/office/drawing/2014/main" id="{C20B289C-030D-43E8-A03F-DEA0A202354F}"/>
              </a:ext>
            </a:extLst>
          </p:cNvPr>
          <p:cNvPicPr>
            <a:picLocks noChangeAspect="1"/>
          </p:cNvPicPr>
          <p:nvPr/>
        </p:nvPicPr>
        <p:blipFill>
          <a:blip r:embed="rId3"/>
          <a:stretch>
            <a:fillRect/>
          </a:stretch>
        </p:blipFill>
        <p:spPr>
          <a:xfrm>
            <a:off x="1058829" y="4394523"/>
            <a:ext cx="4950023" cy="1390456"/>
          </a:xfrm>
          <a:prstGeom prst="rect">
            <a:avLst/>
          </a:prstGeom>
        </p:spPr>
      </p:pic>
      <p:pic>
        <p:nvPicPr>
          <p:cNvPr id="7" name="Picture 6">
            <a:extLst>
              <a:ext uri="{FF2B5EF4-FFF2-40B4-BE49-F238E27FC236}">
                <a16:creationId xmlns:a16="http://schemas.microsoft.com/office/drawing/2014/main" id="{AE524FE7-BEA9-4876-BA46-909511049D61}"/>
              </a:ext>
            </a:extLst>
          </p:cNvPr>
          <p:cNvPicPr>
            <a:picLocks noChangeAspect="1"/>
          </p:cNvPicPr>
          <p:nvPr/>
        </p:nvPicPr>
        <p:blipFill>
          <a:blip r:embed="rId4"/>
          <a:stretch>
            <a:fillRect/>
          </a:stretch>
        </p:blipFill>
        <p:spPr>
          <a:xfrm>
            <a:off x="6519850" y="4512209"/>
            <a:ext cx="4548441" cy="1390456"/>
          </a:xfrm>
          <a:prstGeom prst="rect">
            <a:avLst/>
          </a:prstGeom>
        </p:spPr>
      </p:pic>
    </p:spTree>
    <p:extLst>
      <p:ext uri="{BB962C8B-B14F-4D97-AF65-F5344CB8AC3E}">
        <p14:creationId xmlns:p14="http://schemas.microsoft.com/office/powerpoint/2010/main" val="11790115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pPr fontAlgn="base"/>
            <a:r>
              <a:rPr lang="en-US" b="1" dirty="0"/>
              <a:t>Precision and Recall (Example)</a:t>
            </a:r>
          </a:p>
        </p:txBody>
      </p:sp>
      <p:sp>
        <p:nvSpPr>
          <p:cNvPr id="3" name="Content Placeholder 2"/>
          <p:cNvSpPr>
            <a:spLocks noGrp="1"/>
          </p:cNvSpPr>
          <p:nvPr>
            <p:ph idx="1"/>
          </p:nvPr>
        </p:nvSpPr>
        <p:spPr>
          <a:xfrm>
            <a:off x="838200" y="1825625"/>
            <a:ext cx="10741090" cy="4351338"/>
          </a:xfrm>
        </p:spPr>
        <p:txBody>
          <a:bodyPr>
            <a:normAutofit/>
          </a:bodyPr>
          <a:lstStyle/>
          <a:p>
            <a:pPr marL="0" indent="0">
              <a:buNone/>
            </a:pPr>
            <a:r>
              <a:rPr lang="en-US" dirty="0"/>
              <a:t>Q: The following table shows a confusion matrix for medical data, where the class values are yes and no for a class label attribute, Covid-19.</a:t>
            </a:r>
          </a:p>
          <a:p>
            <a:r>
              <a:rPr lang="en-US" dirty="0"/>
              <a:t>What is the precision and recall?</a:t>
            </a:r>
          </a:p>
        </p:txBody>
      </p:sp>
      <p:sp>
        <p:nvSpPr>
          <p:cNvPr id="4" name="Slide Number Placeholder 3">
            <a:extLst>
              <a:ext uri="{FF2B5EF4-FFF2-40B4-BE49-F238E27FC236}">
                <a16:creationId xmlns:a16="http://schemas.microsoft.com/office/drawing/2014/main" id="{4A7E9D10-1437-4C27-9C93-CEC926E72A69}"/>
              </a:ext>
            </a:extLst>
          </p:cNvPr>
          <p:cNvSpPr>
            <a:spLocks noGrp="1"/>
          </p:cNvSpPr>
          <p:nvPr>
            <p:ph type="sldNum" sz="quarter" idx="12"/>
          </p:nvPr>
        </p:nvSpPr>
        <p:spPr/>
        <p:txBody>
          <a:bodyPr/>
          <a:lstStyle/>
          <a:p>
            <a:fld id="{14452C20-59BC-40FC-8A2C-7AA168804D5B}" type="slidenum">
              <a:rPr lang="he-IL" smtClean="0"/>
              <a:pPr/>
              <a:t>37</a:t>
            </a:fld>
            <a:endParaRPr lang="he-IL" dirty="0"/>
          </a:p>
        </p:txBody>
      </p:sp>
      <p:graphicFrame>
        <p:nvGraphicFramePr>
          <p:cNvPr id="7" name="Content Placeholder 4">
            <a:extLst>
              <a:ext uri="{FF2B5EF4-FFF2-40B4-BE49-F238E27FC236}">
                <a16:creationId xmlns:a16="http://schemas.microsoft.com/office/drawing/2014/main" id="{9017A35F-4055-4B9E-8E47-803640A6A89C}"/>
              </a:ext>
            </a:extLst>
          </p:cNvPr>
          <p:cNvGraphicFramePr>
            <a:graphicFrameLocks/>
          </p:cNvGraphicFramePr>
          <p:nvPr>
            <p:extLst>
              <p:ext uri="{D42A27DB-BD31-4B8C-83A1-F6EECF244321}">
                <p14:modId xmlns:p14="http://schemas.microsoft.com/office/powerpoint/2010/main" val="464889996"/>
              </p:ext>
            </p:extLst>
          </p:nvPr>
        </p:nvGraphicFramePr>
        <p:xfrm>
          <a:off x="1230009" y="3704253"/>
          <a:ext cx="6444615" cy="1123312"/>
        </p:xfrm>
        <a:graphic>
          <a:graphicData uri="http://schemas.openxmlformats.org/drawingml/2006/table">
            <a:tbl>
              <a:tblPr rtl="1" firstRow="1" bandRow="1">
                <a:tableStyleId>{5C22544A-7EE6-4342-B048-85BDC9FD1C3A}</a:tableStyleId>
              </a:tblPr>
              <a:tblGrid>
                <a:gridCol w="2148205">
                  <a:extLst>
                    <a:ext uri="{9D8B030D-6E8A-4147-A177-3AD203B41FA5}">
                      <a16:colId xmlns:a16="http://schemas.microsoft.com/office/drawing/2014/main" val="3021209439"/>
                    </a:ext>
                  </a:extLst>
                </a:gridCol>
                <a:gridCol w="2148205">
                  <a:extLst>
                    <a:ext uri="{9D8B030D-6E8A-4147-A177-3AD203B41FA5}">
                      <a16:colId xmlns:a16="http://schemas.microsoft.com/office/drawing/2014/main" val="2879531415"/>
                    </a:ext>
                  </a:extLst>
                </a:gridCol>
                <a:gridCol w="2148205">
                  <a:extLst>
                    <a:ext uri="{9D8B030D-6E8A-4147-A177-3AD203B41FA5}">
                      <a16:colId xmlns:a16="http://schemas.microsoft.com/office/drawing/2014/main" val="1215756332"/>
                    </a:ext>
                  </a:extLst>
                </a:gridCol>
              </a:tblGrid>
              <a:tr h="381632">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dirty="0"/>
                        <a:t>no</a:t>
                      </a:r>
                      <a:endParaRPr lang="he-IL" dirty="0"/>
                    </a:p>
                  </a:txBody>
                  <a:tcPr/>
                </a:tc>
                <a:tc>
                  <a:txBody>
                    <a:bodyPr/>
                    <a:lstStyle/>
                    <a:p>
                      <a:pPr algn="ctr" rtl="1"/>
                      <a:r>
                        <a:rPr lang="en-US" dirty="0"/>
                        <a:t>yes</a:t>
                      </a:r>
                      <a:endParaRPr lang="he-IL" dirty="0"/>
                    </a:p>
                  </a:txBody>
                  <a:tcPr/>
                </a:tc>
                <a:tc>
                  <a:txBody>
                    <a:bodyPr/>
                    <a:lstStyle/>
                    <a:p>
                      <a:pPr algn="ctr" rtl="1"/>
                      <a:r>
                        <a:rPr lang="en-US" dirty="0"/>
                        <a:t>Classes</a:t>
                      </a:r>
                      <a:endParaRPr lang="he-IL" dirty="0"/>
                    </a:p>
                  </a:txBody>
                  <a:tcPr/>
                </a:tc>
                <a:extLst>
                  <a:ext uri="{0D108BD9-81ED-4DB2-BD59-A6C34878D82A}">
                    <a16:rowId xmlns:a16="http://schemas.microsoft.com/office/drawing/2014/main" val="1375815276"/>
                  </a:ext>
                </a:extLst>
              </a:tr>
              <a:tr h="370840">
                <a:tc>
                  <a:txBody>
                    <a:bodyPr/>
                    <a:lstStyle/>
                    <a:p>
                      <a:pPr algn="ctr" rtl="1"/>
                      <a:r>
                        <a:rPr lang="en-US" b="1" dirty="0"/>
                        <a:t>210</a:t>
                      </a:r>
                      <a:endParaRPr lang="he-IL" b="1" dirty="0"/>
                    </a:p>
                  </a:txBody>
                  <a:tcPr/>
                </a:tc>
                <a:tc>
                  <a:txBody>
                    <a:bodyPr/>
                    <a:lstStyle/>
                    <a:p>
                      <a:pPr algn="ctr" rtl="1"/>
                      <a:r>
                        <a:rPr lang="en-US" b="1" dirty="0"/>
                        <a:t>90</a:t>
                      </a:r>
                      <a:endParaRPr lang="he-IL" b="1" dirty="0"/>
                    </a:p>
                  </a:txBody>
                  <a:tcPr/>
                </a:tc>
                <a:tc>
                  <a:txBody>
                    <a:bodyPr/>
                    <a:lstStyle/>
                    <a:p>
                      <a:pPr algn="ctr" rtl="1"/>
                      <a:r>
                        <a:rPr lang="en-US" dirty="0"/>
                        <a:t>yes</a:t>
                      </a:r>
                      <a:endParaRPr lang="he-IL" dirty="0"/>
                    </a:p>
                  </a:txBody>
                  <a:tcPr/>
                </a:tc>
                <a:extLst>
                  <a:ext uri="{0D108BD9-81ED-4DB2-BD59-A6C34878D82A}">
                    <a16:rowId xmlns:a16="http://schemas.microsoft.com/office/drawing/2014/main" val="1909254009"/>
                  </a:ext>
                </a:extLst>
              </a:tr>
              <a:tr h="370840">
                <a:tc>
                  <a:txBody>
                    <a:bodyPr/>
                    <a:lstStyle/>
                    <a:p>
                      <a:pPr algn="ctr" rtl="1"/>
                      <a:r>
                        <a:rPr lang="en-US" b="1" dirty="0"/>
                        <a:t>9,560</a:t>
                      </a:r>
                      <a:endParaRPr lang="he-IL" b="1" dirty="0"/>
                    </a:p>
                  </a:txBody>
                  <a:tcPr/>
                </a:tc>
                <a:tc>
                  <a:txBody>
                    <a:bodyPr/>
                    <a:lstStyle/>
                    <a:p>
                      <a:pPr algn="ctr" rtl="1"/>
                      <a:r>
                        <a:rPr lang="en-US" b="1" dirty="0"/>
                        <a:t>140</a:t>
                      </a:r>
                      <a:endParaRPr lang="he-IL" b="1" dirty="0"/>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dirty="0"/>
                        <a:t>no</a:t>
                      </a:r>
                      <a:endParaRPr lang="he-IL" dirty="0"/>
                    </a:p>
                  </a:txBody>
                  <a:tcPr/>
                </a:tc>
                <a:extLst>
                  <a:ext uri="{0D108BD9-81ED-4DB2-BD59-A6C34878D82A}">
                    <a16:rowId xmlns:a16="http://schemas.microsoft.com/office/drawing/2014/main" val="1481304670"/>
                  </a:ext>
                </a:extLst>
              </a:tr>
            </a:tbl>
          </a:graphicData>
        </a:graphic>
      </p:graphicFrame>
      <p:pic>
        <p:nvPicPr>
          <p:cNvPr id="6" name="Picture 5">
            <a:extLst>
              <a:ext uri="{FF2B5EF4-FFF2-40B4-BE49-F238E27FC236}">
                <a16:creationId xmlns:a16="http://schemas.microsoft.com/office/drawing/2014/main" id="{1B272013-2A92-4EBA-88BE-DCEF563971AC}"/>
              </a:ext>
            </a:extLst>
          </p:cNvPr>
          <p:cNvPicPr>
            <a:picLocks noChangeAspect="1"/>
          </p:cNvPicPr>
          <p:nvPr/>
        </p:nvPicPr>
        <p:blipFill>
          <a:blip r:embed="rId2"/>
          <a:stretch>
            <a:fillRect/>
          </a:stretch>
        </p:blipFill>
        <p:spPr>
          <a:xfrm>
            <a:off x="8993733" y="3559003"/>
            <a:ext cx="3071725" cy="862844"/>
          </a:xfrm>
          <a:prstGeom prst="rect">
            <a:avLst/>
          </a:prstGeom>
        </p:spPr>
      </p:pic>
      <p:pic>
        <p:nvPicPr>
          <p:cNvPr id="8" name="Picture 7">
            <a:extLst>
              <a:ext uri="{FF2B5EF4-FFF2-40B4-BE49-F238E27FC236}">
                <a16:creationId xmlns:a16="http://schemas.microsoft.com/office/drawing/2014/main" id="{61913A35-27B9-49B8-BDDA-EBEB1B4EADE3}"/>
              </a:ext>
            </a:extLst>
          </p:cNvPr>
          <p:cNvPicPr>
            <a:picLocks noChangeAspect="1"/>
          </p:cNvPicPr>
          <p:nvPr/>
        </p:nvPicPr>
        <p:blipFill>
          <a:blip r:embed="rId3"/>
          <a:stretch>
            <a:fillRect/>
          </a:stretch>
        </p:blipFill>
        <p:spPr>
          <a:xfrm>
            <a:off x="9077708" y="4649153"/>
            <a:ext cx="3071724" cy="939024"/>
          </a:xfrm>
          <a:prstGeom prst="rect">
            <a:avLst/>
          </a:prstGeom>
        </p:spPr>
      </p:pic>
    </p:spTree>
    <p:extLst>
      <p:ext uri="{BB962C8B-B14F-4D97-AF65-F5344CB8AC3E}">
        <p14:creationId xmlns:p14="http://schemas.microsoft.com/office/powerpoint/2010/main" val="32750276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pPr fontAlgn="base"/>
            <a:r>
              <a:rPr lang="en-US" b="1" dirty="0"/>
              <a:t>Sensitivity and</a:t>
            </a:r>
            <a:r>
              <a:rPr lang="en-US" dirty="0"/>
              <a:t> </a:t>
            </a:r>
            <a:r>
              <a:rPr lang="en-US" b="1" dirty="0"/>
              <a:t>Specificity</a:t>
            </a:r>
          </a:p>
        </p:txBody>
      </p:sp>
      <p:sp>
        <p:nvSpPr>
          <p:cNvPr id="3" name="Content Placeholder 2"/>
          <p:cNvSpPr>
            <a:spLocks noGrp="1"/>
          </p:cNvSpPr>
          <p:nvPr>
            <p:ph idx="1"/>
          </p:nvPr>
        </p:nvSpPr>
        <p:spPr>
          <a:xfrm>
            <a:off x="838200" y="1825625"/>
            <a:ext cx="10741090" cy="4351338"/>
          </a:xfrm>
        </p:spPr>
        <p:txBody>
          <a:bodyPr>
            <a:normAutofit/>
          </a:bodyPr>
          <a:lstStyle/>
          <a:p>
            <a:endParaRPr lang="en-US" dirty="0"/>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4A7E9D10-1437-4C27-9C93-CEC926E72A69}"/>
              </a:ext>
            </a:extLst>
          </p:cNvPr>
          <p:cNvSpPr>
            <a:spLocks noGrp="1"/>
          </p:cNvSpPr>
          <p:nvPr>
            <p:ph type="sldNum" sz="quarter" idx="12"/>
          </p:nvPr>
        </p:nvSpPr>
        <p:spPr/>
        <p:txBody>
          <a:bodyPr/>
          <a:lstStyle/>
          <a:p>
            <a:fld id="{14452C20-59BC-40FC-8A2C-7AA168804D5B}" type="slidenum">
              <a:rPr lang="he-IL" smtClean="0"/>
              <a:pPr/>
              <a:t>38</a:t>
            </a:fld>
            <a:endParaRPr lang="he-IL" dirty="0"/>
          </a:p>
        </p:txBody>
      </p:sp>
      <p:graphicFrame>
        <p:nvGraphicFramePr>
          <p:cNvPr id="7" name="Content Placeholder 4">
            <a:extLst>
              <a:ext uri="{FF2B5EF4-FFF2-40B4-BE49-F238E27FC236}">
                <a16:creationId xmlns:a16="http://schemas.microsoft.com/office/drawing/2014/main" id="{9017A35F-4055-4B9E-8E47-803640A6A89C}"/>
              </a:ext>
            </a:extLst>
          </p:cNvPr>
          <p:cNvGraphicFramePr>
            <a:graphicFrameLocks/>
          </p:cNvGraphicFramePr>
          <p:nvPr/>
        </p:nvGraphicFramePr>
        <p:xfrm>
          <a:off x="1489102" y="1870075"/>
          <a:ext cx="8592820" cy="1483360"/>
        </p:xfrm>
        <a:graphic>
          <a:graphicData uri="http://schemas.openxmlformats.org/drawingml/2006/table">
            <a:tbl>
              <a:tblPr rtl="1" firstRow="1" bandRow="1">
                <a:tableStyleId>{5C22544A-7EE6-4342-B048-85BDC9FD1C3A}</a:tableStyleId>
              </a:tblPr>
              <a:tblGrid>
                <a:gridCol w="2148205">
                  <a:extLst>
                    <a:ext uri="{9D8B030D-6E8A-4147-A177-3AD203B41FA5}">
                      <a16:colId xmlns:a16="http://schemas.microsoft.com/office/drawing/2014/main" val="2494240012"/>
                    </a:ext>
                  </a:extLst>
                </a:gridCol>
                <a:gridCol w="2148205">
                  <a:extLst>
                    <a:ext uri="{9D8B030D-6E8A-4147-A177-3AD203B41FA5}">
                      <a16:colId xmlns:a16="http://schemas.microsoft.com/office/drawing/2014/main" val="3021209439"/>
                    </a:ext>
                  </a:extLst>
                </a:gridCol>
                <a:gridCol w="2148205">
                  <a:extLst>
                    <a:ext uri="{9D8B030D-6E8A-4147-A177-3AD203B41FA5}">
                      <a16:colId xmlns:a16="http://schemas.microsoft.com/office/drawing/2014/main" val="2879531415"/>
                    </a:ext>
                  </a:extLst>
                </a:gridCol>
                <a:gridCol w="2148205">
                  <a:extLst>
                    <a:ext uri="{9D8B030D-6E8A-4147-A177-3AD203B41FA5}">
                      <a16:colId xmlns:a16="http://schemas.microsoft.com/office/drawing/2014/main" val="1215756332"/>
                    </a:ext>
                  </a:extLst>
                </a:gridCol>
              </a:tblGrid>
              <a:tr h="370840">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dirty="0"/>
                        <a:t>Total</a:t>
                      </a:r>
                      <a:endParaRPr lang="he-IL" dirty="0"/>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dirty="0"/>
                        <a:t>Predicted(no)</a:t>
                      </a:r>
                      <a:endParaRPr lang="he-IL" dirty="0"/>
                    </a:p>
                  </a:txBody>
                  <a:tcPr/>
                </a:tc>
                <a:tc>
                  <a:txBody>
                    <a:bodyPr/>
                    <a:lstStyle/>
                    <a:p>
                      <a:pPr algn="ctr" rtl="1"/>
                      <a:r>
                        <a:rPr lang="en-US" dirty="0"/>
                        <a:t>Predicted(yes)</a:t>
                      </a:r>
                      <a:endParaRPr lang="he-IL" dirty="0"/>
                    </a:p>
                  </a:txBody>
                  <a:tcPr/>
                </a:tc>
                <a:tc>
                  <a:txBody>
                    <a:bodyPr/>
                    <a:lstStyle/>
                    <a:p>
                      <a:pPr algn="ctr" rtl="1"/>
                      <a:r>
                        <a:rPr lang="en-US" dirty="0"/>
                        <a:t>Classes</a:t>
                      </a:r>
                      <a:endParaRPr lang="he-IL" dirty="0"/>
                    </a:p>
                  </a:txBody>
                  <a:tcPr/>
                </a:tc>
                <a:extLst>
                  <a:ext uri="{0D108BD9-81ED-4DB2-BD59-A6C34878D82A}">
                    <a16:rowId xmlns:a16="http://schemas.microsoft.com/office/drawing/2014/main" val="1375815276"/>
                  </a:ext>
                </a:extLst>
              </a:tr>
              <a:tr h="370840">
                <a:tc>
                  <a:txBody>
                    <a:bodyPr/>
                    <a:lstStyle/>
                    <a:p>
                      <a:pPr algn="ctr" rtl="1"/>
                      <a:r>
                        <a:rPr lang="en-US" dirty="0"/>
                        <a:t>300</a:t>
                      </a:r>
                      <a:endParaRPr lang="he-IL" dirty="0"/>
                    </a:p>
                  </a:txBody>
                  <a:tcPr/>
                </a:tc>
                <a:tc>
                  <a:txBody>
                    <a:bodyPr/>
                    <a:lstStyle/>
                    <a:p>
                      <a:pPr algn="ctr" rtl="1"/>
                      <a:r>
                        <a:rPr lang="en-US" b="1" dirty="0"/>
                        <a:t>210</a:t>
                      </a:r>
                      <a:endParaRPr lang="he-IL" b="1" dirty="0"/>
                    </a:p>
                  </a:txBody>
                  <a:tcPr/>
                </a:tc>
                <a:tc>
                  <a:txBody>
                    <a:bodyPr/>
                    <a:lstStyle/>
                    <a:p>
                      <a:pPr algn="ctr" rtl="1"/>
                      <a:r>
                        <a:rPr lang="en-US" b="1" dirty="0"/>
                        <a:t>90</a:t>
                      </a:r>
                      <a:endParaRPr lang="he-IL" b="1" dirty="0"/>
                    </a:p>
                  </a:txBody>
                  <a:tcPr/>
                </a:tc>
                <a:tc>
                  <a:txBody>
                    <a:bodyPr/>
                    <a:lstStyle/>
                    <a:p>
                      <a:pPr algn="ctr" rtl="1"/>
                      <a:r>
                        <a:rPr lang="en-US" dirty="0"/>
                        <a:t>yes</a:t>
                      </a:r>
                      <a:endParaRPr lang="he-IL" dirty="0"/>
                    </a:p>
                  </a:txBody>
                  <a:tcPr/>
                </a:tc>
                <a:extLst>
                  <a:ext uri="{0D108BD9-81ED-4DB2-BD59-A6C34878D82A}">
                    <a16:rowId xmlns:a16="http://schemas.microsoft.com/office/drawing/2014/main" val="1909254009"/>
                  </a:ext>
                </a:extLst>
              </a:tr>
              <a:tr h="370840">
                <a:tc>
                  <a:txBody>
                    <a:bodyPr/>
                    <a:lstStyle/>
                    <a:p>
                      <a:pPr algn="ctr" rtl="1"/>
                      <a:r>
                        <a:rPr lang="en-US" dirty="0"/>
                        <a:t>9,700</a:t>
                      </a:r>
                      <a:endParaRPr lang="he-IL" dirty="0"/>
                    </a:p>
                  </a:txBody>
                  <a:tcPr/>
                </a:tc>
                <a:tc>
                  <a:txBody>
                    <a:bodyPr/>
                    <a:lstStyle/>
                    <a:p>
                      <a:pPr algn="ctr" rtl="1"/>
                      <a:r>
                        <a:rPr lang="en-US" b="1" dirty="0"/>
                        <a:t>9,560</a:t>
                      </a:r>
                      <a:endParaRPr lang="he-IL" b="1" dirty="0"/>
                    </a:p>
                  </a:txBody>
                  <a:tcPr/>
                </a:tc>
                <a:tc>
                  <a:txBody>
                    <a:bodyPr/>
                    <a:lstStyle/>
                    <a:p>
                      <a:pPr algn="ctr" rtl="1"/>
                      <a:r>
                        <a:rPr lang="en-US" b="1" dirty="0"/>
                        <a:t>140</a:t>
                      </a:r>
                      <a:endParaRPr lang="he-IL" b="1" dirty="0"/>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dirty="0"/>
                        <a:t>no</a:t>
                      </a:r>
                      <a:endParaRPr lang="he-IL" dirty="0"/>
                    </a:p>
                  </a:txBody>
                  <a:tcPr/>
                </a:tc>
                <a:extLst>
                  <a:ext uri="{0D108BD9-81ED-4DB2-BD59-A6C34878D82A}">
                    <a16:rowId xmlns:a16="http://schemas.microsoft.com/office/drawing/2014/main" val="1481304670"/>
                  </a:ext>
                </a:extLst>
              </a:tr>
              <a:tr h="370840">
                <a:tc>
                  <a:txBody>
                    <a:bodyPr/>
                    <a:lstStyle/>
                    <a:p>
                      <a:pPr algn="ctr" rtl="1"/>
                      <a:r>
                        <a:rPr lang="en-US" dirty="0"/>
                        <a:t>10,000</a:t>
                      </a:r>
                      <a:endParaRPr lang="he-IL" dirty="0"/>
                    </a:p>
                  </a:txBody>
                  <a:tcPr/>
                </a:tc>
                <a:tc>
                  <a:txBody>
                    <a:bodyPr/>
                    <a:lstStyle/>
                    <a:p>
                      <a:pPr algn="ctr" rtl="1"/>
                      <a:r>
                        <a:rPr lang="en-US" dirty="0"/>
                        <a:t>9,770</a:t>
                      </a:r>
                    </a:p>
                  </a:txBody>
                  <a:tcPr/>
                </a:tc>
                <a:tc>
                  <a:txBody>
                    <a:bodyPr/>
                    <a:lstStyle/>
                    <a:p>
                      <a:pPr algn="ctr" rtl="1"/>
                      <a:r>
                        <a:rPr lang="en-US" dirty="0"/>
                        <a:t>230</a:t>
                      </a:r>
                      <a:endParaRPr lang="he-IL" dirty="0"/>
                    </a:p>
                  </a:txBody>
                  <a:tcPr/>
                </a:tc>
                <a:tc>
                  <a:txBody>
                    <a:bodyPr/>
                    <a:lstStyle/>
                    <a:p>
                      <a:pPr algn="ctr" rtl="1"/>
                      <a:r>
                        <a:rPr lang="en-US" dirty="0"/>
                        <a:t>Total</a:t>
                      </a:r>
                      <a:endParaRPr lang="he-IL" dirty="0"/>
                    </a:p>
                  </a:txBody>
                  <a:tcPr/>
                </a:tc>
                <a:extLst>
                  <a:ext uri="{0D108BD9-81ED-4DB2-BD59-A6C34878D82A}">
                    <a16:rowId xmlns:a16="http://schemas.microsoft.com/office/drawing/2014/main" val="4274108261"/>
                  </a:ext>
                </a:extLst>
              </a:tr>
            </a:tbl>
          </a:graphicData>
        </a:graphic>
      </p:graphicFrame>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7A64739-B7B0-4054-AB55-EACB01E7823B}"/>
                  </a:ext>
                </a:extLst>
              </p:cNvPr>
              <p:cNvSpPr txBox="1"/>
              <p:nvPr/>
            </p:nvSpPr>
            <p:spPr>
              <a:xfrm>
                <a:off x="1489102" y="3678368"/>
                <a:ext cx="3581400" cy="578235"/>
              </a:xfrm>
              <a:prstGeom prst="rect">
                <a:avLst/>
              </a:prstGeom>
              <a:noFill/>
            </p:spPr>
            <p:txBody>
              <a:bodyPr wrap="square" lIns="0" tIns="0" rIns="0" bIns="0" rtlCol="1">
                <a:spAutoFit/>
              </a:bodyPr>
              <a:lstStyle/>
              <a:p>
                <a:pPr/>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rPr>
                        <m:t>𝑝𝑟𝑒𝑐𝑖𝑠𝑖𝑜𝑛</m:t>
                      </m:r>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90</m:t>
                          </m:r>
                        </m:num>
                        <m:den>
                          <m:r>
                            <a:rPr lang="en-US" sz="2000" b="0" i="1" smtClean="0">
                              <a:latin typeface="Cambria Math" panose="02040503050406030204" pitchFamily="18" charset="0"/>
                            </a:rPr>
                            <m:t>230</m:t>
                          </m:r>
                        </m:den>
                      </m:f>
                      <m:r>
                        <a:rPr lang="en-US" sz="2000" b="0" i="1" smtClean="0">
                          <a:latin typeface="Cambria Math" panose="02040503050406030204" pitchFamily="18" charset="0"/>
                        </a:rPr>
                        <m:t>=</m:t>
                      </m:r>
                      <m:r>
                        <a:rPr lang="en-US" sz="2000" b="0" i="1" smtClean="0">
                          <a:latin typeface="Cambria Math" panose="02040503050406030204" pitchFamily="18" charset="0"/>
                        </a:rPr>
                        <m:t>0</m:t>
                      </m:r>
                      <m:r>
                        <a:rPr lang="en-US" sz="2000" b="0" i="1" smtClean="0">
                          <a:latin typeface="Cambria Math" panose="02040503050406030204" pitchFamily="18" charset="0"/>
                        </a:rPr>
                        <m:t>.</m:t>
                      </m:r>
                      <m:r>
                        <a:rPr lang="en-US" sz="2000" b="0" i="1" smtClean="0">
                          <a:latin typeface="Cambria Math" panose="02040503050406030204" pitchFamily="18" charset="0"/>
                        </a:rPr>
                        <m:t>3913</m:t>
                      </m:r>
                    </m:oMath>
                  </m:oMathPara>
                </a14:m>
                <a:endParaRPr lang="he-IL" sz="2000" dirty="0"/>
              </a:p>
            </p:txBody>
          </p:sp>
        </mc:Choice>
        <mc:Fallback xmlns="">
          <p:sp>
            <p:nvSpPr>
              <p:cNvPr id="8" name="TextBox 7">
                <a:extLst>
                  <a:ext uri="{FF2B5EF4-FFF2-40B4-BE49-F238E27FC236}">
                    <a16:creationId xmlns:a16="http://schemas.microsoft.com/office/drawing/2014/main" id="{27A64739-B7B0-4054-AB55-EACB01E7823B}"/>
                  </a:ext>
                </a:extLst>
              </p:cNvPr>
              <p:cNvSpPr txBox="1">
                <a:spLocks noRot="1" noChangeAspect="1" noMove="1" noResize="1" noEditPoints="1" noAdjustHandles="1" noChangeArrowheads="1" noChangeShapeType="1" noTextEdit="1"/>
              </p:cNvSpPr>
              <p:nvPr/>
            </p:nvSpPr>
            <p:spPr>
              <a:xfrm>
                <a:off x="1489102" y="3678368"/>
                <a:ext cx="3581400" cy="578235"/>
              </a:xfrm>
              <a:prstGeom prst="rect">
                <a:avLst/>
              </a:prstGeom>
              <a:blipFill>
                <a:blip r:embed="rId3"/>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3E5EE5A-50B4-435B-AA48-2B7088838B34}"/>
                  </a:ext>
                </a:extLst>
              </p:cNvPr>
              <p:cNvSpPr txBox="1"/>
              <p:nvPr/>
            </p:nvSpPr>
            <p:spPr>
              <a:xfrm>
                <a:off x="1489102" y="4599755"/>
                <a:ext cx="4286547" cy="578235"/>
              </a:xfrm>
              <a:prstGeom prst="rect">
                <a:avLst/>
              </a:prstGeom>
              <a:noFill/>
            </p:spPr>
            <p:txBody>
              <a:bodyPr wrap="square" lIns="0" tIns="0" rIns="0" bIns="0" rtlCol="1">
                <a:spAutoFit/>
              </a:bodyPr>
              <a:lstStyle/>
              <a:p>
                <a:pPr/>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rPr>
                        <m:t>𝑟𝑒𝑐𝑎𝑙𝑙</m:t>
                      </m:r>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90</m:t>
                          </m:r>
                        </m:num>
                        <m:den>
                          <m:r>
                            <a:rPr lang="en-US" sz="2000" b="0" i="1" smtClean="0">
                              <a:latin typeface="Cambria Math" panose="02040503050406030204" pitchFamily="18" charset="0"/>
                            </a:rPr>
                            <m:t>300</m:t>
                          </m:r>
                        </m:den>
                      </m:f>
                      <m:r>
                        <a:rPr lang="en-US" sz="2000" b="0" i="1" smtClean="0">
                          <a:latin typeface="Cambria Math" panose="02040503050406030204" pitchFamily="18" charset="0"/>
                        </a:rPr>
                        <m:t>=</m:t>
                      </m:r>
                      <m:r>
                        <a:rPr lang="en-US" sz="2000" b="0" i="1" smtClean="0">
                          <a:latin typeface="Cambria Math" panose="02040503050406030204" pitchFamily="18" charset="0"/>
                        </a:rPr>
                        <m:t>0</m:t>
                      </m:r>
                      <m:r>
                        <a:rPr lang="en-US" sz="2000" b="0" i="1" smtClean="0">
                          <a:latin typeface="Cambria Math" panose="02040503050406030204" pitchFamily="18" charset="0"/>
                        </a:rPr>
                        <m:t>.</m:t>
                      </m:r>
                      <m:r>
                        <a:rPr lang="en-US" sz="2000" b="0" i="1" smtClean="0">
                          <a:latin typeface="Cambria Math" panose="02040503050406030204" pitchFamily="18" charset="0"/>
                        </a:rPr>
                        <m:t>3</m:t>
                      </m:r>
                    </m:oMath>
                  </m:oMathPara>
                </a14:m>
                <a:endParaRPr lang="he-IL" sz="2000" dirty="0"/>
              </a:p>
            </p:txBody>
          </p:sp>
        </mc:Choice>
        <mc:Fallback xmlns="">
          <p:sp>
            <p:nvSpPr>
              <p:cNvPr id="10" name="TextBox 9">
                <a:extLst>
                  <a:ext uri="{FF2B5EF4-FFF2-40B4-BE49-F238E27FC236}">
                    <a16:creationId xmlns:a16="http://schemas.microsoft.com/office/drawing/2014/main" id="{E3E5EE5A-50B4-435B-AA48-2B7088838B34}"/>
                  </a:ext>
                </a:extLst>
              </p:cNvPr>
              <p:cNvSpPr txBox="1">
                <a:spLocks noRot="1" noChangeAspect="1" noMove="1" noResize="1" noEditPoints="1" noAdjustHandles="1" noChangeArrowheads="1" noChangeShapeType="1" noTextEdit="1"/>
              </p:cNvSpPr>
              <p:nvPr/>
            </p:nvSpPr>
            <p:spPr>
              <a:xfrm>
                <a:off x="1489102" y="4599755"/>
                <a:ext cx="4286547" cy="578235"/>
              </a:xfrm>
              <a:prstGeom prst="rect">
                <a:avLst/>
              </a:prstGeom>
              <a:blipFill>
                <a:blip r:embed="rId4"/>
                <a:stretch>
                  <a:fillRect/>
                </a:stretch>
              </a:blipFill>
            </p:spPr>
            <p:txBody>
              <a:bodyPr/>
              <a:lstStyle/>
              <a:p>
                <a:r>
                  <a:rPr lang="he-IL">
                    <a:noFill/>
                  </a:rPr>
                  <a:t> </a:t>
                </a:r>
              </a:p>
            </p:txBody>
          </p:sp>
        </mc:Fallback>
      </mc:AlternateContent>
      <p:pic>
        <p:nvPicPr>
          <p:cNvPr id="11" name="Picture 10">
            <a:extLst>
              <a:ext uri="{FF2B5EF4-FFF2-40B4-BE49-F238E27FC236}">
                <a16:creationId xmlns:a16="http://schemas.microsoft.com/office/drawing/2014/main" id="{6666FB2B-57E6-49C0-B933-41FC891A7466}"/>
              </a:ext>
            </a:extLst>
          </p:cNvPr>
          <p:cNvPicPr>
            <a:picLocks noChangeAspect="1"/>
          </p:cNvPicPr>
          <p:nvPr/>
        </p:nvPicPr>
        <p:blipFill>
          <a:blip r:embed="rId5"/>
          <a:stretch>
            <a:fillRect/>
          </a:stretch>
        </p:blipFill>
        <p:spPr>
          <a:xfrm>
            <a:off x="8993733" y="3559003"/>
            <a:ext cx="3071725" cy="862844"/>
          </a:xfrm>
          <a:prstGeom prst="rect">
            <a:avLst/>
          </a:prstGeom>
        </p:spPr>
      </p:pic>
      <p:pic>
        <p:nvPicPr>
          <p:cNvPr id="12" name="Picture 11">
            <a:extLst>
              <a:ext uri="{FF2B5EF4-FFF2-40B4-BE49-F238E27FC236}">
                <a16:creationId xmlns:a16="http://schemas.microsoft.com/office/drawing/2014/main" id="{D3838B6E-6CD2-4490-B39D-7569745509D1}"/>
              </a:ext>
            </a:extLst>
          </p:cNvPr>
          <p:cNvPicPr>
            <a:picLocks noChangeAspect="1"/>
          </p:cNvPicPr>
          <p:nvPr/>
        </p:nvPicPr>
        <p:blipFill>
          <a:blip r:embed="rId6"/>
          <a:stretch>
            <a:fillRect/>
          </a:stretch>
        </p:blipFill>
        <p:spPr>
          <a:xfrm>
            <a:off x="9077708" y="4649153"/>
            <a:ext cx="3071724" cy="939024"/>
          </a:xfrm>
          <a:prstGeom prst="rect">
            <a:avLst/>
          </a:prstGeom>
        </p:spPr>
      </p:pic>
    </p:spTree>
    <p:extLst>
      <p:ext uri="{BB962C8B-B14F-4D97-AF65-F5344CB8AC3E}">
        <p14:creationId xmlns:p14="http://schemas.microsoft.com/office/powerpoint/2010/main" val="25018125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pPr fontAlgn="base"/>
            <a:r>
              <a:rPr lang="en-US" b="1" dirty="0"/>
              <a:t>Precision and Recall</a:t>
            </a:r>
          </a:p>
        </p:txBody>
      </p:sp>
      <p:sp>
        <p:nvSpPr>
          <p:cNvPr id="3" name="Content Placeholder 2"/>
          <p:cNvSpPr>
            <a:spLocks noGrp="1"/>
          </p:cNvSpPr>
          <p:nvPr>
            <p:ph idx="1"/>
          </p:nvPr>
        </p:nvSpPr>
        <p:spPr>
          <a:xfrm>
            <a:off x="838200" y="1825625"/>
            <a:ext cx="10741090" cy="4351338"/>
          </a:xfrm>
        </p:spPr>
        <p:txBody>
          <a:bodyPr>
            <a:normAutofit fontScale="77500" lnSpcReduction="20000"/>
          </a:bodyPr>
          <a:lstStyle/>
          <a:p>
            <a:r>
              <a:rPr lang="en-US" dirty="0"/>
              <a:t>A perfect precision score of 1.0 for a class </a:t>
            </a:r>
            <a:r>
              <a:rPr lang="en-US" i="1" dirty="0"/>
              <a:t>C </a:t>
            </a:r>
            <a:r>
              <a:rPr lang="en-US" dirty="0"/>
              <a:t>means that every tuple that the classifier labeled as belonging to class </a:t>
            </a:r>
            <a:r>
              <a:rPr lang="en-US" i="1" dirty="0"/>
              <a:t>C </a:t>
            </a:r>
            <a:r>
              <a:rPr lang="en-US" dirty="0"/>
              <a:t>does indeed belong to class </a:t>
            </a:r>
            <a:r>
              <a:rPr lang="en-US" i="1" dirty="0"/>
              <a:t>C</a:t>
            </a:r>
            <a:r>
              <a:rPr lang="en-US" dirty="0"/>
              <a:t>. </a:t>
            </a:r>
          </a:p>
          <a:p>
            <a:r>
              <a:rPr lang="en-US" dirty="0"/>
              <a:t>However, it does not tell us anything about the number of class </a:t>
            </a:r>
            <a:r>
              <a:rPr lang="en-US" i="1" dirty="0"/>
              <a:t>C </a:t>
            </a:r>
            <a:r>
              <a:rPr lang="en-US" dirty="0"/>
              <a:t>tuples that the classifier mislabeled. </a:t>
            </a:r>
          </a:p>
          <a:p>
            <a:r>
              <a:rPr lang="en-US" dirty="0"/>
              <a:t>A perfect recall score of 1.0 for </a:t>
            </a:r>
            <a:r>
              <a:rPr lang="en-US" i="1" dirty="0"/>
              <a:t>C </a:t>
            </a:r>
            <a:r>
              <a:rPr lang="en-US" dirty="0"/>
              <a:t>means that every item from class </a:t>
            </a:r>
            <a:r>
              <a:rPr lang="en-US" i="1" dirty="0"/>
              <a:t>C </a:t>
            </a:r>
            <a:r>
              <a:rPr lang="en-US" dirty="0"/>
              <a:t>was labeled as such, but it does not tell us how many other tuples were incorrectly labeled as belonging to class </a:t>
            </a:r>
            <a:r>
              <a:rPr lang="en-US" i="1" dirty="0"/>
              <a:t>C</a:t>
            </a:r>
            <a:r>
              <a:rPr lang="en-US" dirty="0"/>
              <a:t>.</a:t>
            </a:r>
          </a:p>
          <a:p>
            <a:r>
              <a:rPr lang="en-US" dirty="0"/>
              <a:t>There tends to be an inverse relationship between precision and recall, where it is possible to increase one at the cost of reducing the other. </a:t>
            </a:r>
          </a:p>
          <a:p>
            <a:r>
              <a:rPr lang="en-US" dirty="0"/>
              <a:t>For example, our medical classifier may achieve high precision by labeling all COVID-19 tuples that present a certain way as </a:t>
            </a:r>
            <a:r>
              <a:rPr lang="en-US" i="1" dirty="0"/>
              <a:t>COVID-19</a:t>
            </a:r>
            <a:r>
              <a:rPr lang="en-US" dirty="0"/>
              <a:t>, but may have low recall if it mislabels many other instances of </a:t>
            </a:r>
            <a:r>
              <a:rPr lang="en-US" i="1" dirty="0"/>
              <a:t>COVID-19 </a:t>
            </a:r>
            <a:r>
              <a:rPr lang="en-US" dirty="0"/>
              <a:t>tuples. </a:t>
            </a:r>
          </a:p>
          <a:p>
            <a:r>
              <a:rPr lang="en-US" dirty="0"/>
              <a:t>Precision and recall scores are typically used together, where precision values are compared for a fixed value of recall, or vice versa. For example, we may compare precision values at a recall value of, say, 0.75.</a:t>
            </a:r>
          </a:p>
        </p:txBody>
      </p:sp>
      <p:sp>
        <p:nvSpPr>
          <p:cNvPr id="4" name="Slide Number Placeholder 3">
            <a:extLst>
              <a:ext uri="{FF2B5EF4-FFF2-40B4-BE49-F238E27FC236}">
                <a16:creationId xmlns:a16="http://schemas.microsoft.com/office/drawing/2014/main" id="{4A7E9D10-1437-4C27-9C93-CEC926E72A69}"/>
              </a:ext>
            </a:extLst>
          </p:cNvPr>
          <p:cNvSpPr>
            <a:spLocks noGrp="1"/>
          </p:cNvSpPr>
          <p:nvPr>
            <p:ph type="sldNum" sz="quarter" idx="12"/>
          </p:nvPr>
        </p:nvSpPr>
        <p:spPr/>
        <p:txBody>
          <a:bodyPr/>
          <a:lstStyle/>
          <a:p>
            <a:fld id="{14452C20-59BC-40FC-8A2C-7AA168804D5B}" type="slidenum">
              <a:rPr lang="he-IL" smtClean="0"/>
              <a:pPr/>
              <a:t>39</a:t>
            </a:fld>
            <a:endParaRPr lang="he-IL" dirty="0"/>
          </a:p>
        </p:txBody>
      </p:sp>
    </p:spTree>
    <p:extLst>
      <p:ext uri="{BB962C8B-B14F-4D97-AF65-F5344CB8AC3E}">
        <p14:creationId xmlns:p14="http://schemas.microsoft.com/office/powerpoint/2010/main" val="3967515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Train-Test Split</a:t>
            </a:r>
            <a:endParaRPr lang="he-IL" dirty="0"/>
          </a:p>
        </p:txBody>
      </p:sp>
      <p:sp>
        <p:nvSpPr>
          <p:cNvPr id="3" name="Content Placeholder 2"/>
          <p:cNvSpPr>
            <a:spLocks noGrp="1"/>
          </p:cNvSpPr>
          <p:nvPr>
            <p:ph idx="1"/>
          </p:nvPr>
        </p:nvSpPr>
        <p:spPr>
          <a:xfrm>
            <a:off x="838200" y="1825625"/>
            <a:ext cx="10750420" cy="4351338"/>
          </a:xfrm>
        </p:spPr>
        <p:txBody>
          <a:bodyPr>
            <a:normAutofit/>
          </a:bodyPr>
          <a:lstStyle/>
          <a:p>
            <a:pPr fontAlgn="base"/>
            <a:r>
              <a:rPr lang="en-US" dirty="0"/>
              <a:t>The train-test split is a technique for evaluating the performance of a machine learning algorithm.</a:t>
            </a:r>
          </a:p>
          <a:p>
            <a:pPr fontAlgn="base"/>
            <a:r>
              <a:rPr lang="en-US" dirty="0"/>
              <a:t>It can be used for classification or regression problems and can be used for any supervised learning algorithm.</a:t>
            </a:r>
          </a:p>
        </p:txBody>
      </p:sp>
      <p:sp>
        <p:nvSpPr>
          <p:cNvPr id="4" name="Slide Number Placeholder 3">
            <a:extLst>
              <a:ext uri="{FF2B5EF4-FFF2-40B4-BE49-F238E27FC236}">
                <a16:creationId xmlns:a16="http://schemas.microsoft.com/office/drawing/2014/main" id="{4A7E9D10-1437-4C27-9C93-CEC926E72A69}"/>
              </a:ext>
            </a:extLst>
          </p:cNvPr>
          <p:cNvSpPr>
            <a:spLocks noGrp="1"/>
          </p:cNvSpPr>
          <p:nvPr>
            <p:ph type="sldNum" sz="quarter" idx="12"/>
          </p:nvPr>
        </p:nvSpPr>
        <p:spPr/>
        <p:txBody>
          <a:bodyPr/>
          <a:lstStyle/>
          <a:p>
            <a:fld id="{14452C20-59BC-40FC-8A2C-7AA168804D5B}" type="slidenum">
              <a:rPr lang="he-IL" smtClean="0"/>
              <a:pPr/>
              <a:t>4</a:t>
            </a:fld>
            <a:endParaRPr lang="he-IL" dirty="0"/>
          </a:p>
        </p:txBody>
      </p:sp>
      <p:pic>
        <p:nvPicPr>
          <p:cNvPr id="29698" name="Picture 2" descr="machine learning training and testing data - Cheap Online Shopping -">
            <a:extLst>
              <a:ext uri="{FF2B5EF4-FFF2-40B4-BE49-F238E27FC236}">
                <a16:creationId xmlns:a16="http://schemas.microsoft.com/office/drawing/2014/main" id="{C8444FBB-B9EF-422D-80BC-071A6067B6D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85" t="9168" r="3826" b="8130"/>
          <a:stretch/>
        </p:blipFill>
        <p:spPr bwMode="auto">
          <a:xfrm>
            <a:off x="2808961" y="3773471"/>
            <a:ext cx="5801639" cy="2850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94166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pPr fontAlgn="base"/>
            <a:r>
              <a:rPr lang="en-US" b="1" dirty="0"/>
              <a:t>Precision and Recall in Information Retrieval</a:t>
            </a:r>
          </a:p>
        </p:txBody>
      </p:sp>
      <p:sp>
        <p:nvSpPr>
          <p:cNvPr id="3" name="Content Placeholder 2"/>
          <p:cNvSpPr>
            <a:spLocks noGrp="1"/>
          </p:cNvSpPr>
          <p:nvPr>
            <p:ph idx="1"/>
          </p:nvPr>
        </p:nvSpPr>
        <p:spPr>
          <a:xfrm>
            <a:off x="838200" y="1825625"/>
            <a:ext cx="10741090" cy="4351338"/>
          </a:xfrm>
        </p:spPr>
        <p:txBody>
          <a:bodyPr>
            <a:normAutofit/>
          </a:bodyPr>
          <a:lstStyle/>
          <a:p>
            <a:endParaRPr lang="en-US" dirty="0"/>
          </a:p>
        </p:txBody>
      </p:sp>
      <p:sp>
        <p:nvSpPr>
          <p:cNvPr id="4" name="Slide Number Placeholder 3">
            <a:extLst>
              <a:ext uri="{FF2B5EF4-FFF2-40B4-BE49-F238E27FC236}">
                <a16:creationId xmlns:a16="http://schemas.microsoft.com/office/drawing/2014/main" id="{4A7E9D10-1437-4C27-9C93-CEC926E72A69}"/>
              </a:ext>
            </a:extLst>
          </p:cNvPr>
          <p:cNvSpPr>
            <a:spLocks noGrp="1"/>
          </p:cNvSpPr>
          <p:nvPr>
            <p:ph type="sldNum" sz="quarter" idx="12"/>
          </p:nvPr>
        </p:nvSpPr>
        <p:spPr/>
        <p:txBody>
          <a:bodyPr/>
          <a:lstStyle/>
          <a:p>
            <a:fld id="{14452C20-59BC-40FC-8A2C-7AA168804D5B}" type="slidenum">
              <a:rPr lang="he-IL" smtClean="0"/>
              <a:pPr/>
              <a:t>40</a:t>
            </a:fld>
            <a:endParaRPr lang="he-IL" dirty="0"/>
          </a:p>
        </p:txBody>
      </p:sp>
      <p:grpSp>
        <p:nvGrpSpPr>
          <p:cNvPr id="6" name="Group 5">
            <a:extLst>
              <a:ext uri="{FF2B5EF4-FFF2-40B4-BE49-F238E27FC236}">
                <a16:creationId xmlns:a16="http://schemas.microsoft.com/office/drawing/2014/main" id="{D2C044EE-AF33-4EE8-A41A-928F9D3AEB85}"/>
              </a:ext>
            </a:extLst>
          </p:cNvPr>
          <p:cNvGrpSpPr>
            <a:grpSpLocks/>
          </p:cNvGrpSpPr>
          <p:nvPr/>
        </p:nvGrpSpPr>
        <p:grpSpPr bwMode="auto">
          <a:xfrm>
            <a:off x="7584022" y="2084484"/>
            <a:ext cx="3144838" cy="2222500"/>
            <a:chOff x="3216" y="1056"/>
            <a:chExt cx="1981" cy="1400"/>
          </a:xfrm>
        </p:grpSpPr>
        <p:grpSp>
          <p:nvGrpSpPr>
            <p:cNvPr id="7" name="Group 6">
              <a:extLst>
                <a:ext uri="{FF2B5EF4-FFF2-40B4-BE49-F238E27FC236}">
                  <a16:creationId xmlns:a16="http://schemas.microsoft.com/office/drawing/2014/main" id="{595462B0-7C23-4A9A-9BF6-3A072E7F057E}"/>
                </a:ext>
              </a:extLst>
            </p:cNvPr>
            <p:cNvGrpSpPr>
              <a:grpSpLocks/>
            </p:cNvGrpSpPr>
            <p:nvPr/>
          </p:nvGrpSpPr>
          <p:grpSpPr bwMode="auto">
            <a:xfrm>
              <a:off x="3456" y="1104"/>
              <a:ext cx="1741" cy="1116"/>
              <a:chOff x="3534" y="918"/>
              <a:chExt cx="1746" cy="1116"/>
            </a:xfrm>
          </p:grpSpPr>
          <p:sp>
            <p:nvSpPr>
              <p:cNvPr id="12" name="Rectangle 11">
                <a:extLst>
                  <a:ext uri="{FF2B5EF4-FFF2-40B4-BE49-F238E27FC236}">
                    <a16:creationId xmlns:a16="http://schemas.microsoft.com/office/drawing/2014/main" id="{32C5CF76-61E9-4F4D-91FC-9BE3E21D99B9}"/>
                  </a:ext>
                </a:extLst>
              </p:cNvPr>
              <p:cNvSpPr>
                <a:spLocks noChangeArrowheads="1"/>
              </p:cNvSpPr>
              <p:nvPr/>
            </p:nvSpPr>
            <p:spPr bwMode="auto">
              <a:xfrm>
                <a:off x="3534" y="1577"/>
                <a:ext cx="757" cy="457"/>
              </a:xfrm>
              <a:prstGeom prst="rect">
                <a:avLst/>
              </a:prstGeom>
              <a:noFill/>
              <a:ln w="12700">
                <a:solidFill>
                  <a:srgbClr val="000000"/>
                </a:solidFill>
                <a:miter lim="800000"/>
                <a:headEnd/>
                <a:tailEnd/>
              </a:ln>
              <a:effectLst/>
            </p:spPr>
            <p:txBody>
              <a:bodyPr lIns="90000" tIns="46800" rIns="90000" bIns="46800" anchor="ctr"/>
              <a:lstStyle>
                <a:defPPr>
                  <a:defRPr lang="en-US"/>
                </a:defPPr>
                <a:lvl1pPr algn="ctr" rtl="0" fontAlgn="base">
                  <a:spcBef>
                    <a:spcPct val="0"/>
                  </a:spcBef>
                  <a:spcAft>
                    <a:spcPct val="0"/>
                  </a:spcAft>
                  <a:defRPr sz="1600" i="1" kern="1200">
                    <a:solidFill>
                      <a:schemeClr val="tx1"/>
                    </a:solidFill>
                    <a:latin typeface="Times New Roman" pitchFamily="18" charset="0"/>
                    <a:ea typeface="+mn-ea"/>
                    <a:cs typeface="+mn-cs"/>
                  </a:defRPr>
                </a:lvl1pPr>
                <a:lvl2pPr marL="457200" algn="ctr" rtl="0" fontAlgn="base">
                  <a:spcBef>
                    <a:spcPct val="0"/>
                  </a:spcBef>
                  <a:spcAft>
                    <a:spcPct val="0"/>
                  </a:spcAft>
                  <a:defRPr sz="1600" i="1" kern="1200">
                    <a:solidFill>
                      <a:schemeClr val="tx1"/>
                    </a:solidFill>
                    <a:latin typeface="Times New Roman" pitchFamily="18" charset="0"/>
                    <a:ea typeface="+mn-ea"/>
                    <a:cs typeface="+mn-cs"/>
                  </a:defRPr>
                </a:lvl2pPr>
                <a:lvl3pPr marL="914400" algn="ctr" rtl="0" fontAlgn="base">
                  <a:spcBef>
                    <a:spcPct val="0"/>
                  </a:spcBef>
                  <a:spcAft>
                    <a:spcPct val="0"/>
                  </a:spcAft>
                  <a:defRPr sz="1600" i="1" kern="1200">
                    <a:solidFill>
                      <a:schemeClr val="tx1"/>
                    </a:solidFill>
                    <a:latin typeface="Times New Roman" pitchFamily="18" charset="0"/>
                    <a:ea typeface="+mn-ea"/>
                    <a:cs typeface="+mn-cs"/>
                  </a:defRPr>
                </a:lvl3pPr>
                <a:lvl4pPr marL="1371600" algn="ctr" rtl="0" fontAlgn="base">
                  <a:spcBef>
                    <a:spcPct val="0"/>
                  </a:spcBef>
                  <a:spcAft>
                    <a:spcPct val="0"/>
                  </a:spcAft>
                  <a:defRPr sz="1600" i="1" kern="1200">
                    <a:solidFill>
                      <a:schemeClr val="tx1"/>
                    </a:solidFill>
                    <a:latin typeface="Times New Roman" pitchFamily="18" charset="0"/>
                    <a:ea typeface="+mn-ea"/>
                    <a:cs typeface="+mn-cs"/>
                  </a:defRPr>
                </a:lvl4pPr>
                <a:lvl5pPr marL="1828800" algn="ctr" rtl="0" fontAlgn="base">
                  <a:spcBef>
                    <a:spcPct val="0"/>
                  </a:spcBef>
                  <a:spcAft>
                    <a:spcPct val="0"/>
                  </a:spcAft>
                  <a:defRPr sz="1600" i="1" kern="1200">
                    <a:solidFill>
                      <a:schemeClr val="tx1"/>
                    </a:solidFill>
                    <a:latin typeface="Times New Roman" pitchFamily="18" charset="0"/>
                    <a:ea typeface="+mn-ea"/>
                    <a:cs typeface="+mn-cs"/>
                  </a:defRPr>
                </a:lvl5pPr>
                <a:lvl6pPr marL="2286000" algn="l" defTabSz="914400" rtl="0" eaLnBrk="1" latinLnBrk="0" hangingPunct="1">
                  <a:defRPr sz="1600" i="1" kern="1200">
                    <a:solidFill>
                      <a:schemeClr val="tx1"/>
                    </a:solidFill>
                    <a:latin typeface="Times New Roman" pitchFamily="18" charset="0"/>
                    <a:ea typeface="+mn-ea"/>
                    <a:cs typeface="+mn-cs"/>
                  </a:defRPr>
                </a:lvl6pPr>
                <a:lvl7pPr marL="2743200" algn="l" defTabSz="914400" rtl="0" eaLnBrk="1" latinLnBrk="0" hangingPunct="1">
                  <a:defRPr sz="1600" i="1" kern="1200">
                    <a:solidFill>
                      <a:schemeClr val="tx1"/>
                    </a:solidFill>
                    <a:latin typeface="Times New Roman" pitchFamily="18" charset="0"/>
                    <a:ea typeface="+mn-ea"/>
                    <a:cs typeface="+mn-cs"/>
                  </a:defRPr>
                </a:lvl7pPr>
                <a:lvl8pPr marL="3200400" algn="l" defTabSz="914400" rtl="0" eaLnBrk="1" latinLnBrk="0" hangingPunct="1">
                  <a:defRPr sz="1600" i="1" kern="1200">
                    <a:solidFill>
                      <a:schemeClr val="tx1"/>
                    </a:solidFill>
                    <a:latin typeface="Times New Roman" pitchFamily="18" charset="0"/>
                    <a:ea typeface="+mn-ea"/>
                    <a:cs typeface="+mn-cs"/>
                  </a:defRPr>
                </a:lvl8pPr>
                <a:lvl9pPr marL="3657600" algn="l" defTabSz="914400" rtl="0" eaLnBrk="1" latinLnBrk="0" hangingPunct="1">
                  <a:defRPr sz="1600" i="1" kern="1200">
                    <a:solidFill>
                      <a:schemeClr val="tx1"/>
                    </a:solidFill>
                    <a:latin typeface="Times New Roman" pitchFamily="18" charset="0"/>
                    <a:ea typeface="+mn-ea"/>
                    <a:cs typeface="+mn-cs"/>
                  </a:defRPr>
                </a:lvl9pPr>
              </a:lstStyle>
              <a:p>
                <a:r>
                  <a:rPr kumimoji="1" lang="en-US" altLang="zh-TW" i="0">
                    <a:ea typeface="新細明體" pitchFamily="18" charset="-120"/>
                  </a:rPr>
                  <a:t>retrieved &amp; relevant</a:t>
                </a:r>
              </a:p>
            </p:txBody>
          </p:sp>
          <p:sp>
            <p:nvSpPr>
              <p:cNvPr id="13" name="Rectangle 12">
                <a:extLst>
                  <a:ext uri="{FF2B5EF4-FFF2-40B4-BE49-F238E27FC236}">
                    <a16:creationId xmlns:a16="http://schemas.microsoft.com/office/drawing/2014/main" id="{16F87F2C-B790-4FDC-B638-EE8590976C4C}"/>
                  </a:ext>
                </a:extLst>
              </p:cNvPr>
              <p:cNvSpPr>
                <a:spLocks noChangeArrowheads="1"/>
              </p:cNvSpPr>
              <p:nvPr/>
            </p:nvSpPr>
            <p:spPr bwMode="auto">
              <a:xfrm>
                <a:off x="4291" y="1577"/>
                <a:ext cx="989" cy="457"/>
              </a:xfrm>
              <a:prstGeom prst="rect">
                <a:avLst/>
              </a:prstGeom>
              <a:noFill/>
              <a:ln w="12700">
                <a:solidFill>
                  <a:srgbClr val="000000"/>
                </a:solidFill>
                <a:miter lim="800000"/>
                <a:headEnd/>
                <a:tailEnd/>
              </a:ln>
              <a:effectLst/>
            </p:spPr>
            <p:txBody>
              <a:bodyPr lIns="90000" tIns="46800" rIns="90000" bIns="46800" anchor="ctr"/>
              <a:lstStyle>
                <a:defPPr>
                  <a:defRPr lang="en-US"/>
                </a:defPPr>
                <a:lvl1pPr algn="ctr" rtl="0" fontAlgn="base">
                  <a:spcBef>
                    <a:spcPct val="0"/>
                  </a:spcBef>
                  <a:spcAft>
                    <a:spcPct val="0"/>
                  </a:spcAft>
                  <a:defRPr sz="1600" i="1" kern="1200">
                    <a:solidFill>
                      <a:schemeClr val="tx1"/>
                    </a:solidFill>
                    <a:latin typeface="Times New Roman" pitchFamily="18" charset="0"/>
                    <a:ea typeface="+mn-ea"/>
                    <a:cs typeface="+mn-cs"/>
                  </a:defRPr>
                </a:lvl1pPr>
                <a:lvl2pPr marL="457200" algn="ctr" rtl="0" fontAlgn="base">
                  <a:spcBef>
                    <a:spcPct val="0"/>
                  </a:spcBef>
                  <a:spcAft>
                    <a:spcPct val="0"/>
                  </a:spcAft>
                  <a:defRPr sz="1600" i="1" kern="1200">
                    <a:solidFill>
                      <a:schemeClr val="tx1"/>
                    </a:solidFill>
                    <a:latin typeface="Times New Roman" pitchFamily="18" charset="0"/>
                    <a:ea typeface="+mn-ea"/>
                    <a:cs typeface="+mn-cs"/>
                  </a:defRPr>
                </a:lvl2pPr>
                <a:lvl3pPr marL="914400" algn="ctr" rtl="0" fontAlgn="base">
                  <a:spcBef>
                    <a:spcPct val="0"/>
                  </a:spcBef>
                  <a:spcAft>
                    <a:spcPct val="0"/>
                  </a:spcAft>
                  <a:defRPr sz="1600" i="1" kern="1200">
                    <a:solidFill>
                      <a:schemeClr val="tx1"/>
                    </a:solidFill>
                    <a:latin typeface="Times New Roman" pitchFamily="18" charset="0"/>
                    <a:ea typeface="+mn-ea"/>
                    <a:cs typeface="+mn-cs"/>
                  </a:defRPr>
                </a:lvl3pPr>
                <a:lvl4pPr marL="1371600" algn="ctr" rtl="0" fontAlgn="base">
                  <a:spcBef>
                    <a:spcPct val="0"/>
                  </a:spcBef>
                  <a:spcAft>
                    <a:spcPct val="0"/>
                  </a:spcAft>
                  <a:defRPr sz="1600" i="1" kern="1200">
                    <a:solidFill>
                      <a:schemeClr val="tx1"/>
                    </a:solidFill>
                    <a:latin typeface="Times New Roman" pitchFamily="18" charset="0"/>
                    <a:ea typeface="+mn-ea"/>
                    <a:cs typeface="+mn-cs"/>
                  </a:defRPr>
                </a:lvl4pPr>
                <a:lvl5pPr marL="1828800" algn="ctr" rtl="0" fontAlgn="base">
                  <a:spcBef>
                    <a:spcPct val="0"/>
                  </a:spcBef>
                  <a:spcAft>
                    <a:spcPct val="0"/>
                  </a:spcAft>
                  <a:defRPr sz="1600" i="1" kern="1200">
                    <a:solidFill>
                      <a:schemeClr val="tx1"/>
                    </a:solidFill>
                    <a:latin typeface="Times New Roman" pitchFamily="18" charset="0"/>
                    <a:ea typeface="+mn-ea"/>
                    <a:cs typeface="+mn-cs"/>
                  </a:defRPr>
                </a:lvl5pPr>
                <a:lvl6pPr marL="2286000" algn="l" defTabSz="914400" rtl="0" eaLnBrk="1" latinLnBrk="0" hangingPunct="1">
                  <a:defRPr sz="1600" i="1" kern="1200">
                    <a:solidFill>
                      <a:schemeClr val="tx1"/>
                    </a:solidFill>
                    <a:latin typeface="Times New Roman" pitchFamily="18" charset="0"/>
                    <a:ea typeface="+mn-ea"/>
                    <a:cs typeface="+mn-cs"/>
                  </a:defRPr>
                </a:lvl6pPr>
                <a:lvl7pPr marL="2743200" algn="l" defTabSz="914400" rtl="0" eaLnBrk="1" latinLnBrk="0" hangingPunct="1">
                  <a:defRPr sz="1600" i="1" kern="1200">
                    <a:solidFill>
                      <a:schemeClr val="tx1"/>
                    </a:solidFill>
                    <a:latin typeface="Times New Roman" pitchFamily="18" charset="0"/>
                    <a:ea typeface="+mn-ea"/>
                    <a:cs typeface="+mn-cs"/>
                  </a:defRPr>
                </a:lvl7pPr>
                <a:lvl8pPr marL="3200400" algn="l" defTabSz="914400" rtl="0" eaLnBrk="1" latinLnBrk="0" hangingPunct="1">
                  <a:defRPr sz="1600" i="1" kern="1200">
                    <a:solidFill>
                      <a:schemeClr val="tx1"/>
                    </a:solidFill>
                    <a:latin typeface="Times New Roman" pitchFamily="18" charset="0"/>
                    <a:ea typeface="+mn-ea"/>
                    <a:cs typeface="+mn-cs"/>
                  </a:defRPr>
                </a:lvl8pPr>
                <a:lvl9pPr marL="3657600" algn="l" defTabSz="914400" rtl="0" eaLnBrk="1" latinLnBrk="0" hangingPunct="1">
                  <a:defRPr sz="1600" i="1" kern="1200">
                    <a:solidFill>
                      <a:schemeClr val="tx1"/>
                    </a:solidFill>
                    <a:latin typeface="Times New Roman" pitchFamily="18" charset="0"/>
                    <a:ea typeface="+mn-ea"/>
                    <a:cs typeface="+mn-cs"/>
                  </a:defRPr>
                </a:lvl9pPr>
              </a:lstStyle>
              <a:p>
                <a:r>
                  <a:rPr kumimoji="1" lang="en-US" altLang="zh-TW" i="0">
                    <a:ea typeface="新細明體" pitchFamily="18" charset="-120"/>
                  </a:rPr>
                  <a:t>not retrieved but relevant</a:t>
                </a:r>
                <a:endParaRPr kumimoji="1" lang="zh-TW" altLang="en-US" sz="2400" i="0">
                  <a:ea typeface="新細明體" pitchFamily="18" charset="-120"/>
                </a:endParaRPr>
              </a:p>
            </p:txBody>
          </p:sp>
          <p:sp>
            <p:nvSpPr>
              <p:cNvPr id="14" name="Rectangle 13">
                <a:extLst>
                  <a:ext uri="{FF2B5EF4-FFF2-40B4-BE49-F238E27FC236}">
                    <a16:creationId xmlns:a16="http://schemas.microsoft.com/office/drawing/2014/main" id="{3E5251F1-6ED4-41B0-B461-B70763710563}"/>
                  </a:ext>
                </a:extLst>
              </p:cNvPr>
              <p:cNvSpPr>
                <a:spLocks noChangeArrowheads="1"/>
              </p:cNvSpPr>
              <p:nvPr/>
            </p:nvSpPr>
            <p:spPr bwMode="auto">
              <a:xfrm>
                <a:off x="3534" y="918"/>
                <a:ext cx="757" cy="659"/>
              </a:xfrm>
              <a:prstGeom prst="rect">
                <a:avLst/>
              </a:prstGeom>
              <a:noFill/>
              <a:ln w="12700">
                <a:solidFill>
                  <a:srgbClr val="000000"/>
                </a:solidFill>
                <a:miter lim="800000"/>
                <a:headEnd/>
                <a:tailEnd/>
              </a:ln>
              <a:effectLst/>
            </p:spPr>
            <p:txBody>
              <a:bodyPr lIns="90000" tIns="46800" rIns="90000" bIns="46800" anchor="ctr"/>
              <a:lstStyle>
                <a:defPPr>
                  <a:defRPr lang="en-US"/>
                </a:defPPr>
                <a:lvl1pPr algn="ctr" rtl="0" fontAlgn="base">
                  <a:spcBef>
                    <a:spcPct val="0"/>
                  </a:spcBef>
                  <a:spcAft>
                    <a:spcPct val="0"/>
                  </a:spcAft>
                  <a:defRPr sz="1600" i="1" kern="1200">
                    <a:solidFill>
                      <a:schemeClr val="tx1"/>
                    </a:solidFill>
                    <a:latin typeface="Times New Roman" pitchFamily="18" charset="0"/>
                    <a:ea typeface="+mn-ea"/>
                    <a:cs typeface="+mn-cs"/>
                  </a:defRPr>
                </a:lvl1pPr>
                <a:lvl2pPr marL="457200" algn="ctr" rtl="0" fontAlgn="base">
                  <a:spcBef>
                    <a:spcPct val="0"/>
                  </a:spcBef>
                  <a:spcAft>
                    <a:spcPct val="0"/>
                  </a:spcAft>
                  <a:defRPr sz="1600" i="1" kern="1200">
                    <a:solidFill>
                      <a:schemeClr val="tx1"/>
                    </a:solidFill>
                    <a:latin typeface="Times New Roman" pitchFamily="18" charset="0"/>
                    <a:ea typeface="+mn-ea"/>
                    <a:cs typeface="+mn-cs"/>
                  </a:defRPr>
                </a:lvl2pPr>
                <a:lvl3pPr marL="914400" algn="ctr" rtl="0" fontAlgn="base">
                  <a:spcBef>
                    <a:spcPct val="0"/>
                  </a:spcBef>
                  <a:spcAft>
                    <a:spcPct val="0"/>
                  </a:spcAft>
                  <a:defRPr sz="1600" i="1" kern="1200">
                    <a:solidFill>
                      <a:schemeClr val="tx1"/>
                    </a:solidFill>
                    <a:latin typeface="Times New Roman" pitchFamily="18" charset="0"/>
                    <a:ea typeface="+mn-ea"/>
                    <a:cs typeface="+mn-cs"/>
                  </a:defRPr>
                </a:lvl3pPr>
                <a:lvl4pPr marL="1371600" algn="ctr" rtl="0" fontAlgn="base">
                  <a:spcBef>
                    <a:spcPct val="0"/>
                  </a:spcBef>
                  <a:spcAft>
                    <a:spcPct val="0"/>
                  </a:spcAft>
                  <a:defRPr sz="1600" i="1" kern="1200">
                    <a:solidFill>
                      <a:schemeClr val="tx1"/>
                    </a:solidFill>
                    <a:latin typeface="Times New Roman" pitchFamily="18" charset="0"/>
                    <a:ea typeface="+mn-ea"/>
                    <a:cs typeface="+mn-cs"/>
                  </a:defRPr>
                </a:lvl4pPr>
                <a:lvl5pPr marL="1828800" algn="ctr" rtl="0" fontAlgn="base">
                  <a:spcBef>
                    <a:spcPct val="0"/>
                  </a:spcBef>
                  <a:spcAft>
                    <a:spcPct val="0"/>
                  </a:spcAft>
                  <a:defRPr sz="1600" i="1" kern="1200">
                    <a:solidFill>
                      <a:schemeClr val="tx1"/>
                    </a:solidFill>
                    <a:latin typeface="Times New Roman" pitchFamily="18" charset="0"/>
                    <a:ea typeface="+mn-ea"/>
                    <a:cs typeface="+mn-cs"/>
                  </a:defRPr>
                </a:lvl5pPr>
                <a:lvl6pPr marL="2286000" algn="l" defTabSz="914400" rtl="0" eaLnBrk="1" latinLnBrk="0" hangingPunct="1">
                  <a:defRPr sz="1600" i="1" kern="1200">
                    <a:solidFill>
                      <a:schemeClr val="tx1"/>
                    </a:solidFill>
                    <a:latin typeface="Times New Roman" pitchFamily="18" charset="0"/>
                    <a:ea typeface="+mn-ea"/>
                    <a:cs typeface="+mn-cs"/>
                  </a:defRPr>
                </a:lvl6pPr>
                <a:lvl7pPr marL="2743200" algn="l" defTabSz="914400" rtl="0" eaLnBrk="1" latinLnBrk="0" hangingPunct="1">
                  <a:defRPr sz="1600" i="1" kern="1200">
                    <a:solidFill>
                      <a:schemeClr val="tx1"/>
                    </a:solidFill>
                    <a:latin typeface="Times New Roman" pitchFamily="18" charset="0"/>
                    <a:ea typeface="+mn-ea"/>
                    <a:cs typeface="+mn-cs"/>
                  </a:defRPr>
                </a:lvl7pPr>
                <a:lvl8pPr marL="3200400" algn="l" defTabSz="914400" rtl="0" eaLnBrk="1" latinLnBrk="0" hangingPunct="1">
                  <a:defRPr sz="1600" i="1" kern="1200">
                    <a:solidFill>
                      <a:schemeClr val="tx1"/>
                    </a:solidFill>
                    <a:latin typeface="Times New Roman" pitchFamily="18" charset="0"/>
                    <a:ea typeface="+mn-ea"/>
                    <a:cs typeface="+mn-cs"/>
                  </a:defRPr>
                </a:lvl8pPr>
                <a:lvl9pPr marL="3657600" algn="l" defTabSz="914400" rtl="0" eaLnBrk="1" latinLnBrk="0" hangingPunct="1">
                  <a:defRPr sz="1600" i="1" kern="1200">
                    <a:solidFill>
                      <a:schemeClr val="tx1"/>
                    </a:solidFill>
                    <a:latin typeface="Times New Roman" pitchFamily="18" charset="0"/>
                    <a:ea typeface="+mn-ea"/>
                    <a:cs typeface="+mn-cs"/>
                  </a:defRPr>
                </a:lvl9pPr>
              </a:lstStyle>
              <a:p>
                <a:r>
                  <a:rPr kumimoji="1" lang="en-US" altLang="zh-TW" i="0">
                    <a:ea typeface="新細明體" pitchFamily="18" charset="-120"/>
                  </a:rPr>
                  <a:t>retrieved &amp; irrelevant</a:t>
                </a:r>
                <a:endParaRPr kumimoji="1" lang="zh-TW" altLang="en-US" sz="2400" i="0">
                  <a:ea typeface="新細明體" pitchFamily="18" charset="-120"/>
                </a:endParaRPr>
              </a:p>
            </p:txBody>
          </p:sp>
          <p:sp>
            <p:nvSpPr>
              <p:cNvPr id="15" name="Rectangle 14">
                <a:extLst>
                  <a:ext uri="{FF2B5EF4-FFF2-40B4-BE49-F238E27FC236}">
                    <a16:creationId xmlns:a16="http://schemas.microsoft.com/office/drawing/2014/main" id="{AB2D78D7-9A45-4371-9999-678796CF374C}"/>
                  </a:ext>
                </a:extLst>
              </p:cNvPr>
              <p:cNvSpPr>
                <a:spLocks noChangeArrowheads="1"/>
              </p:cNvSpPr>
              <p:nvPr/>
            </p:nvSpPr>
            <p:spPr bwMode="auto">
              <a:xfrm>
                <a:off x="4291" y="918"/>
                <a:ext cx="989" cy="659"/>
              </a:xfrm>
              <a:prstGeom prst="rect">
                <a:avLst/>
              </a:prstGeom>
              <a:noFill/>
              <a:ln w="12700">
                <a:solidFill>
                  <a:srgbClr val="000000"/>
                </a:solidFill>
                <a:miter lim="800000"/>
                <a:headEnd/>
                <a:tailEnd/>
              </a:ln>
              <a:effectLst/>
            </p:spPr>
            <p:txBody>
              <a:bodyPr lIns="90000" tIns="46800" rIns="90000" bIns="46800" anchor="ctr"/>
              <a:lstStyle>
                <a:defPPr>
                  <a:defRPr lang="en-US"/>
                </a:defPPr>
                <a:lvl1pPr algn="ctr" rtl="0" fontAlgn="base">
                  <a:spcBef>
                    <a:spcPct val="0"/>
                  </a:spcBef>
                  <a:spcAft>
                    <a:spcPct val="0"/>
                  </a:spcAft>
                  <a:defRPr sz="1600" i="1" kern="1200">
                    <a:solidFill>
                      <a:schemeClr val="tx1"/>
                    </a:solidFill>
                    <a:latin typeface="Times New Roman" pitchFamily="18" charset="0"/>
                    <a:ea typeface="+mn-ea"/>
                    <a:cs typeface="+mn-cs"/>
                  </a:defRPr>
                </a:lvl1pPr>
                <a:lvl2pPr marL="457200" algn="ctr" rtl="0" fontAlgn="base">
                  <a:spcBef>
                    <a:spcPct val="0"/>
                  </a:spcBef>
                  <a:spcAft>
                    <a:spcPct val="0"/>
                  </a:spcAft>
                  <a:defRPr sz="1600" i="1" kern="1200">
                    <a:solidFill>
                      <a:schemeClr val="tx1"/>
                    </a:solidFill>
                    <a:latin typeface="Times New Roman" pitchFamily="18" charset="0"/>
                    <a:ea typeface="+mn-ea"/>
                    <a:cs typeface="+mn-cs"/>
                  </a:defRPr>
                </a:lvl2pPr>
                <a:lvl3pPr marL="914400" algn="ctr" rtl="0" fontAlgn="base">
                  <a:spcBef>
                    <a:spcPct val="0"/>
                  </a:spcBef>
                  <a:spcAft>
                    <a:spcPct val="0"/>
                  </a:spcAft>
                  <a:defRPr sz="1600" i="1" kern="1200">
                    <a:solidFill>
                      <a:schemeClr val="tx1"/>
                    </a:solidFill>
                    <a:latin typeface="Times New Roman" pitchFamily="18" charset="0"/>
                    <a:ea typeface="+mn-ea"/>
                    <a:cs typeface="+mn-cs"/>
                  </a:defRPr>
                </a:lvl3pPr>
                <a:lvl4pPr marL="1371600" algn="ctr" rtl="0" fontAlgn="base">
                  <a:spcBef>
                    <a:spcPct val="0"/>
                  </a:spcBef>
                  <a:spcAft>
                    <a:spcPct val="0"/>
                  </a:spcAft>
                  <a:defRPr sz="1600" i="1" kern="1200">
                    <a:solidFill>
                      <a:schemeClr val="tx1"/>
                    </a:solidFill>
                    <a:latin typeface="Times New Roman" pitchFamily="18" charset="0"/>
                    <a:ea typeface="+mn-ea"/>
                    <a:cs typeface="+mn-cs"/>
                  </a:defRPr>
                </a:lvl4pPr>
                <a:lvl5pPr marL="1828800" algn="ctr" rtl="0" fontAlgn="base">
                  <a:spcBef>
                    <a:spcPct val="0"/>
                  </a:spcBef>
                  <a:spcAft>
                    <a:spcPct val="0"/>
                  </a:spcAft>
                  <a:defRPr sz="1600" i="1" kern="1200">
                    <a:solidFill>
                      <a:schemeClr val="tx1"/>
                    </a:solidFill>
                    <a:latin typeface="Times New Roman" pitchFamily="18" charset="0"/>
                    <a:ea typeface="+mn-ea"/>
                    <a:cs typeface="+mn-cs"/>
                  </a:defRPr>
                </a:lvl5pPr>
                <a:lvl6pPr marL="2286000" algn="l" defTabSz="914400" rtl="0" eaLnBrk="1" latinLnBrk="0" hangingPunct="1">
                  <a:defRPr sz="1600" i="1" kern="1200">
                    <a:solidFill>
                      <a:schemeClr val="tx1"/>
                    </a:solidFill>
                    <a:latin typeface="Times New Roman" pitchFamily="18" charset="0"/>
                    <a:ea typeface="+mn-ea"/>
                    <a:cs typeface="+mn-cs"/>
                  </a:defRPr>
                </a:lvl6pPr>
                <a:lvl7pPr marL="2743200" algn="l" defTabSz="914400" rtl="0" eaLnBrk="1" latinLnBrk="0" hangingPunct="1">
                  <a:defRPr sz="1600" i="1" kern="1200">
                    <a:solidFill>
                      <a:schemeClr val="tx1"/>
                    </a:solidFill>
                    <a:latin typeface="Times New Roman" pitchFamily="18" charset="0"/>
                    <a:ea typeface="+mn-ea"/>
                    <a:cs typeface="+mn-cs"/>
                  </a:defRPr>
                </a:lvl7pPr>
                <a:lvl8pPr marL="3200400" algn="l" defTabSz="914400" rtl="0" eaLnBrk="1" latinLnBrk="0" hangingPunct="1">
                  <a:defRPr sz="1600" i="1" kern="1200">
                    <a:solidFill>
                      <a:schemeClr val="tx1"/>
                    </a:solidFill>
                    <a:latin typeface="Times New Roman" pitchFamily="18" charset="0"/>
                    <a:ea typeface="+mn-ea"/>
                    <a:cs typeface="+mn-cs"/>
                  </a:defRPr>
                </a:lvl8pPr>
                <a:lvl9pPr marL="3657600" algn="l" defTabSz="914400" rtl="0" eaLnBrk="1" latinLnBrk="0" hangingPunct="1">
                  <a:defRPr sz="1600" i="1" kern="1200">
                    <a:solidFill>
                      <a:schemeClr val="tx1"/>
                    </a:solidFill>
                    <a:latin typeface="Times New Roman" pitchFamily="18" charset="0"/>
                    <a:ea typeface="+mn-ea"/>
                    <a:cs typeface="+mn-cs"/>
                  </a:defRPr>
                </a:lvl9pPr>
              </a:lstStyle>
              <a:p>
                <a:r>
                  <a:rPr kumimoji="1" lang="en-US" altLang="zh-TW" i="0" dirty="0">
                    <a:ea typeface="新細明體" pitchFamily="18" charset="-120"/>
                  </a:rPr>
                  <a:t>Not retrieved &amp; irrelevant</a:t>
                </a:r>
                <a:endParaRPr kumimoji="1" lang="zh-TW" altLang="en-US" sz="2400" i="0" dirty="0">
                  <a:ea typeface="新細明體" pitchFamily="18" charset="-120"/>
                </a:endParaRPr>
              </a:p>
            </p:txBody>
          </p:sp>
        </p:grpSp>
        <p:sp>
          <p:nvSpPr>
            <p:cNvPr id="8" name="Text Box 20">
              <a:extLst>
                <a:ext uri="{FF2B5EF4-FFF2-40B4-BE49-F238E27FC236}">
                  <a16:creationId xmlns:a16="http://schemas.microsoft.com/office/drawing/2014/main" id="{EA583963-BA0C-46D4-B399-50920399279B}"/>
                </a:ext>
              </a:extLst>
            </p:cNvPr>
            <p:cNvSpPr txBox="1">
              <a:spLocks noChangeArrowheads="1"/>
            </p:cNvSpPr>
            <p:nvPr/>
          </p:nvSpPr>
          <p:spPr bwMode="auto">
            <a:xfrm>
              <a:off x="3514" y="2225"/>
              <a:ext cx="626" cy="231"/>
            </a:xfrm>
            <a:prstGeom prst="rect">
              <a:avLst/>
            </a:prstGeom>
            <a:noFill/>
            <a:ln w="12700">
              <a:noFill/>
              <a:miter lim="800000"/>
              <a:headEnd/>
              <a:tailEnd/>
            </a:ln>
            <a:effectLst/>
          </p:spPr>
          <p:txBody>
            <a:bodyPr wrap="none" lIns="90000" tIns="46800" rIns="90000" bIns="46800">
              <a:spAutoFit/>
            </a:bodyPr>
            <a:lstStyle>
              <a:defPPr>
                <a:defRPr lang="en-US"/>
              </a:defPPr>
              <a:lvl1pPr algn="ctr" rtl="0" fontAlgn="base">
                <a:spcBef>
                  <a:spcPct val="0"/>
                </a:spcBef>
                <a:spcAft>
                  <a:spcPct val="0"/>
                </a:spcAft>
                <a:defRPr sz="1600" i="1" kern="1200">
                  <a:solidFill>
                    <a:schemeClr val="tx1"/>
                  </a:solidFill>
                  <a:latin typeface="Times New Roman" pitchFamily="18" charset="0"/>
                  <a:ea typeface="+mn-ea"/>
                  <a:cs typeface="+mn-cs"/>
                </a:defRPr>
              </a:lvl1pPr>
              <a:lvl2pPr marL="457200" algn="ctr" rtl="0" fontAlgn="base">
                <a:spcBef>
                  <a:spcPct val="0"/>
                </a:spcBef>
                <a:spcAft>
                  <a:spcPct val="0"/>
                </a:spcAft>
                <a:defRPr sz="1600" i="1" kern="1200">
                  <a:solidFill>
                    <a:schemeClr val="tx1"/>
                  </a:solidFill>
                  <a:latin typeface="Times New Roman" pitchFamily="18" charset="0"/>
                  <a:ea typeface="+mn-ea"/>
                  <a:cs typeface="+mn-cs"/>
                </a:defRPr>
              </a:lvl2pPr>
              <a:lvl3pPr marL="914400" algn="ctr" rtl="0" fontAlgn="base">
                <a:spcBef>
                  <a:spcPct val="0"/>
                </a:spcBef>
                <a:spcAft>
                  <a:spcPct val="0"/>
                </a:spcAft>
                <a:defRPr sz="1600" i="1" kern="1200">
                  <a:solidFill>
                    <a:schemeClr val="tx1"/>
                  </a:solidFill>
                  <a:latin typeface="Times New Roman" pitchFamily="18" charset="0"/>
                  <a:ea typeface="+mn-ea"/>
                  <a:cs typeface="+mn-cs"/>
                </a:defRPr>
              </a:lvl3pPr>
              <a:lvl4pPr marL="1371600" algn="ctr" rtl="0" fontAlgn="base">
                <a:spcBef>
                  <a:spcPct val="0"/>
                </a:spcBef>
                <a:spcAft>
                  <a:spcPct val="0"/>
                </a:spcAft>
                <a:defRPr sz="1600" i="1" kern="1200">
                  <a:solidFill>
                    <a:schemeClr val="tx1"/>
                  </a:solidFill>
                  <a:latin typeface="Times New Roman" pitchFamily="18" charset="0"/>
                  <a:ea typeface="+mn-ea"/>
                  <a:cs typeface="+mn-cs"/>
                </a:defRPr>
              </a:lvl4pPr>
              <a:lvl5pPr marL="1828800" algn="ctr" rtl="0" fontAlgn="base">
                <a:spcBef>
                  <a:spcPct val="0"/>
                </a:spcBef>
                <a:spcAft>
                  <a:spcPct val="0"/>
                </a:spcAft>
                <a:defRPr sz="1600" i="1" kern="1200">
                  <a:solidFill>
                    <a:schemeClr val="tx1"/>
                  </a:solidFill>
                  <a:latin typeface="Times New Roman" pitchFamily="18" charset="0"/>
                  <a:ea typeface="+mn-ea"/>
                  <a:cs typeface="+mn-cs"/>
                </a:defRPr>
              </a:lvl5pPr>
              <a:lvl6pPr marL="2286000" algn="l" defTabSz="914400" rtl="0" eaLnBrk="1" latinLnBrk="0" hangingPunct="1">
                <a:defRPr sz="1600" i="1" kern="1200">
                  <a:solidFill>
                    <a:schemeClr val="tx1"/>
                  </a:solidFill>
                  <a:latin typeface="Times New Roman" pitchFamily="18" charset="0"/>
                  <a:ea typeface="+mn-ea"/>
                  <a:cs typeface="+mn-cs"/>
                </a:defRPr>
              </a:lvl6pPr>
              <a:lvl7pPr marL="2743200" algn="l" defTabSz="914400" rtl="0" eaLnBrk="1" latinLnBrk="0" hangingPunct="1">
                <a:defRPr sz="1600" i="1" kern="1200">
                  <a:solidFill>
                    <a:schemeClr val="tx1"/>
                  </a:solidFill>
                  <a:latin typeface="Times New Roman" pitchFamily="18" charset="0"/>
                  <a:ea typeface="+mn-ea"/>
                  <a:cs typeface="+mn-cs"/>
                </a:defRPr>
              </a:lvl7pPr>
              <a:lvl8pPr marL="3200400" algn="l" defTabSz="914400" rtl="0" eaLnBrk="1" latinLnBrk="0" hangingPunct="1">
                <a:defRPr sz="1600" i="1" kern="1200">
                  <a:solidFill>
                    <a:schemeClr val="tx1"/>
                  </a:solidFill>
                  <a:latin typeface="Times New Roman" pitchFamily="18" charset="0"/>
                  <a:ea typeface="+mn-ea"/>
                  <a:cs typeface="+mn-cs"/>
                </a:defRPr>
              </a:lvl8pPr>
              <a:lvl9pPr marL="3657600" algn="l" defTabSz="914400" rtl="0" eaLnBrk="1" latinLnBrk="0" hangingPunct="1">
                <a:defRPr sz="1600" i="1" kern="1200">
                  <a:solidFill>
                    <a:schemeClr val="tx1"/>
                  </a:solidFill>
                  <a:latin typeface="Times New Roman" pitchFamily="18" charset="0"/>
                  <a:ea typeface="+mn-ea"/>
                  <a:cs typeface="+mn-cs"/>
                </a:defRPr>
              </a:lvl9pPr>
            </a:lstStyle>
            <a:p>
              <a:pPr algn="l"/>
              <a:r>
                <a:rPr kumimoji="1" lang="en-US" altLang="zh-TW" sz="1800" i="0">
                  <a:ea typeface="新細明體" pitchFamily="18" charset="-120"/>
                </a:rPr>
                <a:t>retrieved</a:t>
              </a:r>
            </a:p>
          </p:txBody>
        </p:sp>
        <p:sp>
          <p:nvSpPr>
            <p:cNvPr id="9" name="Text Box 21">
              <a:extLst>
                <a:ext uri="{FF2B5EF4-FFF2-40B4-BE49-F238E27FC236}">
                  <a16:creationId xmlns:a16="http://schemas.microsoft.com/office/drawing/2014/main" id="{1122151F-F0C3-4AD9-AB2E-B2F4FA8DD7D8}"/>
                </a:ext>
              </a:extLst>
            </p:cNvPr>
            <p:cNvSpPr txBox="1">
              <a:spLocks noChangeArrowheads="1"/>
            </p:cNvSpPr>
            <p:nvPr/>
          </p:nvSpPr>
          <p:spPr bwMode="auto">
            <a:xfrm>
              <a:off x="4280" y="2225"/>
              <a:ext cx="846" cy="231"/>
            </a:xfrm>
            <a:prstGeom prst="rect">
              <a:avLst/>
            </a:prstGeom>
            <a:noFill/>
            <a:ln w="12700">
              <a:noFill/>
              <a:miter lim="800000"/>
              <a:headEnd/>
              <a:tailEnd/>
            </a:ln>
            <a:effectLst/>
          </p:spPr>
          <p:txBody>
            <a:bodyPr wrap="none" lIns="90000" tIns="46800" rIns="90000" bIns="46800">
              <a:spAutoFit/>
            </a:bodyPr>
            <a:lstStyle>
              <a:defPPr>
                <a:defRPr lang="en-US"/>
              </a:defPPr>
              <a:lvl1pPr algn="ctr" rtl="0" fontAlgn="base">
                <a:spcBef>
                  <a:spcPct val="0"/>
                </a:spcBef>
                <a:spcAft>
                  <a:spcPct val="0"/>
                </a:spcAft>
                <a:defRPr sz="1600" i="1" kern="1200">
                  <a:solidFill>
                    <a:schemeClr val="tx1"/>
                  </a:solidFill>
                  <a:latin typeface="Times New Roman" pitchFamily="18" charset="0"/>
                  <a:ea typeface="+mn-ea"/>
                  <a:cs typeface="+mn-cs"/>
                </a:defRPr>
              </a:lvl1pPr>
              <a:lvl2pPr marL="457200" algn="ctr" rtl="0" fontAlgn="base">
                <a:spcBef>
                  <a:spcPct val="0"/>
                </a:spcBef>
                <a:spcAft>
                  <a:spcPct val="0"/>
                </a:spcAft>
                <a:defRPr sz="1600" i="1" kern="1200">
                  <a:solidFill>
                    <a:schemeClr val="tx1"/>
                  </a:solidFill>
                  <a:latin typeface="Times New Roman" pitchFamily="18" charset="0"/>
                  <a:ea typeface="+mn-ea"/>
                  <a:cs typeface="+mn-cs"/>
                </a:defRPr>
              </a:lvl2pPr>
              <a:lvl3pPr marL="914400" algn="ctr" rtl="0" fontAlgn="base">
                <a:spcBef>
                  <a:spcPct val="0"/>
                </a:spcBef>
                <a:spcAft>
                  <a:spcPct val="0"/>
                </a:spcAft>
                <a:defRPr sz="1600" i="1" kern="1200">
                  <a:solidFill>
                    <a:schemeClr val="tx1"/>
                  </a:solidFill>
                  <a:latin typeface="Times New Roman" pitchFamily="18" charset="0"/>
                  <a:ea typeface="+mn-ea"/>
                  <a:cs typeface="+mn-cs"/>
                </a:defRPr>
              </a:lvl3pPr>
              <a:lvl4pPr marL="1371600" algn="ctr" rtl="0" fontAlgn="base">
                <a:spcBef>
                  <a:spcPct val="0"/>
                </a:spcBef>
                <a:spcAft>
                  <a:spcPct val="0"/>
                </a:spcAft>
                <a:defRPr sz="1600" i="1" kern="1200">
                  <a:solidFill>
                    <a:schemeClr val="tx1"/>
                  </a:solidFill>
                  <a:latin typeface="Times New Roman" pitchFamily="18" charset="0"/>
                  <a:ea typeface="+mn-ea"/>
                  <a:cs typeface="+mn-cs"/>
                </a:defRPr>
              </a:lvl4pPr>
              <a:lvl5pPr marL="1828800" algn="ctr" rtl="0" fontAlgn="base">
                <a:spcBef>
                  <a:spcPct val="0"/>
                </a:spcBef>
                <a:spcAft>
                  <a:spcPct val="0"/>
                </a:spcAft>
                <a:defRPr sz="1600" i="1" kern="1200">
                  <a:solidFill>
                    <a:schemeClr val="tx1"/>
                  </a:solidFill>
                  <a:latin typeface="Times New Roman" pitchFamily="18" charset="0"/>
                  <a:ea typeface="+mn-ea"/>
                  <a:cs typeface="+mn-cs"/>
                </a:defRPr>
              </a:lvl5pPr>
              <a:lvl6pPr marL="2286000" algn="l" defTabSz="914400" rtl="0" eaLnBrk="1" latinLnBrk="0" hangingPunct="1">
                <a:defRPr sz="1600" i="1" kern="1200">
                  <a:solidFill>
                    <a:schemeClr val="tx1"/>
                  </a:solidFill>
                  <a:latin typeface="Times New Roman" pitchFamily="18" charset="0"/>
                  <a:ea typeface="+mn-ea"/>
                  <a:cs typeface="+mn-cs"/>
                </a:defRPr>
              </a:lvl6pPr>
              <a:lvl7pPr marL="2743200" algn="l" defTabSz="914400" rtl="0" eaLnBrk="1" latinLnBrk="0" hangingPunct="1">
                <a:defRPr sz="1600" i="1" kern="1200">
                  <a:solidFill>
                    <a:schemeClr val="tx1"/>
                  </a:solidFill>
                  <a:latin typeface="Times New Roman" pitchFamily="18" charset="0"/>
                  <a:ea typeface="+mn-ea"/>
                  <a:cs typeface="+mn-cs"/>
                </a:defRPr>
              </a:lvl7pPr>
              <a:lvl8pPr marL="3200400" algn="l" defTabSz="914400" rtl="0" eaLnBrk="1" latinLnBrk="0" hangingPunct="1">
                <a:defRPr sz="1600" i="1" kern="1200">
                  <a:solidFill>
                    <a:schemeClr val="tx1"/>
                  </a:solidFill>
                  <a:latin typeface="Times New Roman" pitchFamily="18" charset="0"/>
                  <a:ea typeface="+mn-ea"/>
                  <a:cs typeface="+mn-cs"/>
                </a:defRPr>
              </a:lvl8pPr>
              <a:lvl9pPr marL="3657600" algn="l" defTabSz="914400" rtl="0" eaLnBrk="1" latinLnBrk="0" hangingPunct="1">
                <a:defRPr sz="1600" i="1" kern="1200">
                  <a:solidFill>
                    <a:schemeClr val="tx1"/>
                  </a:solidFill>
                  <a:latin typeface="Times New Roman" pitchFamily="18" charset="0"/>
                  <a:ea typeface="+mn-ea"/>
                  <a:cs typeface="+mn-cs"/>
                </a:defRPr>
              </a:lvl9pPr>
            </a:lstStyle>
            <a:p>
              <a:pPr algn="l"/>
              <a:r>
                <a:rPr kumimoji="1" lang="en-US" altLang="zh-TW" sz="1800" i="0">
                  <a:ea typeface="新細明體" pitchFamily="18" charset="-120"/>
                </a:rPr>
                <a:t>not retrieved</a:t>
              </a:r>
            </a:p>
          </p:txBody>
        </p:sp>
        <p:sp>
          <p:nvSpPr>
            <p:cNvPr id="10" name="Text Box 22">
              <a:extLst>
                <a:ext uri="{FF2B5EF4-FFF2-40B4-BE49-F238E27FC236}">
                  <a16:creationId xmlns:a16="http://schemas.microsoft.com/office/drawing/2014/main" id="{E1556D2F-A811-446F-A840-72F2D8E7D0D6}"/>
                </a:ext>
              </a:extLst>
            </p:cNvPr>
            <p:cNvSpPr txBox="1">
              <a:spLocks noChangeArrowheads="1"/>
            </p:cNvSpPr>
            <p:nvPr/>
          </p:nvSpPr>
          <p:spPr bwMode="auto">
            <a:xfrm rot="-5400000">
              <a:off x="3042" y="1902"/>
              <a:ext cx="578" cy="230"/>
            </a:xfrm>
            <a:prstGeom prst="rect">
              <a:avLst/>
            </a:prstGeom>
            <a:noFill/>
            <a:ln w="12700">
              <a:noFill/>
              <a:miter lim="800000"/>
              <a:headEnd/>
              <a:tailEnd/>
            </a:ln>
            <a:effectLst/>
          </p:spPr>
          <p:txBody>
            <a:bodyPr wrap="none" lIns="90000" tIns="46800" rIns="90000" bIns="46800">
              <a:spAutoFit/>
            </a:bodyPr>
            <a:lstStyle>
              <a:defPPr>
                <a:defRPr lang="en-US"/>
              </a:defPPr>
              <a:lvl1pPr algn="ctr" rtl="0" fontAlgn="base">
                <a:spcBef>
                  <a:spcPct val="0"/>
                </a:spcBef>
                <a:spcAft>
                  <a:spcPct val="0"/>
                </a:spcAft>
                <a:defRPr sz="1600" i="1" kern="1200">
                  <a:solidFill>
                    <a:schemeClr val="tx1"/>
                  </a:solidFill>
                  <a:latin typeface="Times New Roman" pitchFamily="18" charset="0"/>
                  <a:ea typeface="+mn-ea"/>
                  <a:cs typeface="+mn-cs"/>
                </a:defRPr>
              </a:lvl1pPr>
              <a:lvl2pPr marL="457200" algn="ctr" rtl="0" fontAlgn="base">
                <a:spcBef>
                  <a:spcPct val="0"/>
                </a:spcBef>
                <a:spcAft>
                  <a:spcPct val="0"/>
                </a:spcAft>
                <a:defRPr sz="1600" i="1" kern="1200">
                  <a:solidFill>
                    <a:schemeClr val="tx1"/>
                  </a:solidFill>
                  <a:latin typeface="Times New Roman" pitchFamily="18" charset="0"/>
                  <a:ea typeface="+mn-ea"/>
                  <a:cs typeface="+mn-cs"/>
                </a:defRPr>
              </a:lvl2pPr>
              <a:lvl3pPr marL="914400" algn="ctr" rtl="0" fontAlgn="base">
                <a:spcBef>
                  <a:spcPct val="0"/>
                </a:spcBef>
                <a:spcAft>
                  <a:spcPct val="0"/>
                </a:spcAft>
                <a:defRPr sz="1600" i="1" kern="1200">
                  <a:solidFill>
                    <a:schemeClr val="tx1"/>
                  </a:solidFill>
                  <a:latin typeface="Times New Roman" pitchFamily="18" charset="0"/>
                  <a:ea typeface="+mn-ea"/>
                  <a:cs typeface="+mn-cs"/>
                </a:defRPr>
              </a:lvl3pPr>
              <a:lvl4pPr marL="1371600" algn="ctr" rtl="0" fontAlgn="base">
                <a:spcBef>
                  <a:spcPct val="0"/>
                </a:spcBef>
                <a:spcAft>
                  <a:spcPct val="0"/>
                </a:spcAft>
                <a:defRPr sz="1600" i="1" kern="1200">
                  <a:solidFill>
                    <a:schemeClr val="tx1"/>
                  </a:solidFill>
                  <a:latin typeface="Times New Roman" pitchFamily="18" charset="0"/>
                  <a:ea typeface="+mn-ea"/>
                  <a:cs typeface="+mn-cs"/>
                </a:defRPr>
              </a:lvl4pPr>
              <a:lvl5pPr marL="1828800" algn="ctr" rtl="0" fontAlgn="base">
                <a:spcBef>
                  <a:spcPct val="0"/>
                </a:spcBef>
                <a:spcAft>
                  <a:spcPct val="0"/>
                </a:spcAft>
                <a:defRPr sz="1600" i="1" kern="1200">
                  <a:solidFill>
                    <a:schemeClr val="tx1"/>
                  </a:solidFill>
                  <a:latin typeface="Times New Roman" pitchFamily="18" charset="0"/>
                  <a:ea typeface="+mn-ea"/>
                  <a:cs typeface="+mn-cs"/>
                </a:defRPr>
              </a:lvl5pPr>
              <a:lvl6pPr marL="2286000" algn="l" defTabSz="914400" rtl="0" eaLnBrk="1" latinLnBrk="0" hangingPunct="1">
                <a:defRPr sz="1600" i="1" kern="1200">
                  <a:solidFill>
                    <a:schemeClr val="tx1"/>
                  </a:solidFill>
                  <a:latin typeface="Times New Roman" pitchFamily="18" charset="0"/>
                  <a:ea typeface="+mn-ea"/>
                  <a:cs typeface="+mn-cs"/>
                </a:defRPr>
              </a:lvl6pPr>
              <a:lvl7pPr marL="2743200" algn="l" defTabSz="914400" rtl="0" eaLnBrk="1" latinLnBrk="0" hangingPunct="1">
                <a:defRPr sz="1600" i="1" kern="1200">
                  <a:solidFill>
                    <a:schemeClr val="tx1"/>
                  </a:solidFill>
                  <a:latin typeface="Times New Roman" pitchFamily="18" charset="0"/>
                  <a:ea typeface="+mn-ea"/>
                  <a:cs typeface="+mn-cs"/>
                </a:defRPr>
              </a:lvl7pPr>
              <a:lvl8pPr marL="3200400" algn="l" defTabSz="914400" rtl="0" eaLnBrk="1" latinLnBrk="0" hangingPunct="1">
                <a:defRPr sz="1600" i="1" kern="1200">
                  <a:solidFill>
                    <a:schemeClr val="tx1"/>
                  </a:solidFill>
                  <a:latin typeface="Times New Roman" pitchFamily="18" charset="0"/>
                  <a:ea typeface="+mn-ea"/>
                  <a:cs typeface="+mn-cs"/>
                </a:defRPr>
              </a:lvl8pPr>
              <a:lvl9pPr marL="3657600" algn="l" defTabSz="914400" rtl="0" eaLnBrk="1" latinLnBrk="0" hangingPunct="1">
                <a:defRPr sz="1600" i="1" kern="1200">
                  <a:solidFill>
                    <a:schemeClr val="tx1"/>
                  </a:solidFill>
                  <a:latin typeface="Times New Roman" pitchFamily="18" charset="0"/>
                  <a:ea typeface="+mn-ea"/>
                  <a:cs typeface="+mn-cs"/>
                </a:defRPr>
              </a:lvl9pPr>
            </a:lstStyle>
            <a:p>
              <a:pPr algn="l"/>
              <a:r>
                <a:rPr kumimoji="1" lang="en-US" altLang="zh-TW" sz="1800" i="0">
                  <a:ea typeface="新細明體" pitchFamily="18" charset="-120"/>
                </a:rPr>
                <a:t>relevant</a:t>
              </a:r>
            </a:p>
          </p:txBody>
        </p:sp>
        <p:sp>
          <p:nvSpPr>
            <p:cNvPr id="11" name="Text Box 23">
              <a:extLst>
                <a:ext uri="{FF2B5EF4-FFF2-40B4-BE49-F238E27FC236}">
                  <a16:creationId xmlns:a16="http://schemas.microsoft.com/office/drawing/2014/main" id="{AE6E8EC8-8C14-4DE3-8390-6CBA452F81C3}"/>
                </a:ext>
              </a:extLst>
            </p:cNvPr>
            <p:cNvSpPr txBox="1">
              <a:spLocks noChangeArrowheads="1"/>
            </p:cNvSpPr>
            <p:nvPr/>
          </p:nvSpPr>
          <p:spPr bwMode="auto">
            <a:xfrm rot="-5400000">
              <a:off x="2998" y="1274"/>
              <a:ext cx="666" cy="230"/>
            </a:xfrm>
            <a:prstGeom prst="rect">
              <a:avLst/>
            </a:prstGeom>
            <a:noFill/>
            <a:ln w="12700">
              <a:noFill/>
              <a:miter lim="800000"/>
              <a:headEnd/>
              <a:tailEnd/>
            </a:ln>
            <a:effectLst/>
          </p:spPr>
          <p:txBody>
            <a:bodyPr wrap="none" lIns="90000" tIns="46800" rIns="90000" bIns="46800">
              <a:spAutoFit/>
            </a:bodyPr>
            <a:lstStyle>
              <a:defPPr>
                <a:defRPr lang="en-US"/>
              </a:defPPr>
              <a:lvl1pPr algn="ctr" rtl="0" fontAlgn="base">
                <a:spcBef>
                  <a:spcPct val="0"/>
                </a:spcBef>
                <a:spcAft>
                  <a:spcPct val="0"/>
                </a:spcAft>
                <a:defRPr sz="1600" i="1" kern="1200">
                  <a:solidFill>
                    <a:schemeClr val="tx1"/>
                  </a:solidFill>
                  <a:latin typeface="Times New Roman" pitchFamily="18" charset="0"/>
                  <a:ea typeface="+mn-ea"/>
                  <a:cs typeface="+mn-cs"/>
                </a:defRPr>
              </a:lvl1pPr>
              <a:lvl2pPr marL="457200" algn="ctr" rtl="0" fontAlgn="base">
                <a:spcBef>
                  <a:spcPct val="0"/>
                </a:spcBef>
                <a:spcAft>
                  <a:spcPct val="0"/>
                </a:spcAft>
                <a:defRPr sz="1600" i="1" kern="1200">
                  <a:solidFill>
                    <a:schemeClr val="tx1"/>
                  </a:solidFill>
                  <a:latin typeface="Times New Roman" pitchFamily="18" charset="0"/>
                  <a:ea typeface="+mn-ea"/>
                  <a:cs typeface="+mn-cs"/>
                </a:defRPr>
              </a:lvl2pPr>
              <a:lvl3pPr marL="914400" algn="ctr" rtl="0" fontAlgn="base">
                <a:spcBef>
                  <a:spcPct val="0"/>
                </a:spcBef>
                <a:spcAft>
                  <a:spcPct val="0"/>
                </a:spcAft>
                <a:defRPr sz="1600" i="1" kern="1200">
                  <a:solidFill>
                    <a:schemeClr val="tx1"/>
                  </a:solidFill>
                  <a:latin typeface="Times New Roman" pitchFamily="18" charset="0"/>
                  <a:ea typeface="+mn-ea"/>
                  <a:cs typeface="+mn-cs"/>
                </a:defRPr>
              </a:lvl3pPr>
              <a:lvl4pPr marL="1371600" algn="ctr" rtl="0" fontAlgn="base">
                <a:spcBef>
                  <a:spcPct val="0"/>
                </a:spcBef>
                <a:spcAft>
                  <a:spcPct val="0"/>
                </a:spcAft>
                <a:defRPr sz="1600" i="1" kern="1200">
                  <a:solidFill>
                    <a:schemeClr val="tx1"/>
                  </a:solidFill>
                  <a:latin typeface="Times New Roman" pitchFamily="18" charset="0"/>
                  <a:ea typeface="+mn-ea"/>
                  <a:cs typeface="+mn-cs"/>
                </a:defRPr>
              </a:lvl4pPr>
              <a:lvl5pPr marL="1828800" algn="ctr" rtl="0" fontAlgn="base">
                <a:spcBef>
                  <a:spcPct val="0"/>
                </a:spcBef>
                <a:spcAft>
                  <a:spcPct val="0"/>
                </a:spcAft>
                <a:defRPr sz="1600" i="1" kern="1200">
                  <a:solidFill>
                    <a:schemeClr val="tx1"/>
                  </a:solidFill>
                  <a:latin typeface="Times New Roman" pitchFamily="18" charset="0"/>
                  <a:ea typeface="+mn-ea"/>
                  <a:cs typeface="+mn-cs"/>
                </a:defRPr>
              </a:lvl5pPr>
              <a:lvl6pPr marL="2286000" algn="l" defTabSz="914400" rtl="0" eaLnBrk="1" latinLnBrk="0" hangingPunct="1">
                <a:defRPr sz="1600" i="1" kern="1200">
                  <a:solidFill>
                    <a:schemeClr val="tx1"/>
                  </a:solidFill>
                  <a:latin typeface="Times New Roman" pitchFamily="18" charset="0"/>
                  <a:ea typeface="+mn-ea"/>
                  <a:cs typeface="+mn-cs"/>
                </a:defRPr>
              </a:lvl6pPr>
              <a:lvl7pPr marL="2743200" algn="l" defTabSz="914400" rtl="0" eaLnBrk="1" latinLnBrk="0" hangingPunct="1">
                <a:defRPr sz="1600" i="1" kern="1200">
                  <a:solidFill>
                    <a:schemeClr val="tx1"/>
                  </a:solidFill>
                  <a:latin typeface="Times New Roman" pitchFamily="18" charset="0"/>
                  <a:ea typeface="+mn-ea"/>
                  <a:cs typeface="+mn-cs"/>
                </a:defRPr>
              </a:lvl7pPr>
              <a:lvl8pPr marL="3200400" algn="l" defTabSz="914400" rtl="0" eaLnBrk="1" latinLnBrk="0" hangingPunct="1">
                <a:defRPr sz="1600" i="1" kern="1200">
                  <a:solidFill>
                    <a:schemeClr val="tx1"/>
                  </a:solidFill>
                  <a:latin typeface="Times New Roman" pitchFamily="18" charset="0"/>
                  <a:ea typeface="+mn-ea"/>
                  <a:cs typeface="+mn-cs"/>
                </a:defRPr>
              </a:lvl8pPr>
              <a:lvl9pPr marL="3657600" algn="l" defTabSz="914400" rtl="0" eaLnBrk="1" latinLnBrk="0" hangingPunct="1">
                <a:defRPr sz="1600" i="1" kern="1200">
                  <a:solidFill>
                    <a:schemeClr val="tx1"/>
                  </a:solidFill>
                  <a:latin typeface="Times New Roman" pitchFamily="18" charset="0"/>
                  <a:ea typeface="+mn-ea"/>
                  <a:cs typeface="+mn-cs"/>
                </a:defRPr>
              </a:lvl9pPr>
            </a:lstStyle>
            <a:p>
              <a:pPr algn="l"/>
              <a:r>
                <a:rPr kumimoji="1" lang="en-US" altLang="zh-TW" sz="1800" i="0">
                  <a:ea typeface="新細明體" pitchFamily="18" charset="-120"/>
                </a:rPr>
                <a:t>irrelevant</a:t>
              </a:r>
            </a:p>
          </p:txBody>
        </p:sp>
      </p:grpSp>
      <p:sp>
        <p:nvSpPr>
          <p:cNvPr id="18" name="Text Box 9">
            <a:extLst>
              <a:ext uri="{FF2B5EF4-FFF2-40B4-BE49-F238E27FC236}">
                <a16:creationId xmlns:a16="http://schemas.microsoft.com/office/drawing/2014/main" id="{C8350AB1-7DDF-4B1E-847B-8DE32D2E3665}"/>
              </a:ext>
            </a:extLst>
          </p:cNvPr>
          <p:cNvSpPr txBox="1">
            <a:spLocks noChangeArrowheads="1"/>
          </p:cNvSpPr>
          <p:nvPr/>
        </p:nvSpPr>
        <p:spPr bwMode="auto">
          <a:xfrm>
            <a:off x="2867494" y="2857500"/>
            <a:ext cx="1524000" cy="508000"/>
          </a:xfrm>
          <a:prstGeom prst="rect">
            <a:avLst/>
          </a:prstGeom>
          <a:noFill/>
          <a:ln w="9525">
            <a:noFill/>
            <a:miter lim="800000"/>
            <a:headEnd/>
            <a:tailEnd/>
          </a:ln>
          <a:effectLst/>
        </p:spPr>
        <p:txBody>
          <a:bodyPr lIns="92075" tIns="46038" rIns="92075" bIns="46038" anchor="b">
            <a:spAutoFit/>
          </a:bodyPr>
          <a:lstStyle>
            <a:defPPr>
              <a:defRPr lang="en-US"/>
            </a:defPPr>
            <a:lvl1pPr algn="ctr" rtl="0" fontAlgn="base">
              <a:spcBef>
                <a:spcPct val="0"/>
              </a:spcBef>
              <a:spcAft>
                <a:spcPct val="0"/>
              </a:spcAft>
              <a:defRPr sz="1600" i="1" kern="1200">
                <a:solidFill>
                  <a:schemeClr val="tx1"/>
                </a:solidFill>
                <a:latin typeface="Times New Roman" pitchFamily="18" charset="0"/>
                <a:ea typeface="+mn-ea"/>
                <a:cs typeface="+mn-cs"/>
              </a:defRPr>
            </a:lvl1pPr>
            <a:lvl2pPr marL="457200" algn="ctr" rtl="0" fontAlgn="base">
              <a:spcBef>
                <a:spcPct val="0"/>
              </a:spcBef>
              <a:spcAft>
                <a:spcPct val="0"/>
              </a:spcAft>
              <a:defRPr sz="1600" i="1" kern="1200">
                <a:solidFill>
                  <a:schemeClr val="tx1"/>
                </a:solidFill>
                <a:latin typeface="Times New Roman" pitchFamily="18" charset="0"/>
                <a:ea typeface="+mn-ea"/>
                <a:cs typeface="+mn-cs"/>
              </a:defRPr>
            </a:lvl2pPr>
            <a:lvl3pPr marL="914400" algn="ctr" rtl="0" fontAlgn="base">
              <a:spcBef>
                <a:spcPct val="0"/>
              </a:spcBef>
              <a:spcAft>
                <a:spcPct val="0"/>
              </a:spcAft>
              <a:defRPr sz="1600" i="1" kern="1200">
                <a:solidFill>
                  <a:schemeClr val="tx1"/>
                </a:solidFill>
                <a:latin typeface="Times New Roman" pitchFamily="18" charset="0"/>
                <a:ea typeface="+mn-ea"/>
                <a:cs typeface="+mn-cs"/>
              </a:defRPr>
            </a:lvl3pPr>
            <a:lvl4pPr marL="1371600" algn="ctr" rtl="0" fontAlgn="base">
              <a:spcBef>
                <a:spcPct val="0"/>
              </a:spcBef>
              <a:spcAft>
                <a:spcPct val="0"/>
              </a:spcAft>
              <a:defRPr sz="1600" i="1" kern="1200">
                <a:solidFill>
                  <a:schemeClr val="tx1"/>
                </a:solidFill>
                <a:latin typeface="Times New Roman" pitchFamily="18" charset="0"/>
                <a:ea typeface="+mn-ea"/>
                <a:cs typeface="+mn-cs"/>
              </a:defRPr>
            </a:lvl4pPr>
            <a:lvl5pPr marL="1828800" algn="ctr" rtl="0" fontAlgn="base">
              <a:spcBef>
                <a:spcPct val="0"/>
              </a:spcBef>
              <a:spcAft>
                <a:spcPct val="0"/>
              </a:spcAft>
              <a:defRPr sz="1600" i="1" kern="1200">
                <a:solidFill>
                  <a:schemeClr val="tx1"/>
                </a:solidFill>
                <a:latin typeface="Times New Roman" pitchFamily="18" charset="0"/>
                <a:ea typeface="+mn-ea"/>
                <a:cs typeface="+mn-cs"/>
              </a:defRPr>
            </a:lvl5pPr>
            <a:lvl6pPr marL="2286000" algn="l" defTabSz="914400" rtl="0" eaLnBrk="1" latinLnBrk="0" hangingPunct="1">
              <a:defRPr sz="1600" i="1" kern="1200">
                <a:solidFill>
                  <a:schemeClr val="tx1"/>
                </a:solidFill>
                <a:latin typeface="Times New Roman" pitchFamily="18" charset="0"/>
                <a:ea typeface="+mn-ea"/>
                <a:cs typeface="+mn-cs"/>
              </a:defRPr>
            </a:lvl6pPr>
            <a:lvl7pPr marL="2743200" algn="l" defTabSz="914400" rtl="0" eaLnBrk="1" latinLnBrk="0" hangingPunct="1">
              <a:defRPr sz="1600" i="1" kern="1200">
                <a:solidFill>
                  <a:schemeClr val="tx1"/>
                </a:solidFill>
                <a:latin typeface="Times New Roman" pitchFamily="18" charset="0"/>
                <a:ea typeface="+mn-ea"/>
                <a:cs typeface="+mn-cs"/>
              </a:defRPr>
            </a:lvl7pPr>
            <a:lvl8pPr marL="3200400" algn="l" defTabSz="914400" rtl="0" eaLnBrk="1" latinLnBrk="0" hangingPunct="1">
              <a:defRPr sz="1600" i="1" kern="1200">
                <a:solidFill>
                  <a:schemeClr val="tx1"/>
                </a:solidFill>
                <a:latin typeface="Times New Roman" pitchFamily="18" charset="0"/>
                <a:ea typeface="+mn-ea"/>
                <a:cs typeface="+mn-cs"/>
              </a:defRPr>
            </a:lvl8pPr>
            <a:lvl9pPr marL="3657600" algn="l" defTabSz="914400" rtl="0" eaLnBrk="1" latinLnBrk="0" hangingPunct="1">
              <a:defRPr sz="1600" i="1" kern="1200">
                <a:solidFill>
                  <a:schemeClr val="tx1"/>
                </a:solidFill>
                <a:latin typeface="Times New Roman" pitchFamily="18" charset="0"/>
                <a:ea typeface="+mn-ea"/>
                <a:cs typeface="+mn-cs"/>
              </a:defRPr>
            </a:lvl9pPr>
          </a:lstStyle>
          <a:p>
            <a:pPr>
              <a:lnSpc>
                <a:spcPct val="85000"/>
              </a:lnSpc>
              <a:spcBef>
                <a:spcPct val="50000"/>
              </a:spcBef>
            </a:pPr>
            <a:r>
              <a:rPr lang="en-US" altLang="zh-TW" b="1" i="0">
                <a:solidFill>
                  <a:schemeClr val="bg1"/>
                </a:solidFill>
                <a:ea typeface="標楷體" pitchFamily="65" charset="-120"/>
              </a:rPr>
              <a:t>Relevant documents</a:t>
            </a:r>
          </a:p>
        </p:txBody>
      </p:sp>
      <p:sp>
        <p:nvSpPr>
          <p:cNvPr id="22" name="Rectangle 21">
            <a:extLst>
              <a:ext uri="{FF2B5EF4-FFF2-40B4-BE49-F238E27FC236}">
                <a16:creationId xmlns:a16="http://schemas.microsoft.com/office/drawing/2014/main" id="{4B4A6BD2-F913-4DE2-B23B-CE2BB4BA7F47}"/>
              </a:ext>
            </a:extLst>
          </p:cNvPr>
          <p:cNvSpPr>
            <a:spLocks noChangeArrowheads="1"/>
          </p:cNvSpPr>
          <p:nvPr/>
        </p:nvSpPr>
        <p:spPr bwMode="auto">
          <a:xfrm>
            <a:off x="1399122" y="2096471"/>
            <a:ext cx="4970729" cy="2210513"/>
          </a:xfrm>
          <a:prstGeom prst="rect">
            <a:avLst/>
          </a:prstGeom>
          <a:solidFill>
            <a:srgbClr val="FFFF99"/>
          </a:solidFill>
          <a:ln w="9525">
            <a:solidFill>
              <a:srgbClr val="FFFF99"/>
            </a:solidFill>
            <a:miter lim="800000"/>
            <a:headEnd/>
            <a:tailEnd/>
          </a:ln>
          <a:effectLst/>
        </p:spPr>
        <p:txBody>
          <a:bodyPr wrap="none" lIns="92075" tIns="46038" rIns="92075" bIns="46038" anchor="ctr"/>
          <a:lstStyle>
            <a:defPPr>
              <a:defRPr lang="en-US"/>
            </a:defPPr>
            <a:lvl1pPr algn="ctr" rtl="0" fontAlgn="base">
              <a:spcBef>
                <a:spcPct val="0"/>
              </a:spcBef>
              <a:spcAft>
                <a:spcPct val="0"/>
              </a:spcAft>
              <a:defRPr sz="1600" i="1" kern="1200">
                <a:solidFill>
                  <a:schemeClr val="tx1"/>
                </a:solidFill>
                <a:latin typeface="Times New Roman" pitchFamily="18" charset="0"/>
                <a:ea typeface="+mn-ea"/>
                <a:cs typeface="+mn-cs"/>
              </a:defRPr>
            </a:lvl1pPr>
            <a:lvl2pPr marL="457200" algn="ctr" rtl="0" fontAlgn="base">
              <a:spcBef>
                <a:spcPct val="0"/>
              </a:spcBef>
              <a:spcAft>
                <a:spcPct val="0"/>
              </a:spcAft>
              <a:defRPr sz="1600" i="1" kern="1200">
                <a:solidFill>
                  <a:schemeClr val="tx1"/>
                </a:solidFill>
                <a:latin typeface="Times New Roman" pitchFamily="18" charset="0"/>
                <a:ea typeface="+mn-ea"/>
                <a:cs typeface="+mn-cs"/>
              </a:defRPr>
            </a:lvl2pPr>
            <a:lvl3pPr marL="914400" algn="ctr" rtl="0" fontAlgn="base">
              <a:spcBef>
                <a:spcPct val="0"/>
              </a:spcBef>
              <a:spcAft>
                <a:spcPct val="0"/>
              </a:spcAft>
              <a:defRPr sz="1600" i="1" kern="1200">
                <a:solidFill>
                  <a:schemeClr val="tx1"/>
                </a:solidFill>
                <a:latin typeface="Times New Roman" pitchFamily="18" charset="0"/>
                <a:ea typeface="+mn-ea"/>
                <a:cs typeface="+mn-cs"/>
              </a:defRPr>
            </a:lvl3pPr>
            <a:lvl4pPr marL="1371600" algn="ctr" rtl="0" fontAlgn="base">
              <a:spcBef>
                <a:spcPct val="0"/>
              </a:spcBef>
              <a:spcAft>
                <a:spcPct val="0"/>
              </a:spcAft>
              <a:defRPr sz="1600" i="1" kern="1200">
                <a:solidFill>
                  <a:schemeClr val="tx1"/>
                </a:solidFill>
                <a:latin typeface="Times New Roman" pitchFamily="18" charset="0"/>
                <a:ea typeface="+mn-ea"/>
                <a:cs typeface="+mn-cs"/>
              </a:defRPr>
            </a:lvl4pPr>
            <a:lvl5pPr marL="1828800" algn="ctr" rtl="0" fontAlgn="base">
              <a:spcBef>
                <a:spcPct val="0"/>
              </a:spcBef>
              <a:spcAft>
                <a:spcPct val="0"/>
              </a:spcAft>
              <a:defRPr sz="1600" i="1" kern="1200">
                <a:solidFill>
                  <a:schemeClr val="tx1"/>
                </a:solidFill>
                <a:latin typeface="Times New Roman" pitchFamily="18" charset="0"/>
                <a:ea typeface="+mn-ea"/>
                <a:cs typeface="+mn-cs"/>
              </a:defRPr>
            </a:lvl5pPr>
            <a:lvl6pPr marL="2286000" algn="l" defTabSz="914400" rtl="0" eaLnBrk="1" latinLnBrk="0" hangingPunct="1">
              <a:defRPr sz="1600" i="1" kern="1200">
                <a:solidFill>
                  <a:schemeClr val="tx1"/>
                </a:solidFill>
                <a:latin typeface="Times New Roman" pitchFamily="18" charset="0"/>
                <a:ea typeface="+mn-ea"/>
                <a:cs typeface="+mn-cs"/>
              </a:defRPr>
            </a:lvl6pPr>
            <a:lvl7pPr marL="2743200" algn="l" defTabSz="914400" rtl="0" eaLnBrk="1" latinLnBrk="0" hangingPunct="1">
              <a:defRPr sz="1600" i="1" kern="1200">
                <a:solidFill>
                  <a:schemeClr val="tx1"/>
                </a:solidFill>
                <a:latin typeface="Times New Roman" pitchFamily="18" charset="0"/>
                <a:ea typeface="+mn-ea"/>
                <a:cs typeface="+mn-cs"/>
              </a:defRPr>
            </a:lvl7pPr>
            <a:lvl8pPr marL="3200400" algn="l" defTabSz="914400" rtl="0" eaLnBrk="1" latinLnBrk="0" hangingPunct="1">
              <a:defRPr sz="1600" i="1" kern="1200">
                <a:solidFill>
                  <a:schemeClr val="tx1"/>
                </a:solidFill>
                <a:latin typeface="Times New Roman" pitchFamily="18" charset="0"/>
                <a:ea typeface="+mn-ea"/>
                <a:cs typeface="+mn-cs"/>
              </a:defRPr>
            </a:lvl8pPr>
            <a:lvl9pPr marL="3657600" algn="l" defTabSz="914400" rtl="0" eaLnBrk="1" latinLnBrk="0" hangingPunct="1">
              <a:defRPr sz="1600" i="1" kern="1200">
                <a:solidFill>
                  <a:schemeClr val="tx1"/>
                </a:solidFill>
                <a:latin typeface="Times New Roman" pitchFamily="18" charset="0"/>
                <a:ea typeface="+mn-ea"/>
                <a:cs typeface="+mn-cs"/>
              </a:defRPr>
            </a:lvl9pPr>
          </a:lstStyle>
          <a:p>
            <a:endParaRPr lang="en-US"/>
          </a:p>
        </p:txBody>
      </p:sp>
      <p:sp>
        <p:nvSpPr>
          <p:cNvPr id="23" name="Oval 22">
            <a:extLst>
              <a:ext uri="{FF2B5EF4-FFF2-40B4-BE49-F238E27FC236}">
                <a16:creationId xmlns:a16="http://schemas.microsoft.com/office/drawing/2014/main" id="{35BE77D4-0936-489A-83D2-6DBC876D2898}"/>
              </a:ext>
            </a:extLst>
          </p:cNvPr>
          <p:cNvSpPr>
            <a:spLocks noChangeArrowheads="1"/>
          </p:cNvSpPr>
          <p:nvPr/>
        </p:nvSpPr>
        <p:spPr bwMode="auto">
          <a:xfrm>
            <a:off x="2214829" y="2239346"/>
            <a:ext cx="2079893" cy="2035433"/>
          </a:xfrm>
          <a:prstGeom prst="ellipse">
            <a:avLst/>
          </a:prstGeom>
          <a:solidFill>
            <a:srgbClr val="800000"/>
          </a:solidFill>
          <a:ln w="9525">
            <a:solidFill>
              <a:schemeClr val="bg2"/>
            </a:solidFill>
            <a:round/>
            <a:headEnd/>
            <a:tailEnd/>
          </a:ln>
          <a:effectLst/>
        </p:spPr>
        <p:txBody>
          <a:bodyPr wrap="none" lIns="92075" tIns="46038" rIns="92075" bIns="46038" anchor="ctr"/>
          <a:lstStyle>
            <a:defPPr>
              <a:defRPr lang="en-US"/>
            </a:defPPr>
            <a:lvl1pPr algn="ctr" rtl="0" fontAlgn="base">
              <a:spcBef>
                <a:spcPct val="0"/>
              </a:spcBef>
              <a:spcAft>
                <a:spcPct val="0"/>
              </a:spcAft>
              <a:defRPr sz="1600" i="1" kern="1200">
                <a:solidFill>
                  <a:schemeClr val="tx1"/>
                </a:solidFill>
                <a:latin typeface="Times New Roman" pitchFamily="18" charset="0"/>
                <a:ea typeface="+mn-ea"/>
                <a:cs typeface="+mn-cs"/>
              </a:defRPr>
            </a:lvl1pPr>
            <a:lvl2pPr marL="457200" algn="ctr" rtl="0" fontAlgn="base">
              <a:spcBef>
                <a:spcPct val="0"/>
              </a:spcBef>
              <a:spcAft>
                <a:spcPct val="0"/>
              </a:spcAft>
              <a:defRPr sz="1600" i="1" kern="1200">
                <a:solidFill>
                  <a:schemeClr val="tx1"/>
                </a:solidFill>
                <a:latin typeface="Times New Roman" pitchFamily="18" charset="0"/>
                <a:ea typeface="+mn-ea"/>
                <a:cs typeface="+mn-cs"/>
              </a:defRPr>
            </a:lvl2pPr>
            <a:lvl3pPr marL="914400" algn="ctr" rtl="0" fontAlgn="base">
              <a:spcBef>
                <a:spcPct val="0"/>
              </a:spcBef>
              <a:spcAft>
                <a:spcPct val="0"/>
              </a:spcAft>
              <a:defRPr sz="1600" i="1" kern="1200">
                <a:solidFill>
                  <a:schemeClr val="tx1"/>
                </a:solidFill>
                <a:latin typeface="Times New Roman" pitchFamily="18" charset="0"/>
                <a:ea typeface="+mn-ea"/>
                <a:cs typeface="+mn-cs"/>
              </a:defRPr>
            </a:lvl3pPr>
            <a:lvl4pPr marL="1371600" algn="ctr" rtl="0" fontAlgn="base">
              <a:spcBef>
                <a:spcPct val="0"/>
              </a:spcBef>
              <a:spcAft>
                <a:spcPct val="0"/>
              </a:spcAft>
              <a:defRPr sz="1600" i="1" kern="1200">
                <a:solidFill>
                  <a:schemeClr val="tx1"/>
                </a:solidFill>
                <a:latin typeface="Times New Roman" pitchFamily="18" charset="0"/>
                <a:ea typeface="+mn-ea"/>
                <a:cs typeface="+mn-cs"/>
              </a:defRPr>
            </a:lvl4pPr>
            <a:lvl5pPr marL="1828800" algn="ctr" rtl="0" fontAlgn="base">
              <a:spcBef>
                <a:spcPct val="0"/>
              </a:spcBef>
              <a:spcAft>
                <a:spcPct val="0"/>
              </a:spcAft>
              <a:defRPr sz="1600" i="1" kern="1200">
                <a:solidFill>
                  <a:schemeClr val="tx1"/>
                </a:solidFill>
                <a:latin typeface="Times New Roman" pitchFamily="18" charset="0"/>
                <a:ea typeface="+mn-ea"/>
                <a:cs typeface="+mn-cs"/>
              </a:defRPr>
            </a:lvl5pPr>
            <a:lvl6pPr marL="2286000" algn="l" defTabSz="914400" rtl="0" eaLnBrk="1" latinLnBrk="0" hangingPunct="1">
              <a:defRPr sz="1600" i="1" kern="1200">
                <a:solidFill>
                  <a:schemeClr val="tx1"/>
                </a:solidFill>
                <a:latin typeface="Times New Roman" pitchFamily="18" charset="0"/>
                <a:ea typeface="+mn-ea"/>
                <a:cs typeface="+mn-cs"/>
              </a:defRPr>
            </a:lvl6pPr>
            <a:lvl7pPr marL="2743200" algn="l" defTabSz="914400" rtl="0" eaLnBrk="1" latinLnBrk="0" hangingPunct="1">
              <a:defRPr sz="1600" i="1" kern="1200">
                <a:solidFill>
                  <a:schemeClr val="tx1"/>
                </a:solidFill>
                <a:latin typeface="Times New Roman" pitchFamily="18" charset="0"/>
                <a:ea typeface="+mn-ea"/>
                <a:cs typeface="+mn-cs"/>
              </a:defRPr>
            </a:lvl7pPr>
            <a:lvl8pPr marL="3200400" algn="l" defTabSz="914400" rtl="0" eaLnBrk="1" latinLnBrk="0" hangingPunct="1">
              <a:defRPr sz="1600" i="1" kern="1200">
                <a:solidFill>
                  <a:schemeClr val="tx1"/>
                </a:solidFill>
                <a:latin typeface="Times New Roman" pitchFamily="18" charset="0"/>
                <a:ea typeface="+mn-ea"/>
                <a:cs typeface="+mn-cs"/>
              </a:defRPr>
            </a:lvl8pPr>
            <a:lvl9pPr marL="3657600" algn="l" defTabSz="914400" rtl="0" eaLnBrk="1" latinLnBrk="0" hangingPunct="1">
              <a:defRPr sz="1600" i="1" kern="1200">
                <a:solidFill>
                  <a:schemeClr val="tx1"/>
                </a:solidFill>
                <a:latin typeface="Times New Roman" pitchFamily="18" charset="0"/>
                <a:ea typeface="+mn-ea"/>
                <a:cs typeface="+mn-cs"/>
              </a:defRPr>
            </a:lvl9pPr>
          </a:lstStyle>
          <a:p>
            <a:endParaRPr lang="en-US"/>
          </a:p>
        </p:txBody>
      </p:sp>
      <p:sp>
        <p:nvSpPr>
          <p:cNvPr id="24" name="Oval 23">
            <a:extLst>
              <a:ext uri="{FF2B5EF4-FFF2-40B4-BE49-F238E27FC236}">
                <a16:creationId xmlns:a16="http://schemas.microsoft.com/office/drawing/2014/main" id="{242CBF38-4116-427C-B865-36C952CC8850}"/>
              </a:ext>
            </a:extLst>
          </p:cNvPr>
          <p:cNvSpPr>
            <a:spLocks noChangeArrowheads="1"/>
          </p:cNvSpPr>
          <p:nvPr/>
        </p:nvSpPr>
        <p:spPr bwMode="auto">
          <a:xfrm>
            <a:off x="3780371" y="2163146"/>
            <a:ext cx="2109521" cy="2044959"/>
          </a:xfrm>
          <a:prstGeom prst="ellipse">
            <a:avLst/>
          </a:prstGeom>
          <a:solidFill>
            <a:srgbClr val="FF99CC">
              <a:alpha val="50000"/>
            </a:srgbClr>
          </a:solidFill>
          <a:ln w="9525">
            <a:solidFill>
              <a:schemeClr val="bg2"/>
            </a:solidFill>
            <a:round/>
            <a:headEnd/>
            <a:tailEnd/>
          </a:ln>
          <a:effectLst/>
        </p:spPr>
        <p:txBody>
          <a:bodyPr wrap="none" lIns="92075" tIns="46038" rIns="92075" bIns="46038" anchor="ctr"/>
          <a:lstStyle>
            <a:defPPr>
              <a:defRPr lang="en-US"/>
            </a:defPPr>
            <a:lvl1pPr algn="ctr" rtl="0" fontAlgn="base">
              <a:spcBef>
                <a:spcPct val="0"/>
              </a:spcBef>
              <a:spcAft>
                <a:spcPct val="0"/>
              </a:spcAft>
              <a:defRPr sz="1600" i="1" kern="1200">
                <a:solidFill>
                  <a:schemeClr val="tx1"/>
                </a:solidFill>
                <a:latin typeface="Times New Roman" pitchFamily="18" charset="0"/>
                <a:ea typeface="+mn-ea"/>
                <a:cs typeface="+mn-cs"/>
              </a:defRPr>
            </a:lvl1pPr>
            <a:lvl2pPr marL="457200" algn="ctr" rtl="0" fontAlgn="base">
              <a:spcBef>
                <a:spcPct val="0"/>
              </a:spcBef>
              <a:spcAft>
                <a:spcPct val="0"/>
              </a:spcAft>
              <a:defRPr sz="1600" i="1" kern="1200">
                <a:solidFill>
                  <a:schemeClr val="tx1"/>
                </a:solidFill>
                <a:latin typeface="Times New Roman" pitchFamily="18" charset="0"/>
                <a:ea typeface="+mn-ea"/>
                <a:cs typeface="+mn-cs"/>
              </a:defRPr>
            </a:lvl2pPr>
            <a:lvl3pPr marL="914400" algn="ctr" rtl="0" fontAlgn="base">
              <a:spcBef>
                <a:spcPct val="0"/>
              </a:spcBef>
              <a:spcAft>
                <a:spcPct val="0"/>
              </a:spcAft>
              <a:defRPr sz="1600" i="1" kern="1200">
                <a:solidFill>
                  <a:schemeClr val="tx1"/>
                </a:solidFill>
                <a:latin typeface="Times New Roman" pitchFamily="18" charset="0"/>
                <a:ea typeface="+mn-ea"/>
                <a:cs typeface="+mn-cs"/>
              </a:defRPr>
            </a:lvl3pPr>
            <a:lvl4pPr marL="1371600" algn="ctr" rtl="0" fontAlgn="base">
              <a:spcBef>
                <a:spcPct val="0"/>
              </a:spcBef>
              <a:spcAft>
                <a:spcPct val="0"/>
              </a:spcAft>
              <a:defRPr sz="1600" i="1" kern="1200">
                <a:solidFill>
                  <a:schemeClr val="tx1"/>
                </a:solidFill>
                <a:latin typeface="Times New Roman" pitchFamily="18" charset="0"/>
                <a:ea typeface="+mn-ea"/>
                <a:cs typeface="+mn-cs"/>
              </a:defRPr>
            </a:lvl4pPr>
            <a:lvl5pPr marL="1828800" algn="ctr" rtl="0" fontAlgn="base">
              <a:spcBef>
                <a:spcPct val="0"/>
              </a:spcBef>
              <a:spcAft>
                <a:spcPct val="0"/>
              </a:spcAft>
              <a:defRPr sz="1600" i="1" kern="1200">
                <a:solidFill>
                  <a:schemeClr val="tx1"/>
                </a:solidFill>
                <a:latin typeface="Times New Roman" pitchFamily="18" charset="0"/>
                <a:ea typeface="+mn-ea"/>
                <a:cs typeface="+mn-cs"/>
              </a:defRPr>
            </a:lvl5pPr>
            <a:lvl6pPr marL="2286000" algn="l" defTabSz="914400" rtl="0" eaLnBrk="1" latinLnBrk="0" hangingPunct="1">
              <a:defRPr sz="1600" i="1" kern="1200">
                <a:solidFill>
                  <a:schemeClr val="tx1"/>
                </a:solidFill>
                <a:latin typeface="Times New Roman" pitchFamily="18" charset="0"/>
                <a:ea typeface="+mn-ea"/>
                <a:cs typeface="+mn-cs"/>
              </a:defRPr>
            </a:lvl6pPr>
            <a:lvl7pPr marL="2743200" algn="l" defTabSz="914400" rtl="0" eaLnBrk="1" latinLnBrk="0" hangingPunct="1">
              <a:defRPr sz="1600" i="1" kern="1200">
                <a:solidFill>
                  <a:schemeClr val="tx1"/>
                </a:solidFill>
                <a:latin typeface="Times New Roman" pitchFamily="18" charset="0"/>
                <a:ea typeface="+mn-ea"/>
                <a:cs typeface="+mn-cs"/>
              </a:defRPr>
            </a:lvl7pPr>
            <a:lvl8pPr marL="3200400" algn="l" defTabSz="914400" rtl="0" eaLnBrk="1" latinLnBrk="0" hangingPunct="1">
              <a:defRPr sz="1600" i="1" kern="1200">
                <a:solidFill>
                  <a:schemeClr val="tx1"/>
                </a:solidFill>
                <a:latin typeface="Times New Roman" pitchFamily="18" charset="0"/>
                <a:ea typeface="+mn-ea"/>
                <a:cs typeface="+mn-cs"/>
              </a:defRPr>
            </a:lvl8pPr>
            <a:lvl9pPr marL="3657600" algn="l" defTabSz="914400" rtl="0" eaLnBrk="1" latinLnBrk="0" hangingPunct="1">
              <a:defRPr sz="1600" i="1" kern="1200">
                <a:solidFill>
                  <a:schemeClr val="tx1"/>
                </a:solidFill>
                <a:latin typeface="Times New Roman" pitchFamily="18" charset="0"/>
                <a:ea typeface="+mn-ea"/>
                <a:cs typeface="+mn-cs"/>
              </a:defRPr>
            </a:lvl9pPr>
          </a:lstStyle>
          <a:p>
            <a:endParaRPr lang="en-US"/>
          </a:p>
        </p:txBody>
      </p:sp>
      <p:sp>
        <p:nvSpPr>
          <p:cNvPr id="25" name="Text Box 9">
            <a:extLst>
              <a:ext uri="{FF2B5EF4-FFF2-40B4-BE49-F238E27FC236}">
                <a16:creationId xmlns:a16="http://schemas.microsoft.com/office/drawing/2014/main" id="{22001CC1-1F87-4052-8D1B-3A9C78463046}"/>
              </a:ext>
            </a:extLst>
          </p:cNvPr>
          <p:cNvSpPr txBox="1">
            <a:spLocks noChangeArrowheads="1"/>
          </p:cNvSpPr>
          <p:nvPr/>
        </p:nvSpPr>
        <p:spPr bwMode="auto">
          <a:xfrm>
            <a:off x="2184731" y="2781339"/>
            <a:ext cx="1595172" cy="720839"/>
          </a:xfrm>
          <a:prstGeom prst="rect">
            <a:avLst/>
          </a:prstGeom>
          <a:noFill/>
          <a:ln w="9525">
            <a:noFill/>
            <a:miter lim="800000"/>
            <a:headEnd/>
            <a:tailEnd/>
          </a:ln>
          <a:effectLst/>
        </p:spPr>
        <p:txBody>
          <a:bodyPr wrap="square" lIns="92075" tIns="46038" rIns="92075" bIns="46038" anchor="b">
            <a:spAutoFit/>
          </a:bodyPr>
          <a:lstStyle>
            <a:defPPr>
              <a:defRPr lang="en-US"/>
            </a:defPPr>
            <a:lvl1pPr algn="ctr" rtl="0" fontAlgn="base">
              <a:spcBef>
                <a:spcPct val="0"/>
              </a:spcBef>
              <a:spcAft>
                <a:spcPct val="0"/>
              </a:spcAft>
              <a:defRPr sz="1600" i="1" kern="1200">
                <a:solidFill>
                  <a:schemeClr val="tx1"/>
                </a:solidFill>
                <a:latin typeface="Times New Roman" pitchFamily="18" charset="0"/>
                <a:ea typeface="+mn-ea"/>
                <a:cs typeface="+mn-cs"/>
              </a:defRPr>
            </a:lvl1pPr>
            <a:lvl2pPr marL="457200" algn="ctr" rtl="0" fontAlgn="base">
              <a:spcBef>
                <a:spcPct val="0"/>
              </a:spcBef>
              <a:spcAft>
                <a:spcPct val="0"/>
              </a:spcAft>
              <a:defRPr sz="1600" i="1" kern="1200">
                <a:solidFill>
                  <a:schemeClr val="tx1"/>
                </a:solidFill>
                <a:latin typeface="Times New Roman" pitchFamily="18" charset="0"/>
                <a:ea typeface="+mn-ea"/>
                <a:cs typeface="+mn-cs"/>
              </a:defRPr>
            </a:lvl2pPr>
            <a:lvl3pPr marL="914400" algn="ctr" rtl="0" fontAlgn="base">
              <a:spcBef>
                <a:spcPct val="0"/>
              </a:spcBef>
              <a:spcAft>
                <a:spcPct val="0"/>
              </a:spcAft>
              <a:defRPr sz="1600" i="1" kern="1200">
                <a:solidFill>
                  <a:schemeClr val="tx1"/>
                </a:solidFill>
                <a:latin typeface="Times New Roman" pitchFamily="18" charset="0"/>
                <a:ea typeface="+mn-ea"/>
                <a:cs typeface="+mn-cs"/>
              </a:defRPr>
            </a:lvl3pPr>
            <a:lvl4pPr marL="1371600" algn="ctr" rtl="0" fontAlgn="base">
              <a:spcBef>
                <a:spcPct val="0"/>
              </a:spcBef>
              <a:spcAft>
                <a:spcPct val="0"/>
              </a:spcAft>
              <a:defRPr sz="1600" i="1" kern="1200">
                <a:solidFill>
                  <a:schemeClr val="tx1"/>
                </a:solidFill>
                <a:latin typeface="Times New Roman" pitchFamily="18" charset="0"/>
                <a:ea typeface="+mn-ea"/>
                <a:cs typeface="+mn-cs"/>
              </a:defRPr>
            </a:lvl4pPr>
            <a:lvl5pPr marL="1828800" algn="ctr" rtl="0" fontAlgn="base">
              <a:spcBef>
                <a:spcPct val="0"/>
              </a:spcBef>
              <a:spcAft>
                <a:spcPct val="0"/>
              </a:spcAft>
              <a:defRPr sz="1600" i="1" kern="1200">
                <a:solidFill>
                  <a:schemeClr val="tx1"/>
                </a:solidFill>
                <a:latin typeface="Times New Roman" pitchFamily="18" charset="0"/>
                <a:ea typeface="+mn-ea"/>
                <a:cs typeface="+mn-cs"/>
              </a:defRPr>
            </a:lvl5pPr>
            <a:lvl6pPr marL="2286000" algn="l" defTabSz="914400" rtl="0" eaLnBrk="1" latinLnBrk="0" hangingPunct="1">
              <a:defRPr sz="1600" i="1" kern="1200">
                <a:solidFill>
                  <a:schemeClr val="tx1"/>
                </a:solidFill>
                <a:latin typeface="Times New Roman" pitchFamily="18" charset="0"/>
                <a:ea typeface="+mn-ea"/>
                <a:cs typeface="+mn-cs"/>
              </a:defRPr>
            </a:lvl6pPr>
            <a:lvl7pPr marL="2743200" algn="l" defTabSz="914400" rtl="0" eaLnBrk="1" latinLnBrk="0" hangingPunct="1">
              <a:defRPr sz="1600" i="1" kern="1200">
                <a:solidFill>
                  <a:schemeClr val="tx1"/>
                </a:solidFill>
                <a:latin typeface="Times New Roman" pitchFamily="18" charset="0"/>
                <a:ea typeface="+mn-ea"/>
                <a:cs typeface="+mn-cs"/>
              </a:defRPr>
            </a:lvl7pPr>
            <a:lvl8pPr marL="3200400" algn="l" defTabSz="914400" rtl="0" eaLnBrk="1" latinLnBrk="0" hangingPunct="1">
              <a:defRPr sz="1600" i="1" kern="1200">
                <a:solidFill>
                  <a:schemeClr val="tx1"/>
                </a:solidFill>
                <a:latin typeface="Times New Roman" pitchFamily="18" charset="0"/>
                <a:ea typeface="+mn-ea"/>
                <a:cs typeface="+mn-cs"/>
              </a:defRPr>
            </a:lvl8pPr>
            <a:lvl9pPr marL="3657600" algn="l" defTabSz="914400" rtl="0" eaLnBrk="1" latinLnBrk="0" hangingPunct="1">
              <a:defRPr sz="1600" i="1" kern="1200">
                <a:solidFill>
                  <a:schemeClr val="tx1"/>
                </a:solidFill>
                <a:latin typeface="Times New Roman" pitchFamily="18" charset="0"/>
                <a:ea typeface="+mn-ea"/>
                <a:cs typeface="+mn-cs"/>
              </a:defRPr>
            </a:lvl9pPr>
          </a:lstStyle>
          <a:p>
            <a:pPr>
              <a:lnSpc>
                <a:spcPct val="85000"/>
              </a:lnSpc>
              <a:spcBef>
                <a:spcPct val="50000"/>
              </a:spcBef>
            </a:pPr>
            <a:r>
              <a:rPr lang="en-US" altLang="zh-TW" sz="2400" b="1" i="0" dirty="0">
                <a:solidFill>
                  <a:schemeClr val="bg1"/>
                </a:solidFill>
                <a:ea typeface="標楷體" pitchFamily="65" charset="-120"/>
              </a:rPr>
              <a:t>Relevant documents</a:t>
            </a:r>
          </a:p>
        </p:txBody>
      </p:sp>
      <p:sp>
        <p:nvSpPr>
          <p:cNvPr id="26" name="Text Box 11">
            <a:extLst>
              <a:ext uri="{FF2B5EF4-FFF2-40B4-BE49-F238E27FC236}">
                <a16:creationId xmlns:a16="http://schemas.microsoft.com/office/drawing/2014/main" id="{839AB8E2-72F1-4D77-BC9E-9984249A5F5C}"/>
              </a:ext>
            </a:extLst>
          </p:cNvPr>
          <p:cNvSpPr txBox="1">
            <a:spLocks noChangeArrowheads="1"/>
          </p:cNvSpPr>
          <p:nvPr/>
        </p:nvSpPr>
        <p:spPr bwMode="auto">
          <a:xfrm>
            <a:off x="4143184" y="2751080"/>
            <a:ext cx="1820595" cy="720839"/>
          </a:xfrm>
          <a:prstGeom prst="rect">
            <a:avLst/>
          </a:prstGeom>
          <a:noFill/>
          <a:ln w="9525">
            <a:noFill/>
            <a:miter lim="800000"/>
            <a:headEnd/>
            <a:tailEnd/>
          </a:ln>
          <a:effectLst/>
        </p:spPr>
        <p:txBody>
          <a:bodyPr wrap="square" lIns="92075" tIns="46038" rIns="92075" bIns="46038" anchor="b">
            <a:spAutoFit/>
          </a:bodyPr>
          <a:lstStyle>
            <a:defPPr>
              <a:defRPr lang="en-US"/>
            </a:defPPr>
            <a:lvl1pPr algn="ctr" rtl="0" fontAlgn="base">
              <a:spcBef>
                <a:spcPct val="0"/>
              </a:spcBef>
              <a:spcAft>
                <a:spcPct val="0"/>
              </a:spcAft>
              <a:defRPr sz="1600" i="1" kern="1200">
                <a:solidFill>
                  <a:schemeClr val="tx1"/>
                </a:solidFill>
                <a:latin typeface="Times New Roman" pitchFamily="18" charset="0"/>
                <a:ea typeface="+mn-ea"/>
                <a:cs typeface="+mn-cs"/>
              </a:defRPr>
            </a:lvl1pPr>
            <a:lvl2pPr marL="457200" algn="ctr" rtl="0" fontAlgn="base">
              <a:spcBef>
                <a:spcPct val="0"/>
              </a:spcBef>
              <a:spcAft>
                <a:spcPct val="0"/>
              </a:spcAft>
              <a:defRPr sz="1600" i="1" kern="1200">
                <a:solidFill>
                  <a:schemeClr val="tx1"/>
                </a:solidFill>
                <a:latin typeface="Times New Roman" pitchFamily="18" charset="0"/>
                <a:ea typeface="+mn-ea"/>
                <a:cs typeface="+mn-cs"/>
              </a:defRPr>
            </a:lvl2pPr>
            <a:lvl3pPr marL="914400" algn="ctr" rtl="0" fontAlgn="base">
              <a:spcBef>
                <a:spcPct val="0"/>
              </a:spcBef>
              <a:spcAft>
                <a:spcPct val="0"/>
              </a:spcAft>
              <a:defRPr sz="1600" i="1" kern="1200">
                <a:solidFill>
                  <a:schemeClr val="tx1"/>
                </a:solidFill>
                <a:latin typeface="Times New Roman" pitchFamily="18" charset="0"/>
                <a:ea typeface="+mn-ea"/>
                <a:cs typeface="+mn-cs"/>
              </a:defRPr>
            </a:lvl3pPr>
            <a:lvl4pPr marL="1371600" algn="ctr" rtl="0" fontAlgn="base">
              <a:spcBef>
                <a:spcPct val="0"/>
              </a:spcBef>
              <a:spcAft>
                <a:spcPct val="0"/>
              </a:spcAft>
              <a:defRPr sz="1600" i="1" kern="1200">
                <a:solidFill>
                  <a:schemeClr val="tx1"/>
                </a:solidFill>
                <a:latin typeface="Times New Roman" pitchFamily="18" charset="0"/>
                <a:ea typeface="+mn-ea"/>
                <a:cs typeface="+mn-cs"/>
              </a:defRPr>
            </a:lvl4pPr>
            <a:lvl5pPr marL="1828800" algn="ctr" rtl="0" fontAlgn="base">
              <a:spcBef>
                <a:spcPct val="0"/>
              </a:spcBef>
              <a:spcAft>
                <a:spcPct val="0"/>
              </a:spcAft>
              <a:defRPr sz="1600" i="1" kern="1200">
                <a:solidFill>
                  <a:schemeClr val="tx1"/>
                </a:solidFill>
                <a:latin typeface="Times New Roman" pitchFamily="18" charset="0"/>
                <a:ea typeface="+mn-ea"/>
                <a:cs typeface="+mn-cs"/>
              </a:defRPr>
            </a:lvl5pPr>
            <a:lvl6pPr marL="2286000" algn="l" defTabSz="914400" rtl="0" eaLnBrk="1" latinLnBrk="0" hangingPunct="1">
              <a:defRPr sz="1600" i="1" kern="1200">
                <a:solidFill>
                  <a:schemeClr val="tx1"/>
                </a:solidFill>
                <a:latin typeface="Times New Roman" pitchFamily="18" charset="0"/>
                <a:ea typeface="+mn-ea"/>
                <a:cs typeface="+mn-cs"/>
              </a:defRPr>
            </a:lvl6pPr>
            <a:lvl7pPr marL="2743200" algn="l" defTabSz="914400" rtl="0" eaLnBrk="1" latinLnBrk="0" hangingPunct="1">
              <a:defRPr sz="1600" i="1" kern="1200">
                <a:solidFill>
                  <a:schemeClr val="tx1"/>
                </a:solidFill>
                <a:latin typeface="Times New Roman" pitchFamily="18" charset="0"/>
                <a:ea typeface="+mn-ea"/>
                <a:cs typeface="+mn-cs"/>
              </a:defRPr>
            </a:lvl7pPr>
            <a:lvl8pPr marL="3200400" algn="l" defTabSz="914400" rtl="0" eaLnBrk="1" latinLnBrk="0" hangingPunct="1">
              <a:defRPr sz="1600" i="1" kern="1200">
                <a:solidFill>
                  <a:schemeClr val="tx1"/>
                </a:solidFill>
                <a:latin typeface="Times New Roman" pitchFamily="18" charset="0"/>
                <a:ea typeface="+mn-ea"/>
                <a:cs typeface="+mn-cs"/>
              </a:defRPr>
            </a:lvl8pPr>
            <a:lvl9pPr marL="3657600" algn="l" defTabSz="914400" rtl="0" eaLnBrk="1" latinLnBrk="0" hangingPunct="1">
              <a:defRPr sz="1600" i="1" kern="1200">
                <a:solidFill>
                  <a:schemeClr val="tx1"/>
                </a:solidFill>
                <a:latin typeface="Times New Roman" pitchFamily="18" charset="0"/>
                <a:ea typeface="+mn-ea"/>
                <a:cs typeface="+mn-cs"/>
              </a:defRPr>
            </a:lvl9pPr>
          </a:lstStyle>
          <a:p>
            <a:pPr>
              <a:lnSpc>
                <a:spcPct val="85000"/>
              </a:lnSpc>
              <a:spcBef>
                <a:spcPct val="50000"/>
              </a:spcBef>
            </a:pPr>
            <a:r>
              <a:rPr lang="en-US" altLang="zh-TW" sz="2400" b="1" i="0" dirty="0">
                <a:solidFill>
                  <a:srgbClr val="000000"/>
                </a:solidFill>
                <a:ea typeface="標楷體" pitchFamily="65" charset="-120"/>
              </a:rPr>
              <a:t>Retrieved documents</a:t>
            </a:r>
          </a:p>
        </p:txBody>
      </p:sp>
      <p:sp>
        <p:nvSpPr>
          <p:cNvPr id="27" name="Text Box 12">
            <a:extLst>
              <a:ext uri="{FF2B5EF4-FFF2-40B4-BE49-F238E27FC236}">
                <a16:creationId xmlns:a16="http://schemas.microsoft.com/office/drawing/2014/main" id="{3689B277-C85D-407E-94C2-6DE363526203}"/>
              </a:ext>
            </a:extLst>
          </p:cNvPr>
          <p:cNvSpPr txBox="1">
            <a:spLocks noChangeArrowheads="1"/>
          </p:cNvSpPr>
          <p:nvPr/>
        </p:nvSpPr>
        <p:spPr bwMode="auto">
          <a:xfrm>
            <a:off x="1341972" y="2163147"/>
            <a:ext cx="1752600" cy="581025"/>
          </a:xfrm>
          <a:prstGeom prst="rect">
            <a:avLst/>
          </a:prstGeom>
          <a:noFill/>
          <a:ln w="9525">
            <a:noFill/>
            <a:miter lim="800000"/>
            <a:headEnd/>
            <a:tailEnd/>
          </a:ln>
          <a:effectLst/>
        </p:spPr>
        <p:txBody>
          <a:bodyPr lIns="92075" tIns="46038" rIns="92075" bIns="46038" anchor="b">
            <a:spAutoFit/>
          </a:bodyPr>
          <a:lstStyle>
            <a:defPPr>
              <a:defRPr lang="en-US"/>
            </a:defPPr>
            <a:lvl1pPr algn="ctr" rtl="0" fontAlgn="base">
              <a:spcBef>
                <a:spcPct val="0"/>
              </a:spcBef>
              <a:spcAft>
                <a:spcPct val="0"/>
              </a:spcAft>
              <a:defRPr sz="1600" i="1" kern="1200">
                <a:solidFill>
                  <a:schemeClr val="tx1"/>
                </a:solidFill>
                <a:latin typeface="Times New Roman" pitchFamily="18" charset="0"/>
                <a:ea typeface="+mn-ea"/>
                <a:cs typeface="+mn-cs"/>
              </a:defRPr>
            </a:lvl1pPr>
            <a:lvl2pPr marL="457200" algn="ctr" rtl="0" fontAlgn="base">
              <a:spcBef>
                <a:spcPct val="0"/>
              </a:spcBef>
              <a:spcAft>
                <a:spcPct val="0"/>
              </a:spcAft>
              <a:defRPr sz="1600" i="1" kern="1200">
                <a:solidFill>
                  <a:schemeClr val="tx1"/>
                </a:solidFill>
                <a:latin typeface="Times New Roman" pitchFamily="18" charset="0"/>
                <a:ea typeface="+mn-ea"/>
                <a:cs typeface="+mn-cs"/>
              </a:defRPr>
            </a:lvl2pPr>
            <a:lvl3pPr marL="914400" algn="ctr" rtl="0" fontAlgn="base">
              <a:spcBef>
                <a:spcPct val="0"/>
              </a:spcBef>
              <a:spcAft>
                <a:spcPct val="0"/>
              </a:spcAft>
              <a:defRPr sz="1600" i="1" kern="1200">
                <a:solidFill>
                  <a:schemeClr val="tx1"/>
                </a:solidFill>
                <a:latin typeface="Times New Roman" pitchFamily="18" charset="0"/>
                <a:ea typeface="+mn-ea"/>
                <a:cs typeface="+mn-cs"/>
              </a:defRPr>
            </a:lvl3pPr>
            <a:lvl4pPr marL="1371600" algn="ctr" rtl="0" fontAlgn="base">
              <a:spcBef>
                <a:spcPct val="0"/>
              </a:spcBef>
              <a:spcAft>
                <a:spcPct val="0"/>
              </a:spcAft>
              <a:defRPr sz="1600" i="1" kern="1200">
                <a:solidFill>
                  <a:schemeClr val="tx1"/>
                </a:solidFill>
                <a:latin typeface="Times New Roman" pitchFamily="18" charset="0"/>
                <a:ea typeface="+mn-ea"/>
                <a:cs typeface="+mn-cs"/>
              </a:defRPr>
            </a:lvl4pPr>
            <a:lvl5pPr marL="1828800" algn="ctr" rtl="0" fontAlgn="base">
              <a:spcBef>
                <a:spcPct val="0"/>
              </a:spcBef>
              <a:spcAft>
                <a:spcPct val="0"/>
              </a:spcAft>
              <a:defRPr sz="1600" i="1" kern="1200">
                <a:solidFill>
                  <a:schemeClr val="tx1"/>
                </a:solidFill>
                <a:latin typeface="Times New Roman" pitchFamily="18" charset="0"/>
                <a:ea typeface="+mn-ea"/>
                <a:cs typeface="+mn-cs"/>
              </a:defRPr>
            </a:lvl5pPr>
            <a:lvl6pPr marL="2286000" algn="l" defTabSz="914400" rtl="0" eaLnBrk="1" latinLnBrk="0" hangingPunct="1">
              <a:defRPr sz="1600" i="1" kern="1200">
                <a:solidFill>
                  <a:schemeClr val="tx1"/>
                </a:solidFill>
                <a:latin typeface="Times New Roman" pitchFamily="18" charset="0"/>
                <a:ea typeface="+mn-ea"/>
                <a:cs typeface="+mn-cs"/>
              </a:defRPr>
            </a:lvl6pPr>
            <a:lvl7pPr marL="2743200" algn="l" defTabSz="914400" rtl="0" eaLnBrk="1" latinLnBrk="0" hangingPunct="1">
              <a:defRPr sz="1600" i="1" kern="1200">
                <a:solidFill>
                  <a:schemeClr val="tx1"/>
                </a:solidFill>
                <a:latin typeface="Times New Roman" pitchFamily="18" charset="0"/>
                <a:ea typeface="+mn-ea"/>
                <a:cs typeface="+mn-cs"/>
              </a:defRPr>
            </a:lvl7pPr>
            <a:lvl8pPr marL="3200400" algn="l" defTabSz="914400" rtl="0" eaLnBrk="1" latinLnBrk="0" hangingPunct="1">
              <a:defRPr sz="1600" i="1" kern="1200">
                <a:solidFill>
                  <a:schemeClr val="tx1"/>
                </a:solidFill>
                <a:latin typeface="Times New Roman" pitchFamily="18" charset="0"/>
                <a:ea typeface="+mn-ea"/>
                <a:cs typeface="+mn-cs"/>
              </a:defRPr>
            </a:lvl8pPr>
            <a:lvl9pPr marL="3657600" algn="l" defTabSz="914400" rtl="0" eaLnBrk="1" latinLnBrk="0" hangingPunct="1">
              <a:defRPr sz="1600" i="1" kern="1200">
                <a:solidFill>
                  <a:schemeClr val="tx1"/>
                </a:solidFill>
                <a:latin typeface="Times New Roman" pitchFamily="18" charset="0"/>
                <a:ea typeface="+mn-ea"/>
                <a:cs typeface="+mn-cs"/>
              </a:defRPr>
            </a:lvl9pPr>
          </a:lstStyle>
          <a:p>
            <a:pPr algn="l">
              <a:spcBef>
                <a:spcPct val="50000"/>
              </a:spcBef>
            </a:pPr>
            <a:r>
              <a:rPr lang="en-US" altLang="zh-TW" b="1" i="0">
                <a:ea typeface="標楷體" pitchFamily="65" charset="-120"/>
              </a:rPr>
              <a:t>Entire document collection</a:t>
            </a:r>
          </a:p>
        </p:txBody>
      </p:sp>
      <p:pic>
        <p:nvPicPr>
          <p:cNvPr id="28" name="Picture 27">
            <a:extLst>
              <a:ext uri="{FF2B5EF4-FFF2-40B4-BE49-F238E27FC236}">
                <a16:creationId xmlns:a16="http://schemas.microsoft.com/office/drawing/2014/main" id="{07D9C064-089D-453D-9A38-24D5C2B9EC67}"/>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2508518" y="4512127"/>
            <a:ext cx="6477000" cy="86995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bg2"/>
                </a:solidFill>
                <a:miter lim="800000"/>
                <a:headEnd/>
                <a:tailEnd/>
              </a14:hiddenLine>
            </a:ext>
          </a:extLst>
        </p:spPr>
      </p:pic>
      <p:pic>
        <p:nvPicPr>
          <p:cNvPr id="29" name="Picture 28">
            <a:extLst>
              <a:ext uri="{FF2B5EF4-FFF2-40B4-BE49-F238E27FC236}">
                <a16:creationId xmlns:a16="http://schemas.microsoft.com/office/drawing/2014/main" id="{B24E247D-97C8-4982-9CF6-2790CF35B827}"/>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381518" y="5680527"/>
            <a:ext cx="6781800" cy="841375"/>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bg2"/>
                </a:solidFill>
                <a:miter lim="800000"/>
                <a:headEnd/>
                <a:tailEnd/>
              </a14:hiddenLine>
            </a:ext>
          </a:extLst>
        </p:spPr>
      </p:pic>
    </p:spTree>
    <p:extLst>
      <p:ext uri="{BB962C8B-B14F-4D97-AF65-F5344CB8AC3E}">
        <p14:creationId xmlns:p14="http://schemas.microsoft.com/office/powerpoint/2010/main" val="11974864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pPr fontAlgn="base"/>
            <a:r>
              <a:rPr lang="en-US" b="1" dirty="0"/>
              <a:t>Precision and Recall in Information Retrieval</a:t>
            </a:r>
          </a:p>
        </p:txBody>
      </p:sp>
      <p:sp>
        <p:nvSpPr>
          <p:cNvPr id="3" name="Content Placeholder 2"/>
          <p:cNvSpPr>
            <a:spLocks noGrp="1"/>
          </p:cNvSpPr>
          <p:nvPr>
            <p:ph idx="1"/>
          </p:nvPr>
        </p:nvSpPr>
        <p:spPr>
          <a:xfrm>
            <a:off x="838200" y="1825625"/>
            <a:ext cx="10741090" cy="4351338"/>
          </a:xfrm>
        </p:spPr>
        <p:txBody>
          <a:bodyPr>
            <a:normAutofit/>
          </a:bodyPr>
          <a:lstStyle/>
          <a:p>
            <a:r>
              <a:rPr lang="en-US" altLang="zh-TW" b="1" dirty="0"/>
              <a:t>Precision</a:t>
            </a:r>
          </a:p>
          <a:p>
            <a:pPr lvl="1"/>
            <a:r>
              <a:rPr lang="en-US" altLang="zh-TW" dirty="0"/>
              <a:t>The ability to retrieve</a:t>
            </a:r>
            <a:r>
              <a:rPr lang="en-US" altLang="zh-TW" b="1" i="1" dirty="0"/>
              <a:t> </a:t>
            </a:r>
            <a:r>
              <a:rPr lang="en-US" altLang="zh-TW" dirty="0"/>
              <a:t>top-ranked documents that are mostly relevant.</a:t>
            </a:r>
          </a:p>
          <a:p>
            <a:r>
              <a:rPr lang="en-US" altLang="zh-TW" b="1" dirty="0"/>
              <a:t>Recall</a:t>
            </a:r>
          </a:p>
          <a:p>
            <a:pPr lvl="1"/>
            <a:r>
              <a:rPr lang="en-US" altLang="zh-TW" dirty="0"/>
              <a:t>The ability of the search to find </a:t>
            </a:r>
            <a:r>
              <a:rPr lang="en-US" altLang="zh-TW" b="1" i="1" dirty="0"/>
              <a:t>all</a:t>
            </a:r>
            <a:r>
              <a:rPr lang="en-US" altLang="zh-TW" dirty="0"/>
              <a:t> of the relevant items in the corpus.</a:t>
            </a:r>
            <a:endParaRPr lang="en-US" dirty="0"/>
          </a:p>
        </p:txBody>
      </p:sp>
      <p:sp>
        <p:nvSpPr>
          <p:cNvPr id="4" name="Slide Number Placeholder 3">
            <a:extLst>
              <a:ext uri="{FF2B5EF4-FFF2-40B4-BE49-F238E27FC236}">
                <a16:creationId xmlns:a16="http://schemas.microsoft.com/office/drawing/2014/main" id="{4A7E9D10-1437-4C27-9C93-CEC926E72A69}"/>
              </a:ext>
            </a:extLst>
          </p:cNvPr>
          <p:cNvSpPr>
            <a:spLocks noGrp="1"/>
          </p:cNvSpPr>
          <p:nvPr>
            <p:ph type="sldNum" sz="quarter" idx="12"/>
          </p:nvPr>
        </p:nvSpPr>
        <p:spPr/>
        <p:txBody>
          <a:bodyPr/>
          <a:lstStyle/>
          <a:p>
            <a:fld id="{14452C20-59BC-40FC-8A2C-7AA168804D5B}" type="slidenum">
              <a:rPr lang="he-IL" smtClean="0"/>
              <a:pPr/>
              <a:t>41</a:t>
            </a:fld>
            <a:endParaRPr lang="he-IL" dirty="0"/>
          </a:p>
        </p:txBody>
      </p:sp>
    </p:spTree>
    <p:extLst>
      <p:ext uri="{BB962C8B-B14F-4D97-AF65-F5344CB8AC3E}">
        <p14:creationId xmlns:p14="http://schemas.microsoft.com/office/powerpoint/2010/main" val="21656125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pPr fontAlgn="base"/>
            <a:r>
              <a:rPr lang="en-US" b="1" dirty="0"/>
              <a:t>Precision and Recall in Information Retrieval</a:t>
            </a:r>
          </a:p>
        </p:txBody>
      </p:sp>
      <p:sp>
        <p:nvSpPr>
          <p:cNvPr id="3" name="Content Placeholder 2"/>
          <p:cNvSpPr>
            <a:spLocks noGrp="1"/>
          </p:cNvSpPr>
          <p:nvPr>
            <p:ph idx="1"/>
          </p:nvPr>
        </p:nvSpPr>
        <p:spPr>
          <a:xfrm>
            <a:off x="838200" y="1825625"/>
            <a:ext cx="10741090" cy="4351338"/>
          </a:xfrm>
        </p:spPr>
        <p:txBody>
          <a:bodyPr>
            <a:normAutofit/>
          </a:bodyPr>
          <a:lstStyle/>
          <a:p>
            <a:r>
              <a:rPr lang="en-US" b="1" u="sng" dirty="0"/>
              <a:t>Example 1</a:t>
            </a:r>
            <a:r>
              <a:rPr lang="en-US" dirty="0"/>
              <a:t>:</a:t>
            </a:r>
          </a:p>
          <a:p>
            <a:pPr lvl="1"/>
            <a:r>
              <a:rPr lang="en-US" dirty="0"/>
              <a:t>Repository size = 10,000 documents</a:t>
            </a:r>
          </a:p>
          <a:p>
            <a:pPr lvl="1"/>
            <a:r>
              <a:rPr lang="en-US" dirty="0"/>
              <a:t>Relevant = 200</a:t>
            </a:r>
          </a:p>
          <a:p>
            <a:pPr lvl="1"/>
            <a:r>
              <a:rPr lang="en-US" dirty="0"/>
              <a:t>Returned  = 10,000</a:t>
            </a:r>
          </a:p>
          <a:p>
            <a:pPr lvl="1"/>
            <a:r>
              <a:rPr lang="en-US" dirty="0"/>
              <a:t>Relevant among Returned: 200 </a:t>
            </a:r>
          </a:p>
          <a:p>
            <a:pPr marL="457200" lvl="1" indent="0">
              <a:buNone/>
            </a:pPr>
            <a:endParaRPr lang="en-US" dirty="0"/>
          </a:p>
          <a:p>
            <a:pPr marL="457200" lvl="1" indent="0">
              <a:buNone/>
            </a:pPr>
            <a:endParaRPr lang="en-US" dirty="0"/>
          </a:p>
          <a:p>
            <a:pPr marL="457200" lvl="1" indent="0">
              <a:buNone/>
            </a:pPr>
            <a:endParaRPr lang="en-US" dirty="0"/>
          </a:p>
        </p:txBody>
      </p:sp>
      <p:sp>
        <p:nvSpPr>
          <p:cNvPr id="4" name="Slide Number Placeholder 3">
            <a:extLst>
              <a:ext uri="{FF2B5EF4-FFF2-40B4-BE49-F238E27FC236}">
                <a16:creationId xmlns:a16="http://schemas.microsoft.com/office/drawing/2014/main" id="{4A7E9D10-1437-4C27-9C93-CEC926E72A69}"/>
              </a:ext>
            </a:extLst>
          </p:cNvPr>
          <p:cNvSpPr>
            <a:spLocks noGrp="1"/>
          </p:cNvSpPr>
          <p:nvPr>
            <p:ph type="sldNum" sz="quarter" idx="12"/>
          </p:nvPr>
        </p:nvSpPr>
        <p:spPr/>
        <p:txBody>
          <a:bodyPr/>
          <a:lstStyle/>
          <a:p>
            <a:fld id="{14452C20-59BC-40FC-8A2C-7AA168804D5B}" type="slidenum">
              <a:rPr lang="he-IL" smtClean="0"/>
              <a:pPr/>
              <a:t>42</a:t>
            </a:fld>
            <a:endParaRPr lang="he-IL" dirty="0"/>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337F7E61-9D6A-4557-953A-30B1C79F3AC8}"/>
                  </a:ext>
                </a:extLst>
              </p:cNvPr>
              <p:cNvSpPr txBox="1"/>
              <p:nvPr/>
            </p:nvSpPr>
            <p:spPr>
              <a:xfrm>
                <a:off x="1199853" y="4017224"/>
                <a:ext cx="3581400" cy="307777"/>
              </a:xfrm>
              <a:prstGeom prst="rect">
                <a:avLst/>
              </a:prstGeom>
              <a:noFill/>
            </p:spPr>
            <p:txBody>
              <a:bodyPr wrap="square" lIns="0" tIns="0" rIns="0" bIns="0" rtlCol="1">
                <a:spAutoFit/>
              </a:bodyPr>
              <a:lstStyle/>
              <a:p>
                <a:pPr/>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rPr>
                        <m:t>𝑝𝑟𝑒𝑐𝑖𝑠𝑖𝑜𝑛</m:t>
                      </m:r>
                      <m:r>
                        <a:rPr lang="en-US" sz="2000" b="0" i="1" smtClean="0">
                          <a:latin typeface="Cambria Math" panose="02040503050406030204" pitchFamily="18" charset="0"/>
                        </a:rPr>
                        <m:t>= ?</m:t>
                      </m:r>
                    </m:oMath>
                  </m:oMathPara>
                </a14:m>
                <a:endParaRPr lang="he-IL" sz="2000" dirty="0"/>
              </a:p>
            </p:txBody>
          </p:sp>
        </mc:Choice>
        <mc:Fallback>
          <p:sp>
            <p:nvSpPr>
              <p:cNvPr id="5" name="TextBox 4">
                <a:extLst>
                  <a:ext uri="{FF2B5EF4-FFF2-40B4-BE49-F238E27FC236}">
                    <a16:creationId xmlns:a16="http://schemas.microsoft.com/office/drawing/2014/main" id="{337F7E61-9D6A-4557-953A-30B1C79F3AC8}"/>
                  </a:ext>
                </a:extLst>
              </p:cNvPr>
              <p:cNvSpPr txBox="1">
                <a:spLocks noRot="1" noChangeAspect="1" noMove="1" noResize="1" noEditPoints="1" noAdjustHandles="1" noChangeArrowheads="1" noChangeShapeType="1" noTextEdit="1"/>
              </p:cNvSpPr>
              <p:nvPr/>
            </p:nvSpPr>
            <p:spPr>
              <a:xfrm>
                <a:off x="1199853" y="4017224"/>
                <a:ext cx="3581400" cy="307777"/>
              </a:xfrm>
              <a:prstGeom prst="rect">
                <a:avLst/>
              </a:prstGeom>
              <a:blipFill>
                <a:blip r:embed="rId3"/>
                <a:stretch>
                  <a:fillRect l="-3237" b="-38000"/>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D43BA1D0-0C92-4B34-A998-B98305A86F10}"/>
                  </a:ext>
                </a:extLst>
              </p:cNvPr>
              <p:cNvSpPr txBox="1"/>
              <p:nvPr/>
            </p:nvSpPr>
            <p:spPr>
              <a:xfrm>
                <a:off x="1199853" y="4938611"/>
                <a:ext cx="4286547" cy="307777"/>
              </a:xfrm>
              <a:prstGeom prst="rect">
                <a:avLst/>
              </a:prstGeom>
              <a:noFill/>
            </p:spPr>
            <p:txBody>
              <a:bodyPr wrap="square" lIns="0" tIns="0" rIns="0" bIns="0" rtlCol="1">
                <a:spAutoFit/>
              </a:bodyPr>
              <a:lstStyle/>
              <a:p>
                <a:pPr/>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rPr>
                        <m:t>𝑟𝑒𝑐𝑎𝑙𝑙</m:t>
                      </m:r>
                      <m:r>
                        <a:rPr lang="en-US" sz="2000" b="0" i="1" smtClean="0">
                          <a:latin typeface="Cambria Math" panose="02040503050406030204" pitchFamily="18" charset="0"/>
                        </a:rPr>
                        <m:t>= ?</m:t>
                      </m:r>
                    </m:oMath>
                  </m:oMathPara>
                </a14:m>
                <a:endParaRPr lang="he-IL" sz="2000" dirty="0"/>
              </a:p>
            </p:txBody>
          </p:sp>
        </mc:Choice>
        <mc:Fallback>
          <p:sp>
            <p:nvSpPr>
              <p:cNvPr id="6" name="TextBox 5">
                <a:extLst>
                  <a:ext uri="{FF2B5EF4-FFF2-40B4-BE49-F238E27FC236}">
                    <a16:creationId xmlns:a16="http://schemas.microsoft.com/office/drawing/2014/main" id="{D43BA1D0-0C92-4B34-A998-B98305A86F10}"/>
                  </a:ext>
                </a:extLst>
              </p:cNvPr>
              <p:cNvSpPr txBox="1">
                <a:spLocks noRot="1" noChangeAspect="1" noMove="1" noResize="1" noEditPoints="1" noAdjustHandles="1" noChangeArrowheads="1" noChangeShapeType="1" noTextEdit="1"/>
              </p:cNvSpPr>
              <p:nvPr/>
            </p:nvSpPr>
            <p:spPr>
              <a:xfrm>
                <a:off x="1199853" y="4938611"/>
                <a:ext cx="4286547" cy="307777"/>
              </a:xfrm>
              <a:prstGeom prst="rect">
                <a:avLst/>
              </a:prstGeom>
              <a:blipFill>
                <a:blip r:embed="rId4"/>
                <a:stretch>
                  <a:fillRect l="-2134" b="-9804"/>
                </a:stretch>
              </a:blipFill>
            </p:spPr>
            <p:txBody>
              <a:bodyPr/>
              <a:lstStyle/>
              <a:p>
                <a:r>
                  <a:rPr lang="he-IL">
                    <a:noFill/>
                  </a:rPr>
                  <a:t> </a:t>
                </a:r>
              </a:p>
            </p:txBody>
          </p:sp>
        </mc:Fallback>
      </mc:AlternateContent>
    </p:spTree>
    <p:extLst>
      <p:ext uri="{BB962C8B-B14F-4D97-AF65-F5344CB8AC3E}">
        <p14:creationId xmlns:p14="http://schemas.microsoft.com/office/powerpoint/2010/main" val="18172978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pPr fontAlgn="base"/>
            <a:r>
              <a:rPr lang="en-US" b="1" dirty="0"/>
              <a:t>Precision and Recall in Information Retrieval</a:t>
            </a:r>
          </a:p>
        </p:txBody>
      </p:sp>
      <p:sp>
        <p:nvSpPr>
          <p:cNvPr id="3" name="Content Placeholder 2"/>
          <p:cNvSpPr>
            <a:spLocks noGrp="1"/>
          </p:cNvSpPr>
          <p:nvPr>
            <p:ph idx="1"/>
          </p:nvPr>
        </p:nvSpPr>
        <p:spPr>
          <a:xfrm>
            <a:off x="838200" y="1825625"/>
            <a:ext cx="10741090" cy="4351338"/>
          </a:xfrm>
        </p:spPr>
        <p:txBody>
          <a:bodyPr>
            <a:normAutofit/>
          </a:bodyPr>
          <a:lstStyle/>
          <a:p>
            <a:r>
              <a:rPr lang="en-US" b="1" u="sng" dirty="0"/>
              <a:t>Example 1</a:t>
            </a:r>
            <a:r>
              <a:rPr lang="en-US" dirty="0"/>
              <a:t>:</a:t>
            </a:r>
          </a:p>
          <a:p>
            <a:pPr lvl="1"/>
            <a:r>
              <a:rPr lang="en-US" dirty="0"/>
              <a:t>Repository size = 10,000 documents</a:t>
            </a:r>
          </a:p>
          <a:p>
            <a:pPr lvl="1"/>
            <a:r>
              <a:rPr lang="en-US" dirty="0"/>
              <a:t>Relevant = 200</a:t>
            </a:r>
          </a:p>
          <a:p>
            <a:pPr lvl="1"/>
            <a:r>
              <a:rPr lang="en-US" dirty="0"/>
              <a:t>Returned  = 10,000</a:t>
            </a:r>
          </a:p>
          <a:p>
            <a:pPr lvl="1"/>
            <a:r>
              <a:rPr lang="en-US" dirty="0"/>
              <a:t>Relevant among Returned: 200 </a:t>
            </a:r>
          </a:p>
          <a:p>
            <a:pPr marL="457200" lvl="1" indent="0">
              <a:buNone/>
            </a:pPr>
            <a:endParaRPr lang="en-US" dirty="0"/>
          </a:p>
          <a:p>
            <a:pPr marL="457200" lvl="1" indent="0">
              <a:buNone/>
            </a:pPr>
            <a:endParaRPr lang="en-US" dirty="0"/>
          </a:p>
          <a:p>
            <a:pPr marL="457200" lvl="1" indent="0">
              <a:buNone/>
            </a:pPr>
            <a:endParaRPr lang="en-US" dirty="0"/>
          </a:p>
        </p:txBody>
      </p:sp>
      <p:sp>
        <p:nvSpPr>
          <p:cNvPr id="4" name="Slide Number Placeholder 3">
            <a:extLst>
              <a:ext uri="{FF2B5EF4-FFF2-40B4-BE49-F238E27FC236}">
                <a16:creationId xmlns:a16="http://schemas.microsoft.com/office/drawing/2014/main" id="{4A7E9D10-1437-4C27-9C93-CEC926E72A69}"/>
              </a:ext>
            </a:extLst>
          </p:cNvPr>
          <p:cNvSpPr>
            <a:spLocks noGrp="1"/>
          </p:cNvSpPr>
          <p:nvPr>
            <p:ph type="sldNum" sz="quarter" idx="12"/>
          </p:nvPr>
        </p:nvSpPr>
        <p:spPr/>
        <p:txBody>
          <a:bodyPr/>
          <a:lstStyle/>
          <a:p>
            <a:fld id="{14452C20-59BC-40FC-8A2C-7AA168804D5B}" type="slidenum">
              <a:rPr lang="he-IL" smtClean="0"/>
              <a:pPr/>
              <a:t>43</a:t>
            </a:fld>
            <a:endParaRPr lang="he-IL"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37F7E61-9D6A-4557-953A-30B1C79F3AC8}"/>
                  </a:ext>
                </a:extLst>
              </p:cNvPr>
              <p:cNvSpPr txBox="1"/>
              <p:nvPr/>
            </p:nvSpPr>
            <p:spPr>
              <a:xfrm>
                <a:off x="1199853" y="4017224"/>
                <a:ext cx="3581400" cy="610745"/>
              </a:xfrm>
              <a:prstGeom prst="rect">
                <a:avLst/>
              </a:prstGeom>
              <a:noFill/>
            </p:spPr>
            <p:txBody>
              <a:bodyPr wrap="square" lIns="0" tIns="0" rIns="0" bIns="0" rtlCol="1">
                <a:spAutoFit/>
              </a:bodyPr>
              <a:lstStyle/>
              <a:p>
                <a:pPr/>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rPr>
                        <m:t>𝑝𝑟𝑒𝑐𝑖𝑠𝑖𝑜𝑛</m:t>
                      </m:r>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200</m:t>
                          </m:r>
                        </m:num>
                        <m:den>
                          <m:r>
                            <a:rPr lang="en-US" sz="2000" b="0" i="1" smtClean="0">
                              <a:latin typeface="Cambria Math" panose="02040503050406030204" pitchFamily="18" charset="0"/>
                            </a:rPr>
                            <m:t>10</m:t>
                          </m:r>
                          <m:r>
                            <a:rPr lang="en-US" sz="2000" b="0" i="1" smtClean="0">
                              <a:latin typeface="Cambria Math" panose="02040503050406030204" pitchFamily="18" charset="0"/>
                            </a:rPr>
                            <m:t>,</m:t>
                          </m:r>
                          <m:r>
                            <a:rPr lang="en-US" sz="2000" b="0" i="1" smtClean="0">
                              <a:latin typeface="Cambria Math" panose="02040503050406030204" pitchFamily="18" charset="0"/>
                            </a:rPr>
                            <m:t>000</m:t>
                          </m:r>
                        </m:den>
                      </m:f>
                      <m:r>
                        <a:rPr lang="en-US" sz="2000" b="0" i="1" smtClean="0">
                          <a:latin typeface="Cambria Math" panose="02040503050406030204" pitchFamily="18" charset="0"/>
                        </a:rPr>
                        <m:t>=</m:t>
                      </m:r>
                      <m:r>
                        <a:rPr lang="en-US" sz="2000" b="0" i="1" smtClean="0">
                          <a:latin typeface="Cambria Math" panose="02040503050406030204" pitchFamily="18" charset="0"/>
                        </a:rPr>
                        <m:t>0</m:t>
                      </m:r>
                      <m:r>
                        <a:rPr lang="en-US" sz="2000" b="0" i="1" smtClean="0">
                          <a:latin typeface="Cambria Math" panose="02040503050406030204" pitchFamily="18" charset="0"/>
                        </a:rPr>
                        <m:t>.</m:t>
                      </m:r>
                      <m:r>
                        <a:rPr lang="en-US" sz="2000" b="0" i="1" smtClean="0">
                          <a:latin typeface="Cambria Math" panose="02040503050406030204" pitchFamily="18" charset="0"/>
                        </a:rPr>
                        <m:t>02</m:t>
                      </m:r>
                    </m:oMath>
                  </m:oMathPara>
                </a14:m>
                <a:endParaRPr lang="he-IL" sz="2000" dirty="0"/>
              </a:p>
            </p:txBody>
          </p:sp>
        </mc:Choice>
        <mc:Fallback xmlns="">
          <p:sp>
            <p:nvSpPr>
              <p:cNvPr id="5" name="TextBox 4">
                <a:extLst>
                  <a:ext uri="{FF2B5EF4-FFF2-40B4-BE49-F238E27FC236}">
                    <a16:creationId xmlns:a16="http://schemas.microsoft.com/office/drawing/2014/main" id="{337F7E61-9D6A-4557-953A-30B1C79F3AC8}"/>
                  </a:ext>
                </a:extLst>
              </p:cNvPr>
              <p:cNvSpPr txBox="1">
                <a:spLocks noRot="1" noChangeAspect="1" noMove="1" noResize="1" noEditPoints="1" noAdjustHandles="1" noChangeArrowheads="1" noChangeShapeType="1" noTextEdit="1"/>
              </p:cNvSpPr>
              <p:nvPr/>
            </p:nvSpPr>
            <p:spPr>
              <a:xfrm>
                <a:off x="1199853" y="4017224"/>
                <a:ext cx="3581400" cy="610745"/>
              </a:xfrm>
              <a:prstGeom prst="rect">
                <a:avLst/>
              </a:prstGeom>
              <a:blipFill>
                <a:blip r:embed="rId3"/>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43BA1D0-0C92-4B34-A998-B98305A86F10}"/>
                  </a:ext>
                </a:extLst>
              </p:cNvPr>
              <p:cNvSpPr txBox="1"/>
              <p:nvPr/>
            </p:nvSpPr>
            <p:spPr>
              <a:xfrm>
                <a:off x="1199853" y="4938611"/>
                <a:ext cx="4286547" cy="578235"/>
              </a:xfrm>
              <a:prstGeom prst="rect">
                <a:avLst/>
              </a:prstGeom>
              <a:noFill/>
            </p:spPr>
            <p:txBody>
              <a:bodyPr wrap="square" lIns="0" tIns="0" rIns="0" bIns="0" rtlCol="1">
                <a:spAutoFit/>
              </a:bodyPr>
              <a:lstStyle/>
              <a:p>
                <a:pPr/>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rPr>
                        <m:t>𝑟𝑒𝑐𝑎𝑙𝑙</m:t>
                      </m:r>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200</m:t>
                          </m:r>
                        </m:num>
                        <m:den>
                          <m:r>
                            <a:rPr lang="en-US" sz="2000" b="0" i="1" smtClean="0">
                              <a:latin typeface="Cambria Math" panose="02040503050406030204" pitchFamily="18" charset="0"/>
                            </a:rPr>
                            <m:t>200</m:t>
                          </m:r>
                        </m:den>
                      </m:f>
                      <m:r>
                        <a:rPr lang="en-US" sz="2000" b="0" i="1" smtClean="0">
                          <a:latin typeface="Cambria Math" panose="02040503050406030204" pitchFamily="18" charset="0"/>
                        </a:rPr>
                        <m:t>=</m:t>
                      </m:r>
                      <m:r>
                        <a:rPr lang="en-US" sz="2000" b="0" i="1" smtClean="0">
                          <a:latin typeface="Cambria Math" panose="02040503050406030204" pitchFamily="18" charset="0"/>
                        </a:rPr>
                        <m:t>1</m:t>
                      </m:r>
                    </m:oMath>
                  </m:oMathPara>
                </a14:m>
                <a:endParaRPr lang="he-IL" sz="2000" dirty="0"/>
              </a:p>
            </p:txBody>
          </p:sp>
        </mc:Choice>
        <mc:Fallback xmlns="">
          <p:sp>
            <p:nvSpPr>
              <p:cNvPr id="6" name="TextBox 5">
                <a:extLst>
                  <a:ext uri="{FF2B5EF4-FFF2-40B4-BE49-F238E27FC236}">
                    <a16:creationId xmlns:a16="http://schemas.microsoft.com/office/drawing/2014/main" id="{D43BA1D0-0C92-4B34-A998-B98305A86F10}"/>
                  </a:ext>
                </a:extLst>
              </p:cNvPr>
              <p:cNvSpPr txBox="1">
                <a:spLocks noRot="1" noChangeAspect="1" noMove="1" noResize="1" noEditPoints="1" noAdjustHandles="1" noChangeArrowheads="1" noChangeShapeType="1" noTextEdit="1"/>
              </p:cNvSpPr>
              <p:nvPr/>
            </p:nvSpPr>
            <p:spPr>
              <a:xfrm>
                <a:off x="1199853" y="4938611"/>
                <a:ext cx="4286547" cy="578235"/>
              </a:xfrm>
              <a:prstGeom prst="rect">
                <a:avLst/>
              </a:prstGeom>
              <a:blipFill>
                <a:blip r:embed="rId4"/>
                <a:stretch>
                  <a:fillRect/>
                </a:stretch>
              </a:blipFill>
            </p:spPr>
            <p:txBody>
              <a:bodyPr/>
              <a:lstStyle/>
              <a:p>
                <a:r>
                  <a:rPr lang="he-IL">
                    <a:noFill/>
                  </a:rPr>
                  <a:t> </a:t>
                </a:r>
              </a:p>
            </p:txBody>
          </p:sp>
        </mc:Fallback>
      </mc:AlternateContent>
    </p:spTree>
    <p:extLst>
      <p:ext uri="{BB962C8B-B14F-4D97-AF65-F5344CB8AC3E}">
        <p14:creationId xmlns:p14="http://schemas.microsoft.com/office/powerpoint/2010/main" val="35864078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pPr fontAlgn="base"/>
            <a:r>
              <a:rPr lang="en-US" b="1" dirty="0"/>
              <a:t>Precision and Recall in Information Retrieval</a:t>
            </a:r>
          </a:p>
        </p:txBody>
      </p:sp>
      <p:sp>
        <p:nvSpPr>
          <p:cNvPr id="3" name="Content Placeholder 2"/>
          <p:cNvSpPr>
            <a:spLocks noGrp="1"/>
          </p:cNvSpPr>
          <p:nvPr>
            <p:ph idx="1"/>
          </p:nvPr>
        </p:nvSpPr>
        <p:spPr>
          <a:xfrm>
            <a:off x="838200" y="1825625"/>
            <a:ext cx="10741090" cy="4351338"/>
          </a:xfrm>
        </p:spPr>
        <p:txBody>
          <a:bodyPr>
            <a:normAutofit/>
          </a:bodyPr>
          <a:lstStyle/>
          <a:p>
            <a:r>
              <a:rPr lang="en-US" b="1" u="sng" dirty="0"/>
              <a:t>Example 2</a:t>
            </a:r>
            <a:r>
              <a:rPr lang="en-US" dirty="0"/>
              <a:t>:</a:t>
            </a:r>
          </a:p>
          <a:p>
            <a:pPr lvl="1"/>
            <a:r>
              <a:rPr lang="en-US" dirty="0"/>
              <a:t>Repository size = 10,000 documents</a:t>
            </a:r>
          </a:p>
          <a:p>
            <a:pPr lvl="1"/>
            <a:r>
              <a:rPr lang="en-US" dirty="0"/>
              <a:t>Relevant = 200</a:t>
            </a:r>
          </a:p>
          <a:p>
            <a:pPr lvl="1"/>
            <a:r>
              <a:rPr lang="en-US" dirty="0"/>
              <a:t>Returned  = 100</a:t>
            </a:r>
          </a:p>
          <a:p>
            <a:pPr lvl="1"/>
            <a:r>
              <a:rPr lang="en-US" dirty="0"/>
              <a:t>Relevant among Returned: 50</a:t>
            </a:r>
          </a:p>
          <a:p>
            <a:pPr marL="457200" lvl="1" indent="0">
              <a:buNone/>
            </a:pPr>
            <a:endParaRPr lang="en-US" dirty="0"/>
          </a:p>
          <a:p>
            <a:pPr marL="457200" lvl="1" indent="0">
              <a:buNone/>
            </a:pPr>
            <a:endParaRPr lang="en-US" dirty="0"/>
          </a:p>
          <a:p>
            <a:pPr marL="457200" lvl="1" indent="0">
              <a:buNone/>
            </a:pPr>
            <a:endParaRPr lang="en-US" dirty="0"/>
          </a:p>
        </p:txBody>
      </p:sp>
      <p:sp>
        <p:nvSpPr>
          <p:cNvPr id="4" name="Slide Number Placeholder 3">
            <a:extLst>
              <a:ext uri="{FF2B5EF4-FFF2-40B4-BE49-F238E27FC236}">
                <a16:creationId xmlns:a16="http://schemas.microsoft.com/office/drawing/2014/main" id="{4A7E9D10-1437-4C27-9C93-CEC926E72A69}"/>
              </a:ext>
            </a:extLst>
          </p:cNvPr>
          <p:cNvSpPr>
            <a:spLocks noGrp="1"/>
          </p:cNvSpPr>
          <p:nvPr>
            <p:ph type="sldNum" sz="quarter" idx="12"/>
          </p:nvPr>
        </p:nvSpPr>
        <p:spPr/>
        <p:txBody>
          <a:bodyPr/>
          <a:lstStyle/>
          <a:p>
            <a:fld id="{14452C20-59BC-40FC-8A2C-7AA168804D5B}" type="slidenum">
              <a:rPr lang="he-IL" smtClean="0"/>
              <a:pPr/>
              <a:t>44</a:t>
            </a:fld>
            <a:endParaRPr lang="he-IL" dirty="0"/>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337F7E61-9D6A-4557-953A-30B1C79F3AC8}"/>
                  </a:ext>
                </a:extLst>
              </p:cNvPr>
              <p:cNvSpPr txBox="1"/>
              <p:nvPr/>
            </p:nvSpPr>
            <p:spPr>
              <a:xfrm>
                <a:off x="1199853" y="4017224"/>
                <a:ext cx="3581400" cy="307777"/>
              </a:xfrm>
              <a:prstGeom prst="rect">
                <a:avLst/>
              </a:prstGeom>
              <a:noFill/>
            </p:spPr>
            <p:txBody>
              <a:bodyPr wrap="square" lIns="0" tIns="0" rIns="0" bIns="0" rtlCol="1">
                <a:spAutoFit/>
              </a:bodyPr>
              <a:lstStyle/>
              <a:p>
                <a:pPr/>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rPr>
                        <m:t>𝑝𝑟𝑒𝑐𝑖𝑠𝑖𝑜𝑛</m:t>
                      </m:r>
                      <m:r>
                        <a:rPr lang="en-US" sz="2000" b="0" i="1" smtClean="0">
                          <a:latin typeface="Cambria Math" panose="02040503050406030204" pitchFamily="18" charset="0"/>
                        </a:rPr>
                        <m:t>= ?</m:t>
                      </m:r>
                    </m:oMath>
                  </m:oMathPara>
                </a14:m>
                <a:endParaRPr lang="he-IL" sz="2000" dirty="0"/>
              </a:p>
            </p:txBody>
          </p:sp>
        </mc:Choice>
        <mc:Fallback>
          <p:sp>
            <p:nvSpPr>
              <p:cNvPr id="5" name="TextBox 4">
                <a:extLst>
                  <a:ext uri="{FF2B5EF4-FFF2-40B4-BE49-F238E27FC236}">
                    <a16:creationId xmlns:a16="http://schemas.microsoft.com/office/drawing/2014/main" id="{337F7E61-9D6A-4557-953A-30B1C79F3AC8}"/>
                  </a:ext>
                </a:extLst>
              </p:cNvPr>
              <p:cNvSpPr txBox="1">
                <a:spLocks noRot="1" noChangeAspect="1" noMove="1" noResize="1" noEditPoints="1" noAdjustHandles="1" noChangeArrowheads="1" noChangeShapeType="1" noTextEdit="1"/>
              </p:cNvSpPr>
              <p:nvPr/>
            </p:nvSpPr>
            <p:spPr>
              <a:xfrm>
                <a:off x="1199853" y="4017224"/>
                <a:ext cx="3581400" cy="307777"/>
              </a:xfrm>
              <a:prstGeom prst="rect">
                <a:avLst/>
              </a:prstGeom>
              <a:blipFill>
                <a:blip r:embed="rId3"/>
                <a:stretch>
                  <a:fillRect l="-3237" b="-38000"/>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D43BA1D0-0C92-4B34-A998-B98305A86F10}"/>
                  </a:ext>
                </a:extLst>
              </p:cNvPr>
              <p:cNvSpPr txBox="1"/>
              <p:nvPr/>
            </p:nvSpPr>
            <p:spPr>
              <a:xfrm>
                <a:off x="1199853" y="4938611"/>
                <a:ext cx="4286547" cy="307777"/>
              </a:xfrm>
              <a:prstGeom prst="rect">
                <a:avLst/>
              </a:prstGeom>
              <a:noFill/>
            </p:spPr>
            <p:txBody>
              <a:bodyPr wrap="square" lIns="0" tIns="0" rIns="0" bIns="0" rtlCol="1">
                <a:spAutoFit/>
              </a:bodyPr>
              <a:lstStyle/>
              <a:p>
                <a:pPr/>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rPr>
                        <m:t>𝑟𝑒𝑐𝑎𝑙𝑙</m:t>
                      </m:r>
                      <m:r>
                        <a:rPr lang="en-US" sz="2000" b="0" i="1" smtClean="0">
                          <a:latin typeface="Cambria Math" panose="02040503050406030204" pitchFamily="18" charset="0"/>
                        </a:rPr>
                        <m:t>= ?</m:t>
                      </m:r>
                    </m:oMath>
                  </m:oMathPara>
                </a14:m>
                <a:endParaRPr lang="he-IL" sz="2000" dirty="0"/>
              </a:p>
            </p:txBody>
          </p:sp>
        </mc:Choice>
        <mc:Fallback>
          <p:sp>
            <p:nvSpPr>
              <p:cNvPr id="6" name="TextBox 5">
                <a:extLst>
                  <a:ext uri="{FF2B5EF4-FFF2-40B4-BE49-F238E27FC236}">
                    <a16:creationId xmlns:a16="http://schemas.microsoft.com/office/drawing/2014/main" id="{D43BA1D0-0C92-4B34-A998-B98305A86F10}"/>
                  </a:ext>
                </a:extLst>
              </p:cNvPr>
              <p:cNvSpPr txBox="1">
                <a:spLocks noRot="1" noChangeAspect="1" noMove="1" noResize="1" noEditPoints="1" noAdjustHandles="1" noChangeArrowheads="1" noChangeShapeType="1" noTextEdit="1"/>
              </p:cNvSpPr>
              <p:nvPr/>
            </p:nvSpPr>
            <p:spPr>
              <a:xfrm>
                <a:off x="1199853" y="4938611"/>
                <a:ext cx="4286547" cy="307777"/>
              </a:xfrm>
              <a:prstGeom prst="rect">
                <a:avLst/>
              </a:prstGeom>
              <a:blipFill>
                <a:blip r:embed="rId4"/>
                <a:stretch>
                  <a:fillRect l="-2134" b="-9804"/>
                </a:stretch>
              </a:blipFill>
            </p:spPr>
            <p:txBody>
              <a:bodyPr/>
              <a:lstStyle/>
              <a:p>
                <a:r>
                  <a:rPr lang="he-IL">
                    <a:noFill/>
                  </a:rPr>
                  <a:t> </a:t>
                </a:r>
              </a:p>
            </p:txBody>
          </p:sp>
        </mc:Fallback>
      </mc:AlternateContent>
    </p:spTree>
    <p:extLst>
      <p:ext uri="{BB962C8B-B14F-4D97-AF65-F5344CB8AC3E}">
        <p14:creationId xmlns:p14="http://schemas.microsoft.com/office/powerpoint/2010/main" val="5845005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pPr fontAlgn="base"/>
            <a:r>
              <a:rPr lang="en-US" b="1" dirty="0"/>
              <a:t>Precision and Recall in Information Retrieval</a:t>
            </a:r>
          </a:p>
        </p:txBody>
      </p:sp>
      <p:sp>
        <p:nvSpPr>
          <p:cNvPr id="3" name="Content Placeholder 2"/>
          <p:cNvSpPr>
            <a:spLocks noGrp="1"/>
          </p:cNvSpPr>
          <p:nvPr>
            <p:ph idx="1"/>
          </p:nvPr>
        </p:nvSpPr>
        <p:spPr>
          <a:xfrm>
            <a:off x="838200" y="1825625"/>
            <a:ext cx="10741090" cy="4351338"/>
          </a:xfrm>
        </p:spPr>
        <p:txBody>
          <a:bodyPr>
            <a:normAutofit/>
          </a:bodyPr>
          <a:lstStyle/>
          <a:p>
            <a:r>
              <a:rPr lang="en-US" b="1" u="sng" dirty="0"/>
              <a:t>Example 2</a:t>
            </a:r>
            <a:r>
              <a:rPr lang="en-US" dirty="0"/>
              <a:t>:</a:t>
            </a:r>
          </a:p>
          <a:p>
            <a:pPr lvl="1"/>
            <a:r>
              <a:rPr lang="en-US" dirty="0"/>
              <a:t>Repository size = 10,000 documents</a:t>
            </a:r>
          </a:p>
          <a:p>
            <a:pPr lvl="1"/>
            <a:r>
              <a:rPr lang="en-US" dirty="0"/>
              <a:t>Relevant = 200</a:t>
            </a:r>
          </a:p>
          <a:p>
            <a:pPr lvl="1"/>
            <a:r>
              <a:rPr lang="en-US" dirty="0"/>
              <a:t>Returned  = 100</a:t>
            </a:r>
          </a:p>
          <a:p>
            <a:pPr lvl="1"/>
            <a:r>
              <a:rPr lang="en-US" dirty="0"/>
              <a:t>Relevant among Returned: 50</a:t>
            </a:r>
          </a:p>
          <a:p>
            <a:pPr marL="457200" lvl="1" indent="0">
              <a:buNone/>
            </a:pPr>
            <a:endParaRPr lang="en-US" dirty="0"/>
          </a:p>
          <a:p>
            <a:pPr marL="457200" lvl="1" indent="0">
              <a:buNone/>
            </a:pPr>
            <a:endParaRPr lang="en-US" dirty="0"/>
          </a:p>
          <a:p>
            <a:pPr marL="457200" lvl="1" indent="0">
              <a:buNone/>
            </a:pPr>
            <a:endParaRPr lang="en-US" dirty="0"/>
          </a:p>
        </p:txBody>
      </p:sp>
      <p:sp>
        <p:nvSpPr>
          <p:cNvPr id="4" name="Slide Number Placeholder 3">
            <a:extLst>
              <a:ext uri="{FF2B5EF4-FFF2-40B4-BE49-F238E27FC236}">
                <a16:creationId xmlns:a16="http://schemas.microsoft.com/office/drawing/2014/main" id="{4A7E9D10-1437-4C27-9C93-CEC926E72A69}"/>
              </a:ext>
            </a:extLst>
          </p:cNvPr>
          <p:cNvSpPr>
            <a:spLocks noGrp="1"/>
          </p:cNvSpPr>
          <p:nvPr>
            <p:ph type="sldNum" sz="quarter" idx="12"/>
          </p:nvPr>
        </p:nvSpPr>
        <p:spPr/>
        <p:txBody>
          <a:bodyPr/>
          <a:lstStyle/>
          <a:p>
            <a:fld id="{14452C20-59BC-40FC-8A2C-7AA168804D5B}" type="slidenum">
              <a:rPr lang="he-IL" smtClean="0"/>
              <a:pPr/>
              <a:t>45</a:t>
            </a:fld>
            <a:endParaRPr lang="he-IL"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37F7E61-9D6A-4557-953A-30B1C79F3AC8}"/>
                  </a:ext>
                </a:extLst>
              </p:cNvPr>
              <p:cNvSpPr txBox="1"/>
              <p:nvPr/>
            </p:nvSpPr>
            <p:spPr>
              <a:xfrm>
                <a:off x="1199853" y="4017224"/>
                <a:ext cx="3581400" cy="582467"/>
              </a:xfrm>
              <a:prstGeom prst="rect">
                <a:avLst/>
              </a:prstGeom>
              <a:noFill/>
            </p:spPr>
            <p:txBody>
              <a:bodyPr wrap="square" lIns="0" tIns="0" rIns="0" bIns="0" rtlCol="1">
                <a:spAutoFit/>
              </a:bodyPr>
              <a:lstStyle/>
              <a:p>
                <a:pPr/>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rPr>
                        <m:t>𝑝𝑟𝑒𝑐𝑖𝑠𝑖𝑜𝑛</m:t>
                      </m:r>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50</m:t>
                          </m:r>
                        </m:num>
                        <m:den>
                          <m:r>
                            <a:rPr lang="en-US" sz="2000" b="0" i="1" smtClean="0">
                              <a:latin typeface="Cambria Math" panose="02040503050406030204" pitchFamily="18" charset="0"/>
                            </a:rPr>
                            <m:t>100</m:t>
                          </m:r>
                        </m:den>
                      </m:f>
                      <m:r>
                        <a:rPr lang="en-US" sz="2000" b="0" i="1" smtClean="0">
                          <a:latin typeface="Cambria Math" panose="02040503050406030204" pitchFamily="18" charset="0"/>
                        </a:rPr>
                        <m:t>=</m:t>
                      </m:r>
                      <m:r>
                        <a:rPr lang="en-US" sz="2000" b="0" i="1" smtClean="0">
                          <a:latin typeface="Cambria Math" panose="02040503050406030204" pitchFamily="18" charset="0"/>
                        </a:rPr>
                        <m:t>0</m:t>
                      </m:r>
                      <m:r>
                        <a:rPr lang="en-US" sz="2000" b="0" i="1" smtClean="0">
                          <a:latin typeface="Cambria Math" panose="02040503050406030204" pitchFamily="18" charset="0"/>
                        </a:rPr>
                        <m:t>.</m:t>
                      </m:r>
                      <m:r>
                        <a:rPr lang="en-US" sz="2000" b="0" i="1" smtClean="0">
                          <a:latin typeface="Cambria Math" panose="02040503050406030204" pitchFamily="18" charset="0"/>
                        </a:rPr>
                        <m:t>5</m:t>
                      </m:r>
                    </m:oMath>
                  </m:oMathPara>
                </a14:m>
                <a:endParaRPr lang="he-IL" sz="2000" dirty="0"/>
              </a:p>
            </p:txBody>
          </p:sp>
        </mc:Choice>
        <mc:Fallback xmlns="">
          <p:sp>
            <p:nvSpPr>
              <p:cNvPr id="5" name="TextBox 4">
                <a:extLst>
                  <a:ext uri="{FF2B5EF4-FFF2-40B4-BE49-F238E27FC236}">
                    <a16:creationId xmlns:a16="http://schemas.microsoft.com/office/drawing/2014/main" id="{337F7E61-9D6A-4557-953A-30B1C79F3AC8}"/>
                  </a:ext>
                </a:extLst>
              </p:cNvPr>
              <p:cNvSpPr txBox="1">
                <a:spLocks noRot="1" noChangeAspect="1" noMove="1" noResize="1" noEditPoints="1" noAdjustHandles="1" noChangeArrowheads="1" noChangeShapeType="1" noTextEdit="1"/>
              </p:cNvSpPr>
              <p:nvPr/>
            </p:nvSpPr>
            <p:spPr>
              <a:xfrm>
                <a:off x="1199853" y="4017224"/>
                <a:ext cx="3581400" cy="582467"/>
              </a:xfrm>
              <a:prstGeom prst="rect">
                <a:avLst/>
              </a:prstGeom>
              <a:blipFill>
                <a:blip r:embed="rId3"/>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43BA1D0-0C92-4B34-A998-B98305A86F10}"/>
                  </a:ext>
                </a:extLst>
              </p:cNvPr>
              <p:cNvSpPr txBox="1"/>
              <p:nvPr/>
            </p:nvSpPr>
            <p:spPr>
              <a:xfrm>
                <a:off x="1199853" y="4938611"/>
                <a:ext cx="4286547" cy="584519"/>
              </a:xfrm>
              <a:prstGeom prst="rect">
                <a:avLst/>
              </a:prstGeom>
              <a:noFill/>
            </p:spPr>
            <p:txBody>
              <a:bodyPr wrap="square" lIns="0" tIns="0" rIns="0" bIns="0" rtlCol="1">
                <a:spAutoFit/>
              </a:bodyPr>
              <a:lstStyle/>
              <a:p>
                <a:pPr/>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rPr>
                        <m:t>𝑟𝑒𝑐𝑎𝑙𝑙</m:t>
                      </m:r>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50</m:t>
                          </m:r>
                        </m:num>
                        <m:den>
                          <m:r>
                            <a:rPr lang="en-US" sz="2000" b="0" i="1" smtClean="0">
                              <a:latin typeface="Cambria Math" panose="02040503050406030204" pitchFamily="18" charset="0"/>
                            </a:rPr>
                            <m:t>200</m:t>
                          </m:r>
                        </m:den>
                      </m:f>
                      <m:r>
                        <a:rPr lang="en-US" sz="2000" b="0" i="1" smtClean="0">
                          <a:latin typeface="Cambria Math" panose="02040503050406030204" pitchFamily="18" charset="0"/>
                        </a:rPr>
                        <m:t>=</m:t>
                      </m:r>
                      <m:r>
                        <a:rPr lang="en-US" sz="2000" b="0" i="1" smtClean="0">
                          <a:latin typeface="Cambria Math" panose="02040503050406030204" pitchFamily="18" charset="0"/>
                        </a:rPr>
                        <m:t>0</m:t>
                      </m:r>
                      <m:r>
                        <a:rPr lang="en-US" sz="2000" b="0" i="1" smtClean="0">
                          <a:latin typeface="Cambria Math" panose="02040503050406030204" pitchFamily="18" charset="0"/>
                        </a:rPr>
                        <m:t>.</m:t>
                      </m:r>
                      <m:r>
                        <a:rPr lang="en-US" sz="2000" b="0" i="1" smtClean="0">
                          <a:latin typeface="Cambria Math" panose="02040503050406030204" pitchFamily="18" charset="0"/>
                        </a:rPr>
                        <m:t>25</m:t>
                      </m:r>
                    </m:oMath>
                  </m:oMathPara>
                </a14:m>
                <a:endParaRPr lang="he-IL" sz="2000" dirty="0"/>
              </a:p>
            </p:txBody>
          </p:sp>
        </mc:Choice>
        <mc:Fallback xmlns="">
          <p:sp>
            <p:nvSpPr>
              <p:cNvPr id="6" name="TextBox 5">
                <a:extLst>
                  <a:ext uri="{FF2B5EF4-FFF2-40B4-BE49-F238E27FC236}">
                    <a16:creationId xmlns:a16="http://schemas.microsoft.com/office/drawing/2014/main" id="{D43BA1D0-0C92-4B34-A998-B98305A86F10}"/>
                  </a:ext>
                </a:extLst>
              </p:cNvPr>
              <p:cNvSpPr txBox="1">
                <a:spLocks noRot="1" noChangeAspect="1" noMove="1" noResize="1" noEditPoints="1" noAdjustHandles="1" noChangeArrowheads="1" noChangeShapeType="1" noTextEdit="1"/>
              </p:cNvSpPr>
              <p:nvPr/>
            </p:nvSpPr>
            <p:spPr>
              <a:xfrm>
                <a:off x="1199853" y="4938611"/>
                <a:ext cx="4286547" cy="584519"/>
              </a:xfrm>
              <a:prstGeom prst="rect">
                <a:avLst/>
              </a:prstGeom>
              <a:blipFill>
                <a:blip r:embed="rId4"/>
                <a:stretch>
                  <a:fillRect/>
                </a:stretch>
              </a:blipFill>
            </p:spPr>
            <p:txBody>
              <a:bodyPr/>
              <a:lstStyle/>
              <a:p>
                <a:r>
                  <a:rPr lang="he-IL">
                    <a:noFill/>
                  </a:rPr>
                  <a:t> </a:t>
                </a:r>
              </a:p>
            </p:txBody>
          </p:sp>
        </mc:Fallback>
      </mc:AlternateContent>
    </p:spTree>
    <p:extLst>
      <p:ext uri="{BB962C8B-B14F-4D97-AF65-F5344CB8AC3E}">
        <p14:creationId xmlns:p14="http://schemas.microsoft.com/office/powerpoint/2010/main" val="27904534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pPr fontAlgn="base"/>
            <a:r>
              <a:rPr lang="en-US" b="1" dirty="0"/>
              <a:t>Trade-off between Recall and Precision</a:t>
            </a:r>
          </a:p>
        </p:txBody>
      </p:sp>
      <p:sp>
        <p:nvSpPr>
          <p:cNvPr id="3" name="Content Placeholder 2"/>
          <p:cNvSpPr>
            <a:spLocks noGrp="1"/>
          </p:cNvSpPr>
          <p:nvPr>
            <p:ph idx="1"/>
          </p:nvPr>
        </p:nvSpPr>
        <p:spPr>
          <a:xfrm>
            <a:off x="838200" y="1825625"/>
            <a:ext cx="10741090" cy="4351338"/>
          </a:xfrm>
        </p:spPr>
        <p:txBody>
          <a:bodyPr>
            <a:normAutofit/>
          </a:bodyPr>
          <a:lstStyle/>
          <a:p>
            <a:pPr marL="457200" lvl="1" indent="0">
              <a:buNone/>
            </a:pPr>
            <a:endParaRPr lang="en-US" dirty="0"/>
          </a:p>
          <a:p>
            <a:pPr marL="457200" lvl="1" indent="0">
              <a:buNone/>
            </a:pPr>
            <a:endParaRPr lang="en-US" dirty="0"/>
          </a:p>
          <a:p>
            <a:pPr marL="457200" lvl="1" indent="0">
              <a:buNone/>
            </a:pPr>
            <a:endParaRPr lang="en-US" dirty="0"/>
          </a:p>
        </p:txBody>
      </p:sp>
      <p:sp>
        <p:nvSpPr>
          <p:cNvPr id="4" name="Slide Number Placeholder 3">
            <a:extLst>
              <a:ext uri="{FF2B5EF4-FFF2-40B4-BE49-F238E27FC236}">
                <a16:creationId xmlns:a16="http://schemas.microsoft.com/office/drawing/2014/main" id="{4A7E9D10-1437-4C27-9C93-CEC926E72A69}"/>
              </a:ext>
            </a:extLst>
          </p:cNvPr>
          <p:cNvSpPr>
            <a:spLocks noGrp="1"/>
          </p:cNvSpPr>
          <p:nvPr>
            <p:ph type="sldNum" sz="quarter" idx="12"/>
          </p:nvPr>
        </p:nvSpPr>
        <p:spPr/>
        <p:txBody>
          <a:bodyPr/>
          <a:lstStyle/>
          <a:p>
            <a:fld id="{14452C20-59BC-40FC-8A2C-7AA168804D5B}" type="slidenum">
              <a:rPr lang="he-IL" smtClean="0"/>
              <a:pPr/>
              <a:t>46</a:t>
            </a:fld>
            <a:endParaRPr lang="he-IL" dirty="0"/>
          </a:p>
        </p:txBody>
      </p:sp>
      <p:sp>
        <p:nvSpPr>
          <p:cNvPr id="7" name="Text Box 3">
            <a:extLst>
              <a:ext uri="{FF2B5EF4-FFF2-40B4-BE49-F238E27FC236}">
                <a16:creationId xmlns:a16="http://schemas.microsoft.com/office/drawing/2014/main" id="{66481CF2-F636-43B1-AB26-4CC800BD9900}"/>
              </a:ext>
            </a:extLst>
          </p:cNvPr>
          <p:cNvSpPr txBox="1">
            <a:spLocks noChangeArrowheads="1"/>
          </p:cNvSpPr>
          <p:nvPr/>
        </p:nvSpPr>
        <p:spPr bwMode="auto">
          <a:xfrm>
            <a:off x="6630955" y="4416425"/>
            <a:ext cx="336550" cy="457200"/>
          </a:xfrm>
          <a:prstGeom prst="rect">
            <a:avLst/>
          </a:prstGeom>
          <a:noFill/>
          <a:ln w="12700" cap="sq">
            <a:noFill/>
            <a:miter lim="800000"/>
            <a:headEnd type="none" w="sm" len="sm"/>
            <a:tailEnd type="none" w="sm" len="sm"/>
          </a:ln>
          <a:effectLst/>
        </p:spPr>
        <p:txBody>
          <a:bodyPr wrap="none">
            <a:spAutoFit/>
          </a:bodyPr>
          <a:lstStyle/>
          <a:p>
            <a:pPr algn="l"/>
            <a:r>
              <a:rPr kumimoji="1" lang="zh-TW" altLang="en-US" sz="2400" i="0">
                <a:ea typeface="新細明體" pitchFamily="18" charset="-120"/>
              </a:rPr>
              <a:t>1</a:t>
            </a:r>
          </a:p>
        </p:txBody>
      </p:sp>
      <p:sp>
        <p:nvSpPr>
          <p:cNvPr id="8" name="Rectangle 5">
            <a:extLst>
              <a:ext uri="{FF2B5EF4-FFF2-40B4-BE49-F238E27FC236}">
                <a16:creationId xmlns:a16="http://schemas.microsoft.com/office/drawing/2014/main" id="{77BD83FF-2A33-4EA4-8DC9-899AA63A61C7}"/>
              </a:ext>
            </a:extLst>
          </p:cNvPr>
          <p:cNvSpPr>
            <a:spLocks noChangeArrowheads="1"/>
          </p:cNvSpPr>
          <p:nvPr/>
        </p:nvSpPr>
        <p:spPr bwMode="auto">
          <a:xfrm>
            <a:off x="4271930" y="2816225"/>
            <a:ext cx="2438400" cy="1752600"/>
          </a:xfrm>
          <a:prstGeom prst="rect">
            <a:avLst/>
          </a:prstGeom>
          <a:solidFill>
            <a:srgbClr val="CCFFFF"/>
          </a:solidFill>
          <a:ln w="12700" cap="sq">
            <a:solidFill>
              <a:schemeClr val="tx1"/>
            </a:solidFill>
            <a:miter lim="800000"/>
            <a:headEnd type="none" w="sm" len="sm"/>
            <a:tailEnd type="none" w="sm" len="sm"/>
          </a:ln>
          <a:effectLst/>
        </p:spPr>
        <p:txBody>
          <a:bodyPr wrap="none" anchor="ctr"/>
          <a:lstStyle/>
          <a:p>
            <a:endParaRPr lang="en-US"/>
          </a:p>
        </p:txBody>
      </p:sp>
      <p:sp>
        <p:nvSpPr>
          <p:cNvPr id="9" name="Freeform 6">
            <a:extLst>
              <a:ext uri="{FF2B5EF4-FFF2-40B4-BE49-F238E27FC236}">
                <a16:creationId xmlns:a16="http://schemas.microsoft.com/office/drawing/2014/main" id="{358088C9-8EDB-483A-9E5F-1CB71DB58524}"/>
              </a:ext>
            </a:extLst>
          </p:cNvPr>
          <p:cNvSpPr>
            <a:spLocks/>
          </p:cNvSpPr>
          <p:nvPr/>
        </p:nvSpPr>
        <p:spPr bwMode="auto">
          <a:xfrm>
            <a:off x="4424330" y="3044825"/>
            <a:ext cx="2057400" cy="1295400"/>
          </a:xfrm>
          <a:custGeom>
            <a:avLst/>
            <a:gdLst/>
            <a:ahLst/>
            <a:cxnLst>
              <a:cxn ang="0">
                <a:pos x="0" y="0"/>
              </a:cxn>
              <a:cxn ang="0">
                <a:pos x="77" y="386"/>
              </a:cxn>
              <a:cxn ang="0">
                <a:pos x="366" y="697"/>
              </a:cxn>
              <a:cxn ang="0">
                <a:pos x="825" y="794"/>
              </a:cxn>
              <a:cxn ang="0">
                <a:pos x="1296" y="816"/>
              </a:cxn>
            </a:cxnLst>
            <a:rect l="0" t="0" r="r" b="b"/>
            <a:pathLst>
              <a:path w="1296" h="816">
                <a:moveTo>
                  <a:pt x="0" y="0"/>
                </a:moveTo>
                <a:cubicBezTo>
                  <a:pt x="13" y="64"/>
                  <a:pt x="16" y="270"/>
                  <a:pt x="77" y="386"/>
                </a:cubicBezTo>
                <a:cubicBezTo>
                  <a:pt x="138" y="502"/>
                  <a:pt x="241" y="629"/>
                  <a:pt x="366" y="697"/>
                </a:cubicBezTo>
                <a:cubicBezTo>
                  <a:pt x="491" y="765"/>
                  <a:pt x="670" y="774"/>
                  <a:pt x="825" y="794"/>
                </a:cubicBezTo>
                <a:cubicBezTo>
                  <a:pt x="980" y="814"/>
                  <a:pt x="1198" y="812"/>
                  <a:pt x="1296" y="816"/>
                </a:cubicBezTo>
              </a:path>
            </a:pathLst>
          </a:custGeom>
          <a:noFill/>
          <a:ln w="12700" cap="sq" cmpd="sng">
            <a:solidFill>
              <a:schemeClr val="tx1"/>
            </a:solidFill>
            <a:prstDash val="solid"/>
            <a:round/>
            <a:headEnd type="none" w="sm" len="sm"/>
            <a:tailEnd type="none" w="sm" len="sm"/>
          </a:ln>
          <a:effectLst/>
        </p:spPr>
        <p:txBody>
          <a:bodyPr wrap="none" anchor="ctr"/>
          <a:lstStyle/>
          <a:p>
            <a:endParaRPr lang="en-US"/>
          </a:p>
        </p:txBody>
      </p:sp>
      <p:sp>
        <p:nvSpPr>
          <p:cNvPr id="10" name="Text Box 7">
            <a:extLst>
              <a:ext uri="{FF2B5EF4-FFF2-40B4-BE49-F238E27FC236}">
                <a16:creationId xmlns:a16="http://schemas.microsoft.com/office/drawing/2014/main" id="{6A1647E9-4DBC-4B7C-9C11-B05D64E51937}"/>
              </a:ext>
            </a:extLst>
          </p:cNvPr>
          <p:cNvSpPr txBox="1">
            <a:spLocks noChangeArrowheads="1"/>
          </p:cNvSpPr>
          <p:nvPr/>
        </p:nvSpPr>
        <p:spPr bwMode="auto">
          <a:xfrm>
            <a:off x="3967130" y="4340225"/>
            <a:ext cx="336550" cy="457200"/>
          </a:xfrm>
          <a:prstGeom prst="rect">
            <a:avLst/>
          </a:prstGeom>
          <a:noFill/>
          <a:ln w="12700" cap="sq">
            <a:noFill/>
            <a:miter lim="800000"/>
            <a:headEnd type="none" w="sm" len="sm"/>
            <a:tailEnd type="none" w="sm" len="sm"/>
          </a:ln>
          <a:effectLst/>
        </p:spPr>
        <p:txBody>
          <a:bodyPr wrap="none">
            <a:spAutoFit/>
          </a:bodyPr>
          <a:lstStyle/>
          <a:p>
            <a:pPr algn="l"/>
            <a:r>
              <a:rPr kumimoji="1" lang="zh-TW" altLang="en-US" sz="2400" i="0">
                <a:ea typeface="新細明體" pitchFamily="18" charset="-120"/>
              </a:rPr>
              <a:t>0</a:t>
            </a:r>
          </a:p>
        </p:txBody>
      </p:sp>
      <p:sp>
        <p:nvSpPr>
          <p:cNvPr id="11" name="Text Box 8">
            <a:extLst>
              <a:ext uri="{FF2B5EF4-FFF2-40B4-BE49-F238E27FC236}">
                <a16:creationId xmlns:a16="http://schemas.microsoft.com/office/drawing/2014/main" id="{DB463BCD-CBE3-4498-829C-665B08D314C6}"/>
              </a:ext>
            </a:extLst>
          </p:cNvPr>
          <p:cNvSpPr txBox="1">
            <a:spLocks noChangeArrowheads="1"/>
          </p:cNvSpPr>
          <p:nvPr/>
        </p:nvSpPr>
        <p:spPr bwMode="auto">
          <a:xfrm>
            <a:off x="3967130" y="2587625"/>
            <a:ext cx="336550" cy="457200"/>
          </a:xfrm>
          <a:prstGeom prst="rect">
            <a:avLst/>
          </a:prstGeom>
          <a:noFill/>
          <a:ln w="12700" cap="sq">
            <a:noFill/>
            <a:miter lim="800000"/>
            <a:headEnd type="none" w="sm" len="sm"/>
            <a:tailEnd type="none" w="sm" len="sm"/>
          </a:ln>
          <a:effectLst/>
        </p:spPr>
        <p:txBody>
          <a:bodyPr wrap="none">
            <a:spAutoFit/>
          </a:bodyPr>
          <a:lstStyle/>
          <a:p>
            <a:pPr algn="l"/>
            <a:r>
              <a:rPr kumimoji="1" lang="zh-TW" altLang="en-US" sz="2400" i="0">
                <a:ea typeface="新細明體" pitchFamily="18" charset="-120"/>
              </a:rPr>
              <a:t>1</a:t>
            </a:r>
          </a:p>
        </p:txBody>
      </p:sp>
      <p:sp>
        <p:nvSpPr>
          <p:cNvPr id="12" name="Text Box 9">
            <a:extLst>
              <a:ext uri="{FF2B5EF4-FFF2-40B4-BE49-F238E27FC236}">
                <a16:creationId xmlns:a16="http://schemas.microsoft.com/office/drawing/2014/main" id="{4E355A92-41A0-4AD6-8309-75A0D39267D7}"/>
              </a:ext>
            </a:extLst>
          </p:cNvPr>
          <p:cNvSpPr txBox="1">
            <a:spLocks noChangeArrowheads="1"/>
          </p:cNvSpPr>
          <p:nvPr/>
        </p:nvSpPr>
        <p:spPr bwMode="auto">
          <a:xfrm>
            <a:off x="4881530" y="4568825"/>
            <a:ext cx="960438" cy="457200"/>
          </a:xfrm>
          <a:prstGeom prst="rect">
            <a:avLst/>
          </a:prstGeom>
          <a:noFill/>
          <a:ln w="12700" cap="sq">
            <a:noFill/>
            <a:miter lim="800000"/>
            <a:headEnd type="none" w="sm" len="sm"/>
            <a:tailEnd type="none" w="sm" len="sm"/>
          </a:ln>
          <a:effectLst/>
        </p:spPr>
        <p:txBody>
          <a:bodyPr wrap="none">
            <a:spAutoFit/>
          </a:bodyPr>
          <a:lstStyle/>
          <a:p>
            <a:pPr algn="l"/>
            <a:r>
              <a:rPr kumimoji="1" lang="en-US" altLang="zh-TW" sz="2400" i="0">
                <a:ea typeface="新細明體" pitchFamily="18" charset="-120"/>
              </a:rPr>
              <a:t>Recall</a:t>
            </a:r>
          </a:p>
        </p:txBody>
      </p:sp>
      <p:sp>
        <p:nvSpPr>
          <p:cNvPr id="13" name="Text Box 10">
            <a:extLst>
              <a:ext uri="{FF2B5EF4-FFF2-40B4-BE49-F238E27FC236}">
                <a16:creationId xmlns:a16="http://schemas.microsoft.com/office/drawing/2014/main" id="{90C3E628-945E-4EA3-9877-F58A7603FDC0}"/>
              </a:ext>
            </a:extLst>
          </p:cNvPr>
          <p:cNvSpPr txBox="1">
            <a:spLocks noChangeArrowheads="1"/>
          </p:cNvSpPr>
          <p:nvPr/>
        </p:nvSpPr>
        <p:spPr bwMode="auto">
          <a:xfrm rot="-5400000">
            <a:off x="3305142" y="3398838"/>
            <a:ext cx="1317625" cy="457200"/>
          </a:xfrm>
          <a:prstGeom prst="rect">
            <a:avLst/>
          </a:prstGeom>
          <a:noFill/>
          <a:ln w="12700" cap="sq">
            <a:noFill/>
            <a:miter lim="800000"/>
            <a:headEnd type="none" w="sm" len="sm"/>
            <a:tailEnd type="none" w="sm" len="sm"/>
          </a:ln>
          <a:effectLst/>
        </p:spPr>
        <p:txBody>
          <a:bodyPr wrap="none">
            <a:spAutoFit/>
          </a:bodyPr>
          <a:lstStyle/>
          <a:p>
            <a:pPr algn="l"/>
            <a:r>
              <a:rPr kumimoji="1" lang="en-US" altLang="zh-TW" sz="2400" i="0">
                <a:ea typeface="新細明體" pitchFamily="18" charset="-120"/>
              </a:rPr>
              <a:t>Precision</a:t>
            </a:r>
          </a:p>
        </p:txBody>
      </p:sp>
      <p:grpSp>
        <p:nvGrpSpPr>
          <p:cNvPr id="14" name="Group 15">
            <a:extLst>
              <a:ext uri="{FF2B5EF4-FFF2-40B4-BE49-F238E27FC236}">
                <a16:creationId xmlns:a16="http://schemas.microsoft.com/office/drawing/2014/main" id="{2366941C-78C8-4BD4-9AFB-42849946E72D}"/>
              </a:ext>
            </a:extLst>
          </p:cNvPr>
          <p:cNvGrpSpPr>
            <a:grpSpLocks/>
          </p:cNvGrpSpPr>
          <p:nvPr/>
        </p:nvGrpSpPr>
        <p:grpSpPr bwMode="auto">
          <a:xfrm>
            <a:off x="6249955" y="2130425"/>
            <a:ext cx="1820863" cy="1143000"/>
            <a:chOff x="3120" y="1248"/>
            <a:chExt cx="1147" cy="720"/>
          </a:xfrm>
        </p:grpSpPr>
        <p:sp>
          <p:nvSpPr>
            <p:cNvPr id="15" name="Oval 16">
              <a:extLst>
                <a:ext uri="{FF2B5EF4-FFF2-40B4-BE49-F238E27FC236}">
                  <a16:creationId xmlns:a16="http://schemas.microsoft.com/office/drawing/2014/main" id="{09509197-202F-4FA9-AAF2-3A9EDBA6621F}"/>
                </a:ext>
              </a:extLst>
            </p:cNvPr>
            <p:cNvSpPr>
              <a:spLocks noChangeArrowheads="1"/>
            </p:cNvSpPr>
            <p:nvPr/>
          </p:nvSpPr>
          <p:spPr bwMode="auto">
            <a:xfrm>
              <a:off x="3120" y="1584"/>
              <a:ext cx="432" cy="384"/>
            </a:xfrm>
            <a:prstGeom prst="ellipse">
              <a:avLst/>
            </a:prstGeom>
            <a:noFill/>
            <a:ln w="12700" cap="sq">
              <a:solidFill>
                <a:schemeClr val="tx1"/>
              </a:solidFill>
              <a:round/>
              <a:headEnd type="none" w="sm" len="sm"/>
              <a:tailEnd type="none" w="sm" len="sm"/>
            </a:ln>
            <a:effectLst/>
          </p:spPr>
          <p:txBody>
            <a:bodyPr wrap="none" anchor="ctr"/>
            <a:lstStyle/>
            <a:p>
              <a:endParaRPr lang="en-US"/>
            </a:p>
          </p:txBody>
        </p:sp>
        <p:sp>
          <p:nvSpPr>
            <p:cNvPr id="16" name="Text Box 17">
              <a:extLst>
                <a:ext uri="{FF2B5EF4-FFF2-40B4-BE49-F238E27FC236}">
                  <a16:creationId xmlns:a16="http://schemas.microsoft.com/office/drawing/2014/main" id="{4238EC82-8086-4A5D-A872-AC6A447ED111}"/>
                </a:ext>
              </a:extLst>
            </p:cNvPr>
            <p:cNvSpPr txBox="1">
              <a:spLocks noChangeArrowheads="1"/>
            </p:cNvSpPr>
            <p:nvPr/>
          </p:nvSpPr>
          <p:spPr bwMode="auto">
            <a:xfrm>
              <a:off x="3552" y="1248"/>
              <a:ext cx="715" cy="250"/>
            </a:xfrm>
            <a:prstGeom prst="rect">
              <a:avLst/>
            </a:prstGeom>
            <a:noFill/>
            <a:ln w="12700" cap="sq">
              <a:noFill/>
              <a:miter lim="800000"/>
              <a:headEnd type="none" w="sm" len="sm"/>
              <a:tailEnd type="none" w="sm" len="sm"/>
            </a:ln>
            <a:effectLst/>
          </p:spPr>
          <p:txBody>
            <a:bodyPr wrap="none">
              <a:spAutoFit/>
            </a:bodyPr>
            <a:lstStyle/>
            <a:p>
              <a:pPr algn="l"/>
              <a:r>
                <a:rPr kumimoji="1" lang="en-US" altLang="zh-TW" sz="2000" i="0">
                  <a:ea typeface="新細明體" pitchFamily="18" charset="-120"/>
                </a:rPr>
                <a:t>The ideal</a:t>
              </a:r>
              <a:endParaRPr kumimoji="1" lang="en-US" altLang="zh-TW" sz="2400" i="0">
                <a:ea typeface="新細明體" pitchFamily="18" charset="-120"/>
              </a:endParaRPr>
            </a:p>
          </p:txBody>
        </p:sp>
        <p:sp>
          <p:nvSpPr>
            <p:cNvPr id="17" name="Freeform 18">
              <a:extLst>
                <a:ext uri="{FF2B5EF4-FFF2-40B4-BE49-F238E27FC236}">
                  <a16:creationId xmlns:a16="http://schemas.microsoft.com/office/drawing/2014/main" id="{6D17F00A-6640-40B4-BFE9-9B5B9977E1C9}"/>
                </a:ext>
              </a:extLst>
            </p:cNvPr>
            <p:cNvSpPr>
              <a:spLocks/>
            </p:cNvSpPr>
            <p:nvPr/>
          </p:nvSpPr>
          <p:spPr bwMode="auto">
            <a:xfrm>
              <a:off x="3408" y="1392"/>
              <a:ext cx="192" cy="192"/>
            </a:xfrm>
            <a:custGeom>
              <a:avLst/>
              <a:gdLst/>
              <a:ahLst/>
              <a:cxnLst>
                <a:cxn ang="0">
                  <a:pos x="192" y="0"/>
                </a:cxn>
                <a:cxn ang="0">
                  <a:pos x="96" y="48"/>
                </a:cxn>
                <a:cxn ang="0">
                  <a:pos x="0" y="192"/>
                </a:cxn>
              </a:cxnLst>
              <a:rect l="0" t="0" r="r" b="b"/>
              <a:pathLst>
                <a:path w="192" h="192">
                  <a:moveTo>
                    <a:pt x="192" y="0"/>
                  </a:moveTo>
                  <a:cubicBezTo>
                    <a:pt x="160" y="8"/>
                    <a:pt x="128" y="16"/>
                    <a:pt x="96" y="48"/>
                  </a:cubicBezTo>
                  <a:cubicBezTo>
                    <a:pt x="64" y="80"/>
                    <a:pt x="32" y="136"/>
                    <a:pt x="0" y="192"/>
                  </a:cubicBezTo>
                </a:path>
              </a:pathLst>
            </a:custGeom>
            <a:noFill/>
            <a:ln w="12700" cap="sq" cmpd="sng">
              <a:solidFill>
                <a:schemeClr val="tx1"/>
              </a:solidFill>
              <a:prstDash val="solid"/>
              <a:round/>
              <a:headEnd type="none" w="sm" len="sm"/>
              <a:tailEnd type="triangle" w="med" len="med"/>
            </a:ln>
            <a:effectLst/>
          </p:spPr>
          <p:txBody>
            <a:bodyPr wrap="none" anchor="ctr"/>
            <a:lstStyle/>
            <a:p>
              <a:endParaRPr lang="en-US"/>
            </a:p>
          </p:txBody>
        </p:sp>
      </p:grpSp>
      <p:grpSp>
        <p:nvGrpSpPr>
          <p:cNvPr id="18" name="Group 19">
            <a:extLst>
              <a:ext uri="{FF2B5EF4-FFF2-40B4-BE49-F238E27FC236}">
                <a16:creationId xmlns:a16="http://schemas.microsoft.com/office/drawing/2014/main" id="{5A78DE46-743D-4665-BC93-593836DFEAE4}"/>
              </a:ext>
            </a:extLst>
          </p:cNvPr>
          <p:cNvGrpSpPr>
            <a:grpSpLocks/>
          </p:cNvGrpSpPr>
          <p:nvPr/>
        </p:nvGrpSpPr>
        <p:grpSpPr bwMode="auto">
          <a:xfrm>
            <a:off x="2058955" y="1825625"/>
            <a:ext cx="3402013" cy="1447800"/>
            <a:chOff x="480" y="1056"/>
            <a:chExt cx="2143" cy="912"/>
          </a:xfrm>
        </p:grpSpPr>
        <p:sp>
          <p:nvSpPr>
            <p:cNvPr id="19" name="Text Box 20">
              <a:extLst>
                <a:ext uri="{FF2B5EF4-FFF2-40B4-BE49-F238E27FC236}">
                  <a16:creationId xmlns:a16="http://schemas.microsoft.com/office/drawing/2014/main" id="{C11FAD45-E340-4427-A370-CFE95A3EA70D}"/>
                </a:ext>
              </a:extLst>
            </p:cNvPr>
            <p:cNvSpPr txBox="1">
              <a:spLocks noChangeArrowheads="1"/>
            </p:cNvSpPr>
            <p:nvPr/>
          </p:nvSpPr>
          <p:spPr bwMode="auto">
            <a:xfrm>
              <a:off x="480" y="1056"/>
              <a:ext cx="2143" cy="442"/>
            </a:xfrm>
            <a:prstGeom prst="rect">
              <a:avLst/>
            </a:prstGeom>
            <a:noFill/>
            <a:ln w="12700" cap="sq">
              <a:noFill/>
              <a:miter lim="800000"/>
              <a:headEnd type="none" w="sm" len="sm"/>
              <a:tailEnd type="none" w="sm" len="sm"/>
            </a:ln>
            <a:effectLst/>
          </p:spPr>
          <p:txBody>
            <a:bodyPr wrap="none">
              <a:spAutoFit/>
            </a:bodyPr>
            <a:lstStyle/>
            <a:p>
              <a:pPr algn="l"/>
              <a:r>
                <a:rPr kumimoji="1" lang="en-US" altLang="zh-TW" sz="2000" i="0" dirty="0">
                  <a:ea typeface="新細明體" pitchFamily="18" charset="-120"/>
                </a:rPr>
                <a:t>Returns relevant documents but</a:t>
              </a:r>
            </a:p>
            <a:p>
              <a:pPr algn="l"/>
              <a:r>
                <a:rPr kumimoji="1" lang="en-US" altLang="zh-TW" sz="2000" i="0" dirty="0">
                  <a:ea typeface="新細明體" pitchFamily="18" charset="-120"/>
                </a:rPr>
                <a:t>misses many useful ones too</a:t>
              </a:r>
              <a:endParaRPr kumimoji="1" lang="en-US" altLang="zh-TW" sz="2400" i="0" dirty="0">
                <a:ea typeface="新細明體" pitchFamily="18" charset="-120"/>
              </a:endParaRPr>
            </a:p>
          </p:txBody>
        </p:sp>
        <p:sp>
          <p:nvSpPr>
            <p:cNvPr id="20" name="Oval 21">
              <a:extLst>
                <a:ext uri="{FF2B5EF4-FFF2-40B4-BE49-F238E27FC236}">
                  <a16:creationId xmlns:a16="http://schemas.microsoft.com/office/drawing/2014/main" id="{C79CA480-A89E-442E-987B-F36C8281583E}"/>
                </a:ext>
              </a:extLst>
            </p:cNvPr>
            <p:cNvSpPr>
              <a:spLocks noChangeArrowheads="1"/>
            </p:cNvSpPr>
            <p:nvPr/>
          </p:nvSpPr>
          <p:spPr bwMode="auto">
            <a:xfrm>
              <a:off x="1632" y="1584"/>
              <a:ext cx="432" cy="384"/>
            </a:xfrm>
            <a:prstGeom prst="ellipse">
              <a:avLst/>
            </a:prstGeom>
            <a:noFill/>
            <a:ln w="12700" cap="sq">
              <a:solidFill>
                <a:schemeClr val="tx1"/>
              </a:solidFill>
              <a:round/>
              <a:headEnd type="none" w="sm" len="sm"/>
              <a:tailEnd type="none" w="sm" len="sm"/>
            </a:ln>
            <a:effectLst/>
          </p:spPr>
          <p:txBody>
            <a:bodyPr wrap="none" anchor="ctr"/>
            <a:lstStyle/>
            <a:p>
              <a:endParaRPr lang="en-US"/>
            </a:p>
          </p:txBody>
        </p:sp>
        <p:sp>
          <p:nvSpPr>
            <p:cNvPr id="21" name="Freeform 22">
              <a:extLst>
                <a:ext uri="{FF2B5EF4-FFF2-40B4-BE49-F238E27FC236}">
                  <a16:creationId xmlns:a16="http://schemas.microsoft.com/office/drawing/2014/main" id="{640057A7-601B-4C97-9E1B-9D13C6B93C06}"/>
                </a:ext>
              </a:extLst>
            </p:cNvPr>
            <p:cNvSpPr>
              <a:spLocks/>
            </p:cNvSpPr>
            <p:nvPr/>
          </p:nvSpPr>
          <p:spPr bwMode="auto">
            <a:xfrm>
              <a:off x="1288" y="1488"/>
              <a:ext cx="344" cy="240"/>
            </a:xfrm>
            <a:custGeom>
              <a:avLst/>
              <a:gdLst/>
              <a:ahLst/>
              <a:cxnLst>
                <a:cxn ang="0">
                  <a:pos x="8" y="0"/>
                </a:cxn>
                <a:cxn ang="0">
                  <a:pos x="56" y="96"/>
                </a:cxn>
                <a:cxn ang="0">
                  <a:pos x="344" y="240"/>
                </a:cxn>
              </a:cxnLst>
              <a:rect l="0" t="0" r="r" b="b"/>
              <a:pathLst>
                <a:path w="344" h="240">
                  <a:moveTo>
                    <a:pt x="8" y="0"/>
                  </a:moveTo>
                  <a:cubicBezTo>
                    <a:pt x="4" y="28"/>
                    <a:pt x="0" y="56"/>
                    <a:pt x="56" y="96"/>
                  </a:cubicBezTo>
                  <a:cubicBezTo>
                    <a:pt x="112" y="136"/>
                    <a:pt x="228" y="188"/>
                    <a:pt x="344" y="240"/>
                  </a:cubicBezTo>
                </a:path>
              </a:pathLst>
            </a:custGeom>
            <a:noFill/>
            <a:ln w="12700" cap="sq" cmpd="sng">
              <a:solidFill>
                <a:schemeClr val="tx1"/>
              </a:solidFill>
              <a:prstDash val="solid"/>
              <a:round/>
              <a:headEnd type="none" w="sm" len="sm"/>
              <a:tailEnd type="triangle" w="med" len="med"/>
            </a:ln>
            <a:effectLst/>
          </p:spPr>
          <p:txBody>
            <a:bodyPr wrap="none" anchor="ctr"/>
            <a:lstStyle/>
            <a:p>
              <a:endParaRPr lang="en-US"/>
            </a:p>
          </p:txBody>
        </p:sp>
      </p:grpSp>
      <p:grpSp>
        <p:nvGrpSpPr>
          <p:cNvPr id="22" name="Group 11">
            <a:extLst>
              <a:ext uri="{FF2B5EF4-FFF2-40B4-BE49-F238E27FC236}">
                <a16:creationId xmlns:a16="http://schemas.microsoft.com/office/drawing/2014/main" id="{CB0398E4-6E75-4B04-AF5F-002691C6AEA0}"/>
              </a:ext>
            </a:extLst>
          </p:cNvPr>
          <p:cNvGrpSpPr>
            <a:grpSpLocks/>
          </p:cNvGrpSpPr>
          <p:nvPr/>
        </p:nvGrpSpPr>
        <p:grpSpPr bwMode="auto">
          <a:xfrm>
            <a:off x="6249955" y="4264025"/>
            <a:ext cx="3873500" cy="1387475"/>
            <a:chOff x="3120" y="2592"/>
            <a:chExt cx="2440" cy="874"/>
          </a:xfrm>
        </p:grpSpPr>
        <p:sp>
          <p:nvSpPr>
            <p:cNvPr id="23" name="Text Box 12">
              <a:extLst>
                <a:ext uri="{FF2B5EF4-FFF2-40B4-BE49-F238E27FC236}">
                  <a16:creationId xmlns:a16="http://schemas.microsoft.com/office/drawing/2014/main" id="{FA55B0E3-7924-4693-BCA0-17AF87786892}"/>
                </a:ext>
              </a:extLst>
            </p:cNvPr>
            <p:cNvSpPr txBox="1">
              <a:spLocks noChangeArrowheads="1"/>
            </p:cNvSpPr>
            <p:nvPr/>
          </p:nvSpPr>
          <p:spPr bwMode="auto">
            <a:xfrm>
              <a:off x="3936" y="2832"/>
              <a:ext cx="1624" cy="634"/>
            </a:xfrm>
            <a:prstGeom prst="rect">
              <a:avLst/>
            </a:prstGeom>
            <a:noFill/>
            <a:ln w="12700" cap="sq">
              <a:noFill/>
              <a:miter lim="800000"/>
              <a:headEnd type="none" w="sm" len="sm"/>
              <a:tailEnd type="none" w="sm" len="sm"/>
            </a:ln>
            <a:effectLst/>
          </p:spPr>
          <p:txBody>
            <a:bodyPr wrap="none">
              <a:spAutoFit/>
            </a:bodyPr>
            <a:lstStyle/>
            <a:p>
              <a:pPr algn="l"/>
              <a:r>
                <a:rPr kumimoji="1" lang="en-US" altLang="zh-TW" sz="2000" i="0" dirty="0">
                  <a:ea typeface="新細明體" pitchFamily="18" charset="-120"/>
                </a:rPr>
                <a:t>Returns most relevant</a:t>
              </a:r>
            </a:p>
            <a:p>
              <a:pPr algn="l"/>
              <a:r>
                <a:rPr kumimoji="1" lang="en-US" altLang="zh-TW" sz="2000" i="0" dirty="0">
                  <a:ea typeface="新細明體" pitchFamily="18" charset="-120"/>
                </a:rPr>
                <a:t>documents but includes</a:t>
              </a:r>
            </a:p>
            <a:p>
              <a:pPr algn="l"/>
              <a:r>
                <a:rPr kumimoji="1" lang="en-US" altLang="zh-TW" sz="2000" i="0" dirty="0">
                  <a:ea typeface="新細明體" pitchFamily="18" charset="-120"/>
                </a:rPr>
                <a:t> lots of  junk</a:t>
              </a:r>
              <a:endParaRPr kumimoji="1" lang="en-US" altLang="zh-TW" sz="2400" i="0" dirty="0">
                <a:ea typeface="新細明體" pitchFamily="18" charset="-120"/>
              </a:endParaRPr>
            </a:p>
          </p:txBody>
        </p:sp>
        <p:sp>
          <p:nvSpPr>
            <p:cNvPr id="24" name="Oval 13">
              <a:extLst>
                <a:ext uri="{FF2B5EF4-FFF2-40B4-BE49-F238E27FC236}">
                  <a16:creationId xmlns:a16="http://schemas.microsoft.com/office/drawing/2014/main" id="{A3B95983-FF87-4AF4-A5B9-92F6B517FB79}"/>
                </a:ext>
              </a:extLst>
            </p:cNvPr>
            <p:cNvSpPr>
              <a:spLocks noChangeArrowheads="1"/>
            </p:cNvSpPr>
            <p:nvPr/>
          </p:nvSpPr>
          <p:spPr bwMode="auto">
            <a:xfrm>
              <a:off x="3120" y="2592"/>
              <a:ext cx="480" cy="384"/>
            </a:xfrm>
            <a:prstGeom prst="ellipse">
              <a:avLst/>
            </a:prstGeom>
            <a:noFill/>
            <a:ln w="12700" cap="sq">
              <a:solidFill>
                <a:schemeClr val="tx1"/>
              </a:solidFill>
              <a:round/>
              <a:headEnd type="none" w="sm" len="sm"/>
              <a:tailEnd type="none" w="sm" len="sm"/>
            </a:ln>
            <a:effectLst/>
          </p:spPr>
          <p:txBody>
            <a:bodyPr wrap="none" anchor="ctr"/>
            <a:lstStyle/>
            <a:p>
              <a:endParaRPr lang="en-US"/>
            </a:p>
          </p:txBody>
        </p:sp>
        <p:sp>
          <p:nvSpPr>
            <p:cNvPr id="25" name="Freeform 14">
              <a:extLst>
                <a:ext uri="{FF2B5EF4-FFF2-40B4-BE49-F238E27FC236}">
                  <a16:creationId xmlns:a16="http://schemas.microsoft.com/office/drawing/2014/main" id="{201F8D6E-6C33-4262-8AD4-E8D2EA7D96C2}"/>
                </a:ext>
              </a:extLst>
            </p:cNvPr>
            <p:cNvSpPr>
              <a:spLocks/>
            </p:cNvSpPr>
            <p:nvPr/>
          </p:nvSpPr>
          <p:spPr bwMode="auto">
            <a:xfrm>
              <a:off x="3600" y="2736"/>
              <a:ext cx="384" cy="144"/>
            </a:xfrm>
            <a:custGeom>
              <a:avLst/>
              <a:gdLst/>
              <a:ahLst/>
              <a:cxnLst>
                <a:cxn ang="0">
                  <a:pos x="384" y="144"/>
                </a:cxn>
                <a:cxn ang="0">
                  <a:pos x="288" y="48"/>
                </a:cxn>
                <a:cxn ang="0">
                  <a:pos x="0" y="0"/>
                </a:cxn>
              </a:cxnLst>
              <a:rect l="0" t="0" r="r" b="b"/>
              <a:pathLst>
                <a:path w="384" h="144">
                  <a:moveTo>
                    <a:pt x="384" y="144"/>
                  </a:moveTo>
                  <a:cubicBezTo>
                    <a:pt x="368" y="108"/>
                    <a:pt x="352" y="72"/>
                    <a:pt x="288" y="48"/>
                  </a:cubicBezTo>
                  <a:cubicBezTo>
                    <a:pt x="224" y="24"/>
                    <a:pt x="112" y="12"/>
                    <a:pt x="0" y="0"/>
                  </a:cubicBezTo>
                </a:path>
              </a:pathLst>
            </a:custGeom>
            <a:noFill/>
            <a:ln w="12700" cap="sq" cmpd="sng">
              <a:solidFill>
                <a:schemeClr val="tx1"/>
              </a:solidFill>
              <a:prstDash val="solid"/>
              <a:round/>
              <a:headEnd type="none" w="sm" len="sm"/>
              <a:tailEnd type="triangle" w="med" len="med"/>
            </a:ln>
            <a:effectLst/>
          </p:spPr>
          <p:txBody>
            <a:bodyPr wrap="none" anchor="ctr"/>
            <a:lstStyle/>
            <a:p>
              <a:endParaRPr lang="en-US"/>
            </a:p>
          </p:txBody>
        </p:sp>
      </p:grpSp>
    </p:spTree>
    <p:extLst>
      <p:ext uri="{BB962C8B-B14F-4D97-AF65-F5344CB8AC3E}">
        <p14:creationId xmlns:p14="http://schemas.microsoft.com/office/powerpoint/2010/main" val="3052133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ox(in)">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box(out)">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ox(out)">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pPr fontAlgn="base"/>
            <a:r>
              <a:rPr lang="en-US" b="1" dirty="0" err="1"/>
              <a:t>Precision@k</a:t>
            </a:r>
            <a:endParaRPr lang="en-US" b="1" dirty="0"/>
          </a:p>
        </p:txBody>
      </p:sp>
      <p:sp>
        <p:nvSpPr>
          <p:cNvPr id="3" name="Content Placeholder 2"/>
          <p:cNvSpPr>
            <a:spLocks noGrp="1"/>
          </p:cNvSpPr>
          <p:nvPr>
            <p:ph idx="1"/>
          </p:nvPr>
        </p:nvSpPr>
        <p:spPr>
          <a:xfrm>
            <a:off x="838200" y="1825625"/>
            <a:ext cx="10741090" cy="4351338"/>
          </a:xfrm>
        </p:spPr>
        <p:txBody>
          <a:bodyPr>
            <a:normAutofit/>
          </a:bodyPr>
          <a:lstStyle/>
          <a:p>
            <a:r>
              <a:rPr lang="en-US" dirty="0"/>
              <a:t>Graphs are good, but people want summary measures!</a:t>
            </a:r>
          </a:p>
          <a:p>
            <a:pPr lvl="1"/>
            <a:r>
              <a:rPr lang="en-US" dirty="0"/>
              <a:t>Precision at fixed retrieval level</a:t>
            </a:r>
          </a:p>
          <a:p>
            <a:pPr lvl="2"/>
            <a:r>
              <a:rPr lang="en-US" dirty="0"/>
              <a:t>Perhaps most appropriate for web search: all people want are good matches on the first one or two results pages</a:t>
            </a:r>
          </a:p>
          <a:p>
            <a:pPr lvl="2"/>
            <a:r>
              <a:rPr lang="en-US" dirty="0"/>
              <a:t>But has an arbitrary parameter of </a:t>
            </a:r>
            <a:r>
              <a:rPr lang="en-US" i="1" dirty="0"/>
              <a:t>k</a:t>
            </a:r>
          </a:p>
          <a:p>
            <a:r>
              <a:rPr lang="en-US" dirty="0"/>
              <a:t>Example : Precision@5 measures precision of the 5 first documents retrieved by the engine</a:t>
            </a:r>
          </a:p>
        </p:txBody>
      </p:sp>
      <p:sp>
        <p:nvSpPr>
          <p:cNvPr id="4" name="Slide Number Placeholder 3">
            <a:extLst>
              <a:ext uri="{FF2B5EF4-FFF2-40B4-BE49-F238E27FC236}">
                <a16:creationId xmlns:a16="http://schemas.microsoft.com/office/drawing/2014/main" id="{4A7E9D10-1437-4C27-9C93-CEC926E72A69}"/>
              </a:ext>
            </a:extLst>
          </p:cNvPr>
          <p:cNvSpPr>
            <a:spLocks noGrp="1"/>
          </p:cNvSpPr>
          <p:nvPr>
            <p:ph type="sldNum" sz="quarter" idx="12"/>
          </p:nvPr>
        </p:nvSpPr>
        <p:spPr/>
        <p:txBody>
          <a:bodyPr/>
          <a:lstStyle/>
          <a:p>
            <a:fld id="{14452C20-59BC-40FC-8A2C-7AA168804D5B}" type="slidenum">
              <a:rPr lang="he-IL" smtClean="0"/>
              <a:pPr/>
              <a:t>47</a:t>
            </a:fld>
            <a:endParaRPr lang="he-IL" dirty="0"/>
          </a:p>
        </p:txBody>
      </p:sp>
    </p:spTree>
    <p:extLst>
      <p:ext uri="{BB962C8B-B14F-4D97-AF65-F5344CB8AC3E}">
        <p14:creationId xmlns:p14="http://schemas.microsoft.com/office/powerpoint/2010/main" val="27900464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pPr fontAlgn="base"/>
            <a:r>
              <a:rPr lang="en-US" b="1" dirty="0"/>
              <a:t>Mean Average Precision (MAP)</a:t>
            </a:r>
          </a:p>
        </p:txBody>
      </p:sp>
      <p:sp>
        <p:nvSpPr>
          <p:cNvPr id="3" name="Content Placeholder 2"/>
          <p:cNvSpPr>
            <a:spLocks noGrp="1"/>
          </p:cNvSpPr>
          <p:nvPr>
            <p:ph idx="1"/>
          </p:nvPr>
        </p:nvSpPr>
        <p:spPr>
          <a:xfrm>
            <a:off x="838200" y="1825625"/>
            <a:ext cx="10741090" cy="4351338"/>
          </a:xfrm>
        </p:spPr>
        <p:txBody>
          <a:bodyPr>
            <a:normAutofit/>
          </a:bodyPr>
          <a:lstStyle/>
          <a:p>
            <a:r>
              <a:rPr lang="en-US" dirty="0"/>
              <a:t>Mean average precision (MAP) – very popular measure – computed for a set of queries</a:t>
            </a:r>
          </a:p>
          <a:p>
            <a:pPr lvl="1"/>
            <a:r>
              <a:rPr lang="en-US" dirty="0"/>
              <a:t>Average of the precision value obtained for the top </a:t>
            </a:r>
            <a:r>
              <a:rPr lang="en-US" i="1" dirty="0"/>
              <a:t>k</a:t>
            </a:r>
            <a:r>
              <a:rPr lang="en-US" dirty="0"/>
              <a:t> documents, each time a relevant doc is retrieved</a:t>
            </a:r>
          </a:p>
          <a:p>
            <a:pPr lvl="1"/>
            <a:r>
              <a:rPr lang="en-US" dirty="0"/>
              <a:t>Average is computed over the actual recall points</a:t>
            </a:r>
          </a:p>
          <a:p>
            <a:pPr lvl="1"/>
            <a:r>
              <a:rPr lang="en-US" dirty="0"/>
              <a:t>Avoids interpolation, use fixed recall levels</a:t>
            </a:r>
          </a:p>
          <a:p>
            <a:pPr lvl="1"/>
            <a:r>
              <a:rPr lang="en-US" dirty="0"/>
              <a:t>MAP for query collection is arithmetic average over all queries</a:t>
            </a:r>
          </a:p>
          <a:p>
            <a:pPr lvl="2"/>
            <a:r>
              <a:rPr lang="en-US" dirty="0"/>
              <a:t>Macro-averaging: each query counts equally</a:t>
            </a:r>
          </a:p>
        </p:txBody>
      </p:sp>
      <p:sp>
        <p:nvSpPr>
          <p:cNvPr id="4" name="Slide Number Placeholder 3">
            <a:extLst>
              <a:ext uri="{FF2B5EF4-FFF2-40B4-BE49-F238E27FC236}">
                <a16:creationId xmlns:a16="http://schemas.microsoft.com/office/drawing/2014/main" id="{4A7E9D10-1437-4C27-9C93-CEC926E72A69}"/>
              </a:ext>
            </a:extLst>
          </p:cNvPr>
          <p:cNvSpPr>
            <a:spLocks noGrp="1"/>
          </p:cNvSpPr>
          <p:nvPr>
            <p:ph type="sldNum" sz="quarter" idx="12"/>
          </p:nvPr>
        </p:nvSpPr>
        <p:spPr/>
        <p:txBody>
          <a:bodyPr/>
          <a:lstStyle/>
          <a:p>
            <a:fld id="{14452C20-59BC-40FC-8A2C-7AA168804D5B}" type="slidenum">
              <a:rPr lang="he-IL" smtClean="0"/>
              <a:pPr/>
              <a:t>48</a:t>
            </a:fld>
            <a:endParaRPr lang="he-IL" dirty="0"/>
          </a:p>
        </p:txBody>
      </p:sp>
    </p:spTree>
    <p:extLst>
      <p:ext uri="{BB962C8B-B14F-4D97-AF65-F5344CB8AC3E}">
        <p14:creationId xmlns:p14="http://schemas.microsoft.com/office/powerpoint/2010/main" val="26612449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pPr fontAlgn="base"/>
            <a:r>
              <a:rPr lang="en-US" b="1" dirty="0"/>
              <a:t>MAP</a:t>
            </a:r>
          </a:p>
        </p:txBody>
      </p:sp>
      <p:sp>
        <p:nvSpPr>
          <p:cNvPr id="3" name="Content Placeholder 2"/>
          <p:cNvSpPr>
            <a:spLocks noGrp="1"/>
          </p:cNvSpPr>
          <p:nvPr>
            <p:ph idx="1"/>
          </p:nvPr>
        </p:nvSpPr>
        <p:spPr>
          <a:xfrm>
            <a:off x="838200" y="1825625"/>
            <a:ext cx="10741090" cy="4351338"/>
          </a:xfrm>
        </p:spPr>
        <p:txBody>
          <a:bodyPr>
            <a:normAutofit/>
          </a:bodyPr>
          <a:lstStyle/>
          <a:p>
            <a:endParaRPr lang="en-US" dirty="0"/>
          </a:p>
        </p:txBody>
      </p:sp>
      <p:sp>
        <p:nvSpPr>
          <p:cNvPr id="4" name="Slide Number Placeholder 3">
            <a:extLst>
              <a:ext uri="{FF2B5EF4-FFF2-40B4-BE49-F238E27FC236}">
                <a16:creationId xmlns:a16="http://schemas.microsoft.com/office/drawing/2014/main" id="{4A7E9D10-1437-4C27-9C93-CEC926E72A69}"/>
              </a:ext>
            </a:extLst>
          </p:cNvPr>
          <p:cNvSpPr>
            <a:spLocks noGrp="1"/>
          </p:cNvSpPr>
          <p:nvPr>
            <p:ph type="sldNum" sz="quarter" idx="12"/>
          </p:nvPr>
        </p:nvSpPr>
        <p:spPr/>
        <p:txBody>
          <a:bodyPr/>
          <a:lstStyle/>
          <a:p>
            <a:fld id="{14452C20-59BC-40FC-8A2C-7AA168804D5B}" type="slidenum">
              <a:rPr lang="he-IL" smtClean="0"/>
              <a:pPr/>
              <a:t>49</a:t>
            </a:fld>
            <a:endParaRPr lang="he-IL" dirty="0"/>
          </a:p>
        </p:txBody>
      </p:sp>
      <p:pic>
        <p:nvPicPr>
          <p:cNvPr id="5" name="Picture 4" descr="C:\Users\croft\Desktop\chap8-3.tif">
            <a:extLst>
              <a:ext uri="{FF2B5EF4-FFF2-40B4-BE49-F238E27FC236}">
                <a16:creationId xmlns:a16="http://schemas.microsoft.com/office/drawing/2014/main" id="{4494CC9D-8FBE-4D83-B21C-515DD51E4B14}"/>
              </a:ext>
            </a:extLst>
          </p:cNvPr>
          <p:cNvPicPr>
            <a:picLocks noChangeAspect="1" noChangeArrowheads="1"/>
          </p:cNvPicPr>
          <p:nvPr/>
        </p:nvPicPr>
        <p:blipFill>
          <a:blip r:embed="rId4" cstate="print"/>
          <a:srcRect/>
          <a:stretch>
            <a:fillRect/>
          </a:stretch>
        </p:blipFill>
        <p:spPr bwMode="auto">
          <a:xfrm>
            <a:off x="2799374" y="538931"/>
            <a:ext cx="5876540" cy="4519610"/>
          </a:xfrm>
          <a:prstGeom prst="rect">
            <a:avLst/>
          </a:prstGeom>
          <a:noFill/>
        </p:spPr>
      </p:pic>
      <p:pic>
        <p:nvPicPr>
          <p:cNvPr id="6" name="Picture 5" descr="TP_tmp.png">
            <a:extLst>
              <a:ext uri="{FF2B5EF4-FFF2-40B4-BE49-F238E27FC236}">
                <a16:creationId xmlns:a16="http://schemas.microsoft.com/office/drawing/2014/main" id="{4341EFF8-94B8-47A6-8B55-ADABD9956D6C}"/>
              </a:ext>
            </a:extLst>
          </p:cNvPr>
          <p:cNvPicPr>
            <a:picLocks noChangeAspect="1"/>
          </p:cNvPicPr>
          <p:nvPr>
            <p:custDataLst>
              <p:tags r:id="rId1"/>
            </p:custDataLst>
          </p:nvPr>
        </p:nvPicPr>
        <p:blipFill>
          <a:blip r:embed="rId5" cstate="print"/>
          <a:stretch>
            <a:fillRect/>
          </a:stretch>
        </p:blipFill>
        <p:spPr bwMode="auto">
          <a:xfrm>
            <a:off x="2301551" y="5275963"/>
            <a:ext cx="7685368" cy="1228090"/>
          </a:xfrm>
          <a:prstGeom prst="rect">
            <a:avLst/>
          </a:prstGeom>
          <a:noFill/>
          <a:ln/>
          <a:effectLst/>
        </p:spPr>
      </p:pic>
      <p:sp>
        <p:nvSpPr>
          <p:cNvPr id="7" name="Rectangle 6">
            <a:extLst>
              <a:ext uri="{FF2B5EF4-FFF2-40B4-BE49-F238E27FC236}">
                <a16:creationId xmlns:a16="http://schemas.microsoft.com/office/drawing/2014/main" id="{95AF5D38-C105-4E74-BCFF-E089A75D8CCC}"/>
              </a:ext>
            </a:extLst>
          </p:cNvPr>
          <p:cNvSpPr/>
          <p:nvPr/>
        </p:nvSpPr>
        <p:spPr>
          <a:xfrm>
            <a:off x="4376057" y="2015412"/>
            <a:ext cx="4299857" cy="5038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8" name="Rectangle 7">
            <a:extLst>
              <a:ext uri="{FF2B5EF4-FFF2-40B4-BE49-F238E27FC236}">
                <a16:creationId xmlns:a16="http://schemas.microsoft.com/office/drawing/2014/main" id="{4B80D058-8364-4A6B-8566-F4BE9DADED47}"/>
              </a:ext>
            </a:extLst>
          </p:cNvPr>
          <p:cNvSpPr/>
          <p:nvPr/>
        </p:nvSpPr>
        <p:spPr>
          <a:xfrm>
            <a:off x="4376057" y="4466307"/>
            <a:ext cx="4299857" cy="5038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9" name="Rectangle 8">
            <a:extLst>
              <a:ext uri="{FF2B5EF4-FFF2-40B4-BE49-F238E27FC236}">
                <a16:creationId xmlns:a16="http://schemas.microsoft.com/office/drawing/2014/main" id="{7D5B019E-C75D-4B33-85EA-42DD564AD1F9}"/>
              </a:ext>
            </a:extLst>
          </p:cNvPr>
          <p:cNvSpPr/>
          <p:nvPr/>
        </p:nvSpPr>
        <p:spPr>
          <a:xfrm>
            <a:off x="2226128" y="5276282"/>
            <a:ext cx="8028215" cy="12277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Tree>
    <p:extLst>
      <p:ext uri="{BB962C8B-B14F-4D97-AF65-F5344CB8AC3E}">
        <p14:creationId xmlns:p14="http://schemas.microsoft.com/office/powerpoint/2010/main" val="4151024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Train-Test Split</a:t>
            </a:r>
            <a:endParaRPr lang="he-IL" dirty="0"/>
          </a:p>
        </p:txBody>
      </p:sp>
      <p:sp>
        <p:nvSpPr>
          <p:cNvPr id="3" name="Content Placeholder 2"/>
          <p:cNvSpPr>
            <a:spLocks noGrp="1"/>
          </p:cNvSpPr>
          <p:nvPr>
            <p:ph idx="1"/>
          </p:nvPr>
        </p:nvSpPr>
        <p:spPr>
          <a:xfrm>
            <a:off x="838200" y="1825625"/>
            <a:ext cx="6477000" cy="4351338"/>
          </a:xfrm>
        </p:spPr>
        <p:txBody>
          <a:bodyPr>
            <a:normAutofit lnSpcReduction="10000"/>
          </a:bodyPr>
          <a:lstStyle/>
          <a:p>
            <a:pPr fontAlgn="base"/>
            <a:r>
              <a:rPr lang="en-US" dirty="0"/>
              <a:t>The procedure involves taking a dataset and dividing it into two subsets. </a:t>
            </a:r>
          </a:p>
          <a:p>
            <a:pPr fontAlgn="base"/>
            <a:r>
              <a:rPr lang="en-US" dirty="0"/>
              <a:t>The first subset is used to fit the model and is referred to as the training dataset. </a:t>
            </a:r>
          </a:p>
          <a:p>
            <a:pPr fontAlgn="base"/>
            <a:r>
              <a:rPr lang="en-US" dirty="0"/>
              <a:t>The second subset is not used to train the model; instead, the input element of the dataset is provided to the model, then predictions are made and compared to the expected values. </a:t>
            </a:r>
          </a:p>
          <a:p>
            <a:pPr fontAlgn="base"/>
            <a:r>
              <a:rPr lang="en-US" dirty="0"/>
              <a:t>This second dataset is referred to as the test dataset.</a:t>
            </a:r>
          </a:p>
        </p:txBody>
      </p:sp>
      <p:sp>
        <p:nvSpPr>
          <p:cNvPr id="4" name="Slide Number Placeholder 3">
            <a:extLst>
              <a:ext uri="{FF2B5EF4-FFF2-40B4-BE49-F238E27FC236}">
                <a16:creationId xmlns:a16="http://schemas.microsoft.com/office/drawing/2014/main" id="{4A7E9D10-1437-4C27-9C93-CEC926E72A69}"/>
              </a:ext>
            </a:extLst>
          </p:cNvPr>
          <p:cNvSpPr>
            <a:spLocks noGrp="1"/>
          </p:cNvSpPr>
          <p:nvPr>
            <p:ph type="sldNum" sz="quarter" idx="12"/>
          </p:nvPr>
        </p:nvSpPr>
        <p:spPr/>
        <p:txBody>
          <a:bodyPr/>
          <a:lstStyle/>
          <a:p>
            <a:fld id="{14452C20-59BC-40FC-8A2C-7AA168804D5B}" type="slidenum">
              <a:rPr lang="he-IL" smtClean="0"/>
              <a:pPr/>
              <a:t>5</a:t>
            </a:fld>
            <a:endParaRPr lang="he-IL" dirty="0"/>
          </a:p>
        </p:txBody>
      </p:sp>
      <p:pic>
        <p:nvPicPr>
          <p:cNvPr id="5" name="Picture 2" descr="Train and Test Set in Python Machine Learning - How to Split - DataFlair">
            <a:extLst>
              <a:ext uri="{FF2B5EF4-FFF2-40B4-BE49-F238E27FC236}">
                <a16:creationId xmlns:a16="http://schemas.microsoft.com/office/drawing/2014/main" id="{1844FA9D-1634-4D99-ABE5-585AE8A6E3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9134" y="3069266"/>
            <a:ext cx="4550229" cy="1774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05703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pPr fontAlgn="base"/>
            <a:r>
              <a:rPr lang="en-US" b="1" dirty="0"/>
              <a:t>MAP</a:t>
            </a:r>
          </a:p>
        </p:txBody>
      </p:sp>
      <p:sp>
        <p:nvSpPr>
          <p:cNvPr id="3" name="Content Placeholder 2"/>
          <p:cNvSpPr>
            <a:spLocks noGrp="1"/>
          </p:cNvSpPr>
          <p:nvPr>
            <p:ph idx="1"/>
          </p:nvPr>
        </p:nvSpPr>
        <p:spPr>
          <a:xfrm>
            <a:off x="838200" y="1825625"/>
            <a:ext cx="10741090" cy="4351338"/>
          </a:xfrm>
        </p:spPr>
        <p:txBody>
          <a:bodyPr>
            <a:normAutofit/>
          </a:bodyPr>
          <a:lstStyle/>
          <a:p>
            <a:endParaRPr lang="en-US" dirty="0"/>
          </a:p>
        </p:txBody>
      </p:sp>
      <p:sp>
        <p:nvSpPr>
          <p:cNvPr id="4" name="Slide Number Placeholder 3">
            <a:extLst>
              <a:ext uri="{FF2B5EF4-FFF2-40B4-BE49-F238E27FC236}">
                <a16:creationId xmlns:a16="http://schemas.microsoft.com/office/drawing/2014/main" id="{4A7E9D10-1437-4C27-9C93-CEC926E72A69}"/>
              </a:ext>
            </a:extLst>
          </p:cNvPr>
          <p:cNvSpPr>
            <a:spLocks noGrp="1"/>
          </p:cNvSpPr>
          <p:nvPr>
            <p:ph type="sldNum" sz="quarter" idx="12"/>
          </p:nvPr>
        </p:nvSpPr>
        <p:spPr/>
        <p:txBody>
          <a:bodyPr/>
          <a:lstStyle/>
          <a:p>
            <a:fld id="{14452C20-59BC-40FC-8A2C-7AA168804D5B}" type="slidenum">
              <a:rPr lang="he-IL" smtClean="0"/>
              <a:pPr/>
              <a:t>50</a:t>
            </a:fld>
            <a:endParaRPr lang="he-IL" dirty="0"/>
          </a:p>
        </p:txBody>
      </p:sp>
      <p:pic>
        <p:nvPicPr>
          <p:cNvPr id="5" name="Picture 4" descr="C:\Users\croft\Desktop\chap8-3.tif">
            <a:extLst>
              <a:ext uri="{FF2B5EF4-FFF2-40B4-BE49-F238E27FC236}">
                <a16:creationId xmlns:a16="http://schemas.microsoft.com/office/drawing/2014/main" id="{4494CC9D-8FBE-4D83-B21C-515DD51E4B14}"/>
              </a:ext>
            </a:extLst>
          </p:cNvPr>
          <p:cNvPicPr>
            <a:picLocks noChangeAspect="1" noChangeArrowheads="1"/>
          </p:cNvPicPr>
          <p:nvPr/>
        </p:nvPicPr>
        <p:blipFill>
          <a:blip r:embed="rId4" cstate="print"/>
          <a:srcRect/>
          <a:stretch>
            <a:fillRect/>
          </a:stretch>
        </p:blipFill>
        <p:spPr bwMode="auto">
          <a:xfrm>
            <a:off x="2799374" y="538931"/>
            <a:ext cx="5876540" cy="4519610"/>
          </a:xfrm>
          <a:prstGeom prst="rect">
            <a:avLst/>
          </a:prstGeom>
          <a:noFill/>
        </p:spPr>
      </p:pic>
      <p:pic>
        <p:nvPicPr>
          <p:cNvPr id="6" name="Picture 5" descr="TP_tmp.png">
            <a:extLst>
              <a:ext uri="{FF2B5EF4-FFF2-40B4-BE49-F238E27FC236}">
                <a16:creationId xmlns:a16="http://schemas.microsoft.com/office/drawing/2014/main" id="{4341EFF8-94B8-47A6-8B55-ADABD9956D6C}"/>
              </a:ext>
            </a:extLst>
          </p:cNvPr>
          <p:cNvPicPr>
            <a:picLocks noChangeAspect="1"/>
          </p:cNvPicPr>
          <p:nvPr>
            <p:custDataLst>
              <p:tags r:id="rId1"/>
            </p:custDataLst>
          </p:nvPr>
        </p:nvPicPr>
        <p:blipFill>
          <a:blip r:embed="rId5" cstate="print"/>
          <a:stretch>
            <a:fillRect/>
          </a:stretch>
        </p:blipFill>
        <p:spPr bwMode="auto">
          <a:xfrm>
            <a:off x="2301551" y="5275963"/>
            <a:ext cx="7685368" cy="1228090"/>
          </a:xfrm>
          <a:prstGeom prst="rect">
            <a:avLst/>
          </a:prstGeom>
          <a:noFill/>
          <a:ln/>
          <a:effectLst/>
        </p:spPr>
      </p:pic>
    </p:spTree>
    <p:extLst>
      <p:ext uri="{BB962C8B-B14F-4D97-AF65-F5344CB8AC3E}">
        <p14:creationId xmlns:p14="http://schemas.microsoft.com/office/powerpoint/2010/main" val="41888837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pPr fontAlgn="base"/>
            <a:r>
              <a:rPr lang="en-US" b="1" dirty="0"/>
              <a:t>R-Precision</a:t>
            </a:r>
          </a:p>
        </p:txBody>
      </p:sp>
      <p:sp>
        <p:nvSpPr>
          <p:cNvPr id="3" name="Content Placeholder 2"/>
          <p:cNvSpPr>
            <a:spLocks noGrp="1"/>
          </p:cNvSpPr>
          <p:nvPr>
            <p:ph idx="1"/>
          </p:nvPr>
        </p:nvSpPr>
        <p:spPr>
          <a:xfrm>
            <a:off x="838200" y="1825625"/>
            <a:ext cx="10741090" cy="4351338"/>
          </a:xfrm>
        </p:spPr>
        <p:txBody>
          <a:bodyPr>
            <a:normAutofit/>
          </a:bodyPr>
          <a:lstStyle/>
          <a:p>
            <a:r>
              <a:rPr lang="en-US" dirty="0"/>
              <a:t>Precision at the R-</a:t>
            </a:r>
            <a:r>
              <a:rPr lang="en-US" dirty="0" err="1"/>
              <a:t>th</a:t>
            </a:r>
            <a:r>
              <a:rPr lang="en-US" dirty="0"/>
              <a:t> position in the ranking of results for a query that has R relevant documents.</a:t>
            </a:r>
          </a:p>
          <a:p>
            <a:endParaRPr lang="en-US" dirty="0"/>
          </a:p>
        </p:txBody>
      </p:sp>
      <p:sp>
        <p:nvSpPr>
          <p:cNvPr id="4" name="Slide Number Placeholder 3">
            <a:extLst>
              <a:ext uri="{FF2B5EF4-FFF2-40B4-BE49-F238E27FC236}">
                <a16:creationId xmlns:a16="http://schemas.microsoft.com/office/drawing/2014/main" id="{4A7E9D10-1437-4C27-9C93-CEC926E72A69}"/>
              </a:ext>
            </a:extLst>
          </p:cNvPr>
          <p:cNvSpPr>
            <a:spLocks noGrp="1"/>
          </p:cNvSpPr>
          <p:nvPr>
            <p:ph type="sldNum" sz="quarter" idx="12"/>
          </p:nvPr>
        </p:nvSpPr>
        <p:spPr/>
        <p:txBody>
          <a:bodyPr/>
          <a:lstStyle/>
          <a:p>
            <a:fld id="{14452C20-59BC-40FC-8A2C-7AA168804D5B}" type="slidenum">
              <a:rPr lang="he-IL" smtClean="0"/>
              <a:pPr/>
              <a:t>51</a:t>
            </a:fld>
            <a:endParaRPr lang="he-IL" dirty="0"/>
          </a:p>
        </p:txBody>
      </p:sp>
      <p:graphicFrame>
        <p:nvGraphicFramePr>
          <p:cNvPr id="7" name="Object 1028">
            <a:extLst>
              <a:ext uri="{FF2B5EF4-FFF2-40B4-BE49-F238E27FC236}">
                <a16:creationId xmlns:a16="http://schemas.microsoft.com/office/drawing/2014/main" id="{F81E71C7-B882-4A53-9F7A-74B806BA6D35}"/>
              </a:ext>
            </a:extLst>
          </p:cNvPr>
          <p:cNvGraphicFramePr>
            <a:graphicFrameLocks noChangeAspect="1"/>
          </p:cNvGraphicFramePr>
          <p:nvPr>
            <p:extLst>
              <p:ext uri="{D42A27DB-BD31-4B8C-83A1-F6EECF244321}">
                <p14:modId xmlns:p14="http://schemas.microsoft.com/office/powerpoint/2010/main" val="1400831017"/>
              </p:ext>
            </p:extLst>
          </p:nvPr>
        </p:nvGraphicFramePr>
        <p:xfrm>
          <a:off x="3404119" y="2828925"/>
          <a:ext cx="1619250" cy="3527425"/>
        </p:xfrm>
        <a:graphic>
          <a:graphicData uri="http://schemas.openxmlformats.org/presentationml/2006/ole">
            <mc:AlternateContent xmlns:mc="http://schemas.openxmlformats.org/markup-compatibility/2006">
              <mc:Choice xmlns:v="urn:schemas-microsoft-com:vml" Requires="v">
                <p:oleObj spid="_x0000_s5144" name="Worksheet" r:id="rId4" imgW="2241000" imgH="4872600" progId="Excel.Sheet.8">
                  <p:embed/>
                </p:oleObj>
              </mc:Choice>
              <mc:Fallback>
                <p:oleObj name="Worksheet" r:id="rId4" imgW="2241000" imgH="4872600" progId="Excel.Sheet.8">
                  <p:embed/>
                  <p:pic>
                    <p:nvPicPr>
                      <p:cNvPr id="155652" name="Object 10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04119" y="2828925"/>
                        <a:ext cx="1619250" cy="3527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1029">
            <a:extLst>
              <a:ext uri="{FF2B5EF4-FFF2-40B4-BE49-F238E27FC236}">
                <a16:creationId xmlns:a16="http://schemas.microsoft.com/office/drawing/2014/main" id="{553E76D6-BF60-4E35-ADD1-1EA162DA4E20}"/>
              </a:ext>
            </a:extLst>
          </p:cNvPr>
          <p:cNvSpPr>
            <a:spLocks noChangeArrowheads="1"/>
          </p:cNvSpPr>
          <p:nvPr/>
        </p:nvSpPr>
        <p:spPr bwMode="auto">
          <a:xfrm>
            <a:off x="5652019" y="2828925"/>
            <a:ext cx="3357563" cy="457200"/>
          </a:xfrm>
          <a:prstGeom prst="rect">
            <a:avLst/>
          </a:prstGeom>
          <a:noFill/>
          <a:ln w="12700">
            <a:noFill/>
            <a:miter lim="800000"/>
            <a:headEnd/>
            <a:tailEnd/>
          </a:ln>
          <a:effectLst/>
        </p:spPr>
        <p:txBody>
          <a:bodyPr wrap="none" lIns="90000" tIns="46800" rIns="90000" bIns="46800">
            <a:spAutoFit/>
          </a:bodyPr>
          <a:lstStyle/>
          <a:p>
            <a:r>
              <a:rPr kumimoji="1" lang="en-US" altLang="zh-TW" sz="2400" i="0">
                <a:solidFill>
                  <a:srgbClr val="FF5050"/>
                </a:solidFill>
                <a:ea typeface="新細明體" pitchFamily="18" charset="-120"/>
              </a:rPr>
              <a:t>R = # of relevant docs = 6</a:t>
            </a:r>
          </a:p>
        </p:txBody>
      </p:sp>
      <p:sp>
        <p:nvSpPr>
          <p:cNvPr id="9" name="Line 1030">
            <a:extLst>
              <a:ext uri="{FF2B5EF4-FFF2-40B4-BE49-F238E27FC236}">
                <a16:creationId xmlns:a16="http://schemas.microsoft.com/office/drawing/2014/main" id="{A9E48037-4432-4708-AD62-A99A01AFF397}"/>
              </a:ext>
            </a:extLst>
          </p:cNvPr>
          <p:cNvSpPr>
            <a:spLocks noChangeShapeType="1"/>
          </p:cNvSpPr>
          <p:nvPr/>
        </p:nvSpPr>
        <p:spPr bwMode="auto">
          <a:xfrm>
            <a:off x="3175519" y="4505325"/>
            <a:ext cx="2286000" cy="0"/>
          </a:xfrm>
          <a:prstGeom prst="line">
            <a:avLst/>
          </a:prstGeom>
          <a:noFill/>
          <a:ln w="57150">
            <a:solidFill>
              <a:srgbClr val="FF5050"/>
            </a:solidFill>
            <a:round/>
            <a:headEnd/>
            <a:tailEnd/>
          </a:ln>
          <a:effectLst/>
        </p:spPr>
        <p:txBody>
          <a:bodyPr wrap="none" lIns="90000" tIns="46800" rIns="90000" bIns="46800">
            <a:spAutoFit/>
          </a:bodyPr>
          <a:lstStyle/>
          <a:p>
            <a:endParaRPr lang="en-US"/>
          </a:p>
        </p:txBody>
      </p:sp>
      <p:sp>
        <p:nvSpPr>
          <p:cNvPr id="10" name="Text Box 1031">
            <a:extLst>
              <a:ext uri="{FF2B5EF4-FFF2-40B4-BE49-F238E27FC236}">
                <a16:creationId xmlns:a16="http://schemas.microsoft.com/office/drawing/2014/main" id="{BE8F6BF5-7FFE-4BC7-A98E-A9FF21EBC20A}"/>
              </a:ext>
            </a:extLst>
          </p:cNvPr>
          <p:cNvSpPr txBox="1">
            <a:spLocks noChangeArrowheads="1"/>
          </p:cNvSpPr>
          <p:nvPr/>
        </p:nvSpPr>
        <p:spPr bwMode="auto">
          <a:xfrm>
            <a:off x="5690119" y="4124325"/>
            <a:ext cx="3189288" cy="457200"/>
          </a:xfrm>
          <a:prstGeom prst="rect">
            <a:avLst/>
          </a:prstGeom>
          <a:noFill/>
          <a:ln w="12700">
            <a:noFill/>
            <a:miter lim="800000"/>
            <a:headEnd/>
            <a:tailEnd/>
          </a:ln>
          <a:effectLst/>
        </p:spPr>
        <p:txBody>
          <a:bodyPr wrap="none" lIns="90000" tIns="46800" rIns="90000" bIns="46800">
            <a:spAutoFit/>
          </a:bodyPr>
          <a:lstStyle/>
          <a:p>
            <a:r>
              <a:rPr lang="en-US" sz="2400" i="0">
                <a:solidFill>
                  <a:srgbClr val="0000CC"/>
                </a:solidFill>
              </a:rPr>
              <a:t>R-Precision = 4/6 = 0.67</a:t>
            </a:r>
          </a:p>
        </p:txBody>
      </p:sp>
    </p:spTree>
    <p:extLst>
      <p:ext uri="{BB962C8B-B14F-4D97-AF65-F5344CB8AC3E}">
        <p14:creationId xmlns:p14="http://schemas.microsoft.com/office/powerpoint/2010/main" val="25901404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pPr fontAlgn="base"/>
            <a:r>
              <a:rPr lang="en-US" b="1" dirty="0"/>
              <a:t>F-Score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741090" cy="4351338"/>
              </a:xfrm>
            </p:spPr>
            <p:txBody>
              <a:bodyPr>
                <a:normAutofit/>
              </a:bodyPr>
              <a:lstStyle/>
              <a:p>
                <a:r>
                  <a:rPr lang="en-US" dirty="0"/>
                  <a:t>An alternative way to use precision and recall is to combine them into a single measure.</a:t>
                </a:r>
              </a:p>
              <a:p>
                <a:r>
                  <a:rPr lang="en-US" dirty="0"/>
                  <a:t>This is the approach of the </a:t>
                </a:r>
                <a:r>
                  <a:rPr lang="en-US" i="1" dirty="0"/>
                  <a:t>F </a:t>
                </a:r>
                <a:r>
                  <a:rPr lang="en-US" dirty="0"/>
                  <a:t>measure (also known as the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b="0" i="1" smtClean="0">
                            <a:latin typeface="Cambria Math" panose="02040503050406030204" pitchFamily="18" charset="0"/>
                          </a:rPr>
                          <m:t>1</m:t>
                        </m:r>
                      </m:sub>
                    </m:sSub>
                  </m:oMath>
                </a14:m>
                <a:r>
                  <a:rPr lang="en-US" dirty="0"/>
                  <a:t> score or </a:t>
                </a:r>
                <a:r>
                  <a:rPr lang="en-US" i="1" dirty="0"/>
                  <a:t>F</a:t>
                </a:r>
                <a:r>
                  <a:rPr lang="en-US" dirty="0"/>
                  <a:t>-score) and the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𝐹</m:t>
                        </m:r>
                      </m:e>
                      <m:sub>
                        <m:r>
                          <a:rPr lang="en-US" b="0" i="1" smtClean="0">
                            <a:latin typeface="Cambria Math" panose="02040503050406030204" pitchFamily="18" charset="0"/>
                            <a:ea typeface="Cambria Math" panose="02040503050406030204" pitchFamily="18" charset="0"/>
                          </a:rPr>
                          <m:t>𝛽</m:t>
                        </m:r>
                      </m:sub>
                    </m:sSub>
                  </m:oMath>
                </a14:m>
                <a:r>
                  <a:rPr lang="en-US" dirty="0"/>
                  <a:t> measure, where </a:t>
                </a:r>
                <a14:m>
                  <m:oMath xmlns:m="http://schemas.openxmlformats.org/officeDocument/2006/math">
                    <m:r>
                      <a:rPr lang="en-US" i="1" smtClean="0">
                        <a:latin typeface="Cambria Math" panose="02040503050406030204" pitchFamily="18" charset="0"/>
                        <a:ea typeface="Cambria Math" panose="02040503050406030204" pitchFamily="18" charset="0"/>
                      </a:rPr>
                      <m:t>𝛽</m:t>
                    </m:r>
                  </m:oMath>
                </a14:m>
                <a:r>
                  <a:rPr lang="en-US" dirty="0"/>
                  <a:t>  is a non-negative real number.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741090" cy="4351338"/>
              </a:xfrm>
              <a:blipFill>
                <a:blip r:embed="rId3"/>
                <a:stretch>
                  <a:fillRect l="-1022" t="-2241" r="-1590"/>
                </a:stretch>
              </a:blipFill>
            </p:spPr>
            <p:txBody>
              <a:bodyPr/>
              <a:lstStyle/>
              <a:p>
                <a:r>
                  <a:rPr lang="he-IL">
                    <a:noFill/>
                  </a:rPr>
                  <a:t> </a:t>
                </a:r>
              </a:p>
            </p:txBody>
          </p:sp>
        </mc:Fallback>
      </mc:AlternateContent>
      <p:sp>
        <p:nvSpPr>
          <p:cNvPr id="4" name="Slide Number Placeholder 3">
            <a:extLst>
              <a:ext uri="{FF2B5EF4-FFF2-40B4-BE49-F238E27FC236}">
                <a16:creationId xmlns:a16="http://schemas.microsoft.com/office/drawing/2014/main" id="{4A7E9D10-1437-4C27-9C93-CEC926E72A69}"/>
              </a:ext>
            </a:extLst>
          </p:cNvPr>
          <p:cNvSpPr>
            <a:spLocks noGrp="1"/>
          </p:cNvSpPr>
          <p:nvPr>
            <p:ph type="sldNum" sz="quarter" idx="12"/>
          </p:nvPr>
        </p:nvSpPr>
        <p:spPr/>
        <p:txBody>
          <a:bodyPr/>
          <a:lstStyle/>
          <a:p>
            <a:fld id="{14452C20-59BC-40FC-8A2C-7AA168804D5B}" type="slidenum">
              <a:rPr lang="he-IL" smtClean="0"/>
              <a:pPr/>
              <a:t>52</a:t>
            </a:fld>
            <a:endParaRPr lang="he-IL" dirty="0"/>
          </a:p>
        </p:txBody>
      </p:sp>
      <p:pic>
        <p:nvPicPr>
          <p:cNvPr id="5" name="Picture 4">
            <a:extLst>
              <a:ext uri="{FF2B5EF4-FFF2-40B4-BE49-F238E27FC236}">
                <a16:creationId xmlns:a16="http://schemas.microsoft.com/office/drawing/2014/main" id="{892E8266-3C12-46F1-AD98-C807E09A15CB}"/>
              </a:ext>
            </a:extLst>
          </p:cNvPr>
          <p:cNvPicPr>
            <a:picLocks noChangeAspect="1"/>
          </p:cNvPicPr>
          <p:nvPr/>
        </p:nvPicPr>
        <p:blipFill>
          <a:blip r:embed="rId4"/>
          <a:stretch>
            <a:fillRect/>
          </a:stretch>
        </p:blipFill>
        <p:spPr>
          <a:xfrm>
            <a:off x="3121284" y="3785702"/>
            <a:ext cx="5249110" cy="2391261"/>
          </a:xfrm>
          <a:prstGeom prst="rect">
            <a:avLst/>
          </a:prstGeom>
        </p:spPr>
      </p:pic>
    </p:spTree>
    <p:extLst>
      <p:ext uri="{BB962C8B-B14F-4D97-AF65-F5344CB8AC3E}">
        <p14:creationId xmlns:p14="http://schemas.microsoft.com/office/powerpoint/2010/main" val="4495806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pPr fontAlgn="base"/>
            <a:r>
              <a:rPr lang="en-US" b="1" dirty="0"/>
              <a:t>F-Score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741090" cy="4351338"/>
              </a:xfrm>
            </p:spPr>
            <p:txBody>
              <a:bodyPr>
                <a:normAutofit/>
              </a:bodyPr>
              <a:lstStyle/>
              <a:p>
                <a:r>
                  <a:rPr lang="en-US" dirty="0"/>
                  <a:t>The </a:t>
                </a:r>
                <a:r>
                  <a:rPr lang="en-US" i="1" dirty="0"/>
                  <a:t>F </a:t>
                </a:r>
                <a:r>
                  <a:rPr lang="en-US" dirty="0"/>
                  <a:t>measure is the </a:t>
                </a:r>
                <a:r>
                  <a:rPr lang="en-US" i="1" dirty="0"/>
                  <a:t>harmonic mean </a:t>
                </a:r>
                <a:r>
                  <a:rPr lang="en-US" dirty="0"/>
                  <a:t>of precision and recall. </a:t>
                </a:r>
              </a:p>
              <a:p>
                <a:r>
                  <a:rPr lang="en-US" dirty="0"/>
                  <a:t>It gives equal weight to precision and recall. </a:t>
                </a:r>
              </a:p>
              <a:p>
                <a:r>
                  <a:rPr lang="en-US" dirty="0"/>
                  <a:t>The </a:t>
                </a:r>
                <a:r>
                  <a:rPr lang="en-US" i="1" dirty="0"/>
                  <a:t>F</a:t>
                </a:r>
                <a:r>
                  <a:rPr lang="en-US" dirty="0"/>
                  <a:t> measure is a weighted measure of precision and recall. </a:t>
                </a:r>
              </a:p>
              <a:p>
                <a:r>
                  <a:rPr lang="en-US" dirty="0"/>
                  <a:t>It assigns  times as much weight to recall as to precision. </a:t>
                </a:r>
              </a:p>
              <a:p>
                <a:r>
                  <a:rPr lang="en-US" dirty="0"/>
                  <a:t>Commonly used </a:t>
                </a:r>
                <a:r>
                  <a:rPr lang="en-US" i="1" dirty="0"/>
                  <a:t>F</a:t>
                </a:r>
                <a:r>
                  <a:rPr lang="en-US" dirty="0"/>
                  <a:t> measures are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b="0" i="1" smtClean="0">
                            <a:latin typeface="Cambria Math" panose="02040503050406030204" pitchFamily="18" charset="0"/>
                            <a:ea typeface="Cambria Math" panose="02040503050406030204" pitchFamily="18" charset="0"/>
                          </a:rPr>
                          <m:t>2</m:t>
                        </m:r>
                      </m:sub>
                    </m:sSub>
                  </m:oMath>
                </a14:m>
                <a:r>
                  <a:rPr lang="en-US" dirty="0"/>
                  <a:t> (which weights recall twice as much as precision)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b="0" i="1" smtClean="0">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5</m:t>
                        </m:r>
                      </m:sub>
                    </m:sSub>
                  </m:oMath>
                </a14:m>
                <a:r>
                  <a:rPr lang="en-US" dirty="0"/>
                  <a:t> (which weights precision twice as much as recall).</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741090" cy="4351338"/>
              </a:xfrm>
              <a:blipFill>
                <a:blip r:embed="rId3"/>
                <a:stretch>
                  <a:fillRect l="-1022" t="-2241" r="-1363"/>
                </a:stretch>
              </a:blipFill>
            </p:spPr>
            <p:txBody>
              <a:bodyPr/>
              <a:lstStyle/>
              <a:p>
                <a:r>
                  <a:rPr lang="he-IL">
                    <a:noFill/>
                  </a:rPr>
                  <a:t> </a:t>
                </a:r>
              </a:p>
            </p:txBody>
          </p:sp>
        </mc:Fallback>
      </mc:AlternateContent>
      <p:sp>
        <p:nvSpPr>
          <p:cNvPr id="4" name="Slide Number Placeholder 3">
            <a:extLst>
              <a:ext uri="{FF2B5EF4-FFF2-40B4-BE49-F238E27FC236}">
                <a16:creationId xmlns:a16="http://schemas.microsoft.com/office/drawing/2014/main" id="{4A7E9D10-1437-4C27-9C93-CEC926E72A69}"/>
              </a:ext>
            </a:extLst>
          </p:cNvPr>
          <p:cNvSpPr>
            <a:spLocks noGrp="1"/>
          </p:cNvSpPr>
          <p:nvPr>
            <p:ph type="sldNum" sz="quarter" idx="12"/>
          </p:nvPr>
        </p:nvSpPr>
        <p:spPr/>
        <p:txBody>
          <a:bodyPr/>
          <a:lstStyle/>
          <a:p>
            <a:fld id="{14452C20-59BC-40FC-8A2C-7AA168804D5B}" type="slidenum">
              <a:rPr lang="he-IL" smtClean="0"/>
              <a:pPr/>
              <a:t>53</a:t>
            </a:fld>
            <a:endParaRPr lang="he-IL" dirty="0"/>
          </a:p>
        </p:txBody>
      </p:sp>
    </p:spTree>
    <p:extLst>
      <p:ext uri="{BB962C8B-B14F-4D97-AF65-F5344CB8AC3E}">
        <p14:creationId xmlns:p14="http://schemas.microsoft.com/office/powerpoint/2010/main" val="4086533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Train-Test Split</a:t>
            </a:r>
            <a:endParaRPr lang="he-IL" dirty="0"/>
          </a:p>
        </p:txBody>
      </p:sp>
      <p:sp>
        <p:nvSpPr>
          <p:cNvPr id="3" name="Content Placeholder 2"/>
          <p:cNvSpPr>
            <a:spLocks noGrp="1"/>
          </p:cNvSpPr>
          <p:nvPr>
            <p:ph idx="1"/>
          </p:nvPr>
        </p:nvSpPr>
        <p:spPr>
          <a:xfrm>
            <a:off x="838200" y="1825625"/>
            <a:ext cx="10750420" cy="4351338"/>
          </a:xfrm>
        </p:spPr>
        <p:txBody>
          <a:bodyPr>
            <a:normAutofit/>
          </a:bodyPr>
          <a:lstStyle/>
          <a:p>
            <a:r>
              <a:rPr lang="en-US" b="1" dirty="0"/>
              <a:t>Training set </a:t>
            </a:r>
            <a:r>
              <a:rPr lang="en-US" dirty="0"/>
              <a:t>- Used to </a:t>
            </a:r>
            <a:r>
              <a:rPr lang="en-US" u="sng" dirty="0"/>
              <a:t>induce</a:t>
            </a:r>
            <a:r>
              <a:rPr lang="en-US" dirty="0"/>
              <a:t> the classification model</a:t>
            </a:r>
          </a:p>
          <a:p>
            <a:r>
              <a:rPr lang="en-US" b="1" dirty="0"/>
              <a:t>Test set </a:t>
            </a:r>
            <a:r>
              <a:rPr lang="en-US" dirty="0"/>
              <a:t>- Used to </a:t>
            </a:r>
            <a:r>
              <a:rPr lang="en-US" u="sng" dirty="0"/>
              <a:t>estimate</a:t>
            </a:r>
            <a:r>
              <a:rPr lang="en-US" dirty="0"/>
              <a:t> the error rate of the induced model</a:t>
            </a:r>
          </a:p>
          <a:p>
            <a:pPr lvl="1"/>
            <a:endParaRPr lang="en-US" dirty="0"/>
          </a:p>
          <a:p>
            <a:pPr fontAlgn="base"/>
            <a:r>
              <a:rPr lang="en-US" dirty="0"/>
              <a:t>common split percentages include:</a:t>
            </a:r>
          </a:p>
          <a:p>
            <a:pPr lvl="1" fontAlgn="base"/>
            <a:r>
              <a:rPr lang="en-US" dirty="0"/>
              <a:t>Train: 80%, Test: 20%</a:t>
            </a:r>
          </a:p>
          <a:p>
            <a:pPr lvl="1" fontAlgn="base"/>
            <a:r>
              <a:rPr lang="en-US" dirty="0"/>
              <a:t>Train: 67%, Test: 33%</a:t>
            </a:r>
          </a:p>
          <a:p>
            <a:pPr lvl="1" fontAlgn="base"/>
            <a:r>
              <a:rPr lang="en-US" dirty="0"/>
              <a:t>Train: 50%, Test: 50%</a:t>
            </a:r>
          </a:p>
          <a:p>
            <a:pPr lvl="1"/>
            <a:endParaRPr lang="en-US" dirty="0"/>
          </a:p>
        </p:txBody>
      </p:sp>
      <p:sp>
        <p:nvSpPr>
          <p:cNvPr id="4" name="Slide Number Placeholder 3">
            <a:extLst>
              <a:ext uri="{FF2B5EF4-FFF2-40B4-BE49-F238E27FC236}">
                <a16:creationId xmlns:a16="http://schemas.microsoft.com/office/drawing/2014/main" id="{4A7E9D10-1437-4C27-9C93-CEC926E72A69}"/>
              </a:ext>
            </a:extLst>
          </p:cNvPr>
          <p:cNvSpPr>
            <a:spLocks noGrp="1"/>
          </p:cNvSpPr>
          <p:nvPr>
            <p:ph type="sldNum" sz="quarter" idx="12"/>
          </p:nvPr>
        </p:nvSpPr>
        <p:spPr/>
        <p:txBody>
          <a:bodyPr/>
          <a:lstStyle/>
          <a:p>
            <a:fld id="{14452C20-59BC-40FC-8A2C-7AA168804D5B}" type="slidenum">
              <a:rPr lang="he-IL" smtClean="0"/>
              <a:pPr/>
              <a:t>6</a:t>
            </a:fld>
            <a:endParaRPr lang="he-IL" dirty="0"/>
          </a:p>
        </p:txBody>
      </p:sp>
      <p:pic>
        <p:nvPicPr>
          <p:cNvPr id="6" name="Picture 2" descr="machine learning training and testing data - Cheap Online Shopping -">
            <a:extLst>
              <a:ext uri="{FF2B5EF4-FFF2-40B4-BE49-F238E27FC236}">
                <a16:creationId xmlns:a16="http://schemas.microsoft.com/office/drawing/2014/main" id="{93C26400-B29A-45DF-8252-BE587300122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85" t="9168" r="3826" b="8130"/>
          <a:stretch/>
        </p:blipFill>
        <p:spPr bwMode="auto">
          <a:xfrm>
            <a:off x="4730619" y="3757434"/>
            <a:ext cx="5890013" cy="2893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8039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pPr fontAlgn="base"/>
            <a:r>
              <a:rPr lang="en-US" b="1" dirty="0"/>
              <a:t>When to Use the Train-Test Split</a:t>
            </a:r>
          </a:p>
        </p:txBody>
      </p:sp>
      <p:sp>
        <p:nvSpPr>
          <p:cNvPr id="3" name="Content Placeholder 2"/>
          <p:cNvSpPr>
            <a:spLocks noGrp="1"/>
          </p:cNvSpPr>
          <p:nvPr>
            <p:ph idx="1"/>
          </p:nvPr>
        </p:nvSpPr>
        <p:spPr>
          <a:xfrm>
            <a:off x="838200" y="1825625"/>
            <a:ext cx="10750420" cy="4351338"/>
          </a:xfrm>
        </p:spPr>
        <p:txBody>
          <a:bodyPr>
            <a:normAutofit fontScale="92500"/>
          </a:bodyPr>
          <a:lstStyle/>
          <a:p>
            <a:pPr fontAlgn="base"/>
            <a:r>
              <a:rPr lang="en-US" dirty="0"/>
              <a:t>The idea is that there is enough data to split the dataset into train and test datasets and each of the train and test datasets are suitable representations of the problem domain. </a:t>
            </a:r>
          </a:p>
          <a:p>
            <a:pPr fontAlgn="base"/>
            <a:r>
              <a:rPr lang="en-US" dirty="0"/>
              <a:t>This requires that the original dataset is also a suitable representation of the problem domain.</a:t>
            </a:r>
          </a:p>
          <a:p>
            <a:pPr fontAlgn="base"/>
            <a:r>
              <a:rPr lang="en-US" dirty="0"/>
              <a:t>A suitable representation of the problem domain means that there are enough records to cover all common cases and most uncommon cases in the domain. </a:t>
            </a:r>
          </a:p>
          <a:p>
            <a:pPr fontAlgn="base"/>
            <a:r>
              <a:rPr lang="en-US" dirty="0"/>
              <a:t>This might mean combinations of input variables observed in practice. </a:t>
            </a:r>
          </a:p>
          <a:p>
            <a:pPr fontAlgn="base"/>
            <a:r>
              <a:rPr lang="en-US" dirty="0"/>
              <a:t>It might require </a:t>
            </a:r>
            <a:r>
              <a:rPr lang="en-US" u="sng" dirty="0"/>
              <a:t>thousands, hundreds of thousands, or millions of examples</a:t>
            </a:r>
            <a:r>
              <a:rPr lang="en-US" dirty="0"/>
              <a:t>.</a:t>
            </a:r>
          </a:p>
        </p:txBody>
      </p:sp>
      <p:sp>
        <p:nvSpPr>
          <p:cNvPr id="4" name="Slide Number Placeholder 3">
            <a:extLst>
              <a:ext uri="{FF2B5EF4-FFF2-40B4-BE49-F238E27FC236}">
                <a16:creationId xmlns:a16="http://schemas.microsoft.com/office/drawing/2014/main" id="{4A7E9D10-1437-4C27-9C93-CEC926E72A69}"/>
              </a:ext>
            </a:extLst>
          </p:cNvPr>
          <p:cNvSpPr>
            <a:spLocks noGrp="1"/>
          </p:cNvSpPr>
          <p:nvPr>
            <p:ph type="sldNum" sz="quarter" idx="12"/>
          </p:nvPr>
        </p:nvSpPr>
        <p:spPr/>
        <p:txBody>
          <a:bodyPr/>
          <a:lstStyle/>
          <a:p>
            <a:fld id="{14452C20-59BC-40FC-8A2C-7AA168804D5B}" type="slidenum">
              <a:rPr lang="he-IL" smtClean="0"/>
              <a:pPr/>
              <a:t>7</a:t>
            </a:fld>
            <a:endParaRPr lang="he-IL" dirty="0"/>
          </a:p>
        </p:txBody>
      </p:sp>
    </p:spTree>
    <p:extLst>
      <p:ext uri="{BB962C8B-B14F-4D97-AF65-F5344CB8AC3E}">
        <p14:creationId xmlns:p14="http://schemas.microsoft.com/office/powerpoint/2010/main" val="4188910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pPr fontAlgn="base"/>
            <a:r>
              <a:rPr lang="en-US" b="1" dirty="0"/>
              <a:t>When to Use the Train-Test Split</a:t>
            </a:r>
          </a:p>
        </p:txBody>
      </p:sp>
      <p:sp>
        <p:nvSpPr>
          <p:cNvPr id="3" name="Content Placeholder 2"/>
          <p:cNvSpPr>
            <a:spLocks noGrp="1"/>
          </p:cNvSpPr>
          <p:nvPr>
            <p:ph idx="1"/>
          </p:nvPr>
        </p:nvSpPr>
        <p:spPr>
          <a:xfrm>
            <a:off x="838200" y="1825625"/>
            <a:ext cx="10750420" cy="4351338"/>
          </a:xfrm>
        </p:spPr>
        <p:txBody>
          <a:bodyPr>
            <a:normAutofit/>
          </a:bodyPr>
          <a:lstStyle/>
          <a:p>
            <a:pPr fontAlgn="base"/>
            <a:r>
              <a:rPr lang="en-US" dirty="0"/>
              <a:t>Therefore, the train-test procedure is not appropriate when the dataset available is small. </a:t>
            </a:r>
          </a:p>
          <a:p>
            <a:pPr fontAlgn="base"/>
            <a:r>
              <a:rPr lang="en-US" dirty="0"/>
              <a:t>The reason is that when the dataset is split into train and test sets, there will not be enough data in the training dataset for the model to learn an effective mapping of inputs to outputs. </a:t>
            </a:r>
          </a:p>
          <a:p>
            <a:pPr fontAlgn="base"/>
            <a:r>
              <a:rPr lang="en-US" dirty="0"/>
              <a:t>There will also not be enough data in the test set to effectively evaluate the model performance. </a:t>
            </a:r>
          </a:p>
          <a:p>
            <a:pPr fontAlgn="base"/>
            <a:r>
              <a:rPr lang="en-US" dirty="0"/>
              <a:t>The estimated performance could be overly optimistic (good) or overly pessimistic (bad).</a:t>
            </a:r>
          </a:p>
        </p:txBody>
      </p:sp>
      <p:sp>
        <p:nvSpPr>
          <p:cNvPr id="4" name="Slide Number Placeholder 3">
            <a:extLst>
              <a:ext uri="{FF2B5EF4-FFF2-40B4-BE49-F238E27FC236}">
                <a16:creationId xmlns:a16="http://schemas.microsoft.com/office/drawing/2014/main" id="{4A7E9D10-1437-4C27-9C93-CEC926E72A69}"/>
              </a:ext>
            </a:extLst>
          </p:cNvPr>
          <p:cNvSpPr>
            <a:spLocks noGrp="1"/>
          </p:cNvSpPr>
          <p:nvPr>
            <p:ph type="sldNum" sz="quarter" idx="12"/>
          </p:nvPr>
        </p:nvSpPr>
        <p:spPr/>
        <p:txBody>
          <a:bodyPr/>
          <a:lstStyle/>
          <a:p>
            <a:fld id="{14452C20-59BC-40FC-8A2C-7AA168804D5B}" type="slidenum">
              <a:rPr lang="he-IL" smtClean="0"/>
              <a:pPr/>
              <a:t>8</a:t>
            </a:fld>
            <a:endParaRPr lang="he-IL" dirty="0"/>
          </a:p>
        </p:txBody>
      </p:sp>
    </p:spTree>
    <p:extLst>
      <p:ext uri="{BB962C8B-B14F-4D97-AF65-F5344CB8AC3E}">
        <p14:creationId xmlns:p14="http://schemas.microsoft.com/office/powerpoint/2010/main" val="2420273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Train-Validation-Test Split</a:t>
            </a:r>
            <a:endParaRPr lang="he-IL" dirty="0"/>
          </a:p>
        </p:txBody>
      </p:sp>
      <p:sp>
        <p:nvSpPr>
          <p:cNvPr id="3" name="Content Placeholder 2"/>
          <p:cNvSpPr>
            <a:spLocks noGrp="1"/>
          </p:cNvSpPr>
          <p:nvPr>
            <p:ph idx="1"/>
          </p:nvPr>
        </p:nvSpPr>
        <p:spPr>
          <a:xfrm>
            <a:off x="838199" y="1825625"/>
            <a:ext cx="4713515" cy="4351338"/>
          </a:xfrm>
        </p:spPr>
        <p:txBody>
          <a:bodyPr>
            <a:normAutofit/>
          </a:bodyPr>
          <a:lstStyle/>
          <a:p>
            <a:r>
              <a:rPr lang="en-US" b="1" dirty="0"/>
              <a:t>Training set </a:t>
            </a:r>
            <a:r>
              <a:rPr lang="en-US" dirty="0"/>
              <a:t>- Used to </a:t>
            </a:r>
            <a:r>
              <a:rPr lang="en-US" u="sng" dirty="0"/>
              <a:t>induce</a:t>
            </a:r>
            <a:r>
              <a:rPr lang="en-US" dirty="0"/>
              <a:t> the classification model</a:t>
            </a:r>
          </a:p>
          <a:p>
            <a:r>
              <a:rPr lang="en-US" b="1" dirty="0"/>
              <a:t>Validation set - </a:t>
            </a:r>
            <a:r>
              <a:rPr lang="en-US" dirty="0"/>
              <a:t>Used to </a:t>
            </a:r>
            <a:r>
              <a:rPr lang="en-US" u="sng" dirty="0"/>
              <a:t>tune</a:t>
            </a:r>
            <a:r>
              <a:rPr lang="en-US" dirty="0"/>
              <a:t> the model parameters</a:t>
            </a:r>
            <a:endParaRPr lang="en-US" b="1" dirty="0"/>
          </a:p>
          <a:p>
            <a:r>
              <a:rPr lang="en-US" b="1" dirty="0"/>
              <a:t>Test set </a:t>
            </a:r>
            <a:r>
              <a:rPr lang="en-US" dirty="0"/>
              <a:t>- Used to </a:t>
            </a:r>
            <a:r>
              <a:rPr lang="en-US" u="sng" dirty="0"/>
              <a:t>evaluate</a:t>
            </a:r>
            <a:r>
              <a:rPr lang="en-US" dirty="0"/>
              <a:t> the model performance</a:t>
            </a:r>
          </a:p>
          <a:p>
            <a:pPr lvl="1"/>
            <a:endParaRPr lang="en-US" dirty="0"/>
          </a:p>
          <a:p>
            <a:pPr lvl="1"/>
            <a:endParaRPr lang="en-US" dirty="0"/>
          </a:p>
        </p:txBody>
      </p:sp>
      <p:sp>
        <p:nvSpPr>
          <p:cNvPr id="4" name="Slide Number Placeholder 3">
            <a:extLst>
              <a:ext uri="{FF2B5EF4-FFF2-40B4-BE49-F238E27FC236}">
                <a16:creationId xmlns:a16="http://schemas.microsoft.com/office/drawing/2014/main" id="{4A7E9D10-1437-4C27-9C93-CEC926E72A69}"/>
              </a:ext>
            </a:extLst>
          </p:cNvPr>
          <p:cNvSpPr>
            <a:spLocks noGrp="1"/>
          </p:cNvSpPr>
          <p:nvPr>
            <p:ph type="sldNum" sz="quarter" idx="12"/>
          </p:nvPr>
        </p:nvSpPr>
        <p:spPr/>
        <p:txBody>
          <a:bodyPr/>
          <a:lstStyle/>
          <a:p>
            <a:fld id="{14452C20-59BC-40FC-8A2C-7AA168804D5B}" type="slidenum">
              <a:rPr lang="he-IL" smtClean="0"/>
              <a:pPr/>
              <a:t>9</a:t>
            </a:fld>
            <a:endParaRPr lang="he-IL" dirty="0"/>
          </a:p>
        </p:txBody>
      </p:sp>
      <p:pic>
        <p:nvPicPr>
          <p:cNvPr id="7" name="Picture 8" descr="How to Train and Test Data Like a Pro - SDS Club">
            <a:extLst>
              <a:ext uri="{FF2B5EF4-FFF2-40B4-BE49-F238E27FC236}">
                <a16:creationId xmlns:a16="http://schemas.microsoft.com/office/drawing/2014/main" id="{6A26877A-974C-41ED-BFA0-386C0A4689D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767" t="11778" r="6316" b="10976"/>
          <a:stretch/>
        </p:blipFill>
        <p:spPr bwMode="auto">
          <a:xfrm>
            <a:off x="5645020" y="1690688"/>
            <a:ext cx="6400800" cy="41054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271911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quote}&#10;\textit{average precision query 1} $= (1.0 + 0.67 + 0.5 + 0.44 + 0.5)/5 = 0.62$\\&#10;\textit{average precision query 2} $=(0.5 + 0.4 + 0.43)/3 = 0.44$\\ \\&#10;\textit{mean average precision} $= (0.62 + 0.44)/2 = 0.53$&#10;\end{quote}&#10;\end{document}&#10;"/>
  <p:tag name="FILENAME" val="TP_tmp"/>
  <p:tag name="FORMAT" val="pngmono"/>
  <p:tag name="RES" val="1200"/>
  <p:tag name="BLEND" val="0"/>
  <p:tag name="TRANSPARENT" val="0"/>
  <p:tag name="TBUG" val="0"/>
  <p:tag name="ALLOWFS" val="0"/>
  <p:tag name="ORIGWIDTH" val="294"/>
  <p:tag name="PICTUREFILESIZE" val="34202"/>
</p:tagLst>
</file>

<file path=ppt/tags/tag2.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quote}&#10;\textit{average precision query 1} $= (1.0 + 0.67 + 0.5 + 0.44 + 0.5)/5 = 0.62$\\&#10;\textit{average precision query 2} $=(0.5 + 0.4 + 0.43)/3 = 0.44$\\ \\&#10;\textit{mean average precision} $= (0.62 + 0.44)/2 = 0.53$&#10;\end{quote}&#10;\end{document}&#10;"/>
  <p:tag name="FILENAME" val="TP_tmp"/>
  <p:tag name="FORMAT" val="pngmono"/>
  <p:tag name="RES" val="1200"/>
  <p:tag name="BLEND" val="0"/>
  <p:tag name="TRANSPARENT" val="0"/>
  <p:tag name="TBUG" val="0"/>
  <p:tag name="ALLOWFS" val="0"/>
  <p:tag name="ORIGWIDTH" val="294"/>
  <p:tag name="PICTUREFILESIZE" val="3420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26453</TotalTime>
  <Words>3396</Words>
  <Application>Microsoft Office PowerPoint</Application>
  <PresentationFormat>Widescreen</PresentationFormat>
  <Paragraphs>430</Paragraphs>
  <Slides>53</Slides>
  <Notes>19</Notes>
  <HiddenSlides>6</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53</vt:i4>
      </vt:variant>
    </vt:vector>
  </HeadingPairs>
  <TitlesOfParts>
    <vt:vector size="62" baseType="lpstr">
      <vt:lpstr>新細明體</vt:lpstr>
      <vt:lpstr>Arial</vt:lpstr>
      <vt:lpstr>Calibri</vt:lpstr>
      <vt:lpstr>Calibri Light</vt:lpstr>
      <vt:lpstr>Cambria Math</vt:lpstr>
      <vt:lpstr>標楷體</vt:lpstr>
      <vt:lpstr>Times New Roman</vt:lpstr>
      <vt:lpstr>Office Theme</vt:lpstr>
      <vt:lpstr>Worksheet</vt:lpstr>
      <vt:lpstr>Performance</vt:lpstr>
      <vt:lpstr>Classification—A Three-Step Process </vt:lpstr>
      <vt:lpstr>Train-Test Split</vt:lpstr>
      <vt:lpstr>Train-Test Split</vt:lpstr>
      <vt:lpstr>Train-Test Split</vt:lpstr>
      <vt:lpstr>Train-Test Split</vt:lpstr>
      <vt:lpstr>When to Use the Train-Test Split</vt:lpstr>
      <vt:lpstr>When to Use the Train-Test Split</vt:lpstr>
      <vt:lpstr>Train-Validation-Test Split</vt:lpstr>
      <vt:lpstr>Train-Validation-Test Split</vt:lpstr>
      <vt:lpstr>Train-Validation-Test Split</vt:lpstr>
      <vt:lpstr>k-fold cross-validation</vt:lpstr>
      <vt:lpstr>k-fold cross-validation</vt:lpstr>
      <vt:lpstr>Model Evaluation and Selection</vt:lpstr>
      <vt:lpstr>Model Evaluation and Selection</vt:lpstr>
      <vt:lpstr>Model Evaluation and Selection</vt:lpstr>
      <vt:lpstr>Metrics for Evaluating Classifier Performance</vt:lpstr>
      <vt:lpstr>Metrics for Evaluating Classifier Performance</vt:lpstr>
      <vt:lpstr>Performance Measures</vt:lpstr>
      <vt:lpstr>Metrics for Evaluating Classifier Performance</vt:lpstr>
      <vt:lpstr>Metrics for Evaluating Classifier Performance</vt:lpstr>
      <vt:lpstr>Metrics for Evaluating Classifier Performance</vt:lpstr>
      <vt:lpstr>Accuracy</vt:lpstr>
      <vt:lpstr>Accuracy (Example)</vt:lpstr>
      <vt:lpstr>Accuracy (Example)</vt:lpstr>
      <vt:lpstr>Error Rate</vt:lpstr>
      <vt:lpstr>Resubstitution Rate</vt:lpstr>
      <vt:lpstr>Accuracy measure</vt:lpstr>
      <vt:lpstr>Accuracy measure</vt:lpstr>
      <vt:lpstr>Class imbalanced problem</vt:lpstr>
      <vt:lpstr>Class imbalanced problem</vt:lpstr>
      <vt:lpstr>Sensitivity and Specificity</vt:lpstr>
      <vt:lpstr>Class imbalanced problem</vt:lpstr>
      <vt:lpstr>Sensitivity and Specificity</vt:lpstr>
      <vt:lpstr>Sensitivity and Specificity</vt:lpstr>
      <vt:lpstr>Precision and Recall</vt:lpstr>
      <vt:lpstr>Precision and Recall (Example)</vt:lpstr>
      <vt:lpstr>Sensitivity and Specificity</vt:lpstr>
      <vt:lpstr>Precision and Recall</vt:lpstr>
      <vt:lpstr>Precision and Recall in Information Retrieval</vt:lpstr>
      <vt:lpstr>Precision and Recall in Information Retrieval</vt:lpstr>
      <vt:lpstr>Precision and Recall in Information Retrieval</vt:lpstr>
      <vt:lpstr>Precision and Recall in Information Retrieval</vt:lpstr>
      <vt:lpstr>Precision and Recall in Information Retrieval</vt:lpstr>
      <vt:lpstr>Precision and Recall in Information Retrieval</vt:lpstr>
      <vt:lpstr>Trade-off between Recall and Precision</vt:lpstr>
      <vt:lpstr>Precision@k</vt:lpstr>
      <vt:lpstr>Mean Average Precision (MAP)</vt:lpstr>
      <vt:lpstr>MAP</vt:lpstr>
      <vt:lpstr>MAP</vt:lpstr>
      <vt:lpstr>R-Precision</vt:lpstr>
      <vt:lpstr>F-Score</vt:lpstr>
      <vt:lpstr>F-Score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Administrator</cp:lastModifiedBy>
  <cp:revision>392</cp:revision>
  <dcterms:created xsi:type="dcterms:W3CDTF">2021-08-28T06:43:51Z</dcterms:created>
  <dcterms:modified xsi:type="dcterms:W3CDTF">2021-12-26T10:46:13Z</dcterms:modified>
</cp:coreProperties>
</file>