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003" r:id="rId2"/>
    <p:sldId id="1004" r:id="rId3"/>
    <p:sldId id="839" r:id="rId4"/>
    <p:sldId id="841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  <p:sldId id="1084" r:id="rId16"/>
    <p:sldId id="1085" r:id="rId17"/>
    <p:sldId id="1086" r:id="rId18"/>
    <p:sldId id="1087" r:id="rId19"/>
    <p:sldId id="1088" r:id="rId20"/>
    <p:sldId id="1089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C927D88-9B27-4F6D-9882-332E12B6181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2841CB8-329F-4197-99F8-2FE2068A0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0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51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07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39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499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0802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0629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18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https://colab.research.google.com/drive/13gJh-sqq2ChfRiO3MpRWLYabFkZ4DrHf?usp=sharing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4434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https://colab.research.google.com/drive/13gJh-sqq2ChfRiO3MpRWLYabFkZ4DrHf?usp=sharing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110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https://colab.research.google.com/drive/13gJh-sqq2ChfRiO3MpRWLYabFkZ4DrHf?usp=sharing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6844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https://colab.research.google.com/drive/13gJh-sqq2ChfRiO3MpRWLYabFkZ4DrHf?usp=sharing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11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existing datasets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1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existing datasets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32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114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16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420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646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057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68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F72B-2A1D-4541-818F-1F7EBCF4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9B29-EBA6-498D-8782-BCF5BB94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355F-D7B2-437F-B931-D14F931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591E-A042-411F-B7B0-49E38FB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6D3-B79E-4AB9-8DBE-B4B06EF0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C20-59BC-40FC-8A2C-7AA168804D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2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07E0-9D5B-43AC-A025-831A3F95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DC72C-ED14-4CC7-B2AF-AEB1C476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D5FB-B6F9-4E92-B7DA-378AC402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CBDF-187D-435F-8506-4E9B192E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9435-1E38-4661-9485-A0CB821E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9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8D05-F2BE-4BA9-8EA2-2DC9B9C6E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462FF-9DFD-4C0B-B4A8-CD0E4E979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B32F-4D8B-44AF-BD6E-1DB1133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F05B-DB9C-48E4-86F6-DF2554DB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F7DF-3ADE-4430-AE35-83A64D2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14452C20-59BC-40FC-8A2C-7AA168804D5B}" type="slidenum">
              <a:rPr lang="he-IL" smtClean="0"/>
              <a:pPr algn="r"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055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0B16-2661-4DC6-98E8-1BDE0551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50D8-9E80-4544-BD93-DD9327C4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65DF-F0DE-4E2E-9823-4041DF53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7677-8014-44B0-872D-4A4B723D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1AE1-BFF8-4126-B333-917C1E77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546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45F8-D97A-4732-899E-53F1A2E5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848B-85A6-43A5-AA65-75472FEE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FA4E-3FFB-4C5E-A6D0-2BCC6DB8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A48F-2D2B-47E3-8AC1-4D684220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72F8-F39D-422B-A0E6-B0BA1BE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76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7956-FBA6-49C1-8B8C-B9430274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DCCD-8E39-4CC1-8ED9-039D8716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3292D-A1FF-40D9-9685-F76F9DFB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D02AD-FE6F-460A-B7FC-6D5BED0C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F68D-9029-4FC0-929A-6BDE7239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6940-1329-4842-A187-B6A81124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631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1B1-496E-4A7A-916B-DE0DA92D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908B-2CB7-433E-AC85-7DBFFF126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ADC1-B5E4-4DA5-8EF6-68DED2233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03DFC-99D0-4908-B66D-8D4C1A2F9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B0B9C-0DE5-4814-9834-4FD7DD37B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1B24D-F9AF-415F-B2A3-805C1854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C2A7D-FE15-421F-B75D-3E34715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64F40-F16D-4679-876F-B90CDB7E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89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C000-6927-4C70-8A06-9C6EE39A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5CDA-DA8B-4291-8E6B-A1A63E4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F254-5E59-4253-84B1-8A0F11E4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6C6A-CCBA-47A2-96C3-ACFAA81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463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28664-01FD-4778-ACF1-A8D52DED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7DCB8-B06A-4557-AB14-2EE1C09D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C127-5313-432F-8463-84D8ECD1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98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7CDA-05C4-4515-A9EF-94E9DD70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D3A4-C8DA-46A7-B895-C5463D71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A250B-963E-4D91-84B9-2CF1D2CF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404D-29F3-4426-9779-E3296F20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27A7-CF37-49FC-8484-CF4A0726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6190-1515-4757-A578-E9E025A8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86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5F8D-1B2D-4FC9-B979-BB8E6C83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3998E-C09A-4CB6-AFC1-E5799D77B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A780-D073-4ED3-A756-A202403F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C177-054E-43D6-BC50-B549251D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CED9-ECDD-4891-96AD-C5378A28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D1D3A-3595-432D-BADD-BEBF57F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90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ED433-70B2-44EF-A1C0-7C1E1A6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3B35-5265-4250-B742-32FE9F8C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6D0E-E171-49CF-A6D4-4F4CC3937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101F-01B6-43C8-BF2A-97D6245B6C60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0791-C8EB-4EFB-9076-B09655607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80E4-EC0C-4CD4-9851-4AE047644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2C20-59BC-40FC-8A2C-7AA168804D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052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wg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rapy.org" TargetMode="External"/><Relationship Id="rId4" Type="http://schemas.openxmlformats.org/officeDocument/2006/relationships/hyperlink" Target="https://www.seleniumhq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gS_i9xwioLZb575I2v9yT0taalncNpX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3gJh-sqq2ChfRiO3MpRWLYabFkZ4DrHf?usp=shar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surnames.behindthename.com/name/williams/relat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FkbwAWCBny267vb9DOEUieis-ivru_1?usp=sha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hanging times in International Data Collection - Dynamic Fieldwork">
            <a:extLst>
              <a:ext uri="{FF2B5EF4-FFF2-40B4-BE49-F238E27FC236}">
                <a16:creationId xmlns:a16="http://schemas.microsoft.com/office/drawing/2014/main" id="{1F55BAB1-DCA6-41DC-A244-3718B48D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2" y="302759"/>
            <a:ext cx="11900635" cy="625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824CB-2BA3-4F94-A2AA-F1368C97E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Collection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DD687-47A3-41F0-A0AE-005000824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Lecture 3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SpokenName2Vec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>
              <a:sym typeface="Helvetica Neu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10</a:t>
            </a:fld>
            <a:endParaRPr lang="he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BC8E41-1892-46E9-AC2D-DABAA9658B0B}"/>
              </a:ext>
            </a:extLst>
          </p:cNvPr>
          <p:cNvSpPr/>
          <p:nvPr/>
        </p:nvSpPr>
        <p:spPr bwMode="auto">
          <a:xfrm>
            <a:off x="2249336" y="2145687"/>
            <a:ext cx="2389965" cy="198700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rtlCol="1" anchor="t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endParaRPr lang="he-IL" sz="1200" b="1" kern="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44650E-DBE5-4521-8893-A424CD3CEA33}"/>
              </a:ext>
            </a:extLst>
          </p:cNvPr>
          <p:cNvSpPr/>
          <p:nvPr/>
        </p:nvSpPr>
        <p:spPr>
          <a:xfrm>
            <a:off x="2448676" y="2216006"/>
            <a:ext cx="1957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r>
              <a:rPr lang="en-US" b="1" kern="600" dirty="0"/>
              <a:t>SPEECH SEGMENT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r>
              <a:rPr lang="en-US" b="1" kern="600" dirty="0"/>
              <a:t>GENERATION</a:t>
            </a:r>
            <a:endParaRPr lang="he-IL" b="1" kern="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67758A-3D9B-4E51-A6E5-091C0E81D0AC}"/>
              </a:ext>
            </a:extLst>
          </p:cNvPr>
          <p:cNvSpPr/>
          <p:nvPr/>
        </p:nvSpPr>
        <p:spPr bwMode="auto">
          <a:xfrm>
            <a:off x="4642778" y="2145686"/>
            <a:ext cx="2849221" cy="198700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rtlCol="1" anchor="t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endParaRPr lang="he-IL" sz="1200" b="1" kern="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B937A-E890-4137-9A34-9FC4BB309911}"/>
              </a:ext>
            </a:extLst>
          </p:cNvPr>
          <p:cNvSpPr/>
          <p:nvPr/>
        </p:nvSpPr>
        <p:spPr>
          <a:xfrm>
            <a:off x="4329389" y="2192982"/>
            <a:ext cx="3458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r>
              <a:rPr lang="en-US" b="1" kern="600" dirty="0"/>
              <a:t> SPOKEN NAME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r>
              <a:rPr lang="en-US" b="1" kern="600" dirty="0"/>
              <a:t>EMBEDDING GENERATION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7AC654-893A-4B03-B052-1EE1D0ABA2DA}"/>
              </a:ext>
            </a:extLst>
          </p:cNvPr>
          <p:cNvGrpSpPr/>
          <p:nvPr/>
        </p:nvGrpSpPr>
        <p:grpSpPr>
          <a:xfrm>
            <a:off x="156085" y="2145686"/>
            <a:ext cx="2087223" cy="1987005"/>
            <a:chOff x="1038119" y="1098789"/>
            <a:chExt cx="2087223" cy="197838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9C8AB0-78C8-4EC6-96F1-AA51EA778F71}"/>
                </a:ext>
              </a:extLst>
            </p:cNvPr>
            <p:cNvSpPr/>
            <p:nvPr/>
          </p:nvSpPr>
          <p:spPr bwMode="auto">
            <a:xfrm>
              <a:off x="1038119" y="1098789"/>
              <a:ext cx="2087223" cy="1978387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rtlCol="1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E20074"/>
                </a:buClr>
              </a:pPr>
              <a:endParaRPr lang="he-IL" sz="1200" b="1" kern="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95E9987-101C-455D-BDDB-EA8F92C2C245}"/>
                </a:ext>
              </a:extLst>
            </p:cNvPr>
            <p:cNvSpPr/>
            <p:nvPr/>
          </p:nvSpPr>
          <p:spPr>
            <a:xfrm>
              <a:off x="1097151" y="1168804"/>
              <a:ext cx="1969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E20074"/>
                </a:buClr>
              </a:pPr>
              <a:r>
                <a:rPr lang="en-US" b="1" kern="600" dirty="0"/>
                <a:t>NAME 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E20074"/>
                </a:buClr>
              </a:pPr>
              <a:r>
                <a:rPr lang="en-US" b="1" kern="600" dirty="0"/>
                <a:t>COLLECTION</a:t>
              </a:r>
              <a:endParaRPr lang="he-IL" b="1" kern="600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DEB0833-673D-4330-B57C-33349E2645D0}"/>
              </a:ext>
            </a:extLst>
          </p:cNvPr>
          <p:cNvSpPr/>
          <p:nvPr/>
        </p:nvSpPr>
        <p:spPr>
          <a:xfrm>
            <a:off x="933451" y="1637315"/>
            <a:ext cx="473396" cy="424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1</a:t>
            </a:r>
            <a:endParaRPr lang="he-I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40430F-E8DA-49E3-9528-229D7C7CF27B}"/>
              </a:ext>
            </a:extLst>
          </p:cNvPr>
          <p:cNvSpPr/>
          <p:nvPr/>
        </p:nvSpPr>
        <p:spPr bwMode="auto">
          <a:xfrm>
            <a:off x="7492000" y="2145686"/>
            <a:ext cx="2437416" cy="198700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rtlCol="1" anchor="t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endParaRPr lang="he-IL" sz="1200" b="1" kern="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FE0BE3-C45D-4249-A937-39CE98C50125}"/>
              </a:ext>
            </a:extLst>
          </p:cNvPr>
          <p:cNvSpPr/>
          <p:nvPr/>
        </p:nvSpPr>
        <p:spPr>
          <a:xfrm>
            <a:off x="7853869" y="2190341"/>
            <a:ext cx="1636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r>
              <a:rPr lang="en-US" b="1" kern="600" dirty="0"/>
              <a:t>DISTANCE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r>
              <a:rPr lang="en-US" b="1" kern="600" dirty="0"/>
              <a:t>COMPUTATION</a:t>
            </a:r>
            <a:endParaRPr lang="he-IL" b="1" kern="6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C44951-6544-4C34-AD9A-C7A8460934B0}"/>
              </a:ext>
            </a:extLst>
          </p:cNvPr>
          <p:cNvSpPr/>
          <p:nvPr/>
        </p:nvSpPr>
        <p:spPr>
          <a:xfrm>
            <a:off x="3204211" y="1636049"/>
            <a:ext cx="473396" cy="424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2</a:t>
            </a:r>
            <a:endParaRPr lang="he-IL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1B1699-2AED-477E-B7E1-C71FF61D6BBA}"/>
              </a:ext>
            </a:extLst>
          </p:cNvPr>
          <p:cNvSpPr/>
          <p:nvPr/>
        </p:nvSpPr>
        <p:spPr>
          <a:xfrm>
            <a:off x="5827408" y="1636049"/>
            <a:ext cx="473396" cy="424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3</a:t>
            </a:r>
            <a:endParaRPr lang="he-IL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23D6A0-D1C7-4876-AD0F-D59703C70AD0}"/>
              </a:ext>
            </a:extLst>
          </p:cNvPr>
          <p:cNvSpPr/>
          <p:nvPr/>
        </p:nvSpPr>
        <p:spPr>
          <a:xfrm>
            <a:off x="8570809" y="1636049"/>
            <a:ext cx="473396" cy="424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4</a:t>
            </a:r>
            <a:endParaRPr lang="he-IL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E43C73-70E9-4DFF-B29E-7B7787DF05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4" y="2691916"/>
            <a:ext cx="1426774" cy="142677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76CCD48-1434-47F8-B179-77E10462A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00" y="2978986"/>
            <a:ext cx="974436" cy="97443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7BCD4A2-0161-45D0-93CF-66EA4F941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41" y="2942796"/>
            <a:ext cx="962297" cy="9622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DAA329-6B68-4A81-82C2-A56EE99F2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45" y="2864305"/>
            <a:ext cx="1274063" cy="127406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8076476-42AB-47A3-AFDA-7C8C7523C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68" y="3072798"/>
            <a:ext cx="606640" cy="606640"/>
          </a:xfrm>
          <a:prstGeom prst="rect">
            <a:avLst/>
          </a:prstGeom>
        </p:spPr>
      </p:pic>
      <p:sp>
        <p:nvSpPr>
          <p:cNvPr id="51" name="Right Arrow 44">
            <a:extLst>
              <a:ext uri="{FF2B5EF4-FFF2-40B4-BE49-F238E27FC236}">
                <a16:creationId xmlns:a16="http://schemas.microsoft.com/office/drawing/2014/main" id="{ACCD5085-87C7-4D08-9820-AFAA219DD2DB}"/>
              </a:ext>
            </a:extLst>
          </p:cNvPr>
          <p:cNvSpPr/>
          <p:nvPr/>
        </p:nvSpPr>
        <p:spPr>
          <a:xfrm>
            <a:off x="1937813" y="2890445"/>
            <a:ext cx="693175" cy="50632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ight Arrow 45">
            <a:extLst>
              <a:ext uri="{FF2B5EF4-FFF2-40B4-BE49-F238E27FC236}">
                <a16:creationId xmlns:a16="http://schemas.microsoft.com/office/drawing/2014/main" id="{6730A06A-F340-4023-9A1F-89DE4DF1F82D}"/>
              </a:ext>
            </a:extLst>
          </p:cNvPr>
          <p:cNvSpPr/>
          <p:nvPr/>
        </p:nvSpPr>
        <p:spPr>
          <a:xfrm>
            <a:off x="4416224" y="2894865"/>
            <a:ext cx="693175" cy="50632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Right Arrow 46">
            <a:extLst>
              <a:ext uri="{FF2B5EF4-FFF2-40B4-BE49-F238E27FC236}">
                <a16:creationId xmlns:a16="http://schemas.microsoft.com/office/drawing/2014/main" id="{87C62EDD-4EB8-4D03-9402-AD4CEAA88AA1}"/>
              </a:ext>
            </a:extLst>
          </p:cNvPr>
          <p:cNvSpPr/>
          <p:nvPr/>
        </p:nvSpPr>
        <p:spPr>
          <a:xfrm>
            <a:off x="7216242" y="2890445"/>
            <a:ext cx="693175" cy="50632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5E0A15-0C02-4963-941E-0EC4433AE4E5}"/>
              </a:ext>
            </a:extLst>
          </p:cNvPr>
          <p:cNvSpPr/>
          <p:nvPr/>
        </p:nvSpPr>
        <p:spPr bwMode="auto">
          <a:xfrm>
            <a:off x="9929416" y="2145685"/>
            <a:ext cx="2168029" cy="198700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rtlCol="1" anchor="t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</a:pPr>
            <a:endParaRPr lang="he-IL" sz="1200" b="1" kern="6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77B8189-C95D-4A9E-81DD-151B56261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879" y="2856725"/>
            <a:ext cx="811393" cy="116135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798CEA5-07C5-4445-9BEC-1003156E59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05" y="3006298"/>
            <a:ext cx="759822" cy="759822"/>
          </a:xfrm>
          <a:prstGeom prst="rect">
            <a:avLst/>
          </a:prstGeom>
        </p:spPr>
      </p:pic>
      <p:sp>
        <p:nvSpPr>
          <p:cNvPr id="57" name="Right Arrow 35">
            <a:extLst>
              <a:ext uri="{FF2B5EF4-FFF2-40B4-BE49-F238E27FC236}">
                <a16:creationId xmlns:a16="http://schemas.microsoft.com/office/drawing/2014/main" id="{55236F05-9902-46E0-84DB-743C871A6A4E}"/>
              </a:ext>
            </a:extLst>
          </p:cNvPr>
          <p:cNvSpPr/>
          <p:nvPr/>
        </p:nvSpPr>
        <p:spPr>
          <a:xfrm>
            <a:off x="9596680" y="2941151"/>
            <a:ext cx="693175" cy="50632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2EA1C6-C5DD-4DE9-8AC4-F30DA845C45E}"/>
              </a:ext>
            </a:extLst>
          </p:cNvPr>
          <p:cNvSpPr/>
          <p:nvPr/>
        </p:nvSpPr>
        <p:spPr>
          <a:xfrm>
            <a:off x="10839827" y="1639558"/>
            <a:ext cx="473396" cy="424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5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94609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Create/Simulate your own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WikiTree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more than 17 million profiles and more than 250,000 unique forenames</a:t>
            </a:r>
          </a:p>
          <a:p>
            <a:r>
              <a:rPr lang="en-US" dirty="0"/>
              <a:t>Spoken Name Dataset</a:t>
            </a:r>
          </a:p>
          <a:p>
            <a:pPr lvl="1"/>
            <a:r>
              <a:rPr lang="en-US" dirty="0"/>
              <a:t>consists of 11 different languages: </a:t>
            </a:r>
          </a:p>
          <a:p>
            <a:pPr lvl="2"/>
            <a:r>
              <a:rPr lang="en-US" dirty="0"/>
              <a:t>American English, </a:t>
            </a:r>
          </a:p>
          <a:p>
            <a:pPr lvl="2"/>
            <a:r>
              <a:rPr lang="en-US" dirty="0"/>
              <a:t>French, </a:t>
            </a:r>
          </a:p>
          <a:p>
            <a:pPr lvl="2"/>
            <a:r>
              <a:rPr lang="en-US" dirty="0"/>
              <a:t>Spanish, </a:t>
            </a:r>
          </a:p>
          <a:p>
            <a:pPr lvl="2"/>
            <a:r>
              <a:rPr lang="en-US" dirty="0"/>
              <a:t>Italian, </a:t>
            </a:r>
          </a:p>
          <a:p>
            <a:pPr lvl="2"/>
            <a:r>
              <a:rPr lang="en-US" dirty="0"/>
              <a:t>Chinese,</a:t>
            </a:r>
          </a:p>
          <a:p>
            <a:pPr lvl="2"/>
            <a:r>
              <a:rPr lang="en-US" dirty="0"/>
              <a:t>Russian, </a:t>
            </a:r>
          </a:p>
          <a:p>
            <a:pPr lvl="2"/>
            <a:r>
              <a:rPr lang="en-US" dirty="0"/>
              <a:t>Ukrainian, </a:t>
            </a:r>
          </a:p>
          <a:p>
            <a:pPr lvl="2"/>
            <a:r>
              <a:rPr lang="en-US" dirty="0"/>
              <a:t>Latin, </a:t>
            </a:r>
          </a:p>
          <a:p>
            <a:pPr lvl="2"/>
            <a:r>
              <a:rPr lang="en-US" dirty="0"/>
              <a:t>Greek, </a:t>
            </a:r>
          </a:p>
          <a:p>
            <a:pPr lvl="2"/>
            <a:r>
              <a:rPr lang="en-US" dirty="0"/>
              <a:t>German, and </a:t>
            </a:r>
          </a:p>
          <a:p>
            <a:pPr lvl="2"/>
            <a:r>
              <a:rPr lang="en-US" dirty="0"/>
              <a:t>Portuguese. </a:t>
            </a:r>
          </a:p>
          <a:p>
            <a:pPr lvl="1"/>
            <a:r>
              <a:rPr lang="en-US" dirty="0"/>
              <a:t>Each language includes 250,000 WAV files reflecting the forenames in the </a:t>
            </a:r>
            <a:r>
              <a:rPr lang="en-US" dirty="0" err="1"/>
              <a:t>WikiTree</a:t>
            </a:r>
            <a:r>
              <a:rPr lang="en-US" dirty="0"/>
              <a:t> dataset.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11</a:t>
            </a:fld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8E12E-0D40-4A49-8BA7-F79BC8585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91" y="2711446"/>
            <a:ext cx="6592018" cy="1696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8ED1F-DEF9-4CAA-8E31-F6ED71A74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9" y="3734765"/>
            <a:ext cx="974436" cy="9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8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We can collect data using web scraping using one of the following methods:</a:t>
            </a:r>
          </a:p>
          <a:p>
            <a:pPr marL="444500" indent="-444500">
              <a:buClr>
                <a:srgbClr val="777775"/>
              </a:buClr>
              <a:buSzPct val="115000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Using simple tools like </a:t>
            </a:r>
            <a:r>
              <a:rPr lang="en-US" u="sng" dirty="0" err="1">
                <a:hlinkClick r:id="rId3"/>
              </a:rPr>
              <a:t>wget</a:t>
            </a:r>
            <a:endParaRPr lang="en-US" u="sng" dirty="0">
              <a:hlinkClick r:id="rId3"/>
            </a:endParaRPr>
          </a:p>
          <a:p>
            <a:pPr marL="444500" indent="-444500">
              <a:buClr>
                <a:srgbClr val="777775"/>
              </a:buClr>
              <a:buSzPct val="115000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Using </a:t>
            </a:r>
            <a:r>
              <a:rPr lang="en-US" u="sng" dirty="0">
                <a:hlinkClick r:id="rId4"/>
              </a:rPr>
              <a:t>Selenium</a:t>
            </a:r>
            <a:r>
              <a:rPr lang="en-US" dirty="0"/>
              <a:t> for dynamic loaded pages</a:t>
            </a:r>
          </a:p>
          <a:p>
            <a:pPr marL="444500" indent="-444500">
              <a:buClr>
                <a:srgbClr val="777775"/>
              </a:buClr>
              <a:buSzPct val="115000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Using web scraping frameworks like </a:t>
            </a:r>
            <a:r>
              <a:rPr lang="en-US" u="sng" dirty="0" err="1">
                <a:hlinkClick r:id="rId5"/>
              </a:rPr>
              <a:t>Scrapy</a:t>
            </a:r>
            <a:endParaRPr lang="en-US" u="sng" dirty="0">
              <a:hlinkClick r:id="rId5"/>
            </a:endParaRPr>
          </a:p>
          <a:p>
            <a:pPr marL="444500" indent="-444500">
              <a:buClr>
                <a:srgbClr val="777775"/>
              </a:buClr>
              <a:buSzPct val="115000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Writing your own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497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Wget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GNU </a:t>
            </a:r>
            <a:r>
              <a:rPr lang="en-US" dirty="0" err="1"/>
              <a:t>Wget</a:t>
            </a:r>
            <a:r>
              <a:rPr lang="en-US" dirty="0"/>
              <a:t> is a free software package for retrieving files using HTTP, HTTPS, FTP and FTPS, the most widely used Internet protocols. 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It is a non-interactive command line tool, so it may easily be called from scripts, terminals without X-Windows support, etc.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hlinkClick r:id="rId3"/>
              </a:rPr>
              <a:t>https://colab.research.google.com/drive/1LgS_i9xwioLZb575I2v9yT0taalncNpX?usp=sharing</a:t>
            </a:r>
            <a:endParaRPr lang="en-US" dirty="0"/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267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Wget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765D8-BEDA-45A8-8231-D710AE85A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5417" y="1690688"/>
            <a:ext cx="7463014" cy="43513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019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Selenium is a portable framework for testing web applications. 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Selenium provides a playback tool for authoring functional tests.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The tests can then run against most modern web browsers.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Selenium runs on Windows, Linux, and macOS. It is open-source software released under the Apache License 2.0.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15</a:t>
            </a:fld>
            <a:endParaRPr lang="he-IL" dirty="0"/>
          </a:p>
        </p:txBody>
      </p:sp>
      <p:sp>
        <p:nvSpPr>
          <p:cNvPr id="4" name="AutoShape 2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84DF8BF3-F865-49EF-AD03-4A3EB2EFD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6ED9E4BB-C712-4EB4-AF34-917001FBB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2294" name="Picture 6" descr="File:Selenium Logo.png - Wikimedia Commons">
            <a:extLst>
              <a:ext uri="{FF2B5EF4-FFF2-40B4-BE49-F238E27FC236}">
                <a16:creationId xmlns:a16="http://schemas.microsoft.com/office/drawing/2014/main" id="{992561FB-3488-4EA0-8E14-64D434A7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91" y="4486793"/>
            <a:ext cx="1919709" cy="200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7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Scrapy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r>
              <a:rPr lang="en-US" dirty="0"/>
              <a:t>An open source and collaborative framework for extracting the data you need from websites.</a:t>
            </a:r>
          </a:p>
          <a:p>
            <a:r>
              <a:rPr lang="en-US" dirty="0"/>
              <a:t>In a fast, simple, yet extensible way.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16</a:t>
            </a:fld>
            <a:endParaRPr lang="he-IL" dirty="0"/>
          </a:p>
        </p:txBody>
      </p:sp>
      <p:sp>
        <p:nvSpPr>
          <p:cNvPr id="4" name="AutoShape 2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84DF8BF3-F865-49EF-AD03-4A3EB2EFD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6ED9E4BB-C712-4EB4-AF34-917001FBB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944EC61-27DA-43E9-B112-F3858830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7810" y="3713163"/>
            <a:ext cx="8788400" cy="2616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3596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BeautifulSoup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b="1" dirty="0"/>
              <a:t>Beautiful Soup</a:t>
            </a:r>
            <a:r>
              <a:rPr lang="en-US" dirty="0"/>
              <a:t> is a Python package for parsing HTML and XML documents (including having malformed markup, i.e. non-closed tags, so named after tag soup). </a:t>
            </a:r>
          </a:p>
          <a:p>
            <a:r>
              <a:rPr lang="en-US" dirty="0"/>
              <a:t>It creates a parse tree for parsed pages that can be used to extract data from HTML, which is useful for web scraping.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17</a:t>
            </a:fld>
            <a:endParaRPr lang="he-IL" dirty="0"/>
          </a:p>
        </p:txBody>
      </p:sp>
      <p:sp>
        <p:nvSpPr>
          <p:cNvPr id="4" name="AutoShape 2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84DF8BF3-F865-49EF-AD03-4A3EB2EFD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6ED9E4BB-C712-4EB4-AF34-917001FBB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4338" name="Picture 2" descr="An Introduction to BeautifulSoup — Six Feet Up">
            <a:extLst>
              <a:ext uri="{FF2B5EF4-FFF2-40B4-BE49-F238E27FC236}">
                <a16:creationId xmlns:a16="http://schemas.microsoft.com/office/drawing/2014/main" id="{7F24217A-BF75-4A82-9621-3429DD5D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91581"/>
            <a:ext cx="5799080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98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BeautifulSoup</a:t>
            </a:r>
            <a:r>
              <a:rPr lang="en-US" b="1" dirty="0"/>
              <a:t> (Demonstration)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https://colab.research.google.com/drive/13gJh-sqq2ChfRiO3MpRWLYabFkZ4DrHf?usp=sharing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https://surnames.behindthename.com/name/williams/related</a:t>
            </a:r>
            <a:endParaRPr lang="en-US" dirty="0"/>
          </a:p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18</a:t>
            </a:fld>
            <a:endParaRPr lang="he-IL" dirty="0"/>
          </a:p>
        </p:txBody>
      </p:sp>
      <p:sp>
        <p:nvSpPr>
          <p:cNvPr id="4" name="AutoShape 2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84DF8BF3-F865-49EF-AD03-4A3EB2EFD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6ED9E4BB-C712-4EB4-AF34-917001FBB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4338" name="Picture 2" descr="An Introduction to BeautifulSoup — Six Feet Up">
            <a:extLst>
              <a:ext uri="{FF2B5EF4-FFF2-40B4-BE49-F238E27FC236}">
                <a16:creationId xmlns:a16="http://schemas.microsoft.com/office/drawing/2014/main" id="{7F24217A-BF75-4A82-9621-3429DD5D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91581"/>
            <a:ext cx="5799080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44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098" cy="4351338"/>
          </a:xfrm>
        </p:spPr>
        <p:txBody>
          <a:bodyPr>
            <a:normAutofit/>
          </a:bodyPr>
          <a:lstStyle/>
          <a:p>
            <a:r>
              <a:rPr lang="en-US" dirty="0"/>
              <a:t>We can use various websites’ Application Programming Interfaces (APIs) to collect data from various platforms, such as: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Reddit</a:t>
            </a:r>
          </a:p>
          <a:p>
            <a:pPr lvl="1"/>
            <a:r>
              <a:rPr lang="en-US" dirty="0"/>
              <a:t>Google Maps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r>
              <a:rPr lang="en-US" dirty="0"/>
              <a:t>GitHub</a:t>
            </a:r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19</a:t>
            </a:fld>
            <a:endParaRPr lang="he-IL" dirty="0"/>
          </a:p>
        </p:txBody>
      </p:sp>
      <p:sp>
        <p:nvSpPr>
          <p:cNvPr id="4" name="AutoShape 2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84DF8BF3-F865-49EF-AD03-4A3EB2EFD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6ED9E4BB-C712-4EB4-AF34-917001FBB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6386" name="Picture 2" descr="twitter-logo | JET Programme">
            <a:extLst>
              <a:ext uri="{FF2B5EF4-FFF2-40B4-BE49-F238E27FC236}">
                <a16:creationId xmlns:a16="http://schemas.microsoft.com/office/drawing/2014/main" id="{296C106A-24EB-4534-8BBC-645DE1656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8021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Reddit Logo | Symbol, History, PNG (3840*2160)">
            <a:extLst>
              <a:ext uri="{FF2B5EF4-FFF2-40B4-BE49-F238E27FC236}">
                <a16:creationId xmlns:a16="http://schemas.microsoft.com/office/drawing/2014/main" id="{9D07273B-9C7C-4BD9-9840-4B220F33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799" y="280219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Announcement: Google Maps Platform Places Library - Localyse">
            <a:extLst>
              <a:ext uri="{FF2B5EF4-FFF2-40B4-BE49-F238E27FC236}">
                <a16:creationId xmlns:a16="http://schemas.microsoft.com/office/drawing/2014/main" id="{68D65462-72F9-45A2-B91F-78318292C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04" y="4278312"/>
            <a:ext cx="227239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Kaggle - Wikipedia">
            <a:extLst>
              <a:ext uri="{FF2B5EF4-FFF2-40B4-BE49-F238E27FC236}">
                <a16:creationId xmlns:a16="http://schemas.microsoft.com/office/drawing/2014/main" id="{76DDA2CE-1051-47B1-836F-334905C8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087" y="4143375"/>
            <a:ext cx="3612113" cy="139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HOW TO GET STARTED WITH GITHUB(OPEN SOURCE)? | by Srimathi Jagadeesan |  hackgenius | Medium">
            <a:extLst>
              <a:ext uri="{FF2B5EF4-FFF2-40B4-BE49-F238E27FC236}">
                <a16:creationId xmlns:a16="http://schemas.microsoft.com/office/drawing/2014/main" id="{EA1798A1-B4FA-4350-8F3C-EB6E7533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65" y="4984794"/>
            <a:ext cx="2814637" cy="15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3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There several ways to collect data:</a:t>
            </a:r>
          </a:p>
          <a:p>
            <a:pPr lvl="1">
              <a:buSzPct val="100000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Using existing datasets</a:t>
            </a:r>
          </a:p>
          <a:p>
            <a:pPr lvl="1">
              <a:buSzPct val="100000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Create/Simulate your own dataset</a:t>
            </a:r>
          </a:p>
          <a:p>
            <a:pPr lvl="1">
              <a:buSzPct val="100000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Using Web scraping</a:t>
            </a:r>
          </a:p>
          <a:p>
            <a:pPr lvl="1">
              <a:buSzPct val="100000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Using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</a:t>
            </a:fld>
            <a:endParaRPr lang="he-IL" dirty="0"/>
          </a:p>
        </p:txBody>
      </p:sp>
      <p:pic>
        <p:nvPicPr>
          <p:cNvPr id="2050" name="Picture 2" descr="Five pitfalls to avoid before you start collecting data">
            <a:extLst>
              <a:ext uri="{FF2B5EF4-FFF2-40B4-BE49-F238E27FC236}">
                <a16:creationId xmlns:a16="http://schemas.microsoft.com/office/drawing/2014/main" id="{1CDBDDB5-33FE-45DE-82A9-9D216C01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62" y="3429000"/>
            <a:ext cx="5370038" cy="284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Twitter (Demonstration)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https://colab.research.google.com/drive/1pFkbwAWCBny267vb9DOEUieis-ivru_1?usp=sharing</a:t>
            </a:r>
            <a:endParaRPr lang="en-US" dirty="0"/>
          </a:p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20</a:t>
            </a:fld>
            <a:endParaRPr lang="he-IL" dirty="0"/>
          </a:p>
        </p:txBody>
      </p:sp>
      <p:sp>
        <p:nvSpPr>
          <p:cNvPr id="4" name="AutoShape 2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84DF8BF3-F865-49EF-AD03-4A3EB2EFD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How to Configure and Run Selenium in Jenkins - AI-driven E2E automation  with code-like flexibility for your most resilient tests">
            <a:extLst>
              <a:ext uri="{FF2B5EF4-FFF2-40B4-BE49-F238E27FC236}">
                <a16:creationId xmlns:a16="http://schemas.microsoft.com/office/drawing/2014/main" id="{6ED9E4BB-C712-4EB4-AF34-917001FBB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8434" name="Picture 2" descr="Doing Giveaways on Twitter. Drawing retweeters randomly using… | by Alexey  Grigorev | Towards Data Science">
            <a:extLst>
              <a:ext uri="{FF2B5EF4-FFF2-40B4-BE49-F238E27FC236}">
                <a16:creationId xmlns:a16="http://schemas.microsoft.com/office/drawing/2014/main" id="{14AC9B40-A75D-44BB-8817-DBAE703D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1737826"/>
            <a:ext cx="3077547" cy="30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79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pushshift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</a:t>
            </a:fld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D995D-1A48-4737-BD5D-CD9020B53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0" y="220986"/>
            <a:ext cx="10070828" cy="6416027"/>
          </a:xfrm>
          <a:prstGeom prst="rect">
            <a:avLst/>
          </a:prstGeom>
        </p:spPr>
      </p:pic>
      <p:pic>
        <p:nvPicPr>
          <p:cNvPr id="6148" name="Picture 4" descr="Kaggle - Wikipedia">
            <a:extLst>
              <a:ext uri="{FF2B5EF4-FFF2-40B4-BE49-F238E27FC236}">
                <a16:creationId xmlns:a16="http://schemas.microsoft.com/office/drawing/2014/main" id="{35A8175D-F929-4BB8-995D-6CB92D48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33" y="365125"/>
            <a:ext cx="2287166" cy="88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7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</a:t>
            </a:fld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64AD-F395-46B5-95AF-981177351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36525"/>
            <a:ext cx="93249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Create/Simulate your own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In cases there are no available datasets to us, we are required to generate or simulate our dataset. 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Examples:</a:t>
            </a:r>
          </a:p>
          <a:p>
            <a:pPr lvl="1"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Creation of cloud computing testbed</a:t>
            </a:r>
          </a:p>
          <a:p>
            <a:pPr lvl="1"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Creation of Spoken Names Dataset.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74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Cloud servers are accessed over the Internet.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Cloud servers are located in data centers all over the world. 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Users and companies don't have to manage physical servers themselves or run software applications on their own machines.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6</a:t>
            </a:fld>
            <a:endParaRPr lang="he-IL" dirty="0"/>
          </a:p>
        </p:txBody>
      </p:sp>
      <p:pic>
        <p:nvPicPr>
          <p:cNvPr id="5" name="Picture 8" descr="‘Cloud computing will destroy jobs’ image">
            <a:extLst>
              <a:ext uri="{FF2B5EF4-FFF2-40B4-BE49-F238E27FC236}">
                <a16:creationId xmlns:a16="http://schemas.microsoft.com/office/drawing/2014/main" id="{C00290D8-2CE1-46B8-A569-8AFB1CE5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94" y="3925647"/>
            <a:ext cx="5448165" cy="23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3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Reduced IT costs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Scalability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Collaboration efficiency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Flexibility of work practices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Data backup and recovery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7</a:t>
            </a:fld>
            <a:endParaRPr lang="he-IL" dirty="0"/>
          </a:p>
        </p:txBody>
      </p:sp>
      <p:pic>
        <p:nvPicPr>
          <p:cNvPr id="5" name="Picture 8" descr="‘Cloud computing will destroy jobs’ image">
            <a:extLst>
              <a:ext uri="{FF2B5EF4-FFF2-40B4-BE49-F238E27FC236}">
                <a16:creationId xmlns:a16="http://schemas.microsoft.com/office/drawing/2014/main" id="{C00290D8-2CE1-46B8-A569-8AFB1CE5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1875"/>
            <a:ext cx="5448165" cy="23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9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620" cy="4351338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However, alongside the reduction in IT costs, moving to cloud raises new threats that cyber experts should take into their considerations. 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ym typeface="Helvetica Neue"/>
              </a:rPr>
              <a:t>In addition, cyber experts have limited resources, thus they cannot secure all assets in the cloud.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8</a:t>
            </a:fld>
            <a:endParaRPr lang="he-IL" dirty="0"/>
          </a:p>
        </p:txBody>
      </p:sp>
      <p:pic>
        <p:nvPicPr>
          <p:cNvPr id="7" name="Picture 8" descr="‘Cloud computing will destroy jobs’ image">
            <a:extLst>
              <a:ext uri="{FF2B5EF4-FFF2-40B4-BE49-F238E27FC236}">
                <a16:creationId xmlns:a16="http://schemas.microsoft.com/office/drawing/2014/main" id="{2F1B0437-D242-4B25-AE30-0CD5B2E5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17" y="3925647"/>
            <a:ext cx="5448165" cy="23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6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Create/Simulate your own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9</a:t>
            </a:fld>
            <a:endParaRPr lang="he-IL" dirty="0"/>
          </a:p>
        </p:txBody>
      </p:sp>
      <p:pic>
        <p:nvPicPr>
          <p:cNvPr id="3074" name="Picture 2" descr="Detailed diagram of the testbed architecture based on Figure 2 using... |  Download Scientific Diagram">
            <a:extLst>
              <a:ext uri="{FF2B5EF4-FFF2-40B4-BE49-F238E27FC236}">
                <a16:creationId xmlns:a16="http://schemas.microsoft.com/office/drawing/2014/main" id="{B64581BB-25BB-40C8-9A5E-CBCB52F530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97" y="1690688"/>
            <a:ext cx="495973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1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16989</TotalTime>
  <Words>719</Words>
  <Application>Microsoft Office PowerPoint</Application>
  <PresentationFormat>Widescreen</PresentationFormat>
  <Paragraphs>151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Times New Roman</vt:lpstr>
      <vt:lpstr>Office Theme</vt:lpstr>
      <vt:lpstr>Data Collection</vt:lpstr>
      <vt:lpstr>Data Collection</vt:lpstr>
      <vt:lpstr>pushshift</vt:lpstr>
      <vt:lpstr>PowerPoint Presentation</vt:lpstr>
      <vt:lpstr>Create/Simulate your own dataset</vt:lpstr>
      <vt:lpstr>Cloud Computing</vt:lpstr>
      <vt:lpstr>Cloud Computing advantages</vt:lpstr>
      <vt:lpstr>Cloud Computing Problems</vt:lpstr>
      <vt:lpstr>Create/Simulate your own dataset</vt:lpstr>
      <vt:lpstr>SpokenName2Vec Methodology</vt:lpstr>
      <vt:lpstr>Create/Simulate your own dataset</vt:lpstr>
      <vt:lpstr>Web Scraping</vt:lpstr>
      <vt:lpstr>Wget</vt:lpstr>
      <vt:lpstr>Wget</vt:lpstr>
      <vt:lpstr>Selenium</vt:lpstr>
      <vt:lpstr>Scrapy</vt:lpstr>
      <vt:lpstr>BeautifulSoup</vt:lpstr>
      <vt:lpstr>BeautifulSoup (Demonstration)</vt:lpstr>
      <vt:lpstr>Application Programming Interfaces (APIs)</vt:lpstr>
      <vt:lpstr>Twitter (Demonstration)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273</cp:revision>
  <dcterms:created xsi:type="dcterms:W3CDTF">2021-08-28T06:43:51Z</dcterms:created>
  <dcterms:modified xsi:type="dcterms:W3CDTF">2021-11-01T05:38:40Z</dcterms:modified>
</cp:coreProperties>
</file>