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1040" r:id="rId2"/>
    <p:sldId id="884" r:id="rId3"/>
    <p:sldId id="1041" r:id="rId4"/>
    <p:sldId id="1042" r:id="rId5"/>
    <p:sldId id="886" r:id="rId6"/>
    <p:sldId id="888" r:id="rId7"/>
    <p:sldId id="895" r:id="rId8"/>
    <p:sldId id="1043" r:id="rId9"/>
    <p:sldId id="1044" r:id="rId10"/>
    <p:sldId id="1045" r:id="rId11"/>
    <p:sldId id="1046" r:id="rId12"/>
    <p:sldId id="1047" r:id="rId13"/>
    <p:sldId id="1048" r:id="rId14"/>
    <p:sldId id="1049" r:id="rId15"/>
    <p:sldId id="1050" r:id="rId16"/>
    <p:sldId id="1052" r:id="rId17"/>
    <p:sldId id="1053" r:id="rId18"/>
    <p:sldId id="945" r:id="rId19"/>
    <p:sldId id="1115" r:id="rId20"/>
    <p:sldId id="1110" r:id="rId21"/>
    <p:sldId id="1111" r:id="rId22"/>
    <p:sldId id="1112" r:id="rId23"/>
    <p:sldId id="1113" r:id="rId24"/>
    <p:sldId id="946" r:id="rId25"/>
    <p:sldId id="947" r:id="rId26"/>
    <p:sldId id="944" r:id="rId27"/>
    <p:sldId id="949" r:id="rId28"/>
    <p:sldId id="950" r:id="rId29"/>
    <p:sldId id="952" r:id="rId30"/>
    <p:sldId id="954" r:id="rId31"/>
    <p:sldId id="955" r:id="rId32"/>
    <p:sldId id="957" r:id="rId33"/>
    <p:sldId id="958" r:id="rId34"/>
    <p:sldId id="960" r:id="rId35"/>
    <p:sldId id="961" r:id="rId36"/>
    <p:sldId id="962" r:id="rId37"/>
    <p:sldId id="963" r:id="rId38"/>
    <p:sldId id="959" r:id="rId39"/>
    <p:sldId id="964" r:id="rId40"/>
    <p:sldId id="966" r:id="rId41"/>
    <p:sldId id="965" r:id="rId42"/>
    <p:sldId id="967" r:id="rId43"/>
    <p:sldId id="968" r:id="rId44"/>
    <p:sldId id="969" r:id="rId45"/>
    <p:sldId id="970" r:id="rId46"/>
    <p:sldId id="971" r:id="rId47"/>
    <p:sldId id="972" r:id="rId48"/>
    <p:sldId id="973" r:id="rId49"/>
    <p:sldId id="974" r:id="rId50"/>
    <p:sldId id="975" r:id="rId51"/>
    <p:sldId id="1069" r:id="rId52"/>
    <p:sldId id="956" r:id="rId53"/>
    <p:sldId id="977" r:id="rId54"/>
    <p:sldId id="1114" r:id="rId55"/>
    <p:sldId id="1054" r:id="rId56"/>
    <p:sldId id="1055" r:id="rId57"/>
    <p:sldId id="1056" r:id="rId58"/>
    <p:sldId id="1057" r:id="rId59"/>
    <p:sldId id="1058" r:id="rId60"/>
    <p:sldId id="1059" r:id="rId61"/>
    <p:sldId id="1068" r:id="rId62"/>
    <p:sldId id="266" r:id="rId63"/>
    <p:sldId id="1070" r:id="rId64"/>
    <p:sldId id="1060" r:id="rId65"/>
    <p:sldId id="1071" r:id="rId66"/>
    <p:sldId id="1072" r:id="rId67"/>
    <p:sldId id="1061" r:id="rId68"/>
    <p:sldId id="270" r:id="rId69"/>
    <p:sldId id="1073" r:id="rId70"/>
    <p:sldId id="1074" r:id="rId71"/>
    <p:sldId id="1075" r:id="rId72"/>
    <p:sldId id="1076" r:id="rId73"/>
    <p:sldId id="1077" r:id="rId74"/>
    <p:sldId id="1078" r:id="rId75"/>
    <p:sldId id="1065" r:id="rId76"/>
    <p:sldId id="1066" r:id="rId77"/>
    <p:sldId id="1116" r:id="rId78"/>
    <p:sldId id="1067" r:id="rId79"/>
    <p:sldId id="848" r:id="rId8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26" autoAdjust="0"/>
  </p:normalViewPr>
  <p:slideViewPr>
    <p:cSldViewPr snapToGrid="0">
      <p:cViewPr varScale="1">
        <p:scale>
          <a:sx n="69" d="100"/>
          <a:sy n="69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7057F2B-CAB2-4F30-A48C-2653999707B9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3E06B08-2FE2-43F8-945F-67C6963D26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90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dness_of_fi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Wikipedia:Citation_neede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הוא נותן </a:t>
            </a:r>
            <a:r>
              <a:rPr lang="he-IL" dirty="0" err="1"/>
              <a:t>לייבל</a:t>
            </a:r>
            <a:r>
              <a:rPr lang="he-IL" dirty="0"/>
              <a:t> בהתאם לשכניו הקרובים ביותר מתוך הנחה שמי שקרוב אליי כנראה דומה לי.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זה לא אומר בהכרח שמודל מורכב הוא לא טוב, אבל צריך לקחת בחשבון את המורכבות לצד כמה במת הוא תורם לדיוק. 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260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66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0.4 = 2/5 – Diana and </a:t>
            </a:r>
            <a:r>
              <a:rPr lang="en-US" dirty="0" err="1"/>
              <a:t>Anat</a:t>
            </a:r>
            <a:r>
              <a:rPr lang="en-US" dirty="0"/>
              <a:t> (=2) among Diana, </a:t>
            </a:r>
            <a:r>
              <a:rPr lang="en-US" dirty="0" err="1"/>
              <a:t>Anat</a:t>
            </a:r>
            <a:r>
              <a:rPr lang="en-US" dirty="0"/>
              <a:t>, Ophir, Sharon, and David (=5)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78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30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35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6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BD40A5E-2975-4183-B0F4-A018353CFDFC}" type="slidenum">
              <a:rPr lang="he-IL" altLang="he-IL" smtClean="0"/>
              <a:pPr algn="l">
                <a:spcBef>
                  <a:spcPct val="0"/>
                </a:spcBef>
              </a:pPr>
              <a:t>16</a:t>
            </a:fld>
            <a:endParaRPr lang="en-US" altLang="he-IL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8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BD40A5E-2975-4183-B0F4-A018353CFDFC}" type="slidenum">
              <a:rPr lang="he-IL" altLang="he-IL" smtClean="0"/>
              <a:pPr algn="l">
                <a:spcBef>
                  <a:spcPct val="0"/>
                </a:spcBef>
              </a:pPr>
              <a:t>17</a:t>
            </a:fld>
            <a:endParaRPr lang="en-US" altLang="he-IL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26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552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BEC3B6F-E4D1-40EB-9143-41576A5D5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5F0B7F-2CD1-444E-9B91-7D95B4175E0F}" type="slidenum">
              <a:rPr lang="en-US" altLang="he-IL">
                <a:latin typeface="Times New Roman" panose="02020603050405020304" pitchFamily="18" charset="0"/>
              </a:rPr>
              <a:pPr/>
              <a:t>19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EC082BD-FAB9-45CC-AAFA-25BC269C6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48F0879-5A71-4B39-9F74-9611DF6A7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Data Mining (BGU) - Lecture No. 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68B8FAA-DF6C-4F3C-8882-0F077C48BF3B}" type="datetime4">
              <a:rPr lang="en-US" altLang="he-IL" smtClean="0"/>
              <a:pPr algn="l">
                <a:spcBef>
                  <a:spcPct val="0"/>
                </a:spcBef>
              </a:pPr>
              <a:t>November 22, 2021</a:t>
            </a:fld>
            <a:endParaRPr lang="en-US" altLang="he-IL"/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Dr. Mark Last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BC49433-F427-4FB6-BBE2-C3973146CFD2}" type="slidenum">
              <a:rPr lang="he-IL" altLang="he-IL" smtClean="0"/>
              <a:pPr algn="l">
                <a:spcBef>
                  <a:spcPct val="0"/>
                </a:spcBef>
              </a:pPr>
              <a:t>21</a:t>
            </a:fld>
            <a:endParaRPr lang="en-US" altLang="he-IL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הוא נותן </a:t>
            </a:r>
            <a:r>
              <a:rPr lang="he-IL" dirty="0" err="1"/>
              <a:t>לייבל</a:t>
            </a:r>
            <a:r>
              <a:rPr lang="he-IL" dirty="0"/>
              <a:t> בהתאם לשכניו הקרובים ביותר מתוך הנחה שמי שקרוב אליי כנראה דומה לי.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זה לא אומר בהכרח שמודל מורכב הוא לא טוב, אבל צריך לקחת בחשבון את המורכבות לצד כמה במת הוא תורם לדיוק. 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615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Data Mining (BGU) - Lecture No. 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60622A09-36F9-4FF2-9F9A-59BA9EACC971}" type="datetime4">
              <a:rPr lang="en-US" altLang="he-IL" smtClean="0"/>
              <a:pPr algn="l">
                <a:spcBef>
                  <a:spcPct val="0"/>
                </a:spcBef>
              </a:pPr>
              <a:t>November 22, 2021</a:t>
            </a:fld>
            <a:endParaRPr lang="en-US" altLang="he-IL"/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Dr. Mark Last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BC544AF-6904-4F4C-8A22-76D0BF869ADD}" type="slidenum">
              <a:rPr lang="he-IL" altLang="he-IL" smtClean="0"/>
              <a:pPr algn="l">
                <a:spcBef>
                  <a:spcPct val="0"/>
                </a:spcBef>
              </a:pPr>
              <a:t>22</a:t>
            </a:fld>
            <a:endParaRPr lang="en-US" altLang="he-IL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13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BD40A5E-2975-4183-B0F4-A018353CFDFC}" type="slidenum">
              <a:rPr lang="he-IL" altLang="he-IL" smtClean="0"/>
              <a:pPr algn="l">
                <a:spcBef>
                  <a:spcPct val="0"/>
                </a:spcBef>
              </a:pPr>
              <a:t>23</a:t>
            </a:fld>
            <a:endParaRPr lang="en-US" altLang="he-IL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90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04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54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624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9929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137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990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949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23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הוא נותן </a:t>
            </a:r>
            <a:r>
              <a:rPr lang="he-IL" dirty="0" err="1"/>
              <a:t>לייבל</a:t>
            </a:r>
            <a:r>
              <a:rPr lang="he-IL" dirty="0"/>
              <a:t> בהתאם לשכניו הקרובים ביותר מתוך הנחה שמי שקרוב אליי כנראה דומה לי.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זה לא אומר בהכרח שמודל מורכב הוא לא טוב, אבל צריך לקחת בחשבון את המורכבות לצד כמה במת הוא תורם לדיוק. 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564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445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9957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17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8105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671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139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856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40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521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9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8.2. It represents the concept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buys computer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is, it predicts whether a customer at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AllElectronics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likely to purchase a computer. Internal nodes are denoted by rectangles, and leaf nodes are denoted by ovals.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5185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97440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288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00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113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166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179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877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29527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397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82EABBD-50C8-4BCE-9D9D-8CDD7FA0D453}" type="slidenum">
              <a:rPr lang="he-IL" altLang="he-IL" smtClean="0"/>
              <a:pPr algn="l">
                <a:spcBef>
                  <a:spcPct val="0"/>
                </a:spcBef>
              </a:pPr>
              <a:t>51</a:t>
            </a:fld>
            <a:endParaRPr lang="en-US" altLang="he-IL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P^ -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מסמן את רמת הדיוק של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P –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מסמן את רמת הדיוק של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testing set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מספר התצפיות בטסט סט</a:t>
            </a:r>
          </a:p>
          <a:p>
            <a:pPr eaLnBrk="1" hangingPunct="1"/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בקשר ל-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הוא שווה ל-1.96. זה בעצם הרווח בר סמך של 95%. </a:t>
            </a:r>
          </a:p>
        </p:txBody>
      </p:sp>
    </p:spTree>
    <p:extLst>
      <p:ext uri="{BB962C8B-B14F-4D97-AF65-F5344CB8AC3E}">
        <p14:creationId xmlns:p14="http://schemas.microsoft.com/office/powerpoint/2010/main" val="72690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8.2. It represents the concept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buys computer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is, it predicts whether a customer at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AllElectronics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likely to purchase a computer. Internal nodes are denoted by rectangles, and leaf nodes are denoted by ovals.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3590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9758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Testing accuracy is: ¾=0.75=75%</a:t>
            </a:r>
          </a:p>
          <a:p>
            <a:r>
              <a:rPr lang="en-US" sz="1200" dirty="0"/>
              <a:t>Majority rule accuracy=6/10=60%</a:t>
            </a:r>
            <a:endParaRPr lang="he-IL" sz="120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59294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Testing accuracy is: ¾=0.75=75%</a:t>
            </a:r>
          </a:p>
          <a:p>
            <a:r>
              <a:rPr lang="en-US" sz="1200" dirty="0"/>
              <a:t>Majority rule accuracy=6/10=60%</a:t>
            </a:r>
            <a:endParaRPr lang="he-IL" sz="120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723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3063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0365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ככל שנגדיל את כמות </a:t>
            </a:r>
            <a:r>
              <a:rPr lang="he-IL" dirty="0" err="1"/>
              <a:t>הקודקודים</a:t>
            </a:r>
            <a:r>
              <a:rPr lang="he-IL" dirty="0"/>
              <a:t> בעץ, כך הדיוק שלנו יעלה.</a:t>
            </a:r>
            <a:br>
              <a:rPr lang="en-US" dirty="0"/>
            </a:br>
            <a:r>
              <a:rPr lang="he-IL" dirty="0"/>
              <a:t>אבל לא נרצה יותר מדיי כי דיוק על המבחן ירד בסופו של דבר.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4455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Prepruning</a:t>
            </a:r>
            <a:r>
              <a:rPr lang="he-IL" dirty="0"/>
              <a:t>  - גיזום מוקדם. נרצה לעצור את בניית עץ. נקבע איזשהו סף וממנו נפסיק לפתח את קודקודי העץ. הבעיה בזה היא הקושי לבחור תנאי סף מתאים.</a:t>
            </a:r>
          </a:p>
          <a:p>
            <a:pPr algn="r" rtl="1"/>
            <a:r>
              <a:rPr lang="en-US" dirty="0" err="1"/>
              <a:t>Postpruning</a:t>
            </a:r>
            <a:r>
              <a:rPr lang="he-IL" dirty="0"/>
              <a:t> – נבנה עץ ענק שנדע שהוא לא טוב וננסה לגזום אותו. </a:t>
            </a:r>
            <a:r>
              <a:rPr lang="he-IL" dirty="0" err="1"/>
              <a:t>בדר"כ</a:t>
            </a:r>
            <a:r>
              <a:rPr lang="he-IL" dirty="0"/>
              <a:t> הגיזום יחל מהרמה הנמוכה ונעלה אט אט.</a:t>
            </a:r>
          </a:p>
          <a:p>
            <a:pPr algn="r" rtl="1"/>
            <a:r>
              <a:rPr lang="he-IL" dirty="0"/>
              <a:t>איך נדע מהו עץ אופטימלי? בכל שלב שאנו גוזמים את העץ, נריץ את ה-</a:t>
            </a:r>
            <a:r>
              <a:rPr lang="en-US" dirty="0"/>
              <a:t>test set</a:t>
            </a:r>
            <a:r>
              <a:rPr lang="he-IL" dirty="0"/>
              <a:t> ונראה אם שיפרנו.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6468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מבטל את הענפים האלה ומסווג אותם על פי הרוב.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3455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מבטל את הענפים האלה ומסווג אותם על פי הרוב.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68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השערת האפס: המשתנה </a:t>
            </a:r>
            <a:r>
              <a:rPr lang="en-US" dirty="0"/>
              <a:t>A </a:t>
            </a:r>
            <a:r>
              <a:rPr lang="he-IL" dirty="0"/>
              <a:t>לא רלוונטי לסיווג. </a:t>
            </a:r>
            <a:br>
              <a:rPr lang="en-US" dirty="0"/>
            </a:br>
            <a:r>
              <a:rPr lang="he-IL" dirty="0"/>
              <a:t>ההשערה האלטרנטיבית המשתנה </a:t>
            </a:r>
            <a:r>
              <a:rPr lang="en-US" dirty="0"/>
              <a:t>A</a:t>
            </a:r>
            <a:r>
              <a:rPr lang="he-IL" dirty="0"/>
              <a:t> כן משפיע כלומר רלוונטי לסיווג. </a:t>
            </a:r>
            <a:br>
              <a:rPr lang="en-US" dirty="0"/>
            </a:br>
            <a:r>
              <a:rPr lang="he-IL" dirty="0"/>
              <a:t>אם נדחה את השערת האפס אזי נפצל את </a:t>
            </a:r>
            <a:r>
              <a:rPr lang="he-IL" dirty="0" err="1"/>
              <a:t>הקודקוד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תנאי בסיסי שהסטטיסטי מתפלג חי בריבוע הוא השערת האפס נכונה.</a:t>
            </a:r>
            <a:br>
              <a:rPr lang="en-US" dirty="0"/>
            </a:br>
            <a:r>
              <a:rPr lang="he-IL" dirty="0"/>
              <a:t>אם נדחה אז זה אומר שזה לא מתפלג חי בריבוע.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27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3147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4F2016D-07AC-42D9-97C9-C2205936645E}" type="slidenum">
              <a:rPr lang="he-IL" altLang="he-IL" smtClean="0"/>
              <a:pPr algn="l">
                <a:spcBef>
                  <a:spcPct val="0"/>
                </a:spcBef>
              </a:pPr>
              <a:t>62</a:t>
            </a:fld>
            <a:endParaRPr lang="en-US" altLang="he-IL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422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F6E1655-781C-40C7-BDC6-834C41470D90}" type="slidenum">
              <a:rPr lang="he-IL" altLang="he-IL" smtClean="0"/>
              <a:pPr algn="l">
                <a:spcBef>
                  <a:spcPct val="0"/>
                </a:spcBef>
              </a:pPr>
              <a:t>63</a:t>
            </a:fld>
            <a:endParaRPr lang="en-US" altLang="he-IL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השערת ה-0: המשתנה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 לא רלוונטי למשתנה הסיווג.</a:t>
            </a:r>
          </a:p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השערת ה-1: כן משפיע על הסיווג של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437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מבטל את הענפים האלה ומסווג אותם על פי הרוב.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9613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02B1613-6BBF-48A5-A832-19535B9440F1}" type="slidenum">
              <a:rPr lang="he-IL" altLang="he-IL" smtClean="0"/>
              <a:pPr algn="l">
                <a:spcBef>
                  <a:spcPct val="0"/>
                </a:spcBef>
              </a:pPr>
              <a:t>65</a:t>
            </a:fld>
            <a:endParaRPr lang="en-US" altLang="he-IL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758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63B649E-52DA-4647-BFB5-5D653424A9E1}" type="slidenum">
              <a:rPr lang="he-IL" altLang="he-IL" smtClean="0"/>
              <a:pPr algn="l">
                <a:spcBef>
                  <a:spcPct val="0"/>
                </a:spcBef>
              </a:pPr>
              <a:t>66</a:t>
            </a:fld>
            <a:endParaRPr lang="en-US" altLang="he-IL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397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השערת האפס: המשתנה </a:t>
            </a:r>
            <a:r>
              <a:rPr lang="en-US" dirty="0"/>
              <a:t>A </a:t>
            </a:r>
            <a:r>
              <a:rPr lang="he-IL" dirty="0"/>
              <a:t>לא רלוונטי לסיווג. </a:t>
            </a:r>
            <a:br>
              <a:rPr lang="en-US" dirty="0"/>
            </a:br>
            <a:r>
              <a:rPr lang="he-IL" dirty="0"/>
              <a:t>ההשערה האלטרנטיבית המשתנה </a:t>
            </a:r>
            <a:r>
              <a:rPr lang="en-US" dirty="0"/>
              <a:t>A</a:t>
            </a:r>
            <a:r>
              <a:rPr lang="he-IL" dirty="0"/>
              <a:t> כן משפיע כלומר רלוונטי לסיווג. </a:t>
            </a:r>
            <a:br>
              <a:rPr lang="en-US" dirty="0"/>
            </a:br>
            <a:r>
              <a:rPr lang="he-IL" dirty="0"/>
              <a:t>אם נדחה את השערת האפס אזי נפצל את </a:t>
            </a:r>
            <a:r>
              <a:rPr lang="he-IL" dirty="0" err="1"/>
              <a:t>הקודקוד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תנאי בסיסי שהסטטיסטי מתפלג חי בריבוע הוא השערת האפס נכונה.</a:t>
            </a:r>
            <a:br>
              <a:rPr lang="en-US" dirty="0"/>
            </a:br>
            <a:r>
              <a:rPr lang="he-IL" dirty="0"/>
              <a:t>אם נדחה אז זה אומר שזה לא מתפלג חי בריבוע.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3761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53D0E94-0399-4BE6-A3CB-C4BF3E0E4840}" type="slidenum">
              <a:rPr lang="he-IL" altLang="he-IL" smtClean="0"/>
              <a:pPr algn="l">
                <a:spcBef>
                  <a:spcPct val="0"/>
                </a:spcBef>
              </a:pPr>
              <a:t>68</a:t>
            </a:fld>
            <a:endParaRPr lang="en-US" altLang="he-IL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08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672389C-007F-4EFC-A24A-572E53701094}" type="slidenum">
              <a:rPr lang="he-IL" altLang="he-IL" smtClean="0"/>
              <a:pPr algn="l">
                <a:spcBef>
                  <a:spcPct val="0"/>
                </a:spcBef>
              </a:pPr>
              <a:t>69</a:t>
            </a:fld>
            <a:endParaRPr lang="en-US" altLang="he-IL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צריך לבחור עפ"י מה לפצל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775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97305C6-9CF0-4DC8-8789-B0182EB8F174}" type="slidenum">
              <a:rPr lang="he-IL" altLang="he-IL" smtClean="0"/>
              <a:pPr algn="l">
                <a:spcBef>
                  <a:spcPct val="0"/>
                </a:spcBef>
              </a:pPr>
              <a:t>70</a:t>
            </a:fld>
            <a:endParaRPr lang="en-US" altLang="he-IL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650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B73E462-E56B-48BF-A54A-2A90010B9D63}" type="slidenum">
              <a:rPr lang="he-IL" altLang="he-IL" smtClean="0"/>
              <a:pPr algn="l">
                <a:spcBef>
                  <a:spcPct val="0"/>
                </a:spcBef>
              </a:pPr>
              <a:t>71</a:t>
            </a:fld>
            <a:endParaRPr lang="en-US" altLang="he-IL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4733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09F7230-3453-4A59-B4DE-22FDC4A713C3}" type="slidenum">
              <a:rPr lang="he-IL" altLang="he-IL" smtClean="0"/>
              <a:pPr algn="l">
                <a:spcBef>
                  <a:spcPct val="0"/>
                </a:spcBef>
              </a:pPr>
              <a:t>72</a:t>
            </a:fld>
            <a:endParaRPr lang="en-US" altLang="he-IL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ב-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3 קודם בונים את העץ ורק אחר כך בודקים אם אין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rtl="1" eaLnBrk="1" hangingPunct="1"/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בחי בריבוע אני בונה מראש עץ שאין בו 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926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DBEDBCD-E9C1-49A1-8CB2-F86E446D47AC}" type="slidenum">
              <a:rPr lang="he-IL" altLang="he-IL" smtClean="0"/>
              <a:pPr algn="l">
                <a:spcBef>
                  <a:spcPct val="0"/>
                </a:spcBef>
              </a:pPr>
              <a:t>73</a:t>
            </a:fld>
            <a:endParaRPr lang="en-US" altLang="he-IL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012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F274E2B-B2DF-4EA3-8077-D9F7E071639C}" type="slidenum">
              <a:rPr lang="he-IL" altLang="he-IL" smtClean="0"/>
              <a:pPr algn="l">
                <a:spcBef>
                  <a:spcPct val="0"/>
                </a:spcBef>
              </a:pPr>
              <a:t>74</a:t>
            </a:fld>
            <a:endParaRPr lang="en-US" altLang="he-IL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359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עוד מבחן. במקרה כאן קודם נבנה את העץ ורק אחר כך נבצע גיזום. </a:t>
            </a:r>
          </a:p>
          <a:p>
            <a:pPr algn="r" rtl="1"/>
            <a:r>
              <a:rPr lang="he-IL" dirty="0"/>
              <a:t>החצי שמחברים במשוואה היא עבור תיקון הרציפות.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33160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Q(v)</a:t>
            </a:r>
            <a:r>
              <a:rPr lang="he-IL" dirty="0"/>
              <a:t>- הטעות לפני הגיזום</a:t>
            </a:r>
          </a:p>
          <a:p>
            <a:pPr algn="r" rtl="1"/>
            <a:r>
              <a:rPr lang="en-US" dirty="0"/>
              <a:t>Q(T)</a:t>
            </a:r>
            <a:r>
              <a:rPr lang="he-IL" dirty="0"/>
              <a:t> – הטעות אחרי הגיזום.</a:t>
            </a:r>
          </a:p>
          <a:p>
            <a:pPr algn="r" rtl="1"/>
            <a:r>
              <a:rPr lang="he-IL" dirty="0"/>
              <a:t>נגזום אם הטעות לפני הגיזום קטנה מהטעות אחרי הגיזום אזי נבצע גיזום.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1823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Error = 10/30</a:t>
            </a:r>
            <a:r>
              <a:rPr lang="he-IL" dirty="0"/>
              <a:t> זו השגיאה אם נבצע סיווג על פי הרוב.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5812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Error = 10/30</a:t>
            </a:r>
            <a:r>
              <a:rPr lang="he-IL" dirty="0"/>
              <a:t> זו השגיאה אם נבצע סיווג על פי הרוב.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6529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79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6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73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statistic that will give some information about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oodness of fit"/>
              </a:rPr>
              <a:t>goodness of fit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model.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1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ikipedia:Citation needed"/>
              </a:rPr>
              <a:t>citation needed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regression,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coefficient of determination is a statistical measure of how well the regression predictions approximate the real data points.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1 indicates that the regression predictions perfectly fit the data.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5BCBE-00AB-4481-AD72-36119B3F488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83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BFA4-C3D2-4A65-8759-6DF4C10D5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7C243-A26F-4889-A054-5BC8615B8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F8C3-4CD9-4CDD-B067-765752C2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2DF0-6E3B-474C-91D3-CABC2F11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467F-428F-47E7-B1F1-99EA5C25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E8F-E15B-4259-AA50-F57EE97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7CBF6-7916-450C-85AA-B2B8EBCB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D9CE-5BC8-4D4B-A9BE-6505C0C5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19E-5BAB-4CE9-871A-6325C4A9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904E-BD87-471B-B7E1-A1C915AA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4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38B6-71BF-4504-9D68-E389896D7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B7C1-B948-4A54-A216-EEE230B5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EF02-E42A-4419-8E4E-6A1FBFE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B047-AC09-450E-8194-9A7408AB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2DD7-D8AC-4668-9890-A4F400B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86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כותרת, טקסט ו- 2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68E1-5D21-4154-B13D-9A538A12B4D8}" type="datetime1">
              <a:rPr lang="en-US" smtClean="0"/>
              <a:t>11/22/2021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46C68-4446-44CA-88BE-3C827D8EA9B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4322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31EF-0776-45D4-9512-55FF0F35065E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2A83-799E-4EA1-81C4-CF36EA1C858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1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C898-657B-4856-897A-E1DE9FBB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4CE4-FB37-49BB-94B2-68BB6E91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2FBF-B987-4957-B6AD-04E098C3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96E3-93C1-4D70-A565-FF819581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185-A622-42FB-9D1C-9559DF31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1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E04-CCFE-416E-AC37-8D91CB41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1CEE-F83F-4E03-AB03-44A3A4BA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267D-551C-44B4-95FE-6E2484CB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6390-25AC-40FB-BB92-8F15FFA1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5DFB-F47E-457C-8020-56F6A970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824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AFF-8749-4FE7-AA13-CA84AC73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11A-0C18-4EB0-B227-C5ADB392D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40C8-C8C2-4F29-8266-D97C4006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BA85-8D58-4E1A-8D4E-C9F44237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885B8-B201-4FAB-9649-ABC7D939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DBC7A-8E66-46A2-8BE5-C608303B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92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AFAB-723A-4546-8CA6-069DEFBD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8F4AF-10CD-4A86-96A4-D1453F3A9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C5D4E-B5CD-4565-938D-EABDBB97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1D8AE-CD50-4EF6-B20B-3BFF4661B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B9252-0F11-4796-B621-080F3CCDF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82BC2-3881-4890-9DB9-4B59058F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81C2D-BD82-4B0E-BB56-6C707D85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1F6A-58EB-4CBE-9B71-17E230A5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92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CA4C-6B7B-40F9-BBB3-B798742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28EDE-5567-4448-B233-853E26E2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E1111-8274-47AA-857B-29EFB430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07A8E-04B3-4642-8286-A21D9920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255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7D705-C5C4-4B14-BBE1-0A277055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2656A-DA21-419E-8674-40C30899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7334A-0342-4C33-B3C0-89AFD763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6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A410-99A4-46DE-A885-680CDB9B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68F6-37D0-4989-BD21-4E77324C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2743-DF8C-4CA7-B60E-D52F57B5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8071-EB1F-4182-BF41-B3BDBB4C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F70E-F110-49B5-B886-3B2E22D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50FE5-B6A8-4C23-9851-6CC02F9A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1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5E18-3C7B-4783-B476-296756EA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C1497-85C3-4ECB-82E5-4BCE3DCEE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09BC-FBDC-478C-B92D-9F706009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AF98F-2004-40C0-B094-AA200F09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7660E-98D3-49FD-93D6-46A3B832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9ADB-C6C7-4716-8178-0C0C090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9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A8E6-1A45-4B3D-8BE7-6A2B675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FAAF-373B-47F7-8906-9509B9BB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AE80-3A9A-4214-9B4D-456E2C418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804A-4B39-47B2-8572-CC7F1ED22B53}" type="datetimeFigureOut">
              <a:rPr lang="he-IL" smtClean="0"/>
              <a:t>י"ח/כסלו/תשפ"ב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21C1-FB33-4CB6-9D15-6960063C2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C943-0093-417A-B938-C8F2E83AB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F05F-B725-4725-BDC8-1B45F27C0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80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00.png"/><Relationship Id="rId9" Type="http://schemas.openxmlformats.org/officeDocument/2006/relationships/image" Target="../media/image7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6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7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image" Target="../media/image3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72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image" Target="../media/image34.wmf"/><Relationship Id="rId10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hanging times in International Data Collection - Dynamic Fieldwork">
            <a:extLst>
              <a:ext uri="{FF2B5EF4-FFF2-40B4-BE49-F238E27FC236}">
                <a16:creationId xmlns:a16="http://schemas.microsoft.com/office/drawing/2014/main" id="{1F55BAB1-DCA6-41DC-A244-3718B48D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2" y="302759"/>
            <a:ext cx="11900635" cy="625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824CB-2BA3-4F94-A2AA-F1368C97E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Decision Trees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D687-47A3-41F0-A0AE-005000824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5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10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CABE2-7FB5-460D-B894-12D3C292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94" y="179387"/>
            <a:ext cx="757938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11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62CFF-F0EC-4653-A7EC-962DC303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55" y="0"/>
            <a:ext cx="8806621" cy="64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2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12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5BA27-7FA3-44FC-AACC-E596A1AE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9577552" cy="6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13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1CB34-D163-47F6-B0A6-A3F978AC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07" y="0"/>
            <a:ext cx="9382896" cy="64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14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03906-18FF-40FB-B6B4-E4708A4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37" y="0"/>
            <a:ext cx="9051322" cy="64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15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4F1B6-0E36-4F26-AE3F-EB072101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01" y="0"/>
            <a:ext cx="98277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231122-3A56-4694-A94B-B7979C88E9B6}"/>
              </a:ext>
            </a:extLst>
          </p:cNvPr>
          <p:cNvSpPr/>
          <p:nvPr/>
        </p:nvSpPr>
        <p:spPr>
          <a:xfrm>
            <a:off x="1784591" y="6548859"/>
            <a:ext cx="1565100" cy="24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21FCE-0D92-4BE4-92C8-69473FE79586}"/>
              </a:ext>
            </a:extLst>
          </p:cNvPr>
          <p:cNvSpPr/>
          <p:nvPr/>
        </p:nvSpPr>
        <p:spPr>
          <a:xfrm>
            <a:off x="5538607" y="6559727"/>
            <a:ext cx="1565100" cy="24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B99F8-6C98-486B-B42C-2945F022F193}"/>
              </a:ext>
            </a:extLst>
          </p:cNvPr>
          <p:cNvSpPr/>
          <p:nvPr/>
        </p:nvSpPr>
        <p:spPr>
          <a:xfrm>
            <a:off x="9415695" y="6581952"/>
            <a:ext cx="1565100" cy="243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445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1407335" y="259792"/>
            <a:ext cx="9700114" cy="73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rt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Attribute Selection Measure in ID3 : Information Gain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38201" y="1070524"/>
            <a:ext cx="10644175" cy="502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3838" indent="-223838" algn="l" rtl="0">
              <a:spcBef>
                <a:spcPts val="18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</a:pP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7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4D9A8B8-E5C9-4A2A-A6FC-65B178EC6AB1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16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B41C-C54A-4D84-9D61-A29DF9090CA2}" type="datetime1">
              <a:rPr lang="en-US" smtClean="0"/>
              <a:t>11/22/2021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0AC93-E2E4-4D69-B2E8-9C45E828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06" y="0"/>
            <a:ext cx="9112063" cy="64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70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1407335" y="259792"/>
            <a:ext cx="9700114" cy="73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rt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Attribute Selection Measure in ID3 : Information Gain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38201" y="1070524"/>
            <a:ext cx="10644175" cy="502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23838" indent="-223838" algn="l" rtl="0">
              <a:spcBef>
                <a:spcPts val="1800"/>
              </a:spcBef>
              <a:buClr>
                <a:schemeClr val="accent2"/>
              </a:buClr>
              <a:buSzPct val="70000"/>
              <a:buFont typeface="Arial" pitchFamily="34" charset="0"/>
              <a:buChar char="•"/>
            </a:pP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7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4D9A8B8-E5C9-4A2A-A6FC-65B178EC6AB1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17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B41C-C54A-4D84-9D61-A29DF9090CA2}" type="datetime1">
              <a:rPr lang="en-US" smtClean="0"/>
              <a:t>11/22/2021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AEB6F-CB6D-4DD7-A1A5-515E307E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"/>
            <a:ext cx="10820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32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18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of building a decision tree using the ID3 algorithm is almost similar to using the CART algorithm except for the method used for measuring purity/impurity. </a:t>
                </a:r>
              </a:p>
              <a:p>
                <a:r>
                  <a:rPr lang="en-US" dirty="0"/>
                  <a:t>The metric used in the ID3 algorithm to measure purity is called </a:t>
                </a:r>
                <a:r>
                  <a:rPr lang="en-US" b="1" i="1" dirty="0"/>
                  <a:t>Entropy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 = a subset of training examples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= % of positive/negative examples in S.</a:t>
                </a:r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0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820922F-C535-497F-BF26-9CCF3485A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D0FB84-8AF9-41EE-A46B-99FEA91099BA}" type="slidenum">
              <a:rPr lang="en-US" altLang="he-IL"/>
              <a:pPr eaLnBrk="1" hangingPunct="1"/>
              <a:t>19</a:t>
            </a:fld>
            <a:endParaRPr lang="en-US" altLang="he-IL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0D15954C-9B14-44FE-B0D1-87AABF785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e-IL"/>
              <a:t>Algorithm for Decision Tree Induction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06276450-15C5-4046-9EA2-034A6196C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he-IL" sz="240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Tree is constructed in a </a:t>
            </a:r>
            <a:r>
              <a:rPr lang="en-US" altLang="he-IL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Test attributes are selected on the basis of a heuristic or statistical measure (e.g., </a:t>
            </a:r>
            <a:r>
              <a:rPr lang="en-US" altLang="he-IL">
                <a:solidFill>
                  <a:schemeClr val="hlink"/>
                </a:solidFill>
              </a:rPr>
              <a:t>information gain</a:t>
            </a:r>
            <a:r>
              <a:rPr lang="en-US" altLang="he-IL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he-IL" sz="240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There are no remaining attributes for further partitioning – </a:t>
            </a:r>
            <a:r>
              <a:rPr lang="en-US" altLang="he-IL">
                <a:solidFill>
                  <a:schemeClr val="hlink"/>
                </a:solidFill>
              </a:rPr>
              <a:t>majority voting</a:t>
            </a:r>
            <a:r>
              <a:rPr lang="en-US" altLang="he-IL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e-IL"/>
              <a:t>There are no samples left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induction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Decision tree induction </a:t>
            </a:r>
            <a:r>
              <a:rPr lang="en-US" dirty="0"/>
              <a:t>is the learning of decision trees from class-labeled training tuples. </a:t>
            </a:r>
          </a:p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a flowchart-like tree structure, where each </a:t>
            </a:r>
            <a:r>
              <a:rPr lang="en-US" b="1" dirty="0"/>
              <a:t>internal node </a:t>
            </a:r>
            <a:r>
              <a:rPr lang="en-US" dirty="0"/>
              <a:t>(non-leaf node) denotes a test on an attribute, each </a:t>
            </a:r>
            <a:r>
              <a:rPr lang="en-US" b="1" dirty="0"/>
              <a:t>branch </a:t>
            </a:r>
            <a:r>
              <a:rPr lang="en-US" dirty="0"/>
              <a:t>represents an outcome of the test, and each </a:t>
            </a:r>
            <a:r>
              <a:rPr lang="en-US" b="1" dirty="0"/>
              <a:t>leaf node </a:t>
            </a:r>
            <a:r>
              <a:rPr lang="en-US" dirty="0"/>
              <a:t>(or </a:t>
            </a:r>
            <a:r>
              <a:rPr lang="en-US" i="1" dirty="0"/>
              <a:t>terminal node</a:t>
            </a:r>
            <a:r>
              <a:rPr lang="en-US" dirty="0"/>
              <a:t>) holds a class label. </a:t>
            </a:r>
          </a:p>
          <a:p>
            <a:r>
              <a:rPr lang="en-US" dirty="0"/>
              <a:t>The topmost node in a tree is the </a:t>
            </a:r>
            <a:r>
              <a:rPr lang="en-US" b="1" dirty="0"/>
              <a:t>root </a:t>
            </a:r>
            <a:r>
              <a:rPr lang="en-US" dirty="0"/>
              <a:t>node.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</a:t>
            </a:fld>
            <a:endParaRPr lang="he-IL" dirty="0"/>
          </a:p>
        </p:txBody>
      </p:sp>
      <p:pic>
        <p:nvPicPr>
          <p:cNvPr id="2050" name="Picture 2" descr="Decision Tree - GeeksforGeeks">
            <a:extLst>
              <a:ext uri="{FF2B5EF4-FFF2-40B4-BE49-F238E27FC236}">
                <a16:creationId xmlns:a16="http://schemas.microsoft.com/office/drawing/2014/main" id="{55296A47-5D36-4B5E-ABA4-F382CEEF3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 t="11070" r="15982" b="12826"/>
          <a:stretch/>
        </p:blipFill>
        <p:spPr bwMode="auto">
          <a:xfrm>
            <a:off x="7299649" y="1164787"/>
            <a:ext cx="4637314" cy="36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0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77163"/>
            <a:ext cx="10285789" cy="609441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3600" b="1" dirty="0">
                <a:solidFill>
                  <a:srgbClr val="0070C0"/>
                </a:solidFill>
              </a:rPr>
              <a:t>Algorithm</a:t>
            </a:r>
            <a:r>
              <a:rPr lang="en-US" altLang="he-IL" sz="4000" b="1" dirty="0">
                <a:solidFill>
                  <a:srgbClr val="0070C0"/>
                </a:solidFill>
              </a:rPr>
              <a:t> for Decision Tree Induction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86603"/>
            <a:ext cx="10819189" cy="56189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 (greedy)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is constructed in a </a:t>
            </a:r>
            <a:r>
              <a:rPr lang="en-US" alt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top-down recursive divide-and-conquer manner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start, all the training examples are at the root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categorical (if continuous-valued, discretized in advance)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partitioned recursively based on selected attributes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attributes are selected on the basis of a heuristic or a statistical measure (e.g., information gain)</a:t>
            </a:r>
          </a:p>
          <a:p>
            <a:pPr>
              <a:lnSpc>
                <a:spcPct val="100000"/>
              </a:lnSpc>
            </a:pPr>
            <a:r>
              <a:rPr lang="en-US" altLang="he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to stop partitioning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 for a given node belong to the same class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remaining attributes – majority voting is employed for classifying the leaf</a:t>
            </a:r>
          </a:p>
          <a:p>
            <a:pPr marL="462281" lvl="2"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samples left - majority voting </a:t>
            </a:r>
          </a:p>
        </p:txBody>
      </p:sp>
      <p:sp>
        <p:nvSpPr>
          <p:cNvPr id="15364" name="מציין מיקום של מספר שקופית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8A696D67-B96C-4B58-9D9B-69E4D67B262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07E2-F14B-431D-9D34-A4CB0C97B012}" type="datetime1">
              <a:rPr lang="en-US" smtClean="0"/>
              <a:t>11/22/2021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21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228600"/>
            <a:ext cx="10228247" cy="1418776"/>
          </a:xfrm>
        </p:spPr>
        <p:txBody>
          <a:bodyPr>
            <a:no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Basic Decision Tree Learning</a:t>
            </a:r>
            <a:br>
              <a:rPr lang="en-US" altLang="he-IL" sz="4000" b="1" dirty="0">
                <a:solidFill>
                  <a:srgbClr val="0070C0"/>
                </a:solidFill>
              </a:rPr>
            </a:br>
            <a:r>
              <a:rPr lang="en-US" altLang="he-IL" sz="4000" b="1" dirty="0">
                <a:solidFill>
                  <a:srgbClr val="0070C0"/>
                </a:solidFill>
              </a:rPr>
              <a:t>ID3 Algorithm </a:t>
            </a:r>
            <a:r>
              <a:rPr lang="en-US" altLang="en-US" sz="1800" b="1" dirty="0">
                <a:solidFill>
                  <a:srgbClr val="0070C0"/>
                </a:solidFill>
              </a:rPr>
              <a:t>(based on Quinlan, Induction of Decision Trees, 1986)</a:t>
            </a:r>
            <a:endParaRPr lang="en-US" altLang="he-IL" sz="4000" b="1" dirty="0">
              <a:solidFill>
                <a:srgbClr val="0070C0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828801"/>
            <a:ext cx="10380647" cy="39423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root node for the tree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examples have the same target value, return the single-node tree root labeled by that value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no attributes left, return the single-node tree root labeled by the most common value in the examples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begin</a:t>
            </a:r>
          </a:p>
        </p:txBody>
      </p:sp>
      <p:sp>
        <p:nvSpPr>
          <p:cNvPr id="16388" name="מציין מיקום של מספר שקופית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C0B0CD5-799B-415F-AE39-0EA20197C63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168-6E96-4C82-B558-F05DB87D17E3}" type="datetime1">
              <a:rPr lang="en-US" smtClean="0"/>
              <a:t>11/22/2021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253" y="381000"/>
            <a:ext cx="7770376" cy="838656"/>
          </a:xfrm>
        </p:spPr>
        <p:txBody>
          <a:bodyPr>
            <a:normAutofit/>
          </a:bodyPr>
          <a:lstStyle/>
          <a:p>
            <a:pPr rtl="1">
              <a:defRPr/>
            </a:pPr>
            <a:r>
              <a:rPr lang="en-US" altLang="he-IL" sz="4000" b="1" dirty="0">
                <a:solidFill>
                  <a:srgbClr val="0070C0"/>
                </a:solidFill>
              </a:rPr>
              <a:t>ID3 Algorithm (cont’d)</a:t>
            </a:r>
            <a:endParaRPr lang="en-US" altLang="en-US" sz="4000" b="1" dirty="0">
              <a:solidFill>
                <a:srgbClr val="0070C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109728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attribute A that best classifies the examples </a:t>
            </a:r>
          </a:p>
          <a:p>
            <a:pPr>
              <a:lnSpc>
                <a:spcPct val="150000"/>
              </a:lnSpc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for each possible value of A</a:t>
            </a:r>
          </a:p>
          <a:p>
            <a:pPr marL="462281" lvl="2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tree (add a new branch to the tree corresponding to each value v of the attribute A)</a:t>
            </a:r>
          </a:p>
          <a:p>
            <a:pPr marL="462281" lvl="2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no examples having value v for the attribute A</a:t>
            </a:r>
          </a:p>
          <a:p>
            <a:pPr marL="690563" lvl="4" indent="-223838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leaf node below this branch labeled by the most common value in the examples</a:t>
            </a:r>
          </a:p>
          <a:p>
            <a:pPr marL="462281" lvl="2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690563" lvl="4" indent="-223838">
              <a:lnSpc>
                <a:spcPct val="150000"/>
              </a:lnSpc>
              <a:spcBef>
                <a:spcPts val="1800"/>
              </a:spcBef>
            </a:pPr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subtree below this new branch </a:t>
            </a:r>
          </a:p>
        </p:txBody>
      </p:sp>
      <p:sp>
        <p:nvSpPr>
          <p:cNvPr id="18436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C2E64D1-C812-4026-92B3-9CFB929C8A4B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7EE-C08F-4F09-84A1-CD30C26208A4}" type="datetime1">
              <a:rPr lang="en-US" smtClean="0"/>
              <a:t>11/22/2021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5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ChangeArrowheads="1"/>
          </p:cNvSpPr>
          <p:nvPr/>
        </p:nvSpPr>
        <p:spPr bwMode="auto">
          <a:xfrm>
            <a:off x="1407335" y="259792"/>
            <a:ext cx="9700114" cy="73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rtl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Attribute Selection in ID3 :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ChangeArrowheads="1"/>
              </p:cNvSpPr>
              <p:nvPr/>
            </p:nvSpPr>
            <p:spPr bwMode="auto">
              <a:xfrm>
                <a:off x="838201" y="1070524"/>
                <a:ext cx="10644175" cy="502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the attribute with the highest information gain</a:t>
                </a: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probability that an arbitrary tuple in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estimated by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|/|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information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(entropy) needed to classify a tuple in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(conditional entropy) needed (after using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split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partitions) to classify D:</a:t>
                </a: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3838" indent="-223838" algn="l" rtl="0">
                  <a:spcBef>
                    <a:spcPts val="1800"/>
                  </a:spcBef>
                  <a:buClr>
                    <a:schemeClr val="accent2"/>
                  </a:buClr>
                  <a:buSzPct val="70000"/>
                  <a:buFont typeface="Arial" pitchFamily="34" charset="0"/>
                  <a:buChar char="•"/>
                </a:pPr>
                <a:r>
                  <a:rPr lang="en-US" altLang="he-IL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(mutual information) by branching on attribute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1" y="1070524"/>
                <a:ext cx="10644175" cy="5028704"/>
              </a:xfrm>
              <a:prstGeom prst="rect">
                <a:avLst/>
              </a:prstGeom>
              <a:blipFill>
                <a:blip r:embed="rId4"/>
                <a:stretch>
                  <a:fillRect l="-344" t="-970" r="-5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4" name="Object 2"/>
          <p:cNvGraphicFramePr>
            <a:graphicFrameLocks noChangeAspect="1"/>
          </p:cNvGraphicFramePr>
          <p:nvPr>
            <p:extLst/>
          </p:nvPr>
        </p:nvGraphicFramePr>
        <p:xfrm>
          <a:off x="4100774" y="3013386"/>
          <a:ext cx="3268923" cy="83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612900" imgH="431800" progId="Equation.3">
                  <p:embed/>
                </p:oleObj>
              </mc:Choice>
              <mc:Fallback>
                <p:oleObj name="Equation" r:id="rId5" imgW="1612900" imgH="431800" progId="Equation.3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774" y="3013386"/>
                        <a:ext cx="3268923" cy="838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>
            <p:extLst/>
          </p:nvPr>
        </p:nvGraphicFramePr>
        <p:xfrm>
          <a:off x="3276600" y="4431188"/>
          <a:ext cx="4093096" cy="9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משוואה" r:id="rId7" imgW="1892300" imgH="457200" progId="Equation.3">
                  <p:embed/>
                </p:oleObj>
              </mc:Choice>
              <mc:Fallback>
                <p:oleObj name="משוואה" r:id="rId7" imgW="1892300" imgH="457200" progId="Equation.3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31188"/>
                        <a:ext cx="4093096" cy="949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>
            <p:extLst/>
          </p:nvPr>
        </p:nvGraphicFramePr>
        <p:xfrm>
          <a:off x="3303848" y="5859256"/>
          <a:ext cx="4038600" cy="52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9" imgW="1790700" imgH="215900" progId="Equation.3">
                  <p:embed/>
                </p:oleObj>
              </mc:Choice>
              <mc:Fallback>
                <p:oleObj name="Equation" r:id="rId9" imgW="1790700" imgH="215900" progId="Equation.3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848" y="5859256"/>
                        <a:ext cx="4038600" cy="52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4D9A8B8-E5C9-4A2A-A6FC-65B178EC6AB1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B41C-C54A-4D84-9D61-A29DF9090CA2}" type="datetime1">
              <a:rPr lang="en-US" smtClean="0"/>
              <a:t>11/22/2021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83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Entropy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24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Entropy is a way to measure the uncertainty of a class in a subset of examples. </a:t>
            </a:r>
          </a:p>
          <a:p>
            <a:r>
              <a:rPr lang="en-US" dirty="0"/>
              <a:t>Assume item belongs to subset S having two classes positive and negative. </a:t>
            </a:r>
          </a:p>
          <a:p>
            <a:r>
              <a:rPr lang="en-US" dirty="0"/>
              <a:t>Entropy is defined as the no. of bits needed to say whether x is positive or negative.</a:t>
            </a:r>
          </a:p>
          <a:p>
            <a:r>
              <a:rPr lang="en-US" dirty="0"/>
              <a:t>Entropy always gives a number between 0 and 1. </a:t>
            </a:r>
          </a:p>
          <a:p>
            <a:r>
              <a:rPr lang="en-US" dirty="0"/>
              <a:t>So if a subset formed after separation using an attribute is pure, then we will be needing zero bits to tell if is positive or negative. </a:t>
            </a:r>
          </a:p>
          <a:p>
            <a:r>
              <a:rPr lang="en-US" dirty="0"/>
              <a:t>If the subset formed is having equal no. of positive and negative items then the no. of bits needed would be 1.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41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Entropy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25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Entropy tells us how pure or impure each subset is after the split. </a:t>
            </a:r>
          </a:p>
          <a:p>
            <a:r>
              <a:rPr lang="en-US" dirty="0"/>
              <a:t>What we need to do is aggregate these scores to check whether the split is feasible or not. </a:t>
            </a:r>
          </a:p>
          <a:p>
            <a:r>
              <a:rPr lang="en-US" dirty="0"/>
              <a:t>This is done by </a:t>
            </a:r>
            <a:r>
              <a:rPr lang="en-US" b="1" dirty="0"/>
              <a:t>Information gain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859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26</a:t>
            </a:fld>
            <a:endParaRPr lang="he-IL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2CE6763-804D-418D-8392-8F2F3C64EF2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26515"/>
          <a:ext cx="10515600" cy="5394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0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Stay in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W6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W7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 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4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W9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0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6123"/>
                  </a:ext>
                </a:extLst>
              </a:tr>
            </a:tbl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32B3E08-029B-40C0-B97E-9B8126B8C14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31607" y="136525"/>
          <a:ext cx="3268923" cy="83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332B3E08-029B-40C0-B97E-9B8126B8C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607" y="136525"/>
                        <a:ext cx="3268923" cy="838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FC41FD64-79F5-4B36-B3B9-4002D044E96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48804" y="81158"/>
          <a:ext cx="4093096" cy="9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משוואה" r:id="rId6" imgW="1892300" imgH="457200" progId="Equation.3">
                  <p:embed/>
                </p:oleObj>
              </mc:Choice>
              <mc:Fallback>
                <p:oleObj name="משוואה" r:id="rId6" imgW="1892300" imgH="45720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FC41FD64-79F5-4B36-B3B9-4002D044E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804" y="81158"/>
                        <a:ext cx="4093096" cy="949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61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 algorithm (Example)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27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he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DA6B3F-64B1-4054-ABF6-EE9F6CB904A7}"/>
              </a:ext>
            </a:extLst>
          </p:cNvPr>
          <p:cNvSpPr/>
          <p:nvPr/>
        </p:nvSpPr>
        <p:spPr>
          <a:xfrm>
            <a:off x="3013788" y="2649894"/>
            <a:ext cx="3312367" cy="1791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Root node</a:t>
            </a:r>
          </a:p>
          <a:p>
            <a:pPr algn="ctr"/>
            <a:r>
              <a:rPr lang="en-US" dirty="0"/>
              <a:t>Cinema=6, Tennis = 2, </a:t>
            </a:r>
            <a:r>
              <a:rPr lang="en-US" dirty="0" err="1"/>
              <a:t>StayIn</a:t>
            </a:r>
            <a:r>
              <a:rPr lang="en-US" dirty="0"/>
              <a:t>=1, Shopping=1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143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28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Figure out which attribute will be put into the node at the top of our tree:  </a:t>
                </a:r>
              </a:p>
              <a:p>
                <a:pPr lvl="1"/>
                <a:r>
                  <a:rPr lang="en-US" altLang="he-IL" dirty="0"/>
                  <a:t>Weather, </a:t>
                </a:r>
              </a:p>
              <a:p>
                <a:pPr lvl="1"/>
                <a:r>
                  <a:rPr lang="en-US" altLang="he-IL" dirty="0"/>
                  <a:t>Parents  </a:t>
                </a:r>
              </a:p>
              <a:p>
                <a:pPr lvl="1"/>
                <a:r>
                  <a:rPr lang="en-US" altLang="he-IL" dirty="0"/>
                  <a:t>Money. </a:t>
                </a:r>
              </a:p>
              <a:p>
                <a:r>
                  <a:rPr lang="en-US" altLang="he-IL" dirty="0"/>
                  <a:t>To do this, we first need to calculate: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𝑐𝑖𝑛𝑒𝑚𝑎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𝑜𝑝𝑝𝑖𝑛𝑔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="0" dirty="0">
                    <a:latin typeface="Times New Roman" panose="02020603050405020304" pitchFamily="18" charset="0"/>
                  </a:rPr>
                  <a:t>=</a:t>
                </a:r>
                <a:r>
                  <a:rPr lang="en-US" b="1" dirty="0">
                    <a:latin typeface="Times New Roman" panose="02020603050405020304" pitchFamily="18" charset="0"/>
                  </a:rPr>
                  <a:t>1.571</a:t>
                </a:r>
              </a:p>
              <a:p>
                <a:pPr marL="0" indent="0">
                  <a:buNone/>
                </a:pPr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2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29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he-IL" dirty="0"/>
                  <a:t>Now let’s calculate the gain for the weather attribute: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𝑤𝑒𝑎𝑡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he-I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𝑤𝑖𝑛𝑑𝑦</m:t>
                            </m:r>
                          </m:sub>
                        </m:sSub>
                        <m:r>
                          <a:rPr lang="en-US" altLang="he-I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he-I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</m:sub>
                        </m:sSub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dirty="0" smtClean="0">
                        <a:latin typeface="Times New Roman" panose="02020603050405020304" pitchFamily="18" charset="0"/>
                      </a:rPr>
                      <m:t>0.918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5B3506E-AE8C-4080-AF1A-4B493DD5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415" y="3862882"/>
            <a:ext cx="1013927" cy="522505"/>
          </a:xfrm>
          <a:prstGeom prst="wedgeRoundRectCallout">
            <a:avLst>
              <a:gd name="adj1" fmla="val -30870"/>
              <a:gd name="adj2" fmla="val 101611"/>
              <a:gd name="adj3" fmla="val 16667"/>
            </a:avLst>
          </a:prstGeom>
          <a:solidFill>
            <a:schemeClr val="tx2">
              <a:lumMod val="20000"/>
              <a:lumOff val="80000"/>
              <a:alpha val="7215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dirty="0">
                <a:solidFill>
                  <a:srgbClr val="121328"/>
                </a:solidFill>
              </a:rPr>
              <a:t>(2,1,0,0)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682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structure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>
            <a:normAutofit/>
          </a:bodyPr>
          <a:lstStyle/>
          <a:p>
            <a:r>
              <a:rPr lang="en-US" b="1" dirty="0"/>
              <a:t>Main Components</a:t>
            </a:r>
          </a:p>
          <a:p>
            <a:pPr lvl="1"/>
            <a:r>
              <a:rPr lang="en-US" i="1" dirty="0"/>
              <a:t>Nodes </a:t>
            </a:r>
            <a:r>
              <a:rPr lang="en-US" dirty="0"/>
              <a:t>- tests of some attribute</a:t>
            </a:r>
          </a:p>
          <a:p>
            <a:pPr lvl="1"/>
            <a:r>
              <a:rPr lang="en-US" i="1" dirty="0"/>
              <a:t>Branch </a:t>
            </a:r>
            <a:r>
              <a:rPr lang="en-US" dirty="0"/>
              <a:t>- one of possible values for the attribute</a:t>
            </a:r>
          </a:p>
          <a:p>
            <a:pPr lvl="1"/>
            <a:r>
              <a:rPr lang="en-US" i="1" dirty="0"/>
              <a:t>Leaves (terminal nodes) </a:t>
            </a:r>
            <a:r>
              <a:rPr lang="en-US" dirty="0"/>
              <a:t>- classifications</a:t>
            </a:r>
          </a:p>
          <a:p>
            <a:pPr lvl="1"/>
            <a:r>
              <a:rPr lang="en-US" i="1" dirty="0"/>
              <a:t>Path </a:t>
            </a:r>
            <a:r>
              <a:rPr lang="en-US" dirty="0"/>
              <a:t>(from the tree root to a leaf) - conjunction of attribute tests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</a:t>
            </a:fld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EFCB9-9138-4165-A644-F6708779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46" y="3891002"/>
            <a:ext cx="9489427" cy="246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3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30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𝟖𝟏𝟏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𝑡𝑎𝑦𝑖𝑛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𝟗𝟏𝟖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𝐺𝑎𝑖𝑛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𝑤𝑒𝑎𝑡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𝑒𝑟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)=1.571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𝑤𝑖𝑛𝑑𝑦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he-IL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he-IL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0.69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5B3506E-AE8C-4080-AF1A-4B493DD5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076" y="1235651"/>
            <a:ext cx="1013927" cy="522505"/>
          </a:xfrm>
          <a:prstGeom prst="wedgeRoundRectCallout">
            <a:avLst>
              <a:gd name="adj1" fmla="val -30870"/>
              <a:gd name="adj2" fmla="val 101611"/>
              <a:gd name="adj3" fmla="val 16667"/>
            </a:avLst>
          </a:prstGeom>
          <a:solidFill>
            <a:schemeClr val="tx2">
              <a:lumMod val="20000"/>
              <a:lumOff val="80000"/>
              <a:alpha val="7215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dirty="0">
                <a:solidFill>
                  <a:srgbClr val="121328"/>
                </a:solidFill>
              </a:rPr>
              <a:t>(3,0,1,0)</a:t>
            </a:r>
            <a:endParaRPr lang="en-US" altLang="he-IL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CEA087D5-2BBD-46D4-8380-FEFBC1D7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586" y="2834296"/>
            <a:ext cx="1013927" cy="522505"/>
          </a:xfrm>
          <a:prstGeom prst="wedgeRoundRectCallout">
            <a:avLst>
              <a:gd name="adj1" fmla="val -30870"/>
              <a:gd name="adj2" fmla="val 101611"/>
              <a:gd name="adj3" fmla="val 16667"/>
            </a:avLst>
          </a:prstGeom>
          <a:solidFill>
            <a:schemeClr val="tx2">
              <a:lumMod val="20000"/>
              <a:lumOff val="80000"/>
              <a:alpha val="72156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dirty="0">
                <a:solidFill>
                  <a:srgbClr val="121328"/>
                </a:solidFill>
              </a:rPr>
              <a:t>(2,0,0,1)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98816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31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he-IL" dirty="0"/>
                  <a:t>Now let's calculate the gain for the </a:t>
                </a:r>
                <a:r>
                  <a:rPr lang="en-US" altLang="he-IL" dirty="0">
                    <a:solidFill>
                      <a:schemeClr val="accent1"/>
                    </a:solidFill>
                  </a:rPr>
                  <a:t>parents</a:t>
                </a:r>
                <a:r>
                  <a:rPr lang="en-US" altLang="he-IL" dirty="0"/>
                  <a:t> attribute: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</m:sub>
                        </m:sSub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he-I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</m:sub>
                        </m:sSub>
                        <m:r>
                          <a:rPr lang="en-US" altLang="he-I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dirty="0" smtClean="0">
                        <a:latin typeface="Times New Roman" panose="02020603050405020304" pitchFamily="18" charset="0"/>
                      </a:rPr>
                      <m:t>0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dirty="0" smtClean="0">
                        <a:latin typeface="Times New Roman" panose="02020603050405020304" pitchFamily="18" charset="0"/>
                      </a:rPr>
                      <m:t>1.922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b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15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32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Now let’s calculate the gain for the </a:t>
                </a:r>
                <a:r>
                  <a:rPr lang="en-US" altLang="he-IL" dirty="0">
                    <a:solidFill>
                      <a:schemeClr val="accent1"/>
                    </a:solidFill>
                  </a:rPr>
                  <a:t>parents</a:t>
                </a:r>
                <a:r>
                  <a:rPr lang="en-US" altLang="he-IL" dirty="0"/>
                  <a:t> attribute: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0.61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11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33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Now let’s calculate the gain for the </a:t>
                </a:r>
                <a:r>
                  <a:rPr lang="en-US" altLang="he-IL" dirty="0">
                    <a:solidFill>
                      <a:schemeClr val="accent1"/>
                    </a:solidFill>
                  </a:rPr>
                  <a:t>money</a:t>
                </a:r>
                <a:r>
                  <a:rPr lang="en-US" altLang="he-IL" dirty="0"/>
                  <a:t> attribute: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𝑚𝑜𝑛𝑒𝑦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𝑚𝑜𝑛𝑒𝑦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𝐼𝑛𝑓𝑜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𝑚𝑜𝑛𝑒𝑦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𝑅𝑖𝑐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</a:t>
                </a:r>
                <a:r>
                  <a:rPr lang="en-US" altLang="he-I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𝑃𝑜𝑜𝑟</m:t>
                            </m:r>
                          </m:sub>
                        </m:sSub>
                        <m:r>
                          <a:rPr lang="en-US" altLang="he-IL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𝑠𝑡𝑎𝑦𝑖𝑛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dirty="0" smtClean="0">
                        <a:latin typeface="Times New Roman" panose="02020603050405020304" pitchFamily="18" charset="0"/>
                      </a:rPr>
                      <m:t>1.842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6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Now lets calculate the gain for the </a:t>
                </a:r>
                <a:r>
                  <a:rPr lang="en-US" altLang="he-IL" dirty="0">
                    <a:solidFill>
                      <a:schemeClr val="accent1"/>
                    </a:solidFill>
                  </a:rPr>
                  <a:t>money</a:t>
                </a:r>
                <a:r>
                  <a:rPr lang="en-US" altLang="he-IL" dirty="0"/>
                  <a:t> attribute:</a:t>
                </a: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𝑃𝑜𝑜𝑟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𝑃𝑜𝑜𝑟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𝑃𝑜𝑜𝑟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r>
                  <a:rPr lang="en-US" dirty="0"/>
                  <a:t>Therefore</a:t>
                </a:r>
                <a:r>
                  <a:rPr lang="en-US" dirty="0">
                    <a:latin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𝑚𝑜𝑛𝑒𝑦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𝑅𝑖𝑐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𝑃𝑜𝑜𝑟</m:t>
                            </m:r>
                          </m:sub>
                        </m:sSub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571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</a:rPr>
                      <m:t>1.842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he-I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he-I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he-I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𝟐𝟖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92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35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C2130F-1F28-4629-BBB5-3F510736D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5510" y="1932458"/>
          <a:ext cx="8128000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6919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902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Information Gain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Attribute 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0.69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Weather</a:t>
                      </a:r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3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0.61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Parents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0.28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Money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57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 algorithm (Example)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36</a:t>
            </a:fld>
            <a:endParaRPr lang="he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DA6B3F-64B1-4054-ABF6-EE9F6CB904A7}"/>
              </a:ext>
            </a:extLst>
          </p:cNvPr>
          <p:cNvSpPr/>
          <p:nvPr/>
        </p:nvSpPr>
        <p:spPr>
          <a:xfrm>
            <a:off x="4301413" y="1492900"/>
            <a:ext cx="2341983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Root node</a:t>
            </a:r>
          </a:p>
          <a:p>
            <a:pPr algn="ctr"/>
            <a:r>
              <a:rPr lang="en-US" dirty="0"/>
              <a:t>Cinema=6, Tennis = 2, </a:t>
            </a:r>
            <a:r>
              <a:rPr lang="en-US" dirty="0" err="1"/>
              <a:t>StayIn</a:t>
            </a:r>
            <a:r>
              <a:rPr lang="en-US" dirty="0"/>
              <a:t>=1, Shopping=1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D68F0-5237-4758-82B4-694E9F954FC4}"/>
              </a:ext>
            </a:extLst>
          </p:cNvPr>
          <p:cNvSpPr/>
          <p:nvPr/>
        </p:nvSpPr>
        <p:spPr>
          <a:xfrm>
            <a:off x="1104123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Sunny (n=3)</a:t>
            </a:r>
          </a:p>
          <a:p>
            <a:pPr algn="ctr"/>
            <a:r>
              <a:rPr lang="en-US" dirty="0"/>
              <a:t>Cinema=1, Tennis = 2, </a:t>
            </a:r>
            <a:r>
              <a:rPr lang="en-US" dirty="0" err="1"/>
              <a:t>StayIn</a:t>
            </a:r>
            <a:r>
              <a:rPr lang="en-US" dirty="0"/>
              <a:t>=0, Shopping=0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FDB67-DE07-458F-8D97-E636EA18A607}"/>
              </a:ext>
            </a:extLst>
          </p:cNvPr>
          <p:cNvSpPr/>
          <p:nvPr/>
        </p:nvSpPr>
        <p:spPr>
          <a:xfrm>
            <a:off x="4488029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Windy (n=4)</a:t>
            </a:r>
          </a:p>
          <a:p>
            <a:pPr algn="ctr"/>
            <a:r>
              <a:rPr lang="en-US" dirty="0"/>
              <a:t>Cinema=3,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AF8A-B21E-44C0-AED2-E4C117D27D5A}"/>
              </a:ext>
            </a:extLst>
          </p:cNvPr>
          <p:cNvSpPr/>
          <p:nvPr/>
        </p:nvSpPr>
        <p:spPr>
          <a:xfrm>
            <a:off x="7633996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Rainy (n=3)</a:t>
            </a:r>
          </a:p>
          <a:p>
            <a:pPr algn="ctr"/>
            <a:r>
              <a:rPr lang="en-US" dirty="0"/>
              <a:t>Cinema=2,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E8723-3584-445C-B3D6-037548083659}"/>
              </a:ext>
            </a:extLst>
          </p:cNvPr>
          <p:cNvCxnSpPr/>
          <p:nvPr/>
        </p:nvCxnSpPr>
        <p:spPr>
          <a:xfrm flipH="1">
            <a:off x="2209800" y="2416630"/>
            <a:ext cx="3183294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97E24-C69D-4CD6-9643-7D7BFE65B44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2405" y="2416630"/>
            <a:ext cx="189726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D343E9-9373-4A20-9F58-6657B164DDC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2405" y="2416630"/>
            <a:ext cx="3335693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A137C3-97D9-405C-8220-0A885C4EAEBB}"/>
              </a:ext>
            </a:extLst>
          </p:cNvPr>
          <p:cNvSpPr txBox="1"/>
          <p:nvPr/>
        </p:nvSpPr>
        <p:spPr>
          <a:xfrm>
            <a:off x="3307703" y="2222041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Weather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8098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 algorithm (Example)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37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r>
                  <a:rPr lang="en-US" altLang="he-IL" dirty="0"/>
                  <a:t>The first node in the decision tree will be the weather attribute.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he-IL" dirty="0"/>
                  <a:t>Now we look at the first branch.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altLang="he-IL" dirty="0"/>
                  <a:t> = {W1, W2, W10}.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  <a:p>
                <a:pPr>
                  <a:lnSpc>
                    <a:spcPct val="100000"/>
                  </a:lnSpc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DA6B3F-64B1-4054-ABF6-EE9F6CB904A7}"/>
              </a:ext>
            </a:extLst>
          </p:cNvPr>
          <p:cNvSpPr/>
          <p:nvPr/>
        </p:nvSpPr>
        <p:spPr>
          <a:xfrm>
            <a:off x="4301413" y="1492900"/>
            <a:ext cx="2341983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Root node</a:t>
            </a:r>
          </a:p>
          <a:p>
            <a:pPr algn="ctr"/>
            <a:r>
              <a:rPr lang="en-US" dirty="0"/>
              <a:t>Cinema=6, Tennis = 2, </a:t>
            </a:r>
            <a:r>
              <a:rPr lang="en-US" dirty="0" err="1"/>
              <a:t>StayIn</a:t>
            </a:r>
            <a:r>
              <a:rPr lang="en-US" dirty="0"/>
              <a:t>=1, Shopping=1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D68F0-5237-4758-82B4-694E9F954FC4}"/>
              </a:ext>
            </a:extLst>
          </p:cNvPr>
          <p:cNvSpPr/>
          <p:nvPr/>
        </p:nvSpPr>
        <p:spPr>
          <a:xfrm>
            <a:off x="1104123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Sunny (n=3)</a:t>
            </a:r>
          </a:p>
          <a:p>
            <a:pPr algn="ctr"/>
            <a:r>
              <a:rPr lang="en-US" dirty="0"/>
              <a:t>Cinema=1, Tennis = 2, </a:t>
            </a:r>
            <a:r>
              <a:rPr lang="en-US" dirty="0" err="1"/>
              <a:t>StayIn</a:t>
            </a:r>
            <a:r>
              <a:rPr lang="en-US" dirty="0"/>
              <a:t>=0, Shopping=0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FDB67-DE07-458F-8D97-E636EA18A607}"/>
              </a:ext>
            </a:extLst>
          </p:cNvPr>
          <p:cNvSpPr/>
          <p:nvPr/>
        </p:nvSpPr>
        <p:spPr>
          <a:xfrm>
            <a:off x="4488029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Windy (n=4)</a:t>
            </a:r>
          </a:p>
          <a:p>
            <a:pPr algn="ctr"/>
            <a:r>
              <a:rPr lang="en-US" dirty="0"/>
              <a:t>Cinema=3,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AF8A-B21E-44C0-AED2-E4C117D27D5A}"/>
              </a:ext>
            </a:extLst>
          </p:cNvPr>
          <p:cNvSpPr/>
          <p:nvPr/>
        </p:nvSpPr>
        <p:spPr>
          <a:xfrm>
            <a:off x="7633996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Rainy (n=3)</a:t>
            </a:r>
          </a:p>
          <a:p>
            <a:pPr algn="ctr"/>
            <a:r>
              <a:rPr lang="en-US" dirty="0"/>
              <a:t>Cinema=2,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E8723-3584-445C-B3D6-037548083659}"/>
              </a:ext>
            </a:extLst>
          </p:cNvPr>
          <p:cNvCxnSpPr/>
          <p:nvPr/>
        </p:nvCxnSpPr>
        <p:spPr>
          <a:xfrm flipH="1">
            <a:off x="2209800" y="2416630"/>
            <a:ext cx="3183294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97E24-C69D-4CD6-9643-7D7BFE65B44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2405" y="2416630"/>
            <a:ext cx="189726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D343E9-9373-4A20-9F58-6657B164DDC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2405" y="2416630"/>
            <a:ext cx="3335693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A137C3-97D9-405C-8220-0A885C4EAEBB}"/>
              </a:ext>
            </a:extLst>
          </p:cNvPr>
          <p:cNvSpPr txBox="1"/>
          <p:nvPr/>
        </p:nvSpPr>
        <p:spPr>
          <a:xfrm>
            <a:off x="3307703" y="2222041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Weather</a:t>
            </a:r>
            <a:endParaRPr lang="he-IL" dirty="0"/>
          </a:p>
        </p:txBody>
      </p:sp>
      <p:sp>
        <p:nvSpPr>
          <p:cNvPr id="13" name="אליפסה 1">
            <a:extLst>
              <a:ext uri="{FF2B5EF4-FFF2-40B4-BE49-F238E27FC236}">
                <a16:creationId xmlns:a16="http://schemas.microsoft.com/office/drawing/2014/main" id="{9E9A47E5-A835-4893-88BE-B5270F38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0" y="2501944"/>
            <a:ext cx="3536953" cy="176468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he-IL" sz="1799"/>
          </a:p>
        </p:txBody>
      </p:sp>
    </p:spTree>
    <p:extLst>
      <p:ext uri="{BB962C8B-B14F-4D97-AF65-F5344CB8AC3E}">
        <p14:creationId xmlns:p14="http://schemas.microsoft.com/office/powerpoint/2010/main" val="400034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38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Now we have to fill in the choice of attribute 𝐴, which we know cannot be weather, because we've already removed that from the list of attributes to use. </a:t>
                </a:r>
              </a:p>
              <a:p>
                <a:r>
                  <a:rPr lang="en-US" altLang="he-IL" dirty="0"/>
                  <a:t>So, we need to calculate the values for 𝐺𝑎𝑖𝑛(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altLang="he-IL" dirty="0"/>
                  <a:t>, 𝑝𝑎𝑟𝑒𝑛𝑡𝑠) and </a:t>
                </a:r>
                <a:br>
                  <a:rPr lang="en-US" altLang="he-IL" dirty="0"/>
                </a:br>
                <a:r>
                  <a:rPr lang="en-US" altLang="he-IL" dirty="0"/>
                  <a:t>𝐺𝑎𝑖𝑛(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altLang="he-IL" dirty="0"/>
                  <a:t>, 𝑚𝑜𝑛𝑒𝑦).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r="-8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0A8C81-4DB1-4A9C-A74B-2289B5441CF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4298315"/>
          <a:ext cx="10515600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612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31FAFE0-B3BF-4C1C-834C-410BC2606744}"/>
              </a:ext>
            </a:extLst>
          </p:cNvPr>
          <p:cNvGrpSpPr/>
          <p:nvPr/>
        </p:nvGrpSpPr>
        <p:grpSpPr>
          <a:xfrm>
            <a:off x="3019976" y="4326383"/>
            <a:ext cx="1915918" cy="2166491"/>
            <a:chOff x="4494212" y="3898369"/>
            <a:chExt cx="944663" cy="17140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0E0F66-0EC8-40F5-821B-684A486928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17625" y="4291173"/>
              <a:ext cx="1714054" cy="928445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BCDB12-4881-4570-9975-C721884FE8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94212" y="3898370"/>
              <a:ext cx="944663" cy="170836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14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39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Hence we can calculate: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𝑦𝑒𝑠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918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𝟗𝟏𝟖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Appropriate Problems + Student Example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EF9B9-DF91-4C2A-8A76-F87AECFD9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04984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Instances are described by a fixed set of attributes</a:t>
                </a:r>
                <a:endParaRPr lang="he-IL" dirty="0"/>
              </a:p>
              <a:p>
                <a:pPr lvl="1"/>
                <a:r>
                  <a:rPr lang="en-US" dirty="0"/>
                  <a:t>Example: Gender , Place of Birth , and Test Grade</a:t>
                </a:r>
                <a:endParaRPr lang="he-IL" dirty="0"/>
              </a:p>
              <a:p>
                <a:r>
                  <a:rPr lang="en-US" dirty="0"/>
                  <a:t>Each predicting attribute takes a small number of disjoint possible values</a:t>
                </a:r>
              </a:p>
              <a:p>
                <a:pPr lvl="1"/>
                <a:r>
                  <a:rPr lang="en-US" dirty="0"/>
                  <a:t>Example: Place of Birth (Israel vs. Aboard)</a:t>
                </a:r>
                <a:endParaRPr lang="he-IL" dirty="0"/>
              </a:p>
              <a:p>
                <a:r>
                  <a:rPr lang="en-US" dirty="0"/>
                  <a:t>The target function has discrete output values (each value = class / concept)</a:t>
                </a:r>
                <a:endParaRPr lang="he-IL" dirty="0"/>
              </a:p>
              <a:p>
                <a:pPr lvl="1"/>
                <a:r>
                  <a:rPr lang="en-US" dirty="0"/>
                  <a:t>Example: GPA (Low, Medium, High)</a:t>
                </a:r>
                <a:endParaRPr lang="he-IL" dirty="0"/>
              </a:p>
              <a:p>
                <a:r>
                  <a:rPr lang="en-US" dirty="0"/>
                  <a:t>Disjunctive rules are required</a:t>
                </a:r>
                <a:endParaRPr lang="he-IL" dirty="0"/>
              </a:p>
              <a:p>
                <a:pPr lvl="1"/>
                <a:r>
                  <a:rPr lang="en-US" dirty="0"/>
                  <a:t>Example:</a:t>
                </a:r>
                <a:endParaRPr lang="he-IL" dirty="0"/>
              </a:p>
              <a:p>
                <a:pPr lvl="2"/>
                <a:r>
                  <a:rPr lang="en-US" dirty="0"/>
                  <a:t>If (Test &lt; 600 ) Then GPA = Low</a:t>
                </a:r>
                <a:endParaRPr lang="he-IL" dirty="0"/>
              </a:p>
              <a:p>
                <a:pPr lvl="2"/>
                <a:r>
                  <a:rPr lang="en-US" dirty="0"/>
                  <a:t>If (Test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600 ) Then GPA = Medium or High</a:t>
                </a:r>
                <a:endParaRPr lang="he-IL" dirty="0"/>
              </a:p>
              <a:p>
                <a:r>
                  <a:rPr lang="en-US" dirty="0"/>
                  <a:t>The training data may contain errors (noise)</a:t>
                </a:r>
                <a:endParaRPr lang="he-IL" dirty="0"/>
              </a:p>
              <a:p>
                <a:r>
                  <a:rPr lang="en-US" dirty="0"/>
                  <a:t>The training data may contain missing attribute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EF9B9-DF91-4C2A-8A76-F87AECFD9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04984" cy="4351338"/>
              </a:xfrm>
              <a:blipFill>
                <a:blip r:embed="rId3"/>
                <a:stretch>
                  <a:fillRect l="-879" t="-35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2838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40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Now we have to fill in the choice of attribute 𝐴, which we know cannot be weather, because we've already removed that from the list of attributes to use. </a:t>
                </a:r>
              </a:p>
              <a:p>
                <a:r>
                  <a:rPr lang="en-US" altLang="he-IL" dirty="0"/>
                  <a:t>So, we need to calculate the values for 𝐺𝑎𝑖𝑛(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altLang="he-IL" dirty="0"/>
                  <a:t>, 𝑝𝑎𝑟𝑒𝑛𝑡𝑠) and </a:t>
                </a:r>
                <a:br>
                  <a:rPr lang="en-US" altLang="he-IL" dirty="0"/>
                </a:br>
                <a:r>
                  <a:rPr lang="en-US" altLang="he-IL" dirty="0"/>
                  <a:t>𝐺𝑎𝑖𝑛(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US" altLang="he-IL" dirty="0"/>
                  <a:t>, 𝑚𝑜𝑛𝑒𝑦).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r="-8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0A8C81-4DB1-4A9C-A74B-2289B5441CF2}"/>
              </a:ext>
            </a:extLst>
          </p:cNvPr>
          <p:cNvGraphicFramePr>
            <a:graphicFrameLocks/>
          </p:cNvGraphicFramePr>
          <p:nvPr/>
        </p:nvGraphicFramePr>
        <p:xfrm>
          <a:off x="838200" y="4298315"/>
          <a:ext cx="10515600" cy="2194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612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31FAFE0-B3BF-4C1C-834C-410BC2606744}"/>
              </a:ext>
            </a:extLst>
          </p:cNvPr>
          <p:cNvGrpSpPr/>
          <p:nvPr/>
        </p:nvGrpSpPr>
        <p:grpSpPr>
          <a:xfrm>
            <a:off x="3019976" y="4326383"/>
            <a:ext cx="1915918" cy="2166491"/>
            <a:chOff x="4494212" y="3898369"/>
            <a:chExt cx="944663" cy="17140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0E0F66-0EC8-40F5-821B-684A486928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17625" y="4291173"/>
              <a:ext cx="1714054" cy="928445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BCDB12-4881-4570-9975-C721884FE8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94212" y="3898370"/>
              <a:ext cx="944663" cy="170836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20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41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Hence we can calculate: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𝑚𝑜𝑛𝑒𝑦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𝑠𝑢𝑛𝑛𝑦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918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918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𝑡𝑒𝑛𝑛𝑖𝑠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𝟗𝟏𝟖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51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42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C2130F-1F28-4629-BBB5-3F510736D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5510" y="1932458"/>
          <a:ext cx="8128000" cy="1554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6919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902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Information Gain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Attribute 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0.918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Parents</a:t>
                      </a:r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Money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32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 algorithm (Example)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43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 marL="0" indent="0">
              <a:lnSpc>
                <a:spcPct val="100000"/>
              </a:lnSpc>
              <a:buNone/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DA6B3F-64B1-4054-ABF6-EE9F6CB904A7}"/>
              </a:ext>
            </a:extLst>
          </p:cNvPr>
          <p:cNvSpPr/>
          <p:nvPr/>
        </p:nvSpPr>
        <p:spPr>
          <a:xfrm>
            <a:off x="4301413" y="1492900"/>
            <a:ext cx="2341983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Root node</a:t>
            </a:r>
          </a:p>
          <a:p>
            <a:pPr algn="ctr"/>
            <a:r>
              <a:rPr lang="en-US" dirty="0"/>
              <a:t>Cinema=6, Tennis = 2, </a:t>
            </a:r>
            <a:r>
              <a:rPr lang="en-US" dirty="0" err="1"/>
              <a:t>StayIn</a:t>
            </a:r>
            <a:r>
              <a:rPr lang="en-US" dirty="0"/>
              <a:t>=1, Shopping=1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D68F0-5237-4758-82B4-694E9F954FC4}"/>
              </a:ext>
            </a:extLst>
          </p:cNvPr>
          <p:cNvSpPr/>
          <p:nvPr/>
        </p:nvSpPr>
        <p:spPr>
          <a:xfrm>
            <a:off x="1104123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Sunny (n=3)</a:t>
            </a:r>
          </a:p>
          <a:p>
            <a:pPr algn="ctr"/>
            <a:r>
              <a:rPr lang="en-US" dirty="0"/>
              <a:t>Cinema=1, Tennis = 2, </a:t>
            </a:r>
            <a:r>
              <a:rPr lang="en-US" dirty="0" err="1"/>
              <a:t>StayIn</a:t>
            </a:r>
            <a:r>
              <a:rPr lang="en-US" dirty="0"/>
              <a:t>=0, Shopping=0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FDB67-DE07-458F-8D97-E636EA18A607}"/>
              </a:ext>
            </a:extLst>
          </p:cNvPr>
          <p:cNvSpPr/>
          <p:nvPr/>
        </p:nvSpPr>
        <p:spPr>
          <a:xfrm>
            <a:off x="4488029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Windy (n=4)</a:t>
            </a:r>
          </a:p>
          <a:p>
            <a:pPr algn="ctr"/>
            <a:r>
              <a:rPr lang="en-US" dirty="0"/>
              <a:t>Cinema=3,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AF8A-B21E-44C0-AED2-E4C117D27D5A}"/>
              </a:ext>
            </a:extLst>
          </p:cNvPr>
          <p:cNvSpPr/>
          <p:nvPr/>
        </p:nvSpPr>
        <p:spPr>
          <a:xfrm>
            <a:off x="7633996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Rainy (n=3)</a:t>
            </a:r>
          </a:p>
          <a:p>
            <a:pPr algn="ctr"/>
            <a:r>
              <a:rPr lang="en-US" dirty="0"/>
              <a:t>Cinema=2,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E8723-3584-445C-B3D6-037548083659}"/>
              </a:ext>
            </a:extLst>
          </p:cNvPr>
          <p:cNvCxnSpPr/>
          <p:nvPr/>
        </p:nvCxnSpPr>
        <p:spPr>
          <a:xfrm flipH="1">
            <a:off x="2209800" y="2416630"/>
            <a:ext cx="3183294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97E24-C69D-4CD6-9643-7D7BFE65B44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2405" y="2416630"/>
            <a:ext cx="189726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D343E9-9373-4A20-9F58-6657B164DDC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2405" y="2416630"/>
            <a:ext cx="3335693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A137C3-97D9-405C-8220-0A885C4EAEBB}"/>
              </a:ext>
            </a:extLst>
          </p:cNvPr>
          <p:cNvSpPr txBox="1"/>
          <p:nvPr/>
        </p:nvSpPr>
        <p:spPr>
          <a:xfrm>
            <a:off x="3307703" y="2222041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Weather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CBBE27-AF48-402C-822E-1F19CD147856}"/>
              </a:ext>
            </a:extLst>
          </p:cNvPr>
          <p:cNvSpPr/>
          <p:nvPr/>
        </p:nvSpPr>
        <p:spPr>
          <a:xfrm>
            <a:off x="623597" y="4206616"/>
            <a:ext cx="1261188" cy="7059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 (n=1)</a:t>
            </a:r>
          </a:p>
          <a:p>
            <a:pPr algn="ctr"/>
            <a:r>
              <a:rPr lang="en-US" dirty="0"/>
              <a:t>Cinema=1 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E6897-4FC4-4E62-A6E2-4BC60168F196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1254191" y="3928188"/>
            <a:ext cx="1024034" cy="278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9D2306-85BB-4670-A820-10682A9CF083}"/>
              </a:ext>
            </a:extLst>
          </p:cNvPr>
          <p:cNvSpPr/>
          <p:nvPr/>
        </p:nvSpPr>
        <p:spPr>
          <a:xfrm>
            <a:off x="2752533" y="4206616"/>
            <a:ext cx="1261188" cy="7059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 (n=2)</a:t>
            </a:r>
          </a:p>
          <a:p>
            <a:pPr algn="ctr"/>
            <a:r>
              <a:rPr lang="en-US" dirty="0"/>
              <a:t>Tennis=2 </a:t>
            </a:r>
            <a:endParaRPr lang="he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77A53D-1D10-4A5C-A8D8-D37136E45C0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2278225" y="3928188"/>
            <a:ext cx="1104902" cy="278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11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need to calculate the values for 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</m:oMath>
                </a14:m>
                <a:r>
                  <a:rPr lang="en-US" dirty="0"/>
                  <a:t>, parents) and 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</m:oMath>
                </a14:m>
                <a:r>
                  <a:rPr lang="en-US" dirty="0"/>
                  <a:t>, money).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72FBA7-D8FE-48FA-A6C6-47BF1E03132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326515"/>
          <a:ext cx="105156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W7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 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4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W9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0278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2F4C0A8-06CB-4B22-8461-41F50F38B883}"/>
              </a:ext>
            </a:extLst>
          </p:cNvPr>
          <p:cNvGrpSpPr/>
          <p:nvPr/>
        </p:nvGrpSpPr>
        <p:grpSpPr>
          <a:xfrm>
            <a:off x="2995126" y="1326515"/>
            <a:ext cx="2006081" cy="2651760"/>
            <a:chOff x="4494212" y="3898369"/>
            <a:chExt cx="944663" cy="171405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132F9E-93DB-46D7-8741-DA33C97327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17625" y="4291173"/>
              <a:ext cx="1714054" cy="928445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3B895-B893-456A-8D2A-CC7CBB7989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94212" y="3898370"/>
              <a:ext cx="944663" cy="170836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3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45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dirty="0"/>
                  <a:t>Now we need to calculate the values for 𝐺𝑎𝑖𝑛(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he-IL" b="0" i="1" dirty="0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</m:oMath>
                </a14:m>
                <a:r>
                  <a:rPr lang="en-US" altLang="he-IL" dirty="0"/>
                  <a:t>, 𝑝𝑎𝑟𝑒𝑛𝑡𝑠) and </a:t>
                </a:r>
                <a:br>
                  <a:rPr lang="en-US" altLang="he-IL" dirty="0"/>
                </a:br>
                <a:r>
                  <a:rPr lang="en-US" altLang="he-IL" dirty="0"/>
                  <a:t>𝐺𝑎𝑖𝑛(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he-IL" b="0" i="1" dirty="0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</m:oMath>
                </a14:m>
                <a:r>
                  <a:rPr lang="en-US" altLang="he-IL" dirty="0"/>
                  <a:t>, 𝑚𝑜𝑛𝑒𝑦).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DFF5473-34FE-4A2D-B651-BBE03DC0B61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78159" y="3192638"/>
          <a:ext cx="105156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W7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 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4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W9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0278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50AE6AD-973E-4FE2-A01D-B37FA8B6551B}"/>
              </a:ext>
            </a:extLst>
          </p:cNvPr>
          <p:cNvGrpSpPr/>
          <p:nvPr/>
        </p:nvGrpSpPr>
        <p:grpSpPr>
          <a:xfrm>
            <a:off x="3135085" y="3192638"/>
            <a:ext cx="2006081" cy="2651760"/>
            <a:chOff x="4494212" y="3898369"/>
            <a:chExt cx="944663" cy="17140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CB405A-163B-4010-8E20-8934221765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17625" y="4291173"/>
              <a:ext cx="1714054" cy="928445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D70993-0DA7-4D1B-A149-C111E290C9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94212" y="3898370"/>
              <a:ext cx="944663" cy="170836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72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46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𝑊𝑖𝑛𝑑𝑦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𝑝𝑎𝑟𝑒𝑛𝑡𝑠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𝑊𝑖𝑛𝑑𝑦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𝑦𝑒𝑠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𝑊𝑖𝑛𝑑𝑦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𝑊𝑖𝑛𝑑𝑦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811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𝟑𝟏𝟏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49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47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𝑊𝑖𝑛𝑑𝑦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𝑀𝑜𝑛𝑒𝑦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𝑀𝑜𝑛𝑒𝑦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𝑀𝑜𝑛𝑒𝑦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he-IL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𝑃𝑜𝑜𝑟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𝑀𝑜𝑛𝑒𝑦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𝑝𝑜𝑜𝑟</m:t>
                        </m:r>
                      </m:sub>
                    </m:sSub>
                    <m:r>
                      <m:rPr>
                        <m:nor/>
                      </m:rPr>
                      <a:rPr lang="en-US" altLang="he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918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he-IL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he-IL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he-IL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𝟏𝟐𝟐𝟓</m:t>
                    </m:r>
                  </m:oMath>
                </a14:m>
                <a:endParaRPr lang="en-US" altLang="he-I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𝑜𝑝𝑝𝑖𝑛𝑔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𝟗𝟏𝟖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𝐼𝑛𝑓𝑜</m:t>
                    </m:r>
                    <m:r>
                      <a:rPr lang="en-US" altLang="he-IL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𝑃𝑜𝑜𝑟</m:t>
                        </m:r>
                      </m:sub>
                    </m:sSub>
                  </m:oMath>
                </a14:m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𝑐𝑖𝑛𝑒𝑚𝑎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latin typeface="Times New Roman" panose="02020603050405020304" pitchFamily="18" charset="0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45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48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dirty="0"/>
              <a:t>Meaning that this node will be split by parents too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he-IL" dirty="0"/>
              <a:t>After calculating the Gain for rainy too, the final tree is…</a:t>
            </a: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C2130F-1F28-4629-BBB5-3F510736D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5510" y="1932458"/>
          <a:ext cx="8128000" cy="1554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6919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4902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Information Gain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Attribute 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0.311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Parents</a:t>
                      </a:r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0.1225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/>
                        <a:t>Money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5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 algorithm (Example)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49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 marL="0" indent="0">
              <a:lnSpc>
                <a:spcPct val="100000"/>
              </a:lnSpc>
              <a:buNone/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  <a:p>
            <a:pPr>
              <a:lnSpc>
                <a:spcPct val="100000"/>
              </a:lnSpc>
            </a:pPr>
            <a:endParaRPr lang="en-US" altLang="he-I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DA6B3F-64B1-4054-ABF6-EE9F6CB904A7}"/>
              </a:ext>
            </a:extLst>
          </p:cNvPr>
          <p:cNvSpPr/>
          <p:nvPr/>
        </p:nvSpPr>
        <p:spPr>
          <a:xfrm>
            <a:off x="4301413" y="1492900"/>
            <a:ext cx="2341983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Root node</a:t>
            </a:r>
          </a:p>
          <a:p>
            <a:pPr algn="ctr"/>
            <a:r>
              <a:rPr lang="en-US" dirty="0"/>
              <a:t>Cinema=6, Tennis = 2, </a:t>
            </a:r>
            <a:r>
              <a:rPr lang="en-US" dirty="0" err="1"/>
              <a:t>StayIn</a:t>
            </a:r>
            <a:r>
              <a:rPr lang="en-US" dirty="0"/>
              <a:t>=1, Shopping=1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D68F0-5237-4758-82B4-694E9F954FC4}"/>
              </a:ext>
            </a:extLst>
          </p:cNvPr>
          <p:cNvSpPr/>
          <p:nvPr/>
        </p:nvSpPr>
        <p:spPr>
          <a:xfrm>
            <a:off x="1104123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Sunny (n=3)</a:t>
            </a:r>
          </a:p>
          <a:p>
            <a:pPr algn="ctr"/>
            <a:r>
              <a:rPr lang="en-US" dirty="0"/>
              <a:t>Cinema=1, Tennis = 2, </a:t>
            </a:r>
            <a:r>
              <a:rPr lang="en-US" dirty="0" err="1"/>
              <a:t>StayIn</a:t>
            </a:r>
            <a:r>
              <a:rPr lang="en-US" dirty="0"/>
              <a:t>=0, Shopping=0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FDB67-DE07-458F-8D97-E636EA18A607}"/>
              </a:ext>
            </a:extLst>
          </p:cNvPr>
          <p:cNvSpPr/>
          <p:nvPr/>
        </p:nvSpPr>
        <p:spPr>
          <a:xfrm>
            <a:off x="4488029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Windy (n=4)</a:t>
            </a:r>
          </a:p>
          <a:p>
            <a:pPr algn="ctr"/>
            <a:r>
              <a:rPr lang="en-US" dirty="0"/>
              <a:t>Cinema=3,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A5AF8A-B21E-44C0-AED2-E4C117D27D5A}"/>
              </a:ext>
            </a:extLst>
          </p:cNvPr>
          <p:cNvSpPr/>
          <p:nvPr/>
        </p:nvSpPr>
        <p:spPr>
          <a:xfrm>
            <a:off x="7633996" y="2747866"/>
            <a:ext cx="2348204" cy="11803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Rainy (n=3)</a:t>
            </a:r>
          </a:p>
          <a:p>
            <a:pPr algn="ctr"/>
            <a:r>
              <a:rPr lang="en-US" dirty="0"/>
              <a:t>Cinema=2, Tennis = 0, </a:t>
            </a:r>
            <a:r>
              <a:rPr lang="en-US" dirty="0" err="1"/>
              <a:t>StayIn</a:t>
            </a:r>
            <a:r>
              <a:rPr lang="en-US" dirty="0"/>
              <a:t>=1, Shopping=0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E8723-3584-445C-B3D6-037548083659}"/>
              </a:ext>
            </a:extLst>
          </p:cNvPr>
          <p:cNvCxnSpPr/>
          <p:nvPr/>
        </p:nvCxnSpPr>
        <p:spPr>
          <a:xfrm flipH="1">
            <a:off x="2209800" y="2416630"/>
            <a:ext cx="3183294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97E24-C69D-4CD6-9643-7D7BFE65B44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2405" y="2416630"/>
            <a:ext cx="189726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D343E9-9373-4A20-9F58-6657B164DDC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2405" y="2416630"/>
            <a:ext cx="3335693" cy="331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A137C3-97D9-405C-8220-0A885C4EAEBB}"/>
              </a:ext>
            </a:extLst>
          </p:cNvPr>
          <p:cNvSpPr txBox="1"/>
          <p:nvPr/>
        </p:nvSpPr>
        <p:spPr>
          <a:xfrm>
            <a:off x="3307703" y="2222041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Weather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CBBE27-AF48-402C-822E-1F19CD147856}"/>
              </a:ext>
            </a:extLst>
          </p:cNvPr>
          <p:cNvSpPr/>
          <p:nvPr/>
        </p:nvSpPr>
        <p:spPr>
          <a:xfrm>
            <a:off x="623597" y="4206616"/>
            <a:ext cx="1261188" cy="7059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 (n=1)</a:t>
            </a:r>
          </a:p>
          <a:p>
            <a:pPr algn="ctr"/>
            <a:r>
              <a:rPr lang="en-US" dirty="0"/>
              <a:t>Cinema=1 </a:t>
            </a:r>
            <a:endParaRPr lang="he-I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E6897-4FC4-4E62-A6E2-4BC60168F196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1254191" y="3928188"/>
            <a:ext cx="1024034" cy="278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9D2306-85BB-4670-A820-10682A9CF083}"/>
              </a:ext>
            </a:extLst>
          </p:cNvPr>
          <p:cNvSpPr/>
          <p:nvPr/>
        </p:nvSpPr>
        <p:spPr>
          <a:xfrm>
            <a:off x="2752533" y="4206616"/>
            <a:ext cx="1261188" cy="70595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 (n=2)</a:t>
            </a:r>
          </a:p>
          <a:p>
            <a:pPr algn="ctr"/>
            <a:r>
              <a:rPr lang="en-US" dirty="0"/>
              <a:t>Tennis=2 </a:t>
            </a:r>
            <a:endParaRPr lang="he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77A53D-1D10-4A5C-A8D8-D37136E45C0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2278225" y="3928188"/>
            <a:ext cx="1104902" cy="278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392DEE-06AF-4E12-9FD9-E781E2307966}"/>
              </a:ext>
            </a:extLst>
          </p:cNvPr>
          <p:cNvSpPr/>
          <p:nvPr/>
        </p:nvSpPr>
        <p:spPr>
          <a:xfrm>
            <a:off x="4312301" y="4206616"/>
            <a:ext cx="1293062" cy="83191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Yes (n=2)</a:t>
            </a:r>
          </a:p>
          <a:p>
            <a:pPr algn="ctr"/>
            <a:r>
              <a:rPr lang="en-US" dirty="0"/>
              <a:t>Cinema=2 </a:t>
            </a:r>
            <a:endParaRPr lang="he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D23400-987D-4648-B190-BC503F6F8910}"/>
              </a:ext>
            </a:extLst>
          </p:cNvPr>
          <p:cNvSpPr/>
          <p:nvPr/>
        </p:nvSpPr>
        <p:spPr>
          <a:xfrm>
            <a:off x="5872068" y="4206615"/>
            <a:ext cx="1527107" cy="8319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 (n=2)</a:t>
            </a:r>
          </a:p>
          <a:p>
            <a:pPr algn="ctr"/>
            <a:r>
              <a:rPr lang="en-US" dirty="0"/>
              <a:t>Cinema=1, Shopping=1 </a:t>
            </a:r>
            <a:endParaRPr lang="he-I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4B3EC3-1004-4A8F-809C-7333EBE3775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958832" y="3928188"/>
            <a:ext cx="703299" cy="278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3F2296-701A-4F20-A844-38E722FAF2A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5662131" y="3928188"/>
            <a:ext cx="973491" cy="278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896171-B112-4524-8CF7-79D7AD86D884}"/>
              </a:ext>
            </a:extLst>
          </p:cNvPr>
          <p:cNvSpPr txBox="1"/>
          <p:nvPr/>
        </p:nvSpPr>
        <p:spPr>
          <a:xfrm>
            <a:off x="654696" y="3828551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Parents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AE298-90E0-45C0-9B09-B9C42B2D81C5}"/>
              </a:ext>
            </a:extLst>
          </p:cNvPr>
          <p:cNvSpPr txBox="1"/>
          <p:nvPr/>
        </p:nvSpPr>
        <p:spPr>
          <a:xfrm>
            <a:off x="4154454" y="3865457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Parents</a:t>
            </a:r>
            <a:endParaRPr lang="he-IL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483E8F-A424-456E-966E-C16BB25ED223}"/>
              </a:ext>
            </a:extLst>
          </p:cNvPr>
          <p:cNvSpPr/>
          <p:nvPr/>
        </p:nvSpPr>
        <p:spPr>
          <a:xfrm>
            <a:off x="7587348" y="4206616"/>
            <a:ext cx="1293062" cy="8319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Rich (n=1)</a:t>
            </a:r>
          </a:p>
          <a:p>
            <a:pPr algn="ctr"/>
            <a:r>
              <a:rPr lang="en-US" dirty="0"/>
              <a:t>Stayin=1 </a:t>
            </a:r>
            <a:endParaRPr lang="he-I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BA35EC-8B6C-4007-8634-EA36C3265218}"/>
              </a:ext>
            </a:extLst>
          </p:cNvPr>
          <p:cNvSpPr/>
          <p:nvPr/>
        </p:nvSpPr>
        <p:spPr>
          <a:xfrm>
            <a:off x="9147115" y="4206615"/>
            <a:ext cx="1527107" cy="8319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Poor (n=2)</a:t>
            </a:r>
          </a:p>
          <a:p>
            <a:pPr algn="ctr"/>
            <a:r>
              <a:rPr lang="en-US" dirty="0"/>
              <a:t>Cinema=2</a:t>
            </a:r>
            <a:endParaRPr lang="he-IL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3EE3CF-92AB-4B60-B787-00A094C87862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flipH="1">
            <a:off x="8233879" y="3928188"/>
            <a:ext cx="574219" cy="278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CB84CE-FE89-4208-A8B6-3576EC2782C6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8808098" y="3928188"/>
            <a:ext cx="1102571" cy="278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8CAFD8E-8D3B-4EC7-A1C5-89C37CFEA99C}"/>
              </a:ext>
            </a:extLst>
          </p:cNvPr>
          <p:cNvSpPr txBox="1"/>
          <p:nvPr/>
        </p:nvSpPr>
        <p:spPr>
          <a:xfrm>
            <a:off x="7633996" y="3828551"/>
            <a:ext cx="1240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Money</a:t>
            </a:r>
            <a:endParaRPr lang="he-IL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52D9F31-CDD9-43D0-85D0-998A5C7D717A}"/>
              </a:ext>
            </a:extLst>
          </p:cNvPr>
          <p:cNvSpPr/>
          <p:nvPr/>
        </p:nvSpPr>
        <p:spPr>
          <a:xfrm>
            <a:off x="4781555" y="5539637"/>
            <a:ext cx="1527107" cy="7722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Rich (n=1)</a:t>
            </a:r>
          </a:p>
          <a:p>
            <a:pPr algn="ctr"/>
            <a:r>
              <a:rPr lang="en-US" dirty="0"/>
              <a:t>Shopping=1 </a:t>
            </a:r>
            <a:endParaRPr lang="he-IL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D7E9A0-37AE-43E1-8A62-B76E3C4B36F8}"/>
              </a:ext>
            </a:extLst>
          </p:cNvPr>
          <p:cNvSpPr/>
          <p:nvPr/>
        </p:nvSpPr>
        <p:spPr>
          <a:xfrm>
            <a:off x="6635621" y="5551614"/>
            <a:ext cx="1527107" cy="8319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Poor (n=1)</a:t>
            </a:r>
          </a:p>
          <a:p>
            <a:pPr algn="ctr"/>
            <a:r>
              <a:rPr lang="en-US" dirty="0"/>
              <a:t>Cinema=1</a:t>
            </a:r>
            <a:endParaRPr lang="he-IL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F8D19F-00CD-41A6-8342-393BEBB09C54}"/>
              </a:ext>
            </a:extLst>
          </p:cNvPr>
          <p:cNvCxnSpPr>
            <a:cxnSpLocks/>
            <a:stCxn id="18" idx="2"/>
            <a:endCxn id="45" idx="0"/>
          </p:cNvCxnSpPr>
          <p:nvPr/>
        </p:nvCxnSpPr>
        <p:spPr>
          <a:xfrm flipH="1">
            <a:off x="5545109" y="5038531"/>
            <a:ext cx="1090513" cy="501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F3C768-49FF-41B6-969D-8CBA2A1AF7FC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6635622" y="5038531"/>
            <a:ext cx="763553" cy="513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induction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/>
          </a:bodyPr>
          <a:lstStyle/>
          <a:p>
            <a:r>
              <a:rPr lang="en-US" dirty="0"/>
              <a:t>A decision tree for the concept </a:t>
            </a:r>
            <a:r>
              <a:rPr lang="en-US" i="1" dirty="0"/>
              <a:t>buys computer</a:t>
            </a:r>
            <a:r>
              <a:rPr lang="en-US" dirty="0"/>
              <a:t>, indicating whether an </a:t>
            </a:r>
            <a:r>
              <a:rPr lang="en-US" i="1" dirty="0" err="1"/>
              <a:t>AllElectronics</a:t>
            </a:r>
            <a:r>
              <a:rPr lang="en-US" i="1" dirty="0"/>
              <a:t> </a:t>
            </a:r>
            <a:r>
              <a:rPr lang="en-US" dirty="0"/>
              <a:t>customer is likely to purchase a computer. </a:t>
            </a:r>
          </a:p>
          <a:p>
            <a:r>
              <a:rPr lang="en-US" dirty="0"/>
              <a:t>Each internal (non-leaf) node represents a test on an attribute. </a:t>
            </a:r>
          </a:p>
          <a:p>
            <a:r>
              <a:rPr lang="en-US" dirty="0"/>
              <a:t>Each leaf node represents a class (either </a:t>
            </a:r>
            <a:r>
              <a:rPr lang="en-US" i="1" dirty="0"/>
              <a:t>buys computer </a:t>
            </a:r>
            <a:r>
              <a:rPr lang="en-US" dirty="0"/>
              <a:t>== </a:t>
            </a:r>
            <a:r>
              <a:rPr lang="en-US" i="1" dirty="0"/>
              <a:t>yes </a:t>
            </a:r>
            <a:r>
              <a:rPr lang="en-US" dirty="0"/>
              <a:t>or </a:t>
            </a:r>
            <a:r>
              <a:rPr lang="en-US" i="1" dirty="0"/>
              <a:t>buys computer == no</a:t>
            </a:r>
            <a:r>
              <a:rPr lang="en-US" dirty="0"/>
              <a:t>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</a:t>
            </a:fld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5CE5A-F2C0-49BA-B8BA-0705DEEF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80" y="1825625"/>
            <a:ext cx="4865208" cy="27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9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Estimation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50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Training</a:t>
                </a:r>
                <a:r>
                  <a:rPr lang="en-US" dirty="0"/>
                  <a:t> Accuracy Rate</a:t>
                </a:r>
              </a:p>
              <a:p>
                <a:pPr lvl="1"/>
                <a:r>
                  <a:rPr lang="en-US" dirty="0"/>
                  <a:t>The percentage of training set samples that are correctly classified by the model.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Testing</a:t>
                </a:r>
                <a:r>
                  <a:rPr lang="en-US" dirty="0"/>
                  <a:t> Accuracy Rate</a:t>
                </a:r>
              </a:p>
              <a:p>
                <a:pPr lvl="1"/>
                <a:r>
                  <a:rPr lang="en-US" dirty="0"/>
                  <a:t>The percentage of test set samples that are correctly classified by the model.</a:t>
                </a:r>
              </a:p>
              <a:p>
                <a:r>
                  <a:rPr lang="en-US" dirty="0"/>
                  <a:t>Test set is independent of training set, otherwise over-fitting will occur.</a:t>
                </a:r>
              </a:p>
              <a:p>
                <a:r>
                  <a:rPr lang="en-US" dirty="0"/>
                  <a:t>Majority Rule Accuracy</a:t>
                </a:r>
              </a:p>
              <a:p>
                <a:pPr lvl="1"/>
                <a:r>
                  <a:rPr lang="en-US" dirty="0"/>
                  <a:t>To select a class for a terminal node, select the class having the most examples (in training set).</a:t>
                </a:r>
              </a:p>
              <a:p>
                <a:pPr lvl="1"/>
                <a:r>
                  <a:rPr lang="en-US" dirty="0"/>
                  <a:t>Majority rule accuracy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|/|D|</a:t>
                </a:r>
              </a:p>
              <a:p>
                <a:r>
                  <a:rPr lang="en-US" dirty="0"/>
                  <a:t>The classification model should be more accurate than the </a:t>
                </a:r>
                <a:r>
                  <a:rPr lang="en-US" i="1" dirty="0"/>
                  <a:t>majority rule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D0C78A-3BD9-481D-94D5-E8234989E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28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8111" y="-94628"/>
            <a:ext cx="1096994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he-IL" sz="4000" b="1" dirty="0"/>
              <a:t>Accuracy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25445" y="1128519"/>
                <a:ext cx="9662024" cy="4524784"/>
              </a:xfrm>
            </p:spPr>
            <p:txBody>
              <a:bodyPr>
                <a:normAutofit/>
              </a:bodyPr>
              <a:lstStyle/>
              <a:p>
                <a:pPr algn="l" rtl="0" eaLnBrk="1" hangingPunct="1"/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tell if the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r>
                  <a:rPr lang="en-US" altLang="he-IL" sz="2400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significantly different than the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</a:t>
                </a:r>
                <a:r>
                  <a:rPr lang="en-US" altLang="he-IL" sz="2400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Normal approximation to Binomial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The two accuracies are equal.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if: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25445" y="1128519"/>
                <a:ext cx="9662024" cy="4524784"/>
              </a:xfrm>
              <a:blipFill>
                <a:blip r:embed="rId4"/>
                <a:stretch>
                  <a:fillRect l="-820" t="-1887" r="-8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37123721"/>
              </p:ext>
            </p:extLst>
          </p:nvPr>
        </p:nvGraphicFramePr>
        <p:xfrm>
          <a:off x="3298825" y="2798763"/>
          <a:ext cx="24479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משוואה" r:id="rId5" imgW="1345616" imgH="444307" progId="Equation.3">
                  <p:embed/>
                </p:oleObj>
              </mc:Choice>
              <mc:Fallback>
                <p:oleObj name="משוואה" r:id="rId5" imgW="1345616" imgH="444307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798763"/>
                        <a:ext cx="24479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/>
          </p:nvPr>
        </p:nvGraphicFramePr>
        <p:xfrm>
          <a:off x="3270552" y="4129702"/>
          <a:ext cx="2632976" cy="76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משוואה" r:id="rId7" imgW="1447800" imgH="419100" progId="Equation.3">
                  <p:embed/>
                </p:oleObj>
              </mc:Choice>
              <mc:Fallback>
                <p:oleObj name="משוואה" r:id="rId7" imgW="1447800" imgH="4191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552" y="4129702"/>
                        <a:ext cx="2632976" cy="76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Text Box 6"/>
              <p:cNvSpPr txBox="1">
                <a:spLocks noChangeArrowheads="1"/>
              </p:cNvSpPr>
              <p:nvPr/>
            </p:nvSpPr>
            <p:spPr bwMode="auto">
              <a:xfrm>
                <a:off x="662310" y="5470702"/>
                <a:ext cx="10838344" cy="89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ct val="0"/>
                  </a:spcBef>
                  <a:buNone/>
                </a:pP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P=0.51 </a:t>
                </a: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he-IL" sz="2499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Testing</a:t>
                </a:r>
                <a:r>
                  <a:rPr lang="en-US" altLang="he-IL" sz="2499" dirty="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he-IL" sz="2499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accuracy</a:t>
                </a:r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should be 51% at the most, for the two accuracies to be significantly different (to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𝐻</m:t>
                        </m:r>
                      </m:e>
                      <m:sub>
                        <m:r>
                          <a:rPr lang="en-US" altLang="he-IL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he-IL" sz="2499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).</a:t>
                </a:r>
                <a:endParaRPr lang="en-US" altLang="he-IL" sz="249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310" y="5470702"/>
                <a:ext cx="10838344" cy="897875"/>
              </a:xfrm>
              <a:prstGeom prst="rect">
                <a:avLst/>
              </a:prstGeom>
              <a:blipFill>
                <a:blip r:embed="rId9"/>
                <a:stretch>
                  <a:fillRect l="-956" t="-5405" r="-1350" b="-14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81482" y="4135702"/>
            <a:ext cx="4534306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training accuracy &gt; testing accuracy 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8148103" y="4635187"/>
            <a:ext cx="431688" cy="360269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240425" y="5062269"/>
            <a:ext cx="4247044" cy="4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2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Over-fitting</a:t>
            </a:r>
          </a:p>
        </p:txBody>
      </p:sp>
      <p:sp>
        <p:nvSpPr>
          <p:cNvPr id="54285" name="AutoShape 13"/>
          <p:cNvSpPr>
            <a:spLocks noChangeArrowheads="1"/>
          </p:cNvSpPr>
          <p:nvPr/>
        </p:nvSpPr>
        <p:spPr bwMode="auto">
          <a:xfrm>
            <a:off x="1449013" y="3569632"/>
            <a:ext cx="2807557" cy="503107"/>
          </a:xfrm>
          <a:prstGeom prst="wedgeEllipseCallout">
            <a:avLst>
              <a:gd name="adj1" fmla="val 32926"/>
              <a:gd name="adj2" fmla="val -8754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Testing accuracy</a:t>
            </a:r>
          </a:p>
        </p:txBody>
      </p:sp>
      <p:sp>
        <p:nvSpPr>
          <p:cNvPr id="54286" name="AutoShape 14"/>
          <p:cNvSpPr>
            <a:spLocks noChangeArrowheads="1"/>
          </p:cNvSpPr>
          <p:nvPr/>
        </p:nvSpPr>
        <p:spPr bwMode="auto">
          <a:xfrm>
            <a:off x="5943600" y="2992950"/>
            <a:ext cx="3286856" cy="791956"/>
          </a:xfrm>
          <a:prstGeom prst="wedgeEllipseCallout">
            <a:avLst>
              <a:gd name="adj1" fmla="val -64819"/>
              <a:gd name="adj2" fmla="val 6514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 number of samples in the testing set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1513429" y="4366176"/>
            <a:ext cx="1642635" cy="788782"/>
          </a:xfrm>
          <a:prstGeom prst="wedgeEllipseCallout">
            <a:avLst>
              <a:gd name="adj1" fmla="val 56116"/>
              <a:gd name="adj2" fmla="val -2380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training  accuracy</a:t>
            </a:r>
          </a:p>
        </p:txBody>
      </p:sp>
      <p:sp>
        <p:nvSpPr>
          <p:cNvPr id="5134" name="מציין מיקום של מספר שקופית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777CF9A-D429-470A-8B19-18891D4AC48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51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3381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animBg="1"/>
      <p:bldP spid="54286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52</a:t>
            </a:fld>
            <a:endParaRPr lang="he-IL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2CE6763-804D-418D-8392-8F2F3C64EF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26515"/>
          <a:ext cx="10515600" cy="5394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0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Stay in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W6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W7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6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Shopping</a:t>
                      </a:r>
                      <a:endParaRPr lang="he-IL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 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W8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4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W9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0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9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4892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Estimation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53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C78A-3BD9-481D-94D5-E8234989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example, training accuracy is ?</a:t>
            </a:r>
          </a:p>
          <a:p>
            <a:r>
              <a:rPr lang="en-US" dirty="0"/>
              <a:t>Take the following testing set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85DCB7-88A2-431D-8A8A-ADAEA019A86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3595" y="2892827"/>
          <a:ext cx="105156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07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200287-7F37-4F35-A476-BA1DD3D7ADE3}"/>
              </a:ext>
            </a:extLst>
          </p:cNvPr>
          <p:cNvSpPr txBox="1"/>
          <p:nvPr/>
        </p:nvSpPr>
        <p:spPr>
          <a:xfrm>
            <a:off x="623595" y="5761464"/>
            <a:ext cx="443204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Testing accuracy is: ?</a:t>
            </a:r>
          </a:p>
          <a:p>
            <a:r>
              <a:rPr lang="en-US" sz="2400" dirty="0"/>
              <a:t>Majority rule accuracy=?</a:t>
            </a:r>
            <a:endParaRPr lang="he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F6C72-709F-422F-BD32-0F464AFC13D4}"/>
              </a:ext>
            </a:extLst>
          </p:cNvPr>
          <p:cNvSpPr/>
          <p:nvPr/>
        </p:nvSpPr>
        <p:spPr>
          <a:xfrm>
            <a:off x="5772538" y="5892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classification model should be more accurate than the </a:t>
            </a:r>
            <a:r>
              <a:rPr lang="en-US" b="1" i="1" dirty="0"/>
              <a:t>majority rule</a:t>
            </a:r>
            <a:r>
              <a:rPr lang="en-US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A77D4-4728-440F-84B5-3FA775E6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41" y="133350"/>
            <a:ext cx="4954860" cy="24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Estimation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54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C78A-3BD9-481D-94D5-E8234989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example, training accuracy is 10/10 = 100%</a:t>
            </a:r>
          </a:p>
          <a:p>
            <a:r>
              <a:rPr lang="en-US" dirty="0"/>
              <a:t>Take the following testing set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85DCB7-88A2-431D-8A8A-ADAEA019A86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3595" y="2892827"/>
          <a:ext cx="10515600" cy="265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279337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29978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7945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8419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1142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Decision (Class)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Money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Parents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Weather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Week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Tennis</a:t>
                      </a:r>
                      <a:endParaRPr lang="he-IL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Sunny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Rich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Windy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Cinema</a:t>
                      </a:r>
                      <a:endParaRPr lang="he-IL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Poor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Yes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Rainy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W14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07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200287-7F37-4F35-A476-BA1DD3D7ADE3}"/>
              </a:ext>
            </a:extLst>
          </p:cNvPr>
          <p:cNvSpPr txBox="1"/>
          <p:nvPr/>
        </p:nvSpPr>
        <p:spPr>
          <a:xfrm>
            <a:off x="623595" y="5761464"/>
            <a:ext cx="443204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Testing accuracy is: ¾=0.75=75%</a:t>
            </a:r>
          </a:p>
          <a:p>
            <a:r>
              <a:rPr lang="en-US" sz="2400" dirty="0"/>
              <a:t>Majority rule accuracy=6/10=60%</a:t>
            </a:r>
            <a:endParaRPr lang="he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F6C72-709F-422F-BD32-0F464AFC13D4}"/>
              </a:ext>
            </a:extLst>
          </p:cNvPr>
          <p:cNvSpPr/>
          <p:nvPr/>
        </p:nvSpPr>
        <p:spPr>
          <a:xfrm>
            <a:off x="5772538" y="5892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classification model should be more accurate than the </a:t>
            </a:r>
            <a:r>
              <a:rPr lang="en-US" b="1" i="1" dirty="0"/>
              <a:t>majority rule</a:t>
            </a:r>
            <a:r>
              <a:rPr lang="en-US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A77D4-4728-440F-84B5-3FA775E6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19" y="133350"/>
            <a:ext cx="3804781" cy="18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71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Overfitting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55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Overfitting: An induced tree may overfit the training data</a:t>
                </a:r>
                <a:endParaRPr lang="he-IL" i="1" dirty="0"/>
              </a:p>
              <a:p>
                <a:pPr lvl="1"/>
                <a:r>
                  <a:rPr lang="en-US" i="1" dirty="0"/>
                  <a:t>Too many branches, some may reflect anomalies due to noise or outliers.</a:t>
                </a:r>
                <a:endParaRPr lang="he-IL" i="1" dirty="0"/>
              </a:p>
              <a:p>
                <a:pPr lvl="1"/>
                <a:r>
                  <a:rPr lang="en-US" i="1" dirty="0"/>
                  <a:t>Poor accuracy for unseen samples</a:t>
                </a:r>
                <a:endParaRPr lang="he-IL" i="1" dirty="0"/>
              </a:p>
              <a:p>
                <a:r>
                  <a:rPr lang="en-US" i="1" dirty="0"/>
                  <a:t>Definition of overfitting</a:t>
                </a:r>
                <a:endParaRPr lang="he-IL" i="1" dirty="0"/>
              </a:p>
              <a:p>
                <a:pPr lvl="1"/>
                <a:r>
                  <a:rPr lang="en-US" i="1" dirty="0"/>
                  <a:t>h - hypothesis (e.g., decision tree) in a hypothesis space H</a:t>
                </a:r>
                <a:endParaRPr lang="he-IL" i="1" dirty="0"/>
              </a:p>
              <a:p>
                <a:pPr lvl="1"/>
                <a:r>
                  <a:rPr lang="en-US" i="1" dirty="0"/>
                  <a:t>Training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/>
              </a:p>
              <a:p>
                <a:pPr lvl="1"/>
                <a:r>
                  <a:rPr lang="fr-FR" i="1" dirty="0" err="1"/>
                  <a:t>Entire</a:t>
                </a:r>
                <a:r>
                  <a:rPr lang="fr-FR" i="1" dirty="0"/>
                  <a:t> population 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/>
              </a:p>
              <a:p>
                <a:r>
                  <a:rPr lang="en-US" i="1" dirty="0"/>
                  <a:t>Hypothesis 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H overfits training data if there is an alternative hypothesis h 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H such that</a:t>
                </a:r>
                <a:endParaRPr lang="he-IL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pt-BR" i="1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 and</a:t>
                </a:r>
                <a:endParaRPr lang="he-IL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78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Overfitting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56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Overfitting: An induced tree may overfit the training data</a:t>
                </a:r>
                <a:endParaRPr lang="he-IL" i="1" dirty="0"/>
              </a:p>
              <a:p>
                <a:pPr lvl="1"/>
                <a:r>
                  <a:rPr lang="en-US" i="1" dirty="0"/>
                  <a:t>Too many branches, some may reflect anomalies due to noise or outliers.</a:t>
                </a:r>
                <a:endParaRPr lang="he-IL" i="1" dirty="0"/>
              </a:p>
              <a:p>
                <a:pPr lvl="1"/>
                <a:r>
                  <a:rPr lang="en-US" i="1" dirty="0"/>
                  <a:t>Poor accuracy for unseen samples</a:t>
                </a:r>
                <a:endParaRPr lang="he-IL" i="1" dirty="0"/>
              </a:p>
              <a:p>
                <a:r>
                  <a:rPr lang="en-US" i="1" dirty="0"/>
                  <a:t>Definition of overfitting</a:t>
                </a:r>
                <a:endParaRPr lang="he-IL" i="1" dirty="0"/>
              </a:p>
              <a:p>
                <a:pPr lvl="1"/>
                <a:r>
                  <a:rPr lang="en-US" i="1" dirty="0"/>
                  <a:t>h - hypothesis (e.g., decision tree) in a hypothesis space H</a:t>
                </a:r>
                <a:endParaRPr lang="he-IL" i="1" dirty="0"/>
              </a:p>
              <a:p>
                <a:pPr lvl="1"/>
                <a:r>
                  <a:rPr lang="en-US" i="1" dirty="0"/>
                  <a:t>Training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/>
              </a:p>
              <a:p>
                <a:pPr lvl="1"/>
                <a:r>
                  <a:rPr lang="fr-FR" i="1" dirty="0" err="1"/>
                  <a:t>Entire</a:t>
                </a:r>
                <a:r>
                  <a:rPr lang="fr-FR" i="1" dirty="0"/>
                  <a:t> population 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/>
              </a:p>
              <a:p>
                <a:r>
                  <a:rPr lang="en-US" i="1" dirty="0"/>
                  <a:t>Hypothesis 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H overfits training data if there is an alternative hypothesis h 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H such that</a:t>
                </a:r>
                <a:endParaRPr lang="he-IL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pt-BR" i="1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 and</a:t>
                </a:r>
                <a:endParaRPr lang="he-IL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E23C48A-F795-41E5-B8A6-41341F24B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10229481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096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Overfitting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57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Overfitting: An induced tree may overfit the training data</a:t>
                </a:r>
                <a:endParaRPr lang="he-IL" i="1" dirty="0"/>
              </a:p>
              <a:p>
                <a:pPr lvl="1"/>
                <a:r>
                  <a:rPr lang="en-US" i="1" dirty="0"/>
                  <a:t>Too many branches, some may reflect anomalies due to noise or outliers.</a:t>
                </a:r>
                <a:endParaRPr lang="he-IL" i="1" dirty="0"/>
              </a:p>
              <a:p>
                <a:pPr lvl="1"/>
                <a:r>
                  <a:rPr lang="en-US" i="1" dirty="0"/>
                  <a:t>Poor accuracy for unseen samples</a:t>
                </a:r>
                <a:endParaRPr lang="he-IL" i="1" dirty="0"/>
              </a:p>
              <a:p>
                <a:r>
                  <a:rPr lang="en-US" i="1" dirty="0"/>
                  <a:t>Definition of overfitting</a:t>
                </a:r>
                <a:endParaRPr lang="he-IL" i="1" dirty="0"/>
              </a:p>
              <a:p>
                <a:pPr lvl="1"/>
                <a:r>
                  <a:rPr lang="en-US" i="1" dirty="0"/>
                  <a:t>h - hypothesis (e.g., decision tree) in a hypothesis space H</a:t>
                </a:r>
                <a:endParaRPr lang="he-IL" i="1" dirty="0"/>
              </a:p>
              <a:p>
                <a:pPr lvl="1"/>
                <a:r>
                  <a:rPr lang="en-US" i="1" dirty="0"/>
                  <a:t>Training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/>
              </a:p>
              <a:p>
                <a:pPr lvl="1"/>
                <a:r>
                  <a:rPr lang="fr-FR" i="1" dirty="0" err="1"/>
                  <a:t>Entire</a:t>
                </a:r>
                <a:r>
                  <a:rPr lang="fr-FR" i="1" dirty="0"/>
                  <a:t> population 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/>
              </a:p>
              <a:p>
                <a:r>
                  <a:rPr lang="en-US" i="1" dirty="0"/>
                  <a:t>Hypothesis h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H overfits training data if there is an alternative hypothesis h 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H such that</a:t>
                </a:r>
                <a:endParaRPr lang="he-IL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pt-BR" i="1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 and</a:t>
                </a:r>
                <a:endParaRPr lang="he-IL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/>
                          <m:t>error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61283-3966-43F1-BEB7-6758432D3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977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4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Overfitting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58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approaches to avoid overfitting</a:t>
            </a:r>
            <a:endParaRPr lang="he-IL" dirty="0"/>
          </a:p>
          <a:p>
            <a:pPr lvl="1"/>
            <a:r>
              <a:rPr lang="en-US" u="sng" dirty="0"/>
              <a:t>Pre-pruning</a:t>
            </a:r>
            <a:r>
              <a:rPr lang="en-US" dirty="0"/>
              <a:t> : Halt tree construction early do not split a node if this would result in the goodness measure falling below a threshold</a:t>
            </a:r>
            <a:endParaRPr lang="he-IL" dirty="0"/>
          </a:p>
          <a:p>
            <a:pPr lvl="2"/>
            <a:r>
              <a:rPr lang="en-US" dirty="0"/>
              <a:t>Difficult to choose an appropriate threshold</a:t>
            </a:r>
            <a:endParaRPr lang="he-IL" dirty="0"/>
          </a:p>
          <a:p>
            <a:pPr lvl="1"/>
            <a:r>
              <a:rPr lang="en-US" u="sng" dirty="0"/>
              <a:t>Post-pruning</a:t>
            </a:r>
            <a:r>
              <a:rPr lang="en-US" dirty="0"/>
              <a:t> : Remove branches from a fully grown ” tree get a sequence of progressively pruned trees</a:t>
            </a:r>
            <a:endParaRPr lang="he-IL" dirty="0"/>
          </a:p>
          <a:p>
            <a:pPr lvl="2"/>
            <a:r>
              <a:rPr lang="en-US" dirty="0"/>
              <a:t>Use a set of data different from the training data to decide which is the best pruned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4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Overfitting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59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813D2-423E-4B41-9806-292D2B7B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8100"/>
            <a:ext cx="10591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induction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typical decision tree is shown. </a:t>
            </a:r>
          </a:p>
          <a:p>
            <a:r>
              <a:rPr lang="en-US" dirty="0"/>
              <a:t>It represents the concept </a:t>
            </a:r>
            <a:r>
              <a:rPr lang="en-US" i="1" dirty="0"/>
              <a:t>buys computer</a:t>
            </a:r>
            <a:r>
              <a:rPr lang="en-US" dirty="0"/>
              <a:t>, that is, it predicts whether a customer at </a:t>
            </a:r>
            <a:r>
              <a:rPr lang="en-US" i="1" dirty="0" err="1"/>
              <a:t>AllElectronics</a:t>
            </a:r>
            <a:r>
              <a:rPr lang="en-US" i="1" dirty="0"/>
              <a:t> </a:t>
            </a:r>
            <a:r>
              <a:rPr lang="en-US" dirty="0"/>
              <a:t>is likely to purchase a computer. </a:t>
            </a:r>
          </a:p>
          <a:p>
            <a:r>
              <a:rPr lang="en-US" dirty="0"/>
              <a:t>Internal nodes are denoted by rectangles, and leaf nodes are denoted by ovals.</a:t>
            </a:r>
          </a:p>
          <a:p>
            <a:r>
              <a:rPr lang="en-US" dirty="0"/>
              <a:t>Some decision tree algorithms produce only </a:t>
            </a:r>
            <a:r>
              <a:rPr lang="en-US" i="1" dirty="0"/>
              <a:t>binary </a:t>
            </a:r>
            <a:r>
              <a:rPr lang="en-US" dirty="0"/>
              <a:t>trees (where each internal node branches to exactly two other nodes), whereas others can produce non-binary trees.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</a:t>
            </a:fld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5CE5A-F2C0-49BA-B8BA-0705DEEF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80" y="1825625"/>
            <a:ext cx="4865208" cy="27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62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60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training (2 /3) and testing (1/3 ) sets</a:t>
            </a:r>
            <a:endParaRPr lang="he-IL" dirty="0"/>
          </a:p>
          <a:p>
            <a:r>
              <a:rPr lang="en-US" dirty="0"/>
              <a:t>Use cross validation, e.g., 10 fold cross validation</a:t>
            </a:r>
            <a:endParaRPr lang="he-IL" dirty="0"/>
          </a:p>
          <a:p>
            <a:r>
              <a:rPr lang="en-US" dirty="0"/>
              <a:t>Use all the data for training</a:t>
            </a:r>
            <a:endParaRPr lang="he-IL" dirty="0"/>
          </a:p>
          <a:p>
            <a:pPr lvl="1"/>
            <a:r>
              <a:rPr lang="en-US" dirty="0"/>
              <a:t>but apply a statistical test (e.g., chi square) to estimate whether expanding or pruning a node may improve the entire distribution</a:t>
            </a:r>
            <a:endParaRPr lang="he-IL" dirty="0"/>
          </a:p>
          <a:p>
            <a:r>
              <a:rPr lang="en-US" dirty="0"/>
              <a:t>Use minimum description length (MDL) principle</a:t>
            </a:r>
            <a:endParaRPr lang="he-IL" dirty="0"/>
          </a:p>
          <a:p>
            <a:pPr lvl="1"/>
            <a:r>
              <a:rPr lang="en-US" dirty="0"/>
              <a:t>halting growth of the tree when the encoding is minimized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531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he-IL" b="1" dirty="0">
                <a:solidFill>
                  <a:srgbClr val="0070C0"/>
                </a:solidFill>
              </a:rPr>
              <a:t>Statistical Hypothesis Testing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61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ההשערה השמרנית – מה שידוע לנו עד היום. מתייחסת לפרמטר מסוים באוכלוסייה על בסיס אינפורמציה/תיאוריה קודמת שיש לחוקר.</a:t>
                </a:r>
              </a:p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ההשערה האלטרנטיבית - הטענה החדשה שאותה רוצים לאמת במחקר.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סטטיסטי המבחן: ערך המחושב מהמדגם, בעזרתו מחליטים אם לדחות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he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he-I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en-US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</a:t>
                </a:r>
                <a:r>
                  <a:rPr lang="he-IL" altLang="he-I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רמת המובהקות הקטנה ביותר עבורה נדחה את השערת האפס ע"ס תוצאה מדגמית.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983E1A-9593-4CBC-8EB7-B8EA495AB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" r="-1043" b="-12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10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4671"/>
            <a:ext cx="10512862" cy="13252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e-IL" sz="4499" b="1" dirty="0"/>
              <a:t>Avoiding Overfitting</a:t>
            </a:r>
            <a:br>
              <a:rPr lang="en-US" altLang="he-IL" sz="4499" b="1" dirty="0"/>
            </a:br>
            <a:r>
              <a:rPr lang="en-US" altLang="he-IL" sz="4499" b="1" dirty="0"/>
              <a:t>             </a:t>
            </a:r>
            <a:r>
              <a:rPr lang="en-US" altLang="he-IL" sz="3999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/>
              <a:t>(based on Quinlan, 1986)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2057401"/>
            <a:ext cx="9803435" cy="492314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Notations:</a:t>
            </a: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splitting (branching) attribute </a:t>
            </a:r>
            <a:endParaRPr lang="en-US" altLang="he-IL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domain size of attribute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altLang="he-IL" i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subset of records containing value </a:t>
            </a:r>
            <a:r>
              <a:rPr lang="en-US" altLang="he-IL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attribute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altLang="he-IL" i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number of classes </a:t>
            </a:r>
            <a:endParaRPr lang="en-US" altLang="he-IL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number of records belonging to class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entire data set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he-IL" i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he-IL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records belonging to class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subset </a:t>
            </a: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altLang="he-IL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he-IL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-</a:t>
            </a:r>
            <a:r>
              <a:rPr lang="en-US" altLang="he-IL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significance level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he-IL" b="1" dirty="0"/>
          </a:p>
        </p:txBody>
      </p:sp>
      <p:sp>
        <p:nvSpPr>
          <p:cNvPr id="4" name="הסבר אליפטי 3"/>
          <p:cNvSpPr/>
          <p:nvPr/>
        </p:nvSpPr>
        <p:spPr bwMode="auto">
          <a:xfrm>
            <a:off x="685800" y="1509409"/>
            <a:ext cx="2212836" cy="691701"/>
          </a:xfrm>
          <a:prstGeom prst="wedgeEllipseCallout">
            <a:avLst>
              <a:gd name="adj1" fmla="val 63232"/>
              <a:gd name="adj2" fmla="val -696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r>
              <a:rPr lang="en-US" sz="22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prepruning</a:t>
            </a:r>
            <a:endParaRPr lang="he-IL" sz="22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F37D0A81-B3DA-44A7-BC7D-917645105925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62</a:t>
            </a:fld>
            <a:endParaRPr lang="en-US" altLang="he-IL" sz="1400"/>
          </a:p>
        </p:txBody>
      </p:sp>
    </p:spTree>
    <p:extLst>
      <p:ext uri="{BB962C8B-B14F-4D97-AF65-F5344CB8AC3E}">
        <p14:creationId xmlns:p14="http://schemas.microsoft.com/office/powerpoint/2010/main" val="3461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7728" y="2333216"/>
            <a:ext cx="11089710" cy="4524784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he-IL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irrelevant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classifying the records in data set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  <a:p>
            <a:pPr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</a:t>
            </a:r>
            <a:r>
              <a:rPr lang="en-US" altLang="he-IL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 distribution in data set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b="1" dirty="0"/>
          </a:p>
          <a:p>
            <a:pPr algn="l" rtl="0" eaLnBrk="1" hangingPunct="1"/>
            <a:endParaRPr lang="en-US" altLang="he-IL" b="1" dirty="0"/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b="1" dirty="0">
              <a:solidFill>
                <a:srgbClr val="990000"/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3B80CC3-2455-4F66-B1E4-5D04D81476B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63</a:t>
            </a:fld>
            <a:endParaRPr lang="en-US" altLang="he-IL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03770" y="457200"/>
            <a:ext cx="10512862" cy="132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499" b="1" dirty="0"/>
              <a:t>Avoiding Overfitting</a:t>
            </a:r>
            <a:br>
              <a:rPr lang="en-US" altLang="he-IL" sz="4499" b="1" dirty="0"/>
            </a:br>
            <a:r>
              <a:rPr lang="en-US" altLang="he-IL" sz="4499" b="1" dirty="0"/>
              <a:t>             </a:t>
            </a:r>
            <a:r>
              <a:rPr lang="en-US" altLang="he-IL" sz="3999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/>
              <a:t>(based on Quinlan, 1986)</a:t>
            </a:r>
          </a:p>
        </p:txBody>
      </p:sp>
    </p:spTree>
    <p:extLst>
      <p:ext uri="{BB962C8B-B14F-4D97-AF65-F5344CB8AC3E}">
        <p14:creationId xmlns:p14="http://schemas.microsoft.com/office/powerpoint/2010/main" val="1140291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64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training (2 /3) and testing (1/3 ) sets</a:t>
            </a:r>
            <a:endParaRPr lang="he-IL" dirty="0"/>
          </a:p>
          <a:p>
            <a:r>
              <a:rPr lang="en-US" dirty="0"/>
              <a:t>Use cross validation, e.g., 10 fold cross validation</a:t>
            </a:r>
            <a:endParaRPr lang="he-IL" dirty="0"/>
          </a:p>
          <a:p>
            <a:r>
              <a:rPr lang="en-US" dirty="0"/>
              <a:t>Use all the data for training</a:t>
            </a:r>
            <a:endParaRPr lang="he-IL" dirty="0"/>
          </a:p>
          <a:p>
            <a:pPr lvl="1"/>
            <a:r>
              <a:rPr lang="en-US" dirty="0"/>
              <a:t>but apply a statistical test (e.g., chi square) to estimate whether expanding or pruning a node may improve the entire distribution</a:t>
            </a:r>
            <a:endParaRPr lang="he-IL" dirty="0"/>
          </a:p>
          <a:p>
            <a:r>
              <a:rPr lang="en-US" dirty="0"/>
              <a:t>Use minimum description length (MDL) principle</a:t>
            </a:r>
            <a:endParaRPr lang="he-IL" dirty="0"/>
          </a:p>
          <a:p>
            <a:pPr lvl="1"/>
            <a:r>
              <a:rPr lang="en-US" dirty="0"/>
              <a:t>halting growth of the tree when the encoding is minimized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F7590-30C2-4F76-AAB2-29653E8F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45" y="0"/>
            <a:ext cx="10468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10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8216348" cy="4524784"/>
          </a:xfrm>
        </p:spPr>
        <p:txBody>
          <a:bodyPr>
            <a:normAutofit/>
          </a:bodyPr>
          <a:lstStyle/>
          <a:p>
            <a:pPr algn="l" rtl="0" eaLnBrk="1" hangingPunct="1"/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of records in 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class j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/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  <a:buFontTx/>
              <a:buNone/>
            </a:pPr>
            <a:endParaRPr lang="en-US" altLang="he-IL" sz="24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Statistic: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A384E96-1164-40A6-BACD-E71A4DBCDB8F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65</a:t>
            </a:fld>
            <a:endParaRPr lang="en-US" altLang="he-IL" sz="14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495800" y="2590800"/>
          <a:ext cx="2667002" cy="176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משוואה" r:id="rId4" imgW="1028254" imgH="672808" progId="Equation.3">
                  <p:embed/>
                </p:oleObj>
              </mc:Choice>
              <mc:Fallback>
                <p:oleObj name="משוואה" r:id="rId4" imgW="1028254" imgH="672808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2667002" cy="176181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3124201" y="4886014"/>
          <a:ext cx="5295091" cy="109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משוואה" r:id="rId6" imgW="2336800" imgH="482600" progId="Equation.3">
                  <p:embed/>
                </p:oleObj>
              </mc:Choice>
              <mc:Fallback>
                <p:oleObj name="משוואה" r:id="rId6" imgW="2336800" imgH="4826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886014"/>
                        <a:ext cx="5295091" cy="109349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03770" y="457200"/>
            <a:ext cx="10512862" cy="132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499" b="1" dirty="0"/>
              <a:t>Avoiding Overfitting</a:t>
            </a:r>
            <a:br>
              <a:rPr lang="en-US" altLang="he-IL" sz="4499" b="1" dirty="0"/>
            </a:br>
            <a:r>
              <a:rPr lang="en-US" altLang="he-IL" sz="4499" b="1" dirty="0"/>
              <a:t>             </a:t>
            </a:r>
            <a:r>
              <a:rPr lang="en-US" altLang="he-IL" sz="3999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/>
              <a:t>(based on Quinlan, 1986)</a:t>
            </a:r>
          </a:p>
        </p:txBody>
      </p:sp>
    </p:spTree>
    <p:extLst>
      <p:ext uri="{BB962C8B-B14F-4D97-AF65-F5344CB8AC3E}">
        <p14:creationId xmlns:p14="http://schemas.microsoft.com/office/powerpoint/2010/main" val="27676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066801" y="1932010"/>
                <a:ext cx="8838127" cy="4524784"/>
              </a:xfrm>
            </p:spPr>
            <p:txBody>
              <a:bodyPr>
                <a:normAutofit/>
              </a:bodyPr>
              <a:lstStyle/>
              <a:p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two classes – expected number of positive records in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𝐶𝑖</m:t>
                    </m:r>
                  </m:oMath>
                </a14:m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Statistic: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066801" y="1932010"/>
                <a:ext cx="8838127" cy="4524784"/>
              </a:xfrm>
              <a:blipFill>
                <a:blip r:embed="rId4"/>
                <a:stretch>
                  <a:fillRect l="-897" t="-18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6" name="Object 7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4225716" y="2630000"/>
          <a:ext cx="2520294" cy="86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1219200" imgH="419100" progId="Equation.3">
                  <p:embed/>
                </p:oleObj>
              </mc:Choice>
              <mc:Fallback>
                <p:oleObj name="Equation" r:id="rId5" imgW="1219200" imgH="419100" progId="Equation.3">
                  <p:embed/>
                  <p:pic>
                    <p:nvPicPr>
                      <p:cNvPr id="133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16" y="2630000"/>
                        <a:ext cx="2520294" cy="8665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2929860" y="4194403"/>
          <a:ext cx="5112006" cy="100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7" imgW="2324100" imgH="457200" progId="Equation.3">
                  <p:embed/>
                </p:oleObj>
              </mc:Choice>
              <mc:Fallback>
                <p:oleObj name="Equation" r:id="rId7" imgW="2324100" imgH="457200" progId="Equation.3">
                  <p:embed/>
                  <p:pic>
                    <p:nvPicPr>
                      <p:cNvPr id="133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860" y="4194403"/>
                        <a:ext cx="5112006" cy="1006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D39A18D-5D7A-4DDE-9521-21C203E335DA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66</a:t>
            </a:fld>
            <a:endParaRPr lang="en-US" altLang="he-IL" sz="14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03770" y="457200"/>
            <a:ext cx="10512862" cy="13252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4499" b="1" dirty="0"/>
              <a:t>Avoiding Overfitting</a:t>
            </a:r>
            <a:br>
              <a:rPr lang="en-US" altLang="he-IL" sz="4499" b="1" dirty="0"/>
            </a:br>
            <a:r>
              <a:rPr lang="en-US" altLang="he-IL" sz="4499" b="1" dirty="0"/>
              <a:t>             </a:t>
            </a:r>
            <a:r>
              <a:rPr lang="en-US" altLang="he-IL" sz="3999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 Square Test </a:t>
            </a:r>
            <a:r>
              <a:rPr lang="en-US" altLang="he-IL" sz="1600" b="1" dirty="0"/>
              <a:t>(based on Quinlan, 1986)</a:t>
            </a:r>
          </a:p>
        </p:txBody>
      </p:sp>
    </p:spTree>
    <p:extLst>
      <p:ext uri="{BB962C8B-B14F-4D97-AF65-F5344CB8AC3E}">
        <p14:creationId xmlns:p14="http://schemas.microsoft.com/office/powerpoint/2010/main" val="3944547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67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training (2 /3) and testing (1/3 ) sets</a:t>
            </a:r>
            <a:endParaRPr lang="he-IL" dirty="0"/>
          </a:p>
          <a:p>
            <a:r>
              <a:rPr lang="en-US" dirty="0"/>
              <a:t>Use cross validation, e.g., 10 fold cross validation</a:t>
            </a:r>
            <a:endParaRPr lang="he-IL" dirty="0"/>
          </a:p>
          <a:p>
            <a:r>
              <a:rPr lang="en-US" dirty="0"/>
              <a:t>Use all the data for training</a:t>
            </a:r>
            <a:endParaRPr lang="he-IL" dirty="0"/>
          </a:p>
          <a:p>
            <a:pPr lvl="1"/>
            <a:r>
              <a:rPr lang="en-US" dirty="0"/>
              <a:t>but apply a statistical test (e.g., chi square) to estimate whether expanding or pruning a node may improve the entire distribution</a:t>
            </a:r>
            <a:endParaRPr lang="he-IL" dirty="0"/>
          </a:p>
          <a:p>
            <a:r>
              <a:rPr lang="en-US" dirty="0"/>
              <a:t>Use minimum description length (MDL) principle</a:t>
            </a:r>
            <a:endParaRPr lang="he-IL" dirty="0"/>
          </a:p>
          <a:p>
            <a:pPr lvl="1"/>
            <a:r>
              <a:rPr lang="en-US" dirty="0"/>
              <a:t>halting growth of the tree when the encoding is minimized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EF149-2842-4299-9001-A4967E8E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9" y="0"/>
            <a:ext cx="10745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43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6294" y="85882"/>
            <a:ext cx="8227457" cy="1142702"/>
          </a:xfrm>
        </p:spPr>
        <p:txBody>
          <a:bodyPr/>
          <a:lstStyle/>
          <a:p>
            <a:pPr eaLnBrk="1" hangingPunct="1"/>
            <a:r>
              <a:rPr lang="en-US" altLang="he-IL" sz="3999" b="1" dirty="0"/>
              <a:t>Chi-Square Test Example</a:t>
            </a:r>
          </a:p>
        </p:txBody>
      </p:sp>
      <p:sp>
        <p:nvSpPr>
          <p:cNvPr id="15365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575707" y="1341981"/>
            <a:ext cx="1441075" cy="79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15366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16781" y="1341981"/>
            <a:ext cx="1366482" cy="79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15367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383264" y="1414989"/>
            <a:ext cx="1225231" cy="71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153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7E56ABA5-175E-446D-BC0F-C14541F839A0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68</a:t>
            </a:fld>
            <a:endParaRPr lang="en-US" altLang="he-IL" sz="140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633538" y="1455738"/>
            <a:ext cx="8496300" cy="4716462"/>
            <a:chOff x="1028" y="917"/>
            <a:chExt cx="5352" cy="297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28" y="917"/>
              <a:ext cx="5352" cy="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037" y="926"/>
              <a:ext cx="5334" cy="4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15" y="1155"/>
              <a:ext cx="93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 dirty="0">
                  <a:solidFill>
                    <a:srgbClr val="000000"/>
                  </a:solidFill>
                </a:rPr>
                <a:t>Weekend </a:t>
              </a:r>
              <a:endParaRPr lang="en-US" altLang="en-US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177" y="1177"/>
              <a:ext cx="7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00"/>
                  </a:solidFill>
                </a:rPr>
                <a:t>Weather</a:t>
              </a:r>
              <a:endParaRPr lang="en-US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122" y="1177"/>
              <a:ext cx="7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00"/>
                  </a:solidFill>
                </a:rPr>
                <a:t>Parents</a:t>
              </a:r>
              <a:endParaRPr lang="en-US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978" y="1177"/>
              <a:ext cx="63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00"/>
                  </a:solidFill>
                </a:rPr>
                <a:t>Money</a:t>
              </a:r>
              <a:endParaRPr lang="en-US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739" y="1177"/>
              <a:ext cx="157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00"/>
                  </a:solidFill>
                </a:rPr>
                <a:t>Decision (Class)</a:t>
              </a:r>
              <a:endParaRPr lang="en-US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39" y="1422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W1</a:t>
              </a:r>
              <a:endParaRPr lang="en-US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338" y="1422"/>
              <a:ext cx="5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Sunny</a:t>
              </a:r>
              <a:endParaRPr lang="en-US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49" y="1422"/>
              <a:ext cx="3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Yes</a:t>
              </a:r>
              <a:endParaRPr lang="en-US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130" y="1422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184" y="1422"/>
              <a:ext cx="7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FF"/>
                  </a:solidFill>
                </a:rPr>
                <a:t>Cinema</a:t>
              </a:r>
              <a:endParaRPr lang="en-US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439" y="1668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W2</a:t>
              </a:r>
              <a:endParaRPr lang="en-US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338" y="1668"/>
              <a:ext cx="5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Sunny</a:t>
              </a:r>
              <a:endParaRPr lang="en-US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392" y="1668"/>
              <a:ext cx="2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No</a:t>
              </a:r>
              <a:endParaRPr lang="en-US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130" y="1668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5217" y="1668"/>
              <a:ext cx="63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FF0000"/>
                  </a:solidFill>
                </a:rPr>
                <a:t>Tennis</a:t>
              </a:r>
              <a:endParaRPr lang="en-US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439" y="1914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W3</a:t>
              </a:r>
              <a:endParaRPr lang="en-US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338" y="1914"/>
              <a:ext cx="5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Windy</a:t>
              </a:r>
              <a:endParaRPr lang="en-US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3349" y="1914"/>
              <a:ext cx="3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Yes</a:t>
              </a:r>
              <a:endParaRPr lang="en-US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130" y="1914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5184" y="1914"/>
              <a:ext cx="7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FF"/>
                  </a:solidFill>
                </a:rPr>
                <a:t>Cinema</a:t>
              </a:r>
              <a:endParaRPr lang="en-US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439" y="2159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W4</a:t>
              </a:r>
              <a:endParaRPr lang="en-US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366" y="2159"/>
              <a:ext cx="5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Rainy</a:t>
              </a:r>
              <a:endParaRPr lang="en-US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3349" y="2159"/>
              <a:ext cx="3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Yes</a:t>
              </a:r>
              <a:endParaRPr lang="en-US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120" y="2159"/>
              <a:ext cx="42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Poor</a:t>
              </a:r>
              <a:endParaRPr lang="en-US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5184" y="2159"/>
              <a:ext cx="7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FF"/>
                  </a:solidFill>
                </a:rPr>
                <a:t>Cinema</a:t>
              </a:r>
              <a:endParaRPr lang="en-US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39" y="2405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W5</a:t>
              </a:r>
              <a:endParaRPr lang="en-US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366" y="2405"/>
              <a:ext cx="5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Rainy</a:t>
              </a:r>
              <a:endParaRPr lang="en-US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392" y="2405"/>
              <a:ext cx="2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No</a:t>
              </a:r>
              <a:endParaRPr lang="en-US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4130" y="2405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212" y="2405"/>
              <a:ext cx="66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00"/>
                  </a:solidFill>
                </a:rPr>
                <a:t>Stay in</a:t>
              </a:r>
              <a:endParaRPr lang="en-US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1439" y="2650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W6</a:t>
              </a:r>
              <a:endParaRPr lang="en-US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366" y="2650"/>
              <a:ext cx="5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Rainy</a:t>
              </a:r>
              <a:endParaRPr lang="en-US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3349" y="2650"/>
              <a:ext cx="3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Yes</a:t>
              </a:r>
              <a:endParaRPr lang="en-US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4120" y="2650"/>
              <a:ext cx="42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Poor</a:t>
              </a:r>
              <a:endParaRPr lang="en-US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5184" y="2650"/>
              <a:ext cx="7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FF"/>
                  </a:solidFill>
                </a:rPr>
                <a:t>Cinema</a:t>
              </a:r>
              <a:endParaRPr lang="en-US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1439" y="2896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W7</a:t>
              </a:r>
              <a:endParaRPr lang="en-US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338" y="2896"/>
              <a:ext cx="5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Windy</a:t>
              </a:r>
              <a:endParaRPr lang="en-US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392" y="2896"/>
              <a:ext cx="2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No</a:t>
              </a:r>
              <a:endParaRPr lang="en-US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120" y="2896"/>
              <a:ext cx="42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Poor</a:t>
              </a:r>
              <a:endParaRPr lang="en-US" alt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184" y="2896"/>
              <a:ext cx="7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FF"/>
                  </a:solidFill>
                </a:rPr>
                <a:t>Cinema</a:t>
              </a:r>
              <a:endParaRPr lang="en-US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1439" y="3142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W8</a:t>
              </a:r>
              <a:endParaRPr lang="en-US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2338" y="3142"/>
              <a:ext cx="5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Windy</a:t>
              </a:r>
              <a:endParaRPr lang="en-US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392" y="3142"/>
              <a:ext cx="2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No</a:t>
              </a:r>
              <a:endParaRPr lang="en-US" altLang="en-US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4130" y="3142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5075" y="3142"/>
              <a:ext cx="9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800080"/>
                  </a:solidFill>
                </a:rPr>
                <a:t>Shopping</a:t>
              </a:r>
              <a:endParaRPr lang="en-US" alt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1439" y="3387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W9</a:t>
              </a:r>
              <a:endParaRPr lang="en-US" altLang="en-US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2338" y="3387"/>
              <a:ext cx="5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Windy</a:t>
              </a:r>
              <a:endParaRPr lang="en-US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3349" y="3387"/>
              <a:ext cx="3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Yes</a:t>
              </a:r>
              <a:endParaRPr lang="en-US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130" y="3387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84" y="3387"/>
              <a:ext cx="72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0000FF"/>
                  </a:solidFill>
                </a:rPr>
                <a:t>Cinema</a:t>
              </a:r>
              <a:endParaRPr lang="en-US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387" y="3633"/>
              <a:ext cx="4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W10</a:t>
              </a:r>
              <a:endParaRPr lang="en-US" alt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338" y="3633"/>
              <a:ext cx="5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Sunny</a:t>
              </a:r>
              <a:endParaRPr lang="en-US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392" y="3633"/>
              <a:ext cx="2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No</a:t>
              </a:r>
              <a:endParaRPr lang="en-US" alt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130" y="3633"/>
              <a:ext cx="4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</a:rPr>
                <a:t>Rich</a:t>
              </a:r>
              <a:endParaRPr lang="en-US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17" y="3633"/>
              <a:ext cx="63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 b="1">
                  <a:solidFill>
                    <a:srgbClr val="FF0000"/>
                  </a:solidFill>
                </a:rPr>
                <a:t>Tennis</a:t>
              </a:r>
              <a:endParaRPr lang="en-US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028" y="917"/>
              <a:ext cx="0" cy="296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028" y="917"/>
              <a:ext cx="19" cy="29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2130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0" name="Rectangle 65"/>
            <p:cNvSpPr>
              <a:spLocks noChangeArrowheads="1"/>
            </p:cNvSpPr>
            <p:nvPr/>
          </p:nvSpPr>
          <p:spPr bwMode="auto">
            <a:xfrm>
              <a:off x="2130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1" name="Line 66"/>
            <p:cNvSpPr>
              <a:spLocks noChangeShapeType="1"/>
            </p:cNvSpPr>
            <p:nvPr/>
          </p:nvSpPr>
          <p:spPr bwMode="auto">
            <a:xfrm>
              <a:off x="3075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9" name="Rectangle 67"/>
            <p:cNvSpPr>
              <a:spLocks noChangeArrowheads="1"/>
            </p:cNvSpPr>
            <p:nvPr/>
          </p:nvSpPr>
          <p:spPr bwMode="auto">
            <a:xfrm>
              <a:off x="3075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0" name="Line 68"/>
            <p:cNvSpPr>
              <a:spLocks noChangeShapeType="1"/>
            </p:cNvSpPr>
            <p:nvPr/>
          </p:nvSpPr>
          <p:spPr bwMode="auto">
            <a:xfrm>
              <a:off x="3931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1" name="Rectangle 69"/>
            <p:cNvSpPr>
              <a:spLocks noChangeArrowheads="1"/>
            </p:cNvSpPr>
            <p:nvPr/>
          </p:nvSpPr>
          <p:spPr bwMode="auto">
            <a:xfrm>
              <a:off x="3931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2" name="Line 70"/>
            <p:cNvSpPr>
              <a:spLocks noChangeShapeType="1"/>
            </p:cNvSpPr>
            <p:nvPr/>
          </p:nvSpPr>
          <p:spPr bwMode="auto">
            <a:xfrm>
              <a:off x="4692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3" name="Rectangle 71"/>
            <p:cNvSpPr>
              <a:spLocks noChangeArrowheads="1"/>
            </p:cNvSpPr>
            <p:nvPr/>
          </p:nvSpPr>
          <p:spPr bwMode="auto">
            <a:xfrm>
              <a:off x="4692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4" name="Line 72"/>
            <p:cNvSpPr>
              <a:spLocks noChangeShapeType="1"/>
            </p:cNvSpPr>
            <p:nvPr/>
          </p:nvSpPr>
          <p:spPr bwMode="auto">
            <a:xfrm>
              <a:off x="6356" y="936"/>
              <a:ext cx="0" cy="29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5" name="Rectangle 73"/>
            <p:cNvSpPr>
              <a:spLocks noChangeArrowheads="1"/>
            </p:cNvSpPr>
            <p:nvPr/>
          </p:nvSpPr>
          <p:spPr bwMode="auto">
            <a:xfrm>
              <a:off x="6356" y="936"/>
              <a:ext cx="19" cy="29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6" name="Line 74"/>
            <p:cNvSpPr>
              <a:spLocks noChangeShapeType="1"/>
            </p:cNvSpPr>
            <p:nvPr/>
          </p:nvSpPr>
          <p:spPr bwMode="auto">
            <a:xfrm>
              <a:off x="1047" y="917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7" name="Rectangle 75"/>
            <p:cNvSpPr>
              <a:spLocks noChangeArrowheads="1"/>
            </p:cNvSpPr>
            <p:nvPr/>
          </p:nvSpPr>
          <p:spPr bwMode="auto">
            <a:xfrm>
              <a:off x="1047" y="917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8" name="Line 76"/>
            <p:cNvSpPr>
              <a:spLocks noChangeShapeType="1"/>
            </p:cNvSpPr>
            <p:nvPr/>
          </p:nvSpPr>
          <p:spPr bwMode="auto">
            <a:xfrm>
              <a:off x="1047" y="1408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9" name="Rectangle 77"/>
            <p:cNvSpPr>
              <a:spLocks noChangeArrowheads="1"/>
            </p:cNvSpPr>
            <p:nvPr/>
          </p:nvSpPr>
          <p:spPr bwMode="auto">
            <a:xfrm>
              <a:off x="1047" y="1408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0" name="Line 78"/>
            <p:cNvSpPr>
              <a:spLocks noChangeShapeType="1"/>
            </p:cNvSpPr>
            <p:nvPr/>
          </p:nvSpPr>
          <p:spPr bwMode="auto">
            <a:xfrm>
              <a:off x="1047" y="1654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Rectangle 79"/>
            <p:cNvSpPr>
              <a:spLocks noChangeArrowheads="1"/>
            </p:cNvSpPr>
            <p:nvPr/>
          </p:nvSpPr>
          <p:spPr bwMode="auto">
            <a:xfrm>
              <a:off x="1047" y="1654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2" name="Line 80"/>
            <p:cNvSpPr>
              <a:spLocks noChangeShapeType="1"/>
            </p:cNvSpPr>
            <p:nvPr/>
          </p:nvSpPr>
          <p:spPr bwMode="auto">
            <a:xfrm>
              <a:off x="1047" y="1899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Rectangle 81"/>
            <p:cNvSpPr>
              <a:spLocks noChangeArrowheads="1"/>
            </p:cNvSpPr>
            <p:nvPr/>
          </p:nvSpPr>
          <p:spPr bwMode="auto">
            <a:xfrm>
              <a:off x="1047" y="1899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4" name="Line 82"/>
            <p:cNvSpPr>
              <a:spLocks noChangeShapeType="1"/>
            </p:cNvSpPr>
            <p:nvPr/>
          </p:nvSpPr>
          <p:spPr bwMode="auto">
            <a:xfrm>
              <a:off x="1047" y="2145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Rectangle 83"/>
            <p:cNvSpPr>
              <a:spLocks noChangeArrowheads="1"/>
            </p:cNvSpPr>
            <p:nvPr/>
          </p:nvSpPr>
          <p:spPr bwMode="auto">
            <a:xfrm>
              <a:off x="1047" y="2145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6" name="Line 84"/>
            <p:cNvSpPr>
              <a:spLocks noChangeShapeType="1"/>
            </p:cNvSpPr>
            <p:nvPr/>
          </p:nvSpPr>
          <p:spPr bwMode="auto">
            <a:xfrm>
              <a:off x="1047" y="2391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7" name="Rectangle 85"/>
            <p:cNvSpPr>
              <a:spLocks noChangeArrowheads="1"/>
            </p:cNvSpPr>
            <p:nvPr/>
          </p:nvSpPr>
          <p:spPr bwMode="auto">
            <a:xfrm>
              <a:off x="1047" y="2391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8" name="Line 86"/>
            <p:cNvSpPr>
              <a:spLocks noChangeShapeType="1"/>
            </p:cNvSpPr>
            <p:nvPr/>
          </p:nvSpPr>
          <p:spPr bwMode="auto">
            <a:xfrm>
              <a:off x="1047" y="2636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9" name="Rectangle 87"/>
            <p:cNvSpPr>
              <a:spLocks noChangeArrowheads="1"/>
            </p:cNvSpPr>
            <p:nvPr/>
          </p:nvSpPr>
          <p:spPr bwMode="auto">
            <a:xfrm>
              <a:off x="1047" y="2636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0" name="Line 88"/>
            <p:cNvSpPr>
              <a:spLocks noChangeShapeType="1"/>
            </p:cNvSpPr>
            <p:nvPr/>
          </p:nvSpPr>
          <p:spPr bwMode="auto">
            <a:xfrm>
              <a:off x="1047" y="2882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1" name="Rectangle 89"/>
            <p:cNvSpPr>
              <a:spLocks noChangeArrowheads="1"/>
            </p:cNvSpPr>
            <p:nvPr/>
          </p:nvSpPr>
          <p:spPr bwMode="auto">
            <a:xfrm>
              <a:off x="1047" y="2882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2" name="Line 90"/>
            <p:cNvSpPr>
              <a:spLocks noChangeShapeType="1"/>
            </p:cNvSpPr>
            <p:nvPr/>
          </p:nvSpPr>
          <p:spPr bwMode="auto">
            <a:xfrm>
              <a:off x="1047" y="3128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3" name="Rectangle 91"/>
            <p:cNvSpPr>
              <a:spLocks noChangeArrowheads="1"/>
            </p:cNvSpPr>
            <p:nvPr/>
          </p:nvSpPr>
          <p:spPr bwMode="auto">
            <a:xfrm>
              <a:off x="1047" y="3128"/>
              <a:ext cx="532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4" name="Line 92"/>
            <p:cNvSpPr>
              <a:spLocks noChangeShapeType="1"/>
            </p:cNvSpPr>
            <p:nvPr/>
          </p:nvSpPr>
          <p:spPr bwMode="auto">
            <a:xfrm>
              <a:off x="1047" y="3373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5" name="Rectangle 93"/>
            <p:cNvSpPr>
              <a:spLocks noChangeArrowheads="1"/>
            </p:cNvSpPr>
            <p:nvPr/>
          </p:nvSpPr>
          <p:spPr bwMode="auto">
            <a:xfrm>
              <a:off x="1047" y="3373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6" name="Line 94"/>
            <p:cNvSpPr>
              <a:spLocks noChangeShapeType="1"/>
            </p:cNvSpPr>
            <p:nvPr/>
          </p:nvSpPr>
          <p:spPr bwMode="auto">
            <a:xfrm>
              <a:off x="1047" y="3619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7" name="Rectangle 95"/>
            <p:cNvSpPr>
              <a:spLocks noChangeArrowheads="1"/>
            </p:cNvSpPr>
            <p:nvPr/>
          </p:nvSpPr>
          <p:spPr bwMode="auto">
            <a:xfrm>
              <a:off x="1047" y="3619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8" name="Line 96"/>
            <p:cNvSpPr>
              <a:spLocks noChangeShapeType="1"/>
            </p:cNvSpPr>
            <p:nvPr/>
          </p:nvSpPr>
          <p:spPr bwMode="auto">
            <a:xfrm>
              <a:off x="1047" y="3864"/>
              <a:ext cx="532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9" name="Rectangle 97"/>
            <p:cNvSpPr>
              <a:spLocks noChangeArrowheads="1"/>
            </p:cNvSpPr>
            <p:nvPr/>
          </p:nvSpPr>
          <p:spPr bwMode="auto">
            <a:xfrm>
              <a:off x="1047" y="3864"/>
              <a:ext cx="532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5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333" y="1752601"/>
            <a:ext cx="8684538" cy="4967581"/>
          </a:xfrm>
        </p:spPr>
        <p:txBody>
          <a:bodyPr>
            <a:normAutofit/>
          </a:bodyPr>
          <a:lstStyle/>
          <a:p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Data Set before splitting:</a:t>
            </a:r>
          </a:p>
          <a:p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Cinema = 6</a:t>
            </a:r>
          </a:p>
          <a:p>
            <a:pPr marL="462281" lvl="2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Tennis = </a:t>
            </a:r>
            <a:r>
              <a:rPr lang="he-IL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62281" lvl="2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in = </a:t>
            </a:r>
            <a:r>
              <a:rPr lang="he-IL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462281" lvl="2"/>
            <a:r>
              <a:rPr lang="en-US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= </a:t>
            </a:r>
            <a:r>
              <a:rPr lang="he-IL" altLang="he-I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/>
            <a:endParaRPr lang="en-US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2281" lvl="2"/>
            <a:endParaRPr lang="he-IL" altLang="he-I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by Weather or Parents or Money? </a:t>
            </a:r>
          </a:p>
        </p:txBody>
      </p:sp>
      <p:pic>
        <p:nvPicPr>
          <p:cNvPr id="17412" name="Picture 4" descr="MCj043441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3962400"/>
            <a:ext cx="1152225" cy="129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DCDF37F-D86D-422A-A0AB-1EA91893E733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69</a:t>
            </a:fld>
            <a:endParaRPr lang="en-US" altLang="he-IL" sz="14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86294" y="85882"/>
            <a:ext cx="8227457" cy="1142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z="3999" b="1"/>
              <a:t>Chi-Square Test Example</a:t>
            </a:r>
            <a:endParaRPr lang="en-US" altLang="he-IL" sz="3999" b="1" dirty="0"/>
          </a:p>
        </p:txBody>
      </p:sp>
    </p:spTree>
    <p:extLst>
      <p:ext uri="{BB962C8B-B14F-4D97-AF65-F5344CB8AC3E}">
        <p14:creationId xmlns:p14="http://schemas.microsoft.com/office/powerpoint/2010/main" val="620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 Decision Tree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algorithms to build a decision tree.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CART-Classification and Regression Trees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ID3-Iterative </a:t>
            </a:r>
            <a:r>
              <a:rPr lang="en-US" dirty="0" err="1"/>
              <a:t>Dichotomiser</a:t>
            </a:r>
            <a:r>
              <a:rPr lang="en-US" dirty="0"/>
              <a:t>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C4.5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CHAID-Chi-squared Automatic Interaction Detection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discuss only CART and ID3 algorithms as they are the ones majorly used.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5945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608487"/>
            <a:ext cx="10203524" cy="6256440"/>
          </a:xfrm>
        </p:spPr>
        <p:txBody>
          <a:bodyPr>
            <a:normAutofit lnSpcReduction="10000"/>
          </a:bodyPr>
          <a:lstStyle/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by Weather:</a:t>
            </a:r>
          </a:p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= Sunny: </a:t>
            </a:r>
            <a:r>
              <a:rPr lang="en-US" altLang="he-IL" sz="2000" dirty="0"/>
              <a:t>C</a:t>
            </a:r>
            <a:r>
              <a:rPr lang="en-US" altLang="he-IL" sz="2000" baseline="-25000" dirty="0"/>
              <a:t>1</a:t>
            </a:r>
            <a:r>
              <a:rPr lang="en-US" altLang="he-IL" sz="2000" dirty="0"/>
              <a:t> = 1, T</a:t>
            </a:r>
            <a:r>
              <a:rPr lang="en-US" altLang="he-IL" sz="2000" baseline="-25000" dirty="0"/>
              <a:t>1</a:t>
            </a:r>
            <a:r>
              <a:rPr lang="en-US" altLang="he-IL" sz="2000" dirty="0"/>
              <a:t> = 2, St</a:t>
            </a:r>
            <a:r>
              <a:rPr lang="en-US" altLang="he-IL" sz="2000" baseline="-25000" dirty="0"/>
              <a:t>1</a:t>
            </a:r>
            <a:r>
              <a:rPr lang="en-US" altLang="he-IL" sz="2000" dirty="0"/>
              <a:t> = 0, Sh</a:t>
            </a:r>
            <a:r>
              <a:rPr lang="en-US" altLang="he-IL" sz="2000" baseline="-25000" dirty="0"/>
              <a:t>1</a:t>
            </a:r>
            <a:r>
              <a:rPr lang="en-US" altLang="he-IL" sz="2000" dirty="0"/>
              <a:t> =0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/>
              <a:t>C’</a:t>
            </a:r>
            <a:r>
              <a:rPr lang="en-US" altLang="he-IL" sz="1800" baseline="-25000" dirty="0"/>
              <a:t>1</a:t>
            </a:r>
            <a:r>
              <a:rPr lang="en-US" altLang="he-IL" sz="1800" dirty="0"/>
              <a:t> = (6/10)*(1+2) = 1.8, T’</a:t>
            </a:r>
            <a:r>
              <a:rPr lang="en-US" altLang="he-IL" sz="1800" baseline="-25000" dirty="0"/>
              <a:t>1</a:t>
            </a:r>
            <a:r>
              <a:rPr lang="en-US" altLang="he-IL" sz="1800" dirty="0"/>
              <a:t> = (2/10)*(1+2) = 0.6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/>
              <a:t>St’</a:t>
            </a:r>
            <a:r>
              <a:rPr lang="en-US" altLang="he-IL" sz="1800" baseline="-25000" dirty="0"/>
              <a:t>1</a:t>
            </a:r>
            <a:r>
              <a:rPr lang="en-US" altLang="he-IL" sz="1800" dirty="0"/>
              <a:t> = (1/10)*(1+2) = 0.3, Sh’</a:t>
            </a:r>
            <a:r>
              <a:rPr lang="en-US" altLang="he-IL" sz="1800" baseline="-25000" dirty="0"/>
              <a:t>1</a:t>
            </a:r>
            <a:r>
              <a:rPr lang="en-US" altLang="he-IL" sz="1800" dirty="0"/>
              <a:t> = (1/10)*(1+2) = 0.3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endParaRPr lang="en-US" altLang="he-IL" sz="1800" dirty="0"/>
          </a:p>
          <a:p>
            <a:pPr lvl="1" algn="l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= Windy: </a:t>
            </a:r>
            <a:r>
              <a:rPr lang="en-US" altLang="he-IL" sz="2000" dirty="0"/>
              <a:t>C</a:t>
            </a:r>
            <a:r>
              <a:rPr lang="en-US" altLang="he-IL" sz="2000" baseline="-25000" dirty="0"/>
              <a:t>2</a:t>
            </a:r>
            <a:r>
              <a:rPr lang="en-US" altLang="he-IL" sz="2000" dirty="0"/>
              <a:t> = 3 ,T</a:t>
            </a:r>
            <a:r>
              <a:rPr lang="en-US" altLang="he-IL" sz="2000" baseline="-25000" dirty="0"/>
              <a:t>2</a:t>
            </a:r>
            <a:r>
              <a:rPr lang="en-US" altLang="he-IL" sz="2000" dirty="0"/>
              <a:t>= 0, St</a:t>
            </a:r>
            <a:r>
              <a:rPr lang="en-US" altLang="he-IL" sz="2000" baseline="-25000" dirty="0"/>
              <a:t>2 </a:t>
            </a:r>
            <a:r>
              <a:rPr lang="en-US" altLang="he-IL" sz="2000" dirty="0"/>
              <a:t>= 0, Sh</a:t>
            </a:r>
            <a:r>
              <a:rPr lang="en-US" altLang="he-IL" sz="2000" baseline="-25000" dirty="0"/>
              <a:t>2</a:t>
            </a:r>
            <a:r>
              <a:rPr lang="en-US" altLang="he-IL" sz="2000" dirty="0"/>
              <a:t> = 1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/>
              <a:t>C’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 = (6/10)*(3+1) = 2.4, Sh’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 = (1/10)*(3+1) = 0.4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/>
              <a:t>St’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= (1/10)*(3+1) = 0.4, T’</a:t>
            </a:r>
            <a:r>
              <a:rPr lang="en-US" altLang="he-IL" sz="1800" baseline="-25000" dirty="0"/>
              <a:t>2</a:t>
            </a:r>
            <a:r>
              <a:rPr lang="en-US" altLang="he-IL" sz="1800" dirty="0"/>
              <a:t>= (2/10)*(3+1) = 0.8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  <a:buFontTx/>
              <a:buNone/>
            </a:pPr>
            <a:endParaRPr lang="en-US" altLang="he-IL" sz="1800" dirty="0"/>
          </a:p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= Rainy: </a:t>
            </a:r>
            <a:r>
              <a:rPr lang="en-US" altLang="he-IL" sz="2000" dirty="0"/>
              <a:t>C</a:t>
            </a:r>
            <a:r>
              <a:rPr lang="en-US" altLang="he-IL" sz="2000" baseline="-25000" dirty="0"/>
              <a:t>3</a:t>
            </a:r>
            <a:r>
              <a:rPr lang="en-US" altLang="he-IL" sz="2000" dirty="0"/>
              <a:t> = 2, T</a:t>
            </a:r>
            <a:r>
              <a:rPr lang="en-US" altLang="he-IL" sz="2000" baseline="-25000" dirty="0"/>
              <a:t>3 </a:t>
            </a:r>
            <a:r>
              <a:rPr lang="en-US" altLang="he-IL" sz="2000" dirty="0"/>
              <a:t>= 0, St</a:t>
            </a:r>
            <a:r>
              <a:rPr lang="en-US" altLang="he-IL" sz="2000" baseline="-25000" dirty="0"/>
              <a:t>3</a:t>
            </a:r>
            <a:r>
              <a:rPr lang="en-US" altLang="he-IL" sz="2000" dirty="0"/>
              <a:t> = 1, Sh</a:t>
            </a:r>
            <a:r>
              <a:rPr lang="en-US" altLang="he-IL" sz="2000" baseline="-25000" dirty="0"/>
              <a:t>3</a:t>
            </a:r>
            <a:r>
              <a:rPr lang="en-US" altLang="he-IL" sz="2000" dirty="0"/>
              <a:t>= 0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/>
              <a:t>C’</a:t>
            </a:r>
            <a:r>
              <a:rPr lang="en-US" altLang="he-IL" sz="1800" baseline="-25000" dirty="0"/>
              <a:t>3</a:t>
            </a:r>
            <a:r>
              <a:rPr lang="en-US" altLang="he-IL" sz="1800" dirty="0"/>
              <a:t> = (6/10)*(2+1) = 1.8, St’</a:t>
            </a:r>
            <a:r>
              <a:rPr lang="en-US" altLang="he-IL" sz="1800" baseline="-25000" dirty="0"/>
              <a:t>3</a:t>
            </a:r>
            <a:r>
              <a:rPr lang="en-US" altLang="he-IL" sz="1800" dirty="0"/>
              <a:t> = (1/10)*(2+1) = 0.3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sz="1800" dirty="0"/>
              <a:t>T’</a:t>
            </a:r>
            <a:r>
              <a:rPr lang="en-US" altLang="he-IL" sz="1800" baseline="-25000" dirty="0"/>
              <a:t>3</a:t>
            </a:r>
            <a:r>
              <a:rPr lang="en-US" altLang="he-IL" sz="1800" dirty="0"/>
              <a:t> = (2/10)*(2+1) = 0.6, Sh’</a:t>
            </a:r>
            <a:r>
              <a:rPr lang="en-US" altLang="he-IL" sz="1800" baseline="-25000" dirty="0"/>
              <a:t>3</a:t>
            </a:r>
            <a:r>
              <a:rPr lang="en-US" altLang="he-IL" sz="1800" dirty="0"/>
              <a:t>=(1/10)*(2+1) = 0.3</a:t>
            </a:r>
          </a:p>
          <a:p>
            <a:pPr algn="l" rtl="0" eaLnBrk="1" hangingPunct="1">
              <a:buClr>
                <a:schemeClr val="tx1"/>
              </a:buClr>
              <a:buFontTx/>
              <a:buNone/>
            </a:pPr>
            <a:r>
              <a:rPr lang="en-US" altLang="he-IL" b="1" dirty="0"/>
              <a:t>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5E6FEF5-B528-4A53-A4CE-9650B9713F5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70</a:t>
            </a:fld>
            <a:endParaRPr lang="en-US" altLang="he-IL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440656" y="620033"/>
          <a:ext cx="2026662" cy="133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משוואה" r:id="rId4" imgW="1028254" imgH="672808" progId="Equation.3">
                  <p:embed/>
                </p:oleObj>
              </mc:Choice>
              <mc:Fallback>
                <p:oleObj name="משוואה" r:id="rId4" imgW="1028254" imgH="672808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656" y="620033"/>
                        <a:ext cx="2026662" cy="133880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08722A6-5E8F-4197-B5DB-C69CB0849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6" y="2481019"/>
            <a:ext cx="4319109" cy="2418142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CEEFD38-F070-4814-A027-0D1989F0339D}"/>
              </a:ext>
            </a:extLst>
          </p:cNvPr>
          <p:cNvSpPr/>
          <p:nvPr/>
        </p:nvSpPr>
        <p:spPr>
          <a:xfrm>
            <a:off x="203533" y="83975"/>
            <a:ext cx="3442997" cy="655724"/>
          </a:xfrm>
          <a:prstGeom prst="wedgeRectCallout">
            <a:avLst>
              <a:gd name="adj1" fmla="val 58564"/>
              <a:gd name="adj2" fmla="val 2079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Weather = Sunny: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 – Tennis, 1 - Cinema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694135" y="1878996"/>
            <a:ext cx="11126919" cy="5166398"/>
          </a:xfrm>
        </p:spPr>
        <p:txBody>
          <a:bodyPr>
            <a:normAutofit fontScale="32500" lnSpcReduction="20000"/>
          </a:bodyPr>
          <a:lstStyle/>
          <a:p>
            <a:pPr algn="l" rtl="0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he-IL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dirty="0"/>
              <a:t> </a:t>
            </a:r>
            <a:endParaRPr lang="he-IL" altLang="he-IL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he-IL" altLang="he-IL" sz="2399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>(C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-C’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/C’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+(T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-T’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/T’</a:t>
            </a:r>
            <a:r>
              <a:rPr lang="en-US" altLang="he-IL" sz="9797" baseline="-25000" dirty="0"/>
              <a:t>1 </a:t>
            </a:r>
            <a:r>
              <a:rPr lang="en-US" altLang="he-IL" sz="9797" dirty="0"/>
              <a:t>+(St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-St’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/St’</a:t>
            </a:r>
            <a:r>
              <a:rPr lang="en-US" altLang="he-IL" sz="9797" baseline="-25000" dirty="0"/>
              <a:t>1 </a:t>
            </a:r>
            <a:r>
              <a:rPr lang="en-US" altLang="he-IL" sz="9797" dirty="0"/>
              <a:t>+(Sh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-Sh’</a:t>
            </a:r>
            <a:r>
              <a:rPr lang="en-US" altLang="he-IL" sz="9797" baseline="-25000" dirty="0"/>
              <a:t>1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/Sh’</a:t>
            </a:r>
            <a:r>
              <a:rPr lang="en-US" altLang="he-IL" sz="9797" baseline="-25000" dirty="0"/>
              <a:t>1 </a:t>
            </a:r>
            <a:r>
              <a:rPr lang="en-US" altLang="he-IL" sz="9797" dirty="0"/>
              <a:t>+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he-IL" sz="9797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>  (C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-C’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/C’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+(T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-T’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/T’</a:t>
            </a:r>
            <a:r>
              <a:rPr lang="en-US" altLang="he-IL" sz="9797" baseline="-25000" dirty="0"/>
              <a:t>2 </a:t>
            </a:r>
            <a:r>
              <a:rPr lang="en-US" altLang="he-IL" sz="9797" dirty="0"/>
              <a:t>+(St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-St’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/St’</a:t>
            </a:r>
            <a:r>
              <a:rPr lang="en-US" altLang="he-IL" sz="9797" baseline="-25000" dirty="0"/>
              <a:t>2 </a:t>
            </a:r>
            <a:r>
              <a:rPr lang="en-US" altLang="he-IL" sz="9797" dirty="0"/>
              <a:t>+(Sh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-Sh’</a:t>
            </a:r>
            <a:r>
              <a:rPr lang="en-US" altLang="he-IL" sz="9797" baseline="-25000" dirty="0"/>
              <a:t>2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/Sh’</a:t>
            </a:r>
            <a:r>
              <a:rPr lang="en-US" altLang="he-IL" sz="9797" baseline="-25000" dirty="0"/>
              <a:t>2 </a:t>
            </a:r>
            <a:r>
              <a:rPr lang="en-US" altLang="he-IL" sz="9797" dirty="0"/>
              <a:t>+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br>
              <a:rPr lang="en-US" altLang="he-IL" sz="9797" dirty="0"/>
            </a:br>
            <a:endParaRPr lang="en-US" altLang="he-IL" sz="9797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9797" dirty="0"/>
              <a:t>  (C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-C’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/C’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+(T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-T’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/T’</a:t>
            </a:r>
            <a:r>
              <a:rPr lang="en-US" altLang="he-IL" sz="9797" baseline="-25000" dirty="0"/>
              <a:t>3 </a:t>
            </a:r>
            <a:r>
              <a:rPr lang="en-US" altLang="he-IL" sz="9797" dirty="0"/>
              <a:t>+(St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-St’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/St’</a:t>
            </a:r>
            <a:r>
              <a:rPr lang="en-US" altLang="he-IL" sz="9797" baseline="-25000" dirty="0"/>
              <a:t>3 </a:t>
            </a:r>
            <a:r>
              <a:rPr lang="en-US" altLang="he-IL" sz="9797" dirty="0"/>
              <a:t>+(Sh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-Sh’</a:t>
            </a:r>
            <a:r>
              <a:rPr lang="en-US" altLang="he-IL" sz="9797" baseline="-25000" dirty="0"/>
              <a:t>3</a:t>
            </a:r>
            <a:r>
              <a:rPr lang="en-US" altLang="he-IL" sz="9797" dirty="0"/>
              <a:t>)</a:t>
            </a:r>
            <a:r>
              <a:rPr lang="en-US" altLang="he-IL" sz="9797" baseline="30000" dirty="0"/>
              <a:t>2</a:t>
            </a:r>
            <a:r>
              <a:rPr lang="en-US" altLang="he-IL" sz="9797" dirty="0"/>
              <a:t>/Sh’</a:t>
            </a:r>
            <a:r>
              <a:rPr lang="en-US" altLang="he-IL" sz="9797" baseline="-25000" dirty="0"/>
              <a:t>3</a:t>
            </a:r>
            <a:endParaRPr lang="en-US" altLang="he-IL" sz="9797" dirty="0"/>
          </a:p>
          <a:p>
            <a:pPr algn="l" rtl="0" eaLnBrk="1" hangingPunct="1">
              <a:lnSpc>
                <a:spcPct val="90000"/>
              </a:lnSpc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he-IL" b="1" dirty="0">
                <a:solidFill>
                  <a:srgbClr val="CC0066"/>
                </a:solidFill>
              </a:rPr>
              <a:t>             </a:t>
            </a:r>
            <a:endParaRPr lang="he-IL" altLang="he-IL" b="1" dirty="0"/>
          </a:p>
        </p:txBody>
      </p:sp>
      <p:sp>
        <p:nvSpPr>
          <p:cNvPr id="21508" name="AutoShape 21"/>
          <p:cNvSpPr>
            <a:spLocks/>
          </p:cNvSpPr>
          <p:nvPr/>
        </p:nvSpPr>
        <p:spPr bwMode="auto">
          <a:xfrm rot="5400000">
            <a:off x="5333200" y="-2147892"/>
            <a:ext cx="175130" cy="9468850"/>
          </a:xfrm>
          <a:prstGeom prst="leftBrace">
            <a:avLst>
              <a:gd name="adj1" fmla="val 22264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1509" name="Text Box 22"/>
          <p:cNvSpPr txBox="1">
            <a:spLocks noChangeArrowheads="1"/>
          </p:cNvSpPr>
          <p:nvPr/>
        </p:nvSpPr>
        <p:spPr bwMode="auto">
          <a:xfrm>
            <a:off x="4964480" y="2112084"/>
            <a:ext cx="988755" cy="36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Sunny</a:t>
            </a:r>
          </a:p>
        </p:txBody>
      </p:sp>
      <p:sp>
        <p:nvSpPr>
          <p:cNvPr id="21510" name="AutoShape 24"/>
          <p:cNvSpPr>
            <a:spLocks/>
          </p:cNvSpPr>
          <p:nvPr/>
        </p:nvSpPr>
        <p:spPr bwMode="auto">
          <a:xfrm rot="5400000">
            <a:off x="5263140" y="-321637"/>
            <a:ext cx="391436" cy="9529448"/>
          </a:xfrm>
          <a:prstGeom prst="rightBrace">
            <a:avLst>
              <a:gd name="adj1" fmla="val 49277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1511" name="Text Box 25"/>
          <p:cNvSpPr txBox="1">
            <a:spLocks noChangeArrowheads="1"/>
          </p:cNvSpPr>
          <p:nvPr/>
        </p:nvSpPr>
        <p:spPr bwMode="auto">
          <a:xfrm>
            <a:off x="5098064" y="4619779"/>
            <a:ext cx="1110961" cy="36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/>
              <a:t>Windy</a:t>
            </a:r>
          </a:p>
        </p:txBody>
      </p:sp>
      <p:sp>
        <p:nvSpPr>
          <p:cNvPr id="21512" name="AutoShape 26"/>
          <p:cNvSpPr>
            <a:spLocks/>
          </p:cNvSpPr>
          <p:nvPr/>
        </p:nvSpPr>
        <p:spPr bwMode="auto">
          <a:xfrm rot="5400000">
            <a:off x="5360167" y="897215"/>
            <a:ext cx="309626" cy="9667958"/>
          </a:xfrm>
          <a:prstGeom prst="rightBrace">
            <a:avLst>
              <a:gd name="adj1" fmla="val 49277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1513" name="Text Box 27"/>
          <p:cNvSpPr txBox="1">
            <a:spLocks noChangeArrowheads="1"/>
          </p:cNvSpPr>
          <p:nvPr/>
        </p:nvSpPr>
        <p:spPr bwMode="auto">
          <a:xfrm>
            <a:off x="5098063" y="5886008"/>
            <a:ext cx="912574" cy="36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Rainy</a:t>
            </a:r>
          </a:p>
        </p:txBody>
      </p:sp>
      <p:sp>
        <p:nvSpPr>
          <p:cNvPr id="2151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4AAA254-6BD9-4B90-A2B0-9CE6F61738C9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71</a:t>
            </a:fld>
            <a:endParaRPr lang="en-US" altLang="he-IL" sz="1400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/>
          </p:nvPr>
        </p:nvGraphicFramePr>
        <p:xfrm>
          <a:off x="3124200" y="649988"/>
          <a:ext cx="5129930" cy="105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משוואה" r:id="rId4" imgW="2336800" imgH="482600" progId="Equation.3">
                  <p:embed/>
                </p:oleObj>
              </mc:Choice>
              <mc:Fallback>
                <p:oleObj name="משוואה" r:id="rId4" imgW="2336800" imgH="482600" progId="Equation.3">
                  <p:embed/>
                  <p:pic>
                    <p:nvPicPr>
                      <p:cNvPr id="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49988"/>
                        <a:ext cx="5129930" cy="10593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6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270518"/>
            <a:ext cx="10221992" cy="5038206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altLang="he-IL" b="1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he-IL" b="1" dirty="0"/>
          </a:p>
          <a:p>
            <a:pPr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</a:t>
            </a:r>
            <a:r>
              <a:rPr lang="en-US" altLang="he-IL" dirty="0"/>
              <a:t>= </a:t>
            </a:r>
            <a:r>
              <a:rPr lang="en-US" altLang="he-IL" sz="2399" dirty="0"/>
              <a:t>(1-1.8)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/1.8+(2-0.6)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/0.6+(0-0.3)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/0.3+</a:t>
            </a:r>
            <a:br>
              <a:rPr lang="en-US" altLang="he-IL" sz="2399" dirty="0"/>
            </a:br>
            <a:r>
              <a:rPr lang="en-US" altLang="he-IL" sz="2399" dirty="0"/>
              <a:t>+(3-2.4)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/2.4+(1-0.4)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/0.4+(0-0.4)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/0.4+(0-0.8)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/0.8+</a:t>
            </a:r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br>
              <a:rPr lang="en-US" altLang="he-IL" sz="2399" dirty="0"/>
            </a:br>
            <a:endParaRPr lang="he-IL" altLang="he-IL" sz="2399" dirty="0"/>
          </a:p>
          <a:p>
            <a:pPr algn="l" rtl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he-IL" sz="2399" dirty="0"/>
              <a:t>+(2-1.8)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/1.8+(1-0.3)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/0.3+(0-0.6)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/0.6+(0-0.3)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 = </a:t>
            </a:r>
            <a:r>
              <a:rPr lang="en-US" altLang="he-IL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9.027</a:t>
            </a:r>
          </a:p>
          <a:p>
            <a:pPr algn="l" rtl="0" eaLnBrk="1" hangingPunct="1">
              <a:lnSpc>
                <a:spcPct val="90000"/>
              </a:lnSpc>
            </a:pPr>
            <a:endParaRPr lang="en-US" altLang="he-IL" dirty="0"/>
          </a:p>
          <a:p>
            <a:pPr algn="l" rtl="0" eaLnBrk="1" hangingPunct="1">
              <a:lnSpc>
                <a:spcPct val="90000"/>
              </a:lnSpc>
            </a:pPr>
            <a:endParaRPr lang="en-US" altLang="he-IL" dirty="0"/>
          </a:p>
          <a:p>
            <a:pPr marL="0" indent="0">
              <a:buNone/>
            </a:pPr>
            <a:endParaRPr lang="he-IL" altLang="he-IL" dirty="0">
              <a:solidFill>
                <a:srgbClr val="CC0066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he-IL" altLang="he-IL" dirty="0">
              <a:solidFill>
                <a:srgbClr val="CC0066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he-IL" dirty="0">
                <a:solidFill>
                  <a:srgbClr val="CC0066"/>
                </a:solidFill>
              </a:rPr>
              <a:t> </a:t>
            </a:r>
            <a:r>
              <a:rPr lang="en-US" altLang="he-IL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 the null hypothesis and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Weather node.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66484249"/>
              </p:ext>
            </p:extLst>
          </p:nvPr>
        </p:nvGraphicFramePr>
        <p:xfrm>
          <a:off x="3105971" y="5049144"/>
          <a:ext cx="4886639" cy="46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4" imgW="2387600" imgH="228600" progId="Equation.3">
                  <p:embed/>
                </p:oleObj>
              </mc:Choice>
              <mc:Fallback>
                <p:oleObj name="Equation" r:id="rId4" imgW="2387600" imgH="228600" progId="Equation.3">
                  <p:embed/>
                  <p:pic>
                    <p:nvPicPr>
                      <p:cNvPr id="235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971" y="5049144"/>
                        <a:ext cx="4886639" cy="4681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21"/>
          <p:cNvSpPr>
            <a:spLocks/>
          </p:cNvSpPr>
          <p:nvPr/>
        </p:nvSpPr>
        <p:spPr bwMode="auto">
          <a:xfrm rot="5400000">
            <a:off x="5994458" y="-1027391"/>
            <a:ext cx="79354" cy="6277070"/>
          </a:xfrm>
          <a:prstGeom prst="leftBrace">
            <a:avLst>
              <a:gd name="adj1" fmla="val 2235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3562" name="Text Box 22"/>
          <p:cNvSpPr txBox="1">
            <a:spLocks noChangeArrowheads="1"/>
          </p:cNvSpPr>
          <p:nvPr/>
        </p:nvSpPr>
        <p:spPr bwMode="auto">
          <a:xfrm>
            <a:off x="5680289" y="1654432"/>
            <a:ext cx="838691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Sunny</a:t>
            </a:r>
          </a:p>
        </p:txBody>
      </p:sp>
      <p:sp>
        <p:nvSpPr>
          <p:cNvPr id="23563" name="AutoShape 24"/>
          <p:cNvSpPr>
            <a:spLocks/>
          </p:cNvSpPr>
          <p:nvPr/>
        </p:nvSpPr>
        <p:spPr bwMode="auto">
          <a:xfrm rot="5400000">
            <a:off x="4767601" y="-174461"/>
            <a:ext cx="292024" cy="6626825"/>
          </a:xfrm>
          <a:prstGeom prst="rightBrace">
            <a:avLst>
              <a:gd name="adj1" fmla="val 49301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4224128" y="3294487"/>
            <a:ext cx="1091825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Windy</a:t>
            </a:r>
          </a:p>
        </p:txBody>
      </p:sp>
      <p:sp>
        <p:nvSpPr>
          <p:cNvPr id="23565" name="AutoShape 26"/>
          <p:cNvSpPr>
            <a:spLocks/>
          </p:cNvSpPr>
          <p:nvPr/>
        </p:nvSpPr>
        <p:spPr bwMode="auto">
          <a:xfrm rot="5400000">
            <a:off x="4500534" y="1176778"/>
            <a:ext cx="277740" cy="6345541"/>
          </a:xfrm>
          <a:prstGeom prst="rightBrace">
            <a:avLst>
              <a:gd name="adj1" fmla="val 49301"/>
              <a:gd name="adj2" fmla="val 4998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e-IL" sz="1799"/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4312667" y="4523051"/>
            <a:ext cx="774571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799" dirty="0"/>
              <a:t>Rainy</a:t>
            </a:r>
          </a:p>
        </p:txBody>
      </p:sp>
      <p:pic>
        <p:nvPicPr>
          <p:cNvPr id="4103" name="Picture 30" descr="MCj042982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0" y="5506183"/>
            <a:ext cx="843971" cy="10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121A29F-BA04-4C5A-AE01-9BFC1D8E9BE1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72</a:t>
            </a:fld>
            <a:endParaRPr lang="en-US" altLang="he-IL" sz="140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/>
          </p:nvPr>
        </p:nvGraphicFramePr>
        <p:xfrm>
          <a:off x="1532839" y="488161"/>
          <a:ext cx="4826331" cy="99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משוואה" r:id="rId7" imgW="2336800" imgH="482600" progId="Equation.3">
                  <p:embed/>
                </p:oleObj>
              </mc:Choice>
              <mc:Fallback>
                <p:oleObj name="משוואה" r:id="rId7" imgW="2336800" imgH="48260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839" y="488161"/>
                        <a:ext cx="4826331" cy="9966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523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930086"/>
            <a:ext cx="10264264" cy="5378638"/>
          </a:xfrm>
        </p:spPr>
        <p:txBody>
          <a:bodyPr>
            <a:normAutofit fontScale="55000" lnSpcReduction="20000"/>
          </a:bodyPr>
          <a:lstStyle/>
          <a:p>
            <a:pPr algn="l" rtl="0" eaLnBrk="1" hangingPunct="1">
              <a:lnSpc>
                <a:spcPct val="80000"/>
              </a:lnSpc>
              <a:buClr>
                <a:schemeClr val="tx1"/>
              </a:buClr>
            </a:pPr>
            <a:endParaRPr lang="en-US" altLang="he-IL" sz="2399" b="1" dirty="0"/>
          </a:p>
          <a:p>
            <a:pPr lvl="1" algn="l" rtl="0" eaLnBrk="1" hangingPunct="1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= Yes: </a:t>
            </a:r>
            <a:r>
              <a:rPr lang="en-US" altLang="he-IL" sz="3800" dirty="0"/>
              <a:t>C</a:t>
            </a:r>
            <a:r>
              <a:rPr lang="en-US" altLang="he-IL" sz="3800" baseline="-25000" dirty="0"/>
              <a:t>1 </a:t>
            </a:r>
            <a:r>
              <a:rPr lang="en-US" altLang="he-IL" sz="3800" dirty="0"/>
              <a:t>= 5, T</a:t>
            </a:r>
            <a:r>
              <a:rPr lang="en-US" altLang="he-IL" sz="3800" baseline="-25000" dirty="0"/>
              <a:t>1</a:t>
            </a:r>
            <a:r>
              <a:rPr lang="en-US" altLang="he-IL" sz="3800" dirty="0"/>
              <a:t>=0, St</a:t>
            </a:r>
            <a:r>
              <a:rPr lang="en-US" altLang="he-IL" sz="3800" baseline="-25000" dirty="0"/>
              <a:t>1</a:t>
            </a:r>
            <a:r>
              <a:rPr lang="en-US" altLang="he-IL" sz="3800" dirty="0"/>
              <a:t>=0, Sh</a:t>
            </a:r>
            <a:r>
              <a:rPr lang="en-US" altLang="he-IL" sz="3800" baseline="-25000" dirty="0"/>
              <a:t>1</a:t>
            </a:r>
            <a:r>
              <a:rPr lang="en-US" altLang="he-IL" sz="3800" dirty="0"/>
              <a:t>=0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C’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=(6/10)*(5)=3, T’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=(2/10)*(5)=1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St’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=(1/10)*(5)=0.5, Sh’</a:t>
            </a:r>
            <a:r>
              <a:rPr lang="en-US" altLang="he-IL" sz="3400" baseline="-25000" dirty="0"/>
              <a:t>1</a:t>
            </a:r>
            <a:r>
              <a:rPr lang="en-US" altLang="he-IL" sz="3400" dirty="0"/>
              <a:t>=(1/10)*(5)=0.5</a:t>
            </a:r>
            <a:endParaRPr lang="en-US" altLang="he-IL" sz="3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 = No: </a:t>
            </a:r>
            <a:r>
              <a:rPr lang="en-US" altLang="he-IL" sz="3800" dirty="0"/>
              <a:t>C</a:t>
            </a:r>
            <a:r>
              <a:rPr lang="en-US" altLang="he-IL" sz="3800" baseline="-25000" dirty="0"/>
              <a:t>2 </a:t>
            </a:r>
            <a:r>
              <a:rPr lang="en-US" altLang="he-IL" sz="3800" dirty="0"/>
              <a:t>= 1, T</a:t>
            </a:r>
            <a:r>
              <a:rPr lang="en-US" altLang="he-IL" sz="3800" baseline="-25000" dirty="0"/>
              <a:t>2</a:t>
            </a:r>
            <a:r>
              <a:rPr lang="en-US" altLang="he-IL" sz="3800" dirty="0"/>
              <a:t>=2, St</a:t>
            </a:r>
            <a:r>
              <a:rPr lang="en-US" altLang="he-IL" sz="3800" baseline="-25000" dirty="0"/>
              <a:t>2</a:t>
            </a:r>
            <a:r>
              <a:rPr lang="en-US" altLang="he-IL" sz="3800" dirty="0"/>
              <a:t>=1, Sh</a:t>
            </a:r>
            <a:r>
              <a:rPr lang="en-US" altLang="he-IL" sz="3800" baseline="-25000" dirty="0"/>
              <a:t>2</a:t>
            </a:r>
            <a:r>
              <a:rPr lang="en-US" altLang="he-IL" sz="3800" dirty="0"/>
              <a:t>=1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C’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=(6/10)*(5)=3, T’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=(2/10)*(5)=1</a:t>
            </a:r>
          </a:p>
          <a:p>
            <a:pPr lvl="2"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400" dirty="0"/>
              <a:t>St’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=(1/10)*(5)=0.5, Sh’</a:t>
            </a:r>
            <a:r>
              <a:rPr lang="en-US" altLang="he-IL" sz="3400" baseline="-25000" dirty="0"/>
              <a:t>2</a:t>
            </a:r>
            <a:r>
              <a:rPr lang="en-US" altLang="he-IL" sz="3400" dirty="0"/>
              <a:t>=(1/10)*(5)=0.5</a:t>
            </a:r>
            <a:endParaRPr lang="en-US" altLang="he-IL" sz="1500" dirty="0"/>
          </a:p>
          <a:p>
            <a:pPr algn="l" rtl="0" eaLnBrk="1" hangingPunct="1">
              <a:lnSpc>
                <a:spcPct val="170000"/>
              </a:lnSpc>
              <a:buClr>
                <a:schemeClr val="tx1"/>
              </a:buClr>
            </a:pPr>
            <a:r>
              <a:rPr lang="en-US" altLang="he-IL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 = </a:t>
            </a:r>
            <a:r>
              <a:rPr lang="en-US" altLang="he-IL" sz="3800" dirty="0"/>
              <a:t>(5-3)</a:t>
            </a:r>
            <a:r>
              <a:rPr lang="en-US" altLang="he-IL" sz="3800" baseline="30000" dirty="0"/>
              <a:t>2</a:t>
            </a:r>
            <a:r>
              <a:rPr lang="en-US" altLang="he-IL" sz="3800" dirty="0"/>
              <a:t>/3+(0-1)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/1+(0-0.5)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/0.5+(0-0.5)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/0.5+</a:t>
            </a:r>
            <a:br>
              <a:rPr lang="en-US" altLang="he-IL" sz="3800" dirty="0"/>
            </a:br>
            <a:r>
              <a:rPr lang="en-US" altLang="he-IL" sz="3800" dirty="0"/>
              <a:t>+(1-3)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/3+(2-1)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/1+(1-0.5)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/0.5+(1-0.5)</a:t>
            </a:r>
            <a:r>
              <a:rPr lang="en-US" altLang="he-IL" sz="3800" baseline="30000" dirty="0"/>
              <a:t> 2</a:t>
            </a:r>
            <a:r>
              <a:rPr lang="en-US" altLang="he-IL" sz="3800" dirty="0"/>
              <a:t>/0.5 = </a:t>
            </a:r>
            <a:r>
              <a:rPr lang="en-US" altLang="he-IL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6.66</a:t>
            </a:r>
          </a:p>
          <a:p>
            <a:r>
              <a:rPr lang="en-US" altLang="he-IL" sz="3600" dirty="0">
                <a:solidFill>
                  <a:srgbClr val="CC0066"/>
                </a:solidFill>
              </a:rPr>
              <a:t> </a:t>
            </a:r>
            <a:r>
              <a:rPr lang="en-US" altLang="he-IL" sz="4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 the null hypothesis and </a:t>
            </a:r>
            <a:r>
              <a:rPr lang="en-US" altLang="he-I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Parents node.</a:t>
            </a:r>
            <a:endParaRPr lang="he-IL" altLang="he-I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80000"/>
              </a:lnSpc>
            </a:pPr>
            <a:endParaRPr lang="en-US" altLang="he-IL" sz="2399" b="1" dirty="0"/>
          </a:p>
        </p:txBody>
      </p:sp>
      <p:graphicFrame>
        <p:nvGraphicFramePr>
          <p:cNvPr id="25604" name="Object 8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8382001" y="2438400"/>
          <a:ext cx="2951981" cy="62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256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2438400"/>
                        <a:ext cx="2951981" cy="62372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9" descr="MCj042982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83825"/>
            <a:ext cx="803656" cy="98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43CA9241-B392-4823-9B8C-7E4628335814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73</a:t>
            </a:fld>
            <a:endParaRPr lang="en-US" altLang="he-IL" sz="1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440656" y="620033"/>
          <a:ext cx="2026662" cy="133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משוואה" r:id="rId7" imgW="1028254" imgH="672808" progId="Equation.3">
                  <p:embed/>
                </p:oleObj>
              </mc:Choice>
              <mc:Fallback>
                <p:oleObj name="משוואה" r:id="rId7" imgW="1028254" imgH="672808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656" y="620033"/>
                        <a:ext cx="2026662" cy="133880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8686801" y="4785853"/>
          <a:ext cx="2895599" cy="59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משוואה" r:id="rId9" imgW="2336800" imgH="482600" progId="Equation.3">
                  <p:embed/>
                </p:oleObj>
              </mc:Choice>
              <mc:Fallback>
                <p:oleObj name="משוואה" r:id="rId9" imgW="2336800" imgH="4826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4785853"/>
                        <a:ext cx="2895599" cy="59797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5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47886" y="919818"/>
            <a:ext cx="10409555" cy="5730969"/>
          </a:xfrm>
        </p:spPr>
        <p:txBody>
          <a:bodyPr>
            <a:normAutofit/>
          </a:bodyPr>
          <a:lstStyle/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= Rich: </a:t>
            </a:r>
            <a:r>
              <a:rPr lang="en-US" altLang="he-IL" dirty="0"/>
              <a:t>C</a:t>
            </a:r>
            <a:r>
              <a:rPr lang="en-US" altLang="he-IL" baseline="-25000" dirty="0"/>
              <a:t>1 </a:t>
            </a:r>
            <a:r>
              <a:rPr lang="en-US" altLang="he-IL" dirty="0"/>
              <a:t>= 3, T</a:t>
            </a:r>
            <a:r>
              <a:rPr lang="en-US" altLang="he-IL" baseline="-25000" dirty="0"/>
              <a:t>1</a:t>
            </a:r>
            <a:r>
              <a:rPr lang="en-US" altLang="he-IL" dirty="0"/>
              <a:t>=2, St</a:t>
            </a:r>
            <a:r>
              <a:rPr lang="en-US" altLang="he-IL" baseline="-25000" dirty="0"/>
              <a:t>1</a:t>
            </a:r>
            <a:r>
              <a:rPr lang="en-US" altLang="he-IL" dirty="0"/>
              <a:t>=1, Sh</a:t>
            </a:r>
            <a:r>
              <a:rPr lang="en-US" altLang="he-IL" baseline="-25000" dirty="0"/>
              <a:t>1</a:t>
            </a:r>
            <a:r>
              <a:rPr lang="en-US" altLang="he-IL" dirty="0"/>
              <a:t>=1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C’</a:t>
            </a:r>
            <a:r>
              <a:rPr lang="en-US" altLang="he-IL" baseline="-25000" dirty="0"/>
              <a:t>1</a:t>
            </a:r>
            <a:r>
              <a:rPr lang="en-US" altLang="he-IL" dirty="0"/>
              <a:t>=(6/10)*(3+2+1+1)=4.2, T’</a:t>
            </a:r>
            <a:r>
              <a:rPr lang="en-US" altLang="he-IL" baseline="-25000" dirty="0"/>
              <a:t>1</a:t>
            </a:r>
            <a:r>
              <a:rPr lang="en-US" altLang="he-IL" dirty="0"/>
              <a:t>=(2/10)*(7)=1.4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St’</a:t>
            </a:r>
            <a:r>
              <a:rPr lang="en-US" altLang="he-IL" baseline="-25000" dirty="0"/>
              <a:t>1</a:t>
            </a:r>
            <a:r>
              <a:rPr lang="en-US" altLang="he-IL" dirty="0"/>
              <a:t>=(1/10)*(7)=0.7, Sh’</a:t>
            </a:r>
            <a:r>
              <a:rPr lang="en-US" altLang="he-IL" baseline="-25000" dirty="0"/>
              <a:t>1</a:t>
            </a:r>
            <a:r>
              <a:rPr lang="en-US" altLang="he-IL" dirty="0"/>
              <a:t>=(1/10)*(7)=0.7</a:t>
            </a:r>
            <a:endParaRPr lang="he-IL" altLang="he-IL" dirty="0"/>
          </a:p>
          <a:p>
            <a:pPr lvl="1" algn="l" rtl="0" eaLnBrk="1" hangingPunct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= Poor: </a:t>
            </a:r>
            <a:r>
              <a:rPr lang="en-US" altLang="he-IL" dirty="0"/>
              <a:t>C</a:t>
            </a:r>
            <a:r>
              <a:rPr lang="en-US" altLang="he-IL" baseline="-25000" dirty="0"/>
              <a:t>2 </a:t>
            </a:r>
            <a:r>
              <a:rPr lang="en-US" altLang="he-IL" dirty="0"/>
              <a:t>= 3, T</a:t>
            </a:r>
            <a:r>
              <a:rPr lang="en-US" altLang="he-IL" baseline="-25000" dirty="0"/>
              <a:t>2</a:t>
            </a:r>
            <a:r>
              <a:rPr lang="en-US" altLang="he-IL" dirty="0"/>
              <a:t>=0, St</a:t>
            </a:r>
            <a:r>
              <a:rPr lang="en-US" altLang="he-IL" baseline="-25000" dirty="0"/>
              <a:t>2</a:t>
            </a:r>
            <a:r>
              <a:rPr lang="en-US" altLang="he-IL" dirty="0"/>
              <a:t>=0, Sh</a:t>
            </a:r>
            <a:r>
              <a:rPr lang="en-US" altLang="he-IL" baseline="-25000" dirty="0"/>
              <a:t>2</a:t>
            </a:r>
            <a:r>
              <a:rPr lang="en-US" altLang="he-IL" dirty="0"/>
              <a:t>=0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C’</a:t>
            </a:r>
            <a:r>
              <a:rPr lang="en-US" altLang="he-IL" baseline="-25000" dirty="0"/>
              <a:t>2</a:t>
            </a:r>
            <a:r>
              <a:rPr lang="en-US" altLang="he-IL" dirty="0"/>
              <a:t>=(6/10)*(3)=1.8, T’</a:t>
            </a:r>
            <a:r>
              <a:rPr lang="en-US" altLang="he-IL" baseline="-25000" dirty="0"/>
              <a:t>2</a:t>
            </a:r>
            <a:r>
              <a:rPr lang="en-US" altLang="he-IL" dirty="0"/>
              <a:t>=(2/10)*(3)=0.6</a:t>
            </a:r>
          </a:p>
          <a:p>
            <a:pPr lvl="2" algn="l" rtl="0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he-IL" dirty="0"/>
              <a:t>St’</a:t>
            </a:r>
            <a:r>
              <a:rPr lang="en-US" altLang="he-IL" baseline="-25000" dirty="0"/>
              <a:t>2</a:t>
            </a:r>
            <a:r>
              <a:rPr lang="en-US" altLang="he-IL" dirty="0"/>
              <a:t>=(1/10)*(3)=0.3, Sh’</a:t>
            </a:r>
            <a:r>
              <a:rPr lang="en-US" altLang="he-IL" baseline="-25000" dirty="0"/>
              <a:t>2</a:t>
            </a:r>
            <a:r>
              <a:rPr lang="en-US" altLang="he-IL" dirty="0"/>
              <a:t>=(1/10)*(3)=0.3</a:t>
            </a:r>
            <a:endParaRPr lang="he-IL" altLang="he-IL" dirty="0"/>
          </a:p>
          <a:p>
            <a:pPr algn="l" rtl="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he-IL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en-US" altLang="he-IL" sz="2399" dirty="0"/>
              <a:t> = (3-4.2)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/4.2+(2-1.4)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/1.4+(1-0.7)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/0.7+(1-0.7)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/0.7+(3-1.8)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/1.8 + (0-0.6)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/0.6+(0-0.3)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 +(0-0.3)</a:t>
            </a:r>
            <a:r>
              <a:rPr lang="en-US" altLang="he-IL" sz="2399" baseline="30000" dirty="0"/>
              <a:t>2</a:t>
            </a:r>
            <a:r>
              <a:rPr lang="en-US" altLang="he-IL" sz="2399" dirty="0"/>
              <a:t>/0.3 = </a:t>
            </a:r>
            <a:r>
              <a:rPr lang="en-US" altLang="he-I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2.85</a:t>
            </a:r>
          </a:p>
          <a:p>
            <a:pPr algn="l" rtl="0" eaLnBrk="1" hangingPunct="1">
              <a:lnSpc>
                <a:spcPct val="150000"/>
              </a:lnSpc>
              <a:spcBef>
                <a:spcPct val="0"/>
              </a:spcBef>
            </a:pPr>
            <a:endParaRPr lang="en-US" altLang="he-IL" sz="2399" b="1" dirty="0"/>
          </a:p>
          <a:p>
            <a:r>
              <a:rPr lang="en-US" altLang="he-IL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reject the null hypothesis and </a:t>
            </a:r>
            <a:r>
              <a:rPr lang="en-US" altLang="he-I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Parents node.</a:t>
            </a:r>
            <a:endParaRPr lang="he-IL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8694319" y="2284025"/>
          <a:ext cx="2880562" cy="6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276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319" y="2284025"/>
                        <a:ext cx="2880562" cy="60944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0489056" y="6344480"/>
            <a:ext cx="253934" cy="39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999"/>
              <a:t>.</a:t>
            </a:r>
          </a:p>
        </p:txBody>
      </p:sp>
      <p:pic>
        <p:nvPicPr>
          <p:cNvPr id="27654" name="Picture 8" descr="MCj0429827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5560339"/>
            <a:ext cx="760139" cy="92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31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27" indent="-285664" algn="r" rtl="1">
              <a:spcBef>
                <a:spcPct val="20000"/>
              </a:spcBef>
              <a:buChar char="–"/>
              <a:defRPr sz="27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57" indent="-228531" algn="r" rtl="1">
              <a:spcBef>
                <a:spcPct val="20000"/>
              </a:spcBef>
              <a:buChar char="•"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0" indent="-228531" algn="r" rtl="1">
              <a:spcBef>
                <a:spcPct val="20000"/>
              </a:spcBef>
              <a:buChar char="–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83" indent="-228531" algn="r" rtl="1">
              <a:spcBef>
                <a:spcPct val="20000"/>
              </a:spcBef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46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08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71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34" indent="-228531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625E5CD-EA6F-4E60-BAEE-87663DA130C6}" type="slidenum">
              <a:rPr lang="he-IL" altLang="he-IL" sz="1400"/>
              <a:pPr algn="l">
                <a:spcBef>
                  <a:spcPct val="0"/>
                </a:spcBef>
                <a:buFontTx/>
                <a:buNone/>
              </a:pPr>
              <a:t>74</a:t>
            </a:fld>
            <a:endParaRPr lang="en-US" altLang="he-IL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440656" y="620033"/>
          <a:ext cx="2026662" cy="133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משוואה" r:id="rId7" imgW="1028254" imgH="672808" progId="Equation.3">
                  <p:embed/>
                </p:oleObj>
              </mc:Choice>
              <mc:Fallback>
                <p:oleObj name="משוואה" r:id="rId7" imgW="1028254" imgH="672808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0656" y="620033"/>
                        <a:ext cx="2026662" cy="133880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8458201" y="4639602"/>
          <a:ext cx="2895599" cy="59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משוואה" r:id="rId9" imgW="2336800" imgH="482600" progId="Equation.3">
                  <p:embed/>
                </p:oleObj>
              </mc:Choice>
              <mc:Fallback>
                <p:oleObj name="משוואה" r:id="rId9" imgW="2336800" imgH="4826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4639602"/>
                        <a:ext cx="2895599" cy="59797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9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75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61BA7-DC95-4902-A1DE-67B00886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6" y="0"/>
            <a:ext cx="94773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7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76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CAD79-B5E7-4F3F-A0AD-D6217A45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0" y="0"/>
            <a:ext cx="9928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446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77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6AEBA-FF4F-434A-961D-34876314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21216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2E6BEE-503E-426B-B099-BA92683422C8}"/>
              </a:ext>
            </a:extLst>
          </p:cNvPr>
          <p:cNvSpPr/>
          <p:nvPr/>
        </p:nvSpPr>
        <p:spPr>
          <a:xfrm>
            <a:off x="9993351" y="1285701"/>
            <a:ext cx="1057018" cy="434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2F4065-2387-4EED-829C-130940F11512}"/>
              </a:ext>
            </a:extLst>
          </p:cNvPr>
          <p:cNvSpPr/>
          <p:nvPr/>
        </p:nvSpPr>
        <p:spPr>
          <a:xfrm>
            <a:off x="9982200" y="2249255"/>
            <a:ext cx="1057018" cy="434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A30F9-67A5-4F3B-9E34-D029947B047A}"/>
              </a:ext>
            </a:extLst>
          </p:cNvPr>
          <p:cNvSpPr/>
          <p:nvPr/>
        </p:nvSpPr>
        <p:spPr>
          <a:xfrm>
            <a:off x="4881691" y="2684153"/>
            <a:ext cx="1909402" cy="3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19227-27B3-4B86-9955-F415DBD7C38E}"/>
              </a:ext>
            </a:extLst>
          </p:cNvPr>
          <p:cNvSpPr/>
          <p:nvPr/>
        </p:nvSpPr>
        <p:spPr>
          <a:xfrm>
            <a:off x="5944284" y="3106273"/>
            <a:ext cx="1909402" cy="3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878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Avoid Overfitting</a:t>
            </a:r>
            <a:br>
              <a:rPr lang="en-US" dirty="0"/>
            </a:br>
            <a:r>
              <a:rPr lang="en-US" dirty="0"/>
              <a:t>and Determine the Final Tree Size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78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A82C1-E786-4BEA-9034-AD3E582B0E48}"/>
              </a:ext>
            </a:extLst>
          </p:cNvPr>
          <p:cNvSpPr/>
          <p:nvPr/>
        </p:nvSpPr>
        <p:spPr>
          <a:xfrm>
            <a:off x="838200" y="6356350"/>
            <a:ext cx="850641" cy="5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6AEBA-FF4F-434A-961D-34876314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212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9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learning process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F9B9-DF91-4C2A-8A76-F87AECF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79</a:t>
            </a:fld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8BCC-B61F-4F4F-AFA7-57775C0E2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4" y="1690688"/>
            <a:ext cx="11160286" cy="3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8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EBAFC-7E19-4AFC-BDA9-439E43F79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6" y="67616"/>
            <a:ext cx="10137721" cy="62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5ABB-7416-4E25-9FFF-44483078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ID3</a:t>
            </a:r>
            <a:endParaRPr lang="he-IL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2A2A-CF5B-4A5C-AFD3-C7F2788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2A6E-2B36-4A3D-9164-8A839C7BC6FB}" type="slidenum">
              <a:rPr lang="he-IL" smtClean="0"/>
              <a:t>9</a:t>
            </a:fld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83E1A-9593-4CBC-8EB7-B8EA495A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28A8-E9B3-4E1B-953C-2405522D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"/>
            <a:ext cx="957992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3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5648</Words>
  <Application>Microsoft Office PowerPoint</Application>
  <PresentationFormat>Widescreen</PresentationFormat>
  <Paragraphs>1055</Paragraphs>
  <Slides>79</Slides>
  <Notes>77</Notes>
  <HiddenSlides>35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Equation</vt:lpstr>
      <vt:lpstr>משוואה</vt:lpstr>
      <vt:lpstr>Decision Trees</vt:lpstr>
      <vt:lpstr>Decision tree induction</vt:lpstr>
      <vt:lpstr>Decision tree structure</vt:lpstr>
      <vt:lpstr>Appropriate Problems + Student Example</vt:lpstr>
      <vt:lpstr>Decision tree induction</vt:lpstr>
      <vt:lpstr>Decision tree induction</vt:lpstr>
      <vt:lpstr>Building a Decision Tree</vt:lpstr>
      <vt:lpstr>ID3</vt:lpstr>
      <vt:lpstr>ID3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ID3</vt:lpstr>
      <vt:lpstr>Algorithm for Decision Tree Induction</vt:lpstr>
      <vt:lpstr>Algorithm for Decision Tree Induction</vt:lpstr>
      <vt:lpstr>Basic Decision Tree Learning ID3 Algorithm (based on Quinlan, Induction of Decision Trees, 1986)</vt:lpstr>
      <vt:lpstr>ID3 Algorithm (cont’d)</vt:lpstr>
      <vt:lpstr>PowerPoint Presentation</vt:lpstr>
      <vt:lpstr>Entropy</vt:lpstr>
      <vt:lpstr>Entropy</vt:lpstr>
      <vt:lpstr>Example</vt:lpstr>
      <vt:lpstr>ID3 algorithm (Example)</vt:lpstr>
      <vt:lpstr>ID3</vt:lpstr>
      <vt:lpstr>ID3</vt:lpstr>
      <vt:lpstr>ID3</vt:lpstr>
      <vt:lpstr>ID3</vt:lpstr>
      <vt:lpstr>ID3</vt:lpstr>
      <vt:lpstr>ID3</vt:lpstr>
      <vt:lpstr>ID3</vt:lpstr>
      <vt:lpstr>ID3</vt:lpstr>
      <vt:lpstr>ID3 algorithm (Example)</vt:lpstr>
      <vt:lpstr>ID3 algorithm (Example)</vt:lpstr>
      <vt:lpstr>ID3</vt:lpstr>
      <vt:lpstr>Example</vt:lpstr>
      <vt:lpstr>ID3</vt:lpstr>
      <vt:lpstr>Example</vt:lpstr>
      <vt:lpstr>ID3</vt:lpstr>
      <vt:lpstr>ID3 algorithm (Example)</vt:lpstr>
      <vt:lpstr>Example</vt:lpstr>
      <vt:lpstr>ID3</vt:lpstr>
      <vt:lpstr>Example</vt:lpstr>
      <vt:lpstr>Example</vt:lpstr>
      <vt:lpstr>ID3</vt:lpstr>
      <vt:lpstr>ID3 algorithm (Example)</vt:lpstr>
      <vt:lpstr>Accuracy Estimation</vt:lpstr>
      <vt:lpstr>Accuracy Estimation</vt:lpstr>
      <vt:lpstr>Example</vt:lpstr>
      <vt:lpstr>Accuracy Estimation</vt:lpstr>
      <vt:lpstr>Accuracy Estimation</vt:lpstr>
      <vt:lpstr>Overfitting</vt:lpstr>
      <vt:lpstr>Overfitting</vt:lpstr>
      <vt:lpstr>Overfitting</vt:lpstr>
      <vt:lpstr>Avoiding Overfitting</vt:lpstr>
      <vt:lpstr>Avoiding Overfitting</vt:lpstr>
      <vt:lpstr>Approaches to Avoid Overfitting and Determine the Final Tree Size</vt:lpstr>
      <vt:lpstr>Statistical Hypothesis Testing</vt:lpstr>
      <vt:lpstr>Avoiding Overfitting              Chi Square Test (based on Quinlan, 1986)</vt:lpstr>
      <vt:lpstr>PowerPoint Presentation</vt:lpstr>
      <vt:lpstr>Approaches to Avoid Overfitting and Determine the Final Tree Size</vt:lpstr>
      <vt:lpstr>PowerPoint Presentation</vt:lpstr>
      <vt:lpstr>PowerPoint Presentation</vt:lpstr>
      <vt:lpstr>Approaches to Avoid Overfitting and Determine the Final Tree Size</vt:lpstr>
      <vt:lpstr>Chi-Square Test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Approaches to Avoid Overfitting and Determine the Final Tree Size</vt:lpstr>
      <vt:lpstr>Approaches to Avoid Overfitting and Determine the Final Tree Size</vt:lpstr>
      <vt:lpstr>Approaches to Avoid Overfitting and Determine the Final Tree Size</vt:lpstr>
      <vt:lpstr>Approaches to Avoid Overfitting and Determine the Final Tree Size</vt:lpstr>
      <vt:lpstr>The learning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26</cp:revision>
  <dcterms:created xsi:type="dcterms:W3CDTF">2021-11-12T16:56:16Z</dcterms:created>
  <dcterms:modified xsi:type="dcterms:W3CDTF">2021-11-22T12:22:25Z</dcterms:modified>
</cp:coreProperties>
</file>