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66" r:id="rId3"/>
    <p:sldId id="267" r:id="rId4"/>
    <p:sldId id="299" r:id="rId5"/>
    <p:sldId id="268" r:id="rId6"/>
    <p:sldId id="269" r:id="rId7"/>
    <p:sldId id="270" r:id="rId8"/>
    <p:sldId id="301" r:id="rId9"/>
    <p:sldId id="272" r:id="rId10"/>
    <p:sldId id="273" r:id="rId11"/>
    <p:sldId id="271" r:id="rId12"/>
    <p:sldId id="275" r:id="rId13"/>
    <p:sldId id="274" r:id="rId14"/>
    <p:sldId id="276" r:id="rId15"/>
    <p:sldId id="302" r:id="rId16"/>
    <p:sldId id="277" r:id="rId17"/>
    <p:sldId id="278" r:id="rId18"/>
    <p:sldId id="303" r:id="rId19"/>
    <p:sldId id="304" r:id="rId20"/>
    <p:sldId id="279" r:id="rId21"/>
    <p:sldId id="305" r:id="rId2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24" autoAdjust="0"/>
  </p:normalViewPr>
  <p:slideViewPr>
    <p:cSldViewPr snapToGrid="0">
      <p:cViewPr varScale="1">
        <p:scale>
          <a:sx n="75" d="100"/>
          <a:sy n="75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2ECAD79-6233-4151-82EC-B2E7848B76A5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1872259-E045-4C06-83BC-6983D926A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86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72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881723"/>
            <a:r>
              <a:rPr lang="en-US" dirty="0">
                <a:cs typeface="Times New Roman" pitchFamily="18" charset="0"/>
              </a:rPr>
              <a:t>Data Mining (BGU) - Lecture No. 5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881723"/>
            <a:fld id="{AA5AC968-20E9-415B-BEF1-6E4D10970AF8}" type="datetime4">
              <a:rPr lang="en-US" smtClean="0">
                <a:cs typeface="Times New Roman" pitchFamily="18" charset="0"/>
              </a:rPr>
              <a:pPr defTabSz="881723"/>
              <a:t>November 27, 2021</a:t>
            </a:fld>
            <a:endParaRPr lang="en-US" dirty="0">
              <a:cs typeface="Times New Roman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881723"/>
            <a:r>
              <a:rPr lang="en-US" dirty="0">
                <a:cs typeface="Times New Roman" pitchFamily="18" charset="0"/>
              </a:rPr>
              <a:t>Prof. Mark Last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723"/>
            <a:fld id="{5F8755BC-5C4B-4CF6-9FB4-4728E75E8C2F}" type="slidenum">
              <a:rPr lang="he-IL" smtClean="0"/>
              <a:pPr defTabSz="881723"/>
              <a:t>2</a:t>
            </a:fld>
            <a:endParaRPr lang="en-US" dirty="0"/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e-IL" dirty="0"/>
              <a:t>ההסתברות</a:t>
            </a:r>
            <a:r>
              <a:rPr lang="he-IL" baseline="0" dirty="0"/>
              <a:t> לדגימה שכל הרשומות בה עם אותו סיווג גדלה ככל שגודל הדגימה קטן.</a:t>
            </a:r>
          </a:p>
          <a:p>
            <a:pPr eaLnBrk="1" hangingPunct="1"/>
            <a:r>
              <a:rPr lang="he-IL" baseline="0" dirty="0"/>
              <a:t>גודל הדגימה הממוצע קטן ככל שיש יותר ערכים אפשריים לתכונה (כשמחלקים את הנתונים לדגימות לפי אותה תכונה).</a:t>
            </a:r>
          </a:p>
          <a:p>
            <a:pPr eaLnBrk="1" hangingPunct="1"/>
            <a:r>
              <a:rPr lang="he-IL" baseline="0" dirty="0"/>
              <a:t>מסקנה – </a:t>
            </a:r>
            <a:r>
              <a:rPr lang="en-US" baseline="0" dirty="0" err="1"/>
              <a:t>infoGain</a:t>
            </a:r>
            <a:r>
              <a:rPr lang="he-IL" baseline="0" dirty="0"/>
              <a:t> מוטה לטובת תכונות בעלות הרבה ערכים אפשריים. </a:t>
            </a:r>
          </a:p>
        </p:txBody>
      </p:sp>
    </p:spTree>
    <p:extLst>
      <p:ext uri="{BB962C8B-B14F-4D97-AF65-F5344CB8AC3E}">
        <p14:creationId xmlns:p14="http://schemas.microsoft.com/office/powerpoint/2010/main" val="391837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04912-1E00-4619-9408-F4BB66AE6617}" type="slidenum">
              <a:rPr lang="he-IL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2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F3400-605E-4936-86B3-E46551C46CA5}" type="slidenum">
              <a:rPr lang="he-IL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IV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intrinsic value 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SplitInfo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F3400-605E-4936-86B3-E46551C46CA5}" type="slidenum">
              <a:rPr lang="he-IL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IV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intrinsic value 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SplitInfo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9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7B511-F606-45A6-990E-4FDAD255530D}" type="slidenum">
              <a:rPr lang="he-IL"/>
              <a:pPr/>
              <a:t>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7B511-F606-45A6-990E-4FDAD255530D}" type="slidenum">
              <a:rPr lang="he-IL"/>
              <a:pPr/>
              <a:t>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096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08FE-A5BE-4632-8B6B-4F30BAD2E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3C3F1-25D9-477C-8988-F54A79C4A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698B-4F94-4566-A45B-709C4ACB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E151-78A2-4CB4-B47E-72A7B3F5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A8F1-826A-4029-BFBD-FB670D4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01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4E68-038F-4689-B326-4497C39A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C7CF-9A61-4645-8D9D-B4A6EA63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5211-7374-4DD4-998B-01320131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790F-9BE3-4135-8FF5-FDBD2A3B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2D40-F8A9-4625-B1CA-FC26824B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47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D3440-511D-4242-ABDA-5CAC63389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FFE7D-5C2B-40D7-8B3A-4D058E37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69D5-42D2-4F2F-9D30-8A6C1720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6F51-F021-45E2-BE70-0A2BCBBF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AF4F-FE70-4839-B609-896D17A0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4178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0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737601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1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40EC407-B17E-46A6-BB6A-68691891ABB6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2"/>
            <a:ext cx="10972801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1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44738FD-272D-4BE6-84D8-E335679CB599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FE10-08A9-43EE-B65A-ACEC17FD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4537-81AA-47FF-A999-58ED714B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2D0A-A62A-4CFA-87DB-F8E2A439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58F1-1CB5-446F-A1F3-752A14D0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F5E61-A087-472A-B0B8-90AA9865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03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5AD0-0075-4B31-8F34-8989FFF6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68A52-DE36-485A-97EA-AD9CED729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DD06-70E1-45B8-A4B4-D0A282B9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6968-95E0-4DFF-90C6-4745C271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FE55-CDB8-40A7-A929-2AB1B2EB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600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2376-C154-47CC-BFF4-E2B8F98A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79F2-8F80-41F8-AED6-57F595BF6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956B3-C863-4AC6-BA30-49D44AC62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E71D-D7AE-4EE7-8E70-58C3F27D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EA69-C443-413F-88DF-FE52023D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DB7A5-1951-4F32-897D-66B300A6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3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CD6F-6BD2-4FEB-90F2-7748816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204E7-0732-48A7-A0EE-5EA1D4A0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085AE-790C-4C08-BCBD-427F163B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C0DD6-30A6-482E-9288-70BDABF32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9F044-47ED-48B0-BE38-52FAB3454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99852-814A-4F89-8105-41407D6C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7130-64E4-4892-9E3D-0E329FAE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BC817-CF61-4527-A027-36D77A89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185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500C-CA2C-4866-B459-8A086B29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ED9B1-C995-477E-A8CD-FBD04FD0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33BC8-3D5B-4DBE-9F80-B2BE0E0F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1186B-9925-40A0-8727-5AFA8B0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31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4F11C-DEAC-4E12-844D-6926F5C6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F379E-3ED8-49D3-BDF2-E86EB080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BF290-2E4C-4DD7-A516-7EB75F81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20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CDCD-C4AE-4D3F-B9C2-6A7A0BB6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B97-2989-445B-A2A9-451D8287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03995-D9DB-4014-B1B3-982C9C94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EE9B9-18BF-4210-8BA6-ABBABDCB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AD1D-3A93-4B0E-BB3D-C1150097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11EB-6879-450C-BB2A-1F28875F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11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C294-CB14-4490-A93C-4C68F515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71CA3-739E-48F6-8EA3-CFBCECD03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2D9DE-F1B9-4F78-99FE-EECA1CB21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9D4BF-5398-428E-BBA7-8020F3E8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19801-3E53-4321-AE1E-8A381318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C852-8ED2-43C9-9FC5-96F6FF63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64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30834-50A9-4E9F-AF1D-88F0916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942F3-7903-4F87-8E42-D71CF92E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8782-E650-4090-9301-C62DBB68F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A97D-27C5-471C-BE6E-0248184BC2F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B9A2-A697-4592-BD94-C8C079E11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2CE0-82D4-416B-B78E-1EDF23C3C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82A2-3BD2-40E9-9F76-4C5B84814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103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40037-7746-4F03-BB20-6248BE2E0BA2}" type="slidenum">
              <a:rPr lang="he-IL"/>
              <a:pPr>
                <a:defRPr/>
              </a:pPr>
              <a:t>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09600"/>
            <a:ext cx="9601200" cy="5334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Rules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71336"/>
            <a:ext cx="9601200" cy="4191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splitting functions (rules)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(Information Gain and Gain Ratio)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0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Gain Ratio Split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19538" y="2564904"/>
          <a:ext cx="8286807" cy="3500460"/>
        </p:xfrm>
        <a:graphic>
          <a:graphicData uri="http://schemas.openxmlformats.org/drawingml/2006/table">
            <a:tbl>
              <a:tblPr/>
              <a:tblGrid>
                <a:gridCol w="103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0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7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34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P(L,R)+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Entropy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Gain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latin typeface="Arial"/>
                        </a:rPr>
                        <a:t>G.R.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 (1,4)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Arial"/>
                        </a:rPr>
                        <a:t>=(1/4) =0.25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1.5 (3,2)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1.7 (4,1)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Arial"/>
                        </a:rPr>
                        <a:t>=(2/4) =0.5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2.1 (5,0)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 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 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/>
              <p:cNvSpPr/>
              <p:nvPr/>
            </p:nvSpPr>
            <p:spPr bwMode="auto">
              <a:xfrm>
                <a:off x="4343400" y="1783886"/>
                <a:ext cx="2514600" cy="397995"/>
              </a:xfrm>
              <a:prstGeom prst="wedgeRoundRectCallout">
                <a:avLst>
                  <a:gd name="adj1" fmla="val 54922"/>
                  <a:gd name="adj2" fmla="val 612346"/>
                  <a:gd name="adj3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kern="0" dirty="0"/>
                  <a:t>-0.67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kern="0" dirty="0"/>
                  <a:t>0.67 -0.33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kern="0" dirty="0"/>
                  <a:t>0.33</a:t>
                </a:r>
                <a:endParaRPr lang="he-IL" sz="1400" baseline="-25000" dirty="0"/>
              </a:p>
            </p:txBody>
          </p:sp>
        </mc:Choice>
        <mc:Fallback xmlns="">
          <p:sp>
            <p:nvSpPr>
              <p:cNvPr id="7" name="Rounded 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1783886"/>
                <a:ext cx="2514600" cy="397995"/>
              </a:xfrm>
              <a:prstGeom prst="wedgeRoundRectCallout">
                <a:avLst>
                  <a:gd name="adj1" fmla="val 54922"/>
                  <a:gd name="adj2" fmla="val 612346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/>
          <p:cNvSpPr/>
          <p:nvPr/>
        </p:nvSpPr>
        <p:spPr bwMode="auto">
          <a:xfrm>
            <a:off x="7848600" y="1807952"/>
            <a:ext cx="2233464" cy="397996"/>
          </a:xfrm>
          <a:prstGeom prst="wedgeRoundRectCallout">
            <a:avLst>
              <a:gd name="adj1" fmla="val 5583"/>
              <a:gd name="adj2" fmla="val 62762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sz="1400" kern="0" dirty="0"/>
              <a:t>0.971-(3/5)*0.92-(2/5)*0</a:t>
            </a:r>
            <a:endParaRPr lang="he-IL" sz="1400" baseline="-25000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644716" y="6227506"/>
            <a:ext cx="1123256" cy="315630"/>
          </a:xfrm>
          <a:prstGeom prst="wedgeRoundRectCallout">
            <a:avLst>
              <a:gd name="adj1" fmla="val -20601"/>
              <a:gd name="adj2" fmla="val -32037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sz="1400" kern="0" dirty="0"/>
              <a:t>0.17/1.92</a:t>
            </a:r>
            <a:endParaRPr lang="he-IL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6">
                <a:extLst>
                  <a:ext uri="{FF2B5EF4-FFF2-40B4-BE49-F238E27FC236}">
                    <a16:creationId xmlns:a16="http://schemas.microsoft.com/office/drawing/2014/main" id="{85BB8B01-6DAB-4CD6-9225-975D660BC853}"/>
                  </a:ext>
                </a:extLst>
              </p:cNvPr>
              <p:cNvSpPr/>
              <p:nvPr/>
            </p:nvSpPr>
            <p:spPr bwMode="auto">
              <a:xfrm>
                <a:off x="5448701" y="1250825"/>
                <a:ext cx="2514600" cy="397995"/>
              </a:xfrm>
              <a:prstGeom prst="wedgeRoundRectCallout">
                <a:avLst>
                  <a:gd name="adj1" fmla="val 54922"/>
                  <a:gd name="adj2" fmla="val 612346"/>
                  <a:gd name="adj3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kern="0" dirty="0"/>
                  <a:t>-0.2</a:t>
                </a:r>
                <a14:m>
                  <m:oMath xmlns:m="http://schemas.openxmlformats.org/officeDocument/2006/math">
                    <m:r>
                      <a:rPr lang="en-US" sz="1400" b="0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kern="0" dirty="0"/>
                  <a:t>0.25 -0.75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kern="0" dirty="0"/>
                  <a:t>0.75</a:t>
                </a:r>
                <a:endParaRPr lang="he-IL" sz="1400" baseline="-25000" dirty="0"/>
              </a:p>
            </p:txBody>
          </p:sp>
        </mc:Choice>
        <mc:Fallback xmlns="">
          <p:sp>
            <p:nvSpPr>
              <p:cNvPr id="10" name="Rounded Rectangular Callout 6">
                <a:extLst>
                  <a:ext uri="{FF2B5EF4-FFF2-40B4-BE49-F238E27FC236}">
                    <a16:creationId xmlns:a16="http://schemas.microsoft.com/office/drawing/2014/main" id="{85BB8B01-6DAB-4CD6-9225-975D660BC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8701" y="1250825"/>
                <a:ext cx="2514600" cy="397995"/>
              </a:xfrm>
              <a:prstGeom prst="wedgeRoundRectCallout">
                <a:avLst>
                  <a:gd name="adj1" fmla="val 54922"/>
                  <a:gd name="adj2" fmla="val 612346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9D056FDF-2DD3-430A-9690-062B4ECAD749}"/>
              </a:ext>
            </a:extLst>
          </p:cNvPr>
          <p:cNvSpPr/>
          <p:nvPr/>
        </p:nvSpPr>
        <p:spPr bwMode="auto">
          <a:xfrm>
            <a:off x="9677400" y="533400"/>
            <a:ext cx="2514600" cy="397995"/>
          </a:xfrm>
          <a:prstGeom prst="wedgeRoundRectCallout">
            <a:avLst>
              <a:gd name="adj1" fmla="val -68331"/>
              <a:gd name="adj2" fmla="val 87111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r>
              <a:rPr lang="en-US" sz="1400" kern="0" dirty="0"/>
              <a:t>0.971-(1/5)*0-(4/5)*0.81=0.32</a:t>
            </a:r>
            <a:endParaRPr lang="he-IL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40298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307" y="339452"/>
            <a:ext cx="96012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Index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549895"/>
            <a:ext cx="10861948" cy="45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attributes are assumed continuous valued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there exist several possible split values for each attribute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need other tools, such as clustering, to get the possible split values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modified for categorical attributes</a:t>
            </a:r>
          </a:p>
        </p:txBody>
      </p:sp>
    </p:spTree>
    <p:extLst>
      <p:ext uri="{BB962C8B-B14F-4D97-AF65-F5344CB8AC3E}">
        <p14:creationId xmlns:p14="http://schemas.microsoft.com/office/powerpoint/2010/main" val="346161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sz="4000" b="1" dirty="0" err="1"/>
              <a:t>Gini</a:t>
            </a:r>
            <a:r>
              <a:rPr lang="en-US" sz="4000" b="1" dirty="0"/>
              <a:t> Index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7636"/>
            <a:ext cx="10764044" cy="5306142"/>
          </a:xfrm>
        </p:spPr>
        <p:txBody>
          <a:bodyPr>
            <a:normAutofit fontScale="77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data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examples 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as:</a:t>
            </a:r>
          </a:p>
          <a:p>
            <a:pPr lvl="1" algn="l" rtl="0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relative frequency of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data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split into two subsets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sizes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of the split data contains examples 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as:</a:t>
            </a:r>
          </a:p>
          <a:p>
            <a:pPr algn="l" rtl="0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provides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chosen to split the node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(need to enumerate all possible splitting points for each attribute)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Impurity:</a:t>
            </a:r>
          </a:p>
          <a:p>
            <a:pPr algn="l" rtl="0"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098" name="Object 2"/>
          <p:cNvGraphicFramePr>
            <a:graphicFrameLocks/>
          </p:cNvGraphicFramePr>
          <p:nvPr>
            <p:extLst/>
          </p:nvPr>
        </p:nvGraphicFramePr>
        <p:xfrm>
          <a:off x="5105400" y="1672059"/>
          <a:ext cx="288032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משוואה" r:id="rId4" imgW="1777680" imgH="761760" progId="Equation.3">
                  <p:embed/>
                </p:oleObj>
              </mc:Choice>
              <mc:Fallback>
                <p:oleObj name="משוואה" r:id="rId4" imgW="1777680" imgH="761760" progId="Equation.3">
                  <p:embed/>
                  <p:pic>
                    <p:nvPicPr>
                      <p:cNvPr id="409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2059"/>
                        <a:ext cx="2880320" cy="762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505261"/>
              </p:ext>
            </p:extLst>
          </p:nvPr>
        </p:nvGraphicFramePr>
        <p:xfrm>
          <a:off x="3352800" y="3508610"/>
          <a:ext cx="5257800" cy="674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משוואה" r:id="rId6" imgW="3403440" imgH="558720" progId="Equation.3">
                  <p:embed/>
                </p:oleObj>
              </mc:Choice>
              <mc:Fallback>
                <p:oleObj name="משוואה" r:id="rId6" imgW="3403440" imgH="55872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8610"/>
                        <a:ext cx="5257800" cy="67411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12</a:t>
            </a:fld>
            <a:endParaRPr lang="en-US"/>
          </a:p>
        </p:txBody>
      </p:sp>
      <p:graphicFrame>
        <p:nvGraphicFramePr>
          <p:cNvPr id="7" name="Object 1026"/>
          <p:cNvGraphicFramePr>
            <a:graphicFrameLocks noChangeAspect="1"/>
          </p:cNvGraphicFramePr>
          <p:nvPr>
            <p:extLst/>
          </p:nvPr>
        </p:nvGraphicFramePr>
        <p:xfrm>
          <a:off x="4091048" y="5931397"/>
          <a:ext cx="4258349" cy="481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משוואה" r:id="rId8" imgW="2692080" imgH="304560" progId="Equation.3">
                  <p:embed/>
                </p:oleObj>
              </mc:Choice>
              <mc:Fallback>
                <p:oleObj name="משוואה" r:id="rId8" imgW="2692080" imgH="304560" progId="Equation.3">
                  <p:embed/>
                  <p:pic>
                    <p:nvPicPr>
                      <p:cNvPr id="7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048" y="5931397"/>
                        <a:ext cx="4258349" cy="481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828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7777" y="346554"/>
            <a:ext cx="9601200" cy="762000"/>
          </a:xfrm>
        </p:spPr>
        <p:txBody>
          <a:bodyPr/>
          <a:lstStyle/>
          <a:p>
            <a:r>
              <a:rPr lang="en-US" b="1" dirty="0" err="1"/>
              <a:t>Gini</a:t>
            </a:r>
            <a:r>
              <a:rPr lang="en-US" b="1" dirty="0"/>
              <a:t> Index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13</a:t>
            </a:fld>
            <a:endParaRPr lang="en-US"/>
          </a:p>
        </p:txBody>
      </p:sp>
      <p:pic>
        <p:nvPicPr>
          <p:cNvPr id="5" name="Picture 4" descr="gi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8073" y="2560632"/>
            <a:ext cx="5472608" cy="376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לבן 5"/>
          <p:cNvSpPr/>
          <p:nvPr/>
        </p:nvSpPr>
        <p:spPr>
          <a:xfrm>
            <a:off x="928977" y="1357540"/>
            <a:ext cx="1021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 for the largest class in the data set and strives to isolate it from all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9822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184" y="341103"/>
            <a:ext cx="9601200" cy="803944"/>
          </a:xfrm>
        </p:spPr>
        <p:txBody>
          <a:bodyPr/>
          <a:lstStyle/>
          <a:p>
            <a:r>
              <a:rPr lang="en-US" sz="4000" b="1" dirty="0" err="1"/>
              <a:t>Gini</a:t>
            </a:r>
            <a:r>
              <a:rPr lang="en-US" sz="4000" b="1" dirty="0"/>
              <a:t> Index -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51584" y="1340768"/>
          <a:ext cx="3886200" cy="1828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Attribute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578" name="Object 2"/>
          <p:cNvGraphicFramePr>
            <a:graphicFrameLocks/>
          </p:cNvGraphicFramePr>
          <p:nvPr>
            <p:extLst/>
          </p:nvPr>
        </p:nvGraphicFramePr>
        <p:xfrm>
          <a:off x="6960096" y="1417638"/>
          <a:ext cx="2808312" cy="90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משוואה" r:id="rId3" imgW="1739880" imgH="761760" progId="Equation.3">
                  <p:embed/>
                </p:oleObj>
              </mc:Choice>
              <mc:Fallback>
                <p:oleObj name="משוואה" r:id="rId3" imgW="1739880" imgH="761760" progId="Equation.3">
                  <p:embed/>
                  <p:pic>
                    <p:nvPicPr>
                      <p:cNvPr id="2457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6" y="1417638"/>
                        <a:ext cx="2808312" cy="90601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14</a:t>
            </a:fld>
            <a:endParaRPr lang="en-US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18BF732-E55C-4090-B68B-9AF051717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08884"/>
              </p:ext>
            </p:extLst>
          </p:nvPr>
        </p:nvGraphicFramePr>
        <p:xfrm>
          <a:off x="6718434" y="2615136"/>
          <a:ext cx="4464496" cy="63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משוואה" r:id="rId5" imgW="3403440" imgH="558720" progId="Equation.3">
                  <p:embed/>
                </p:oleObj>
              </mc:Choice>
              <mc:Fallback>
                <p:oleObj name="משוואה" r:id="rId5" imgW="3403440" imgH="55872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434" y="2615136"/>
                        <a:ext cx="4464496" cy="63354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184" y="341103"/>
            <a:ext cx="9601200" cy="803944"/>
          </a:xfrm>
        </p:spPr>
        <p:txBody>
          <a:bodyPr/>
          <a:lstStyle/>
          <a:p>
            <a:r>
              <a:rPr lang="en-US" sz="4000" b="1" dirty="0" err="1"/>
              <a:t>Gini</a:t>
            </a:r>
            <a:r>
              <a:rPr lang="en-US" sz="4000" b="1" dirty="0"/>
              <a:t> Index -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51584" y="1340768"/>
          <a:ext cx="3886200" cy="1828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Attribute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09785" y="3714752"/>
          <a:ext cx="7786744" cy="2857518"/>
        </p:xfrm>
        <a:graphic>
          <a:graphicData uri="http://schemas.openxmlformats.org/drawingml/2006/table">
            <a:tbl>
              <a:tblPr/>
              <a:tblGrid>
                <a:gridCol w="111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N(L,R)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578" name="Object 2"/>
          <p:cNvGraphicFramePr>
            <a:graphicFrameLocks/>
          </p:cNvGraphicFramePr>
          <p:nvPr>
            <p:extLst/>
          </p:nvPr>
        </p:nvGraphicFramePr>
        <p:xfrm>
          <a:off x="6960096" y="1417638"/>
          <a:ext cx="2808312" cy="90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משוואה" r:id="rId3" imgW="1739880" imgH="761760" progId="Equation.3">
                  <p:embed/>
                </p:oleObj>
              </mc:Choice>
              <mc:Fallback>
                <p:oleObj name="משוואה" r:id="rId3" imgW="1739880" imgH="761760" progId="Equation.3">
                  <p:embed/>
                  <p:pic>
                    <p:nvPicPr>
                      <p:cNvPr id="2457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6" y="1417638"/>
                        <a:ext cx="2808312" cy="90601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15</a:t>
            </a:fld>
            <a:endParaRPr lang="en-US"/>
          </a:p>
        </p:txBody>
      </p:sp>
      <p:sp>
        <p:nvSpPr>
          <p:cNvPr id="10" name="Right Brace 9"/>
          <p:cNvSpPr/>
          <p:nvPr/>
        </p:nvSpPr>
        <p:spPr bwMode="auto">
          <a:xfrm rot="16200000">
            <a:off x="5483932" y="1736812"/>
            <a:ext cx="504056" cy="388843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baseline="-25000" dirty="0">
              <a:latin typeface="Arial" charset="0"/>
              <a:cs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600056" y="2708920"/>
            <a:ext cx="1008112" cy="432048"/>
          </a:xfrm>
          <a:prstGeom prst="wedgeRoundRectCallout">
            <a:avLst>
              <a:gd name="adj1" fmla="val -124976"/>
              <a:gd name="adj2" fmla="val 15192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baseline="-25000" dirty="0">
                <a:latin typeface="Arial" charset="0"/>
                <a:cs typeface="Arial" charset="0"/>
              </a:rPr>
              <a:t>Classes</a:t>
            </a:r>
            <a:endParaRPr lang="he-IL" sz="2400" b="1" baseline="-25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2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19540" y="2420888"/>
          <a:ext cx="8064894" cy="3657602"/>
        </p:xfrm>
        <a:graphic>
          <a:graphicData uri="http://schemas.openxmlformats.org/drawingml/2006/table">
            <a:tbl>
              <a:tblPr/>
              <a:tblGrid>
                <a:gridCol w="110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39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P(L,R)+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Gini(A)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latin typeface="Arial"/>
                        </a:rPr>
                        <a:t>Gini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Split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 (1,4)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=1/1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1/4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=0/1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=3/4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0</a:t>
                      </a:r>
                      <a:endParaRPr lang="en-US" sz="1800" b="0" i="0" u="none" strike="noStrike" baseline="30000" dirty="0"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0.38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1.5 (3,2)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0.44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0.27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1.7 (4,1)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=2/4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2.1 (5,0)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=2/5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0 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=3/5=0.6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 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Arial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1 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Arial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6047104" y="3720245"/>
            <a:ext cx="928694" cy="57150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038600" y="3710047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en-US" baseline="-250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16</a:t>
            </a:fld>
            <a:endParaRPr lang="en-US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620000" y="6316228"/>
            <a:ext cx="1756048" cy="328464"/>
          </a:xfrm>
          <a:prstGeom prst="wedgeRoundRectCallout">
            <a:avLst>
              <a:gd name="adj1" fmla="val 39084"/>
              <a:gd name="adj2" fmla="val -55297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((3/5)*0.44+(2/5)*0)</a:t>
            </a:r>
            <a:endParaRPr 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0" name="Object 2"/>
          <p:cNvGraphicFramePr>
            <a:graphicFrameLocks/>
          </p:cNvGraphicFramePr>
          <p:nvPr>
            <p:extLst/>
          </p:nvPr>
        </p:nvGraphicFramePr>
        <p:xfrm>
          <a:off x="1524000" y="563637"/>
          <a:ext cx="2736304" cy="987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משוואה" r:id="rId3" imgW="1739880" imgH="761760" progId="Equation.3">
                  <p:embed/>
                </p:oleObj>
              </mc:Choice>
              <mc:Fallback>
                <p:oleObj name="משוואה" r:id="rId3" imgW="1739880" imgH="761760" progId="Equation.3">
                  <p:embed/>
                  <p:pic>
                    <p:nvPicPr>
                      <p:cNvPr id="2765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637"/>
                        <a:ext cx="2736304" cy="98715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ular Callout 12"/>
          <p:cNvSpPr/>
          <p:nvPr/>
        </p:nvSpPr>
        <p:spPr bwMode="auto">
          <a:xfrm>
            <a:off x="5159896" y="6237312"/>
            <a:ext cx="1440160" cy="315888"/>
          </a:xfrm>
          <a:prstGeom prst="wedgeRoundRectCallout">
            <a:avLst>
              <a:gd name="adj1" fmla="val 90116"/>
              <a:gd name="adj2" fmla="val -13915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1-(2/5)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+(3/5)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159896" y="1814736"/>
            <a:ext cx="1440160" cy="318864"/>
          </a:xfrm>
          <a:prstGeom prst="wedgeRoundRectCallout">
            <a:avLst>
              <a:gd name="adj1" fmla="val 155617"/>
              <a:gd name="adj2" fmla="val 60995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1-((1/4)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+(3/4)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/>
          </p:nvPr>
        </p:nvGraphicFramePr>
        <p:xfrm>
          <a:off x="4572000" y="566765"/>
          <a:ext cx="4464496" cy="63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משוואה" r:id="rId5" imgW="3403440" imgH="558720" progId="Equation.3">
                  <p:embed/>
                </p:oleObj>
              </mc:Choice>
              <mc:Fallback>
                <p:oleObj name="משוואה" r:id="rId5" imgW="3403440" imgH="55872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6765"/>
                        <a:ext cx="4464496" cy="63354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1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4608" y="304800"/>
            <a:ext cx="9601200" cy="8382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Twoing</a:t>
            </a:r>
            <a:endParaRPr lang="he-IL" sz="4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17</a:t>
            </a:fld>
            <a:endParaRPr lang="en-US"/>
          </a:p>
        </p:txBody>
      </p:sp>
      <p:pic>
        <p:nvPicPr>
          <p:cNvPr id="5" name="Picture 4" descr="gini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9822" y="2819400"/>
            <a:ext cx="41148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לבן 5"/>
          <p:cNvSpPr/>
          <p:nvPr/>
        </p:nvSpPr>
        <p:spPr>
          <a:xfrm>
            <a:off x="1371600" y="1521354"/>
            <a:ext cx="943124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to find groups of up to 50% of the data each</a:t>
            </a:r>
          </a:p>
        </p:txBody>
      </p:sp>
    </p:spTree>
    <p:extLst>
      <p:ext uri="{BB962C8B-B14F-4D97-AF65-F5344CB8AC3E}">
        <p14:creationId xmlns:p14="http://schemas.microsoft.com/office/powerpoint/2010/main" val="38174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4608" y="304800"/>
            <a:ext cx="9601200" cy="8382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Twoing</a:t>
            </a:r>
            <a:endParaRPr lang="he-IL" sz="4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DBC06-DC1A-4E34-B0D7-A71655B0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86"/>
            <a:ext cx="10159337" cy="63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184" y="341103"/>
            <a:ext cx="9601200" cy="803944"/>
          </a:xfrm>
        </p:spPr>
        <p:txBody>
          <a:bodyPr/>
          <a:lstStyle/>
          <a:p>
            <a:r>
              <a:rPr lang="en-US" sz="4000" b="1" dirty="0" err="1"/>
              <a:t>Twoing</a:t>
            </a:r>
            <a:r>
              <a:rPr lang="en-US" sz="4000" b="1" dirty="0"/>
              <a:t> Split Rule-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51584" y="1340768"/>
          <a:ext cx="3886200" cy="1828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Attribute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19</a:t>
            </a:fld>
            <a:endParaRPr lang="en-US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FD7EDE24-E194-4552-B710-609A32F22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59627"/>
              </p:ext>
            </p:extLst>
          </p:nvPr>
        </p:nvGraphicFramePr>
        <p:xfrm>
          <a:off x="6694940" y="1370896"/>
          <a:ext cx="5125191" cy="109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משוואה" r:id="rId3" imgW="2260440" imgH="482400" progId="Equation.3">
                  <p:embed/>
                </p:oleObj>
              </mc:Choice>
              <mc:Fallback>
                <p:oleObj name="משוואה" r:id="rId3" imgW="2260440" imgH="482400" progId="Equation.3">
                  <p:embed/>
                  <p:pic>
                    <p:nvPicPr>
                      <p:cNvPr id="1525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940" y="1370896"/>
                        <a:ext cx="5125191" cy="109289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7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10306-D2B7-4B87-9390-CA5BF3ED5429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6012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Ratio</a:t>
            </a:r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62000" y="1297998"/>
            <a:ext cx="10591800" cy="5154179"/>
          </a:xfrm>
        </p:spPr>
        <p:txBody>
          <a:bodyPr>
            <a:normAutofit fontScale="92500"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with multi-valued and continuous attributes in noisy databases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 a subset of examples to have the same class increases monotonically with a decrease in the subset size</a:t>
            </a:r>
          </a:p>
          <a:p>
            <a:pPr lvl="2" algn="l" rtl="0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extreme case is a subset of one example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size of a subset decreases with an increase in the total number of attribute values (e.g., attribute Date)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is biased towards multi-valued and continuous attributes </a:t>
            </a:r>
          </a:p>
          <a:p>
            <a:pPr algn="l" rtl="0" eaLnBrk="1" hangingPunct="1">
              <a:lnSpc>
                <a:spcPct val="9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063103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9904"/>
            <a:ext cx="96012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Twoing</a:t>
            </a:r>
            <a:r>
              <a:rPr lang="en-US" b="1" dirty="0"/>
              <a:t> Split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47528" y="2492896"/>
          <a:ext cx="8077200" cy="3767148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8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P(L,R)+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|PL-PR|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latin typeface="Arial"/>
                        </a:rPr>
                        <a:t>Twoing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 (1,4)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1.5 (3,2)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0.107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1.7 (4,1)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2.1 (5,0)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 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 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 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0.6 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20</a:t>
            </a:fld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752184" y="1912268"/>
            <a:ext cx="1087016" cy="436612"/>
          </a:xfrm>
          <a:prstGeom prst="wedgeRoundRectCallout">
            <a:avLst>
              <a:gd name="adj1" fmla="val -128448"/>
              <a:gd name="adj2" fmla="val 40972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=|1-0.25</a:t>
            </a:r>
            <a:r>
              <a:rPr lang="en-US" b="1" dirty="0"/>
              <a:t>|</a:t>
            </a:r>
            <a:endParaRPr lang="he-IL" b="1" baseline="-25000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9083002" y="1380844"/>
            <a:ext cx="1051598" cy="720080"/>
          </a:xfrm>
          <a:prstGeom prst="wedgeRoundRectCallout">
            <a:avLst>
              <a:gd name="adj1" fmla="val -17676"/>
              <a:gd name="adj2" fmla="val 3012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he-IL" baseline="-25000" dirty="0">
              <a:latin typeface="Arial" charset="0"/>
              <a:cs typeface="Arial" charset="0"/>
            </a:endParaRPr>
          </a:p>
        </p:txBody>
      </p:sp>
      <p:graphicFrame>
        <p:nvGraphicFramePr>
          <p:cNvPr id="28674" name="Object 2"/>
          <p:cNvGraphicFramePr>
            <a:graphicFrameLocks/>
          </p:cNvGraphicFramePr>
          <p:nvPr>
            <p:extLst/>
          </p:nvPr>
        </p:nvGraphicFramePr>
        <p:xfrm>
          <a:off x="9142076" y="1461476"/>
          <a:ext cx="933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משוואה" r:id="rId3" imgW="711000" imgH="571320" progId="Equation.3">
                  <p:embed/>
                </p:oleObj>
              </mc:Choice>
              <mc:Fallback>
                <p:oleObj name="משוואה" r:id="rId3" imgW="711000" imgH="571320" progId="Equation.3">
                  <p:embed/>
                  <p:pic>
                    <p:nvPicPr>
                      <p:cNvPr id="2867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2076" y="1461476"/>
                        <a:ext cx="933450" cy="571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2"/>
          <p:cNvGraphicFramePr>
            <a:graphicFrameLocks noChangeAspect="1"/>
          </p:cNvGraphicFramePr>
          <p:nvPr>
            <p:extLst/>
          </p:nvPr>
        </p:nvGraphicFramePr>
        <p:xfrm>
          <a:off x="934220" y="1183978"/>
          <a:ext cx="5125191" cy="109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משוואה" r:id="rId5" imgW="2260440" imgH="482400" progId="Equation.3">
                  <p:embed/>
                </p:oleObj>
              </mc:Choice>
              <mc:Fallback>
                <p:oleObj name="משוואה" r:id="rId5" imgW="2260440" imgH="482400" progId="Equation.3">
                  <p:embed/>
                  <p:pic>
                    <p:nvPicPr>
                      <p:cNvPr id="1525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220" y="1183978"/>
                        <a:ext cx="5125191" cy="109289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307" y="339452"/>
            <a:ext cx="96012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Splitting Rules (Gini,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Twoing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Entropy)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21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549895"/>
            <a:ext cx="10861948" cy="45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– is usually best for yes / no outcomes.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Twoing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similar to entropy but more flexible because it has a tuning parameter.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for multi-class outcomes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Twoing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excellent for hard to classify problems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where accuracy for all methods will be low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inherently difficult problems or low signal/noise ratio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popular in Machine Learning literature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0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3275" y="0"/>
            <a:ext cx="10969943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C407-B17E-46A6-BB6A-68691891ABB6}" type="slidenum">
              <a:rPr lang="he-IL" smtClean="0"/>
              <a:pPr/>
              <a:t>3</a:t>
            </a:fld>
            <a:endParaRPr lang="en-US"/>
          </a:p>
        </p:txBody>
      </p:sp>
      <p:sp>
        <p:nvSpPr>
          <p:cNvPr id="4" name="מלבן 3"/>
          <p:cNvSpPr/>
          <p:nvPr/>
        </p:nvSpPr>
        <p:spPr>
          <a:xfrm>
            <a:off x="611030" y="1305766"/>
            <a:ext cx="11171611" cy="477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1" hangingPunct="1">
              <a:lnSpc>
                <a:spcPct val="13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Approach</a:t>
            </a:r>
          </a:p>
          <a:p>
            <a:pPr lvl="1" algn="l" rtl="0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“Punish” the multi-valued attributes via dividing (normalizing) their information gain by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Information: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l" rtl="0" eaLnBrk="1" hangingPunct="1">
              <a:lnSpc>
                <a:spcPct val="13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16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16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16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Information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tested attribute (in contrast to the entropy of the target attribute)</a:t>
            </a:r>
          </a:p>
          <a:p>
            <a:pPr lvl="1" algn="ctr" rtl="0" eaLnBrk="1" hangingPunct="1">
              <a:lnSpc>
                <a:spcPct val="130000"/>
              </a:lnSpc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Ratio: 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Gain(A)/</a:t>
            </a:r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aphicFrame>
        <p:nvGraphicFramePr>
          <p:cNvPr id="10" name="Object 2048"/>
          <p:cNvGraphicFramePr>
            <a:graphicFrameLocks noChangeAspect="1"/>
          </p:cNvGraphicFramePr>
          <p:nvPr>
            <p:extLst/>
          </p:nvPr>
        </p:nvGraphicFramePr>
        <p:xfrm>
          <a:off x="3048001" y="3048000"/>
          <a:ext cx="517229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1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048000"/>
                        <a:ext cx="5172293" cy="990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198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1" y="304800"/>
            <a:ext cx="10969943" cy="8842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Approach - Example</a:t>
            </a:r>
          </a:p>
        </p:txBody>
      </p:sp>
      <p:pic>
        <p:nvPicPr>
          <p:cNvPr id="54594" name="Picture 3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2102168"/>
            <a:ext cx="6481763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8FD-272D-4BE6-84D8-E335679CB599}" type="slidenum">
              <a:rPr lang="he-IL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1" y="304800"/>
            <a:ext cx="10969943" cy="8842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Approach - Example</a:t>
            </a:r>
          </a:p>
        </p:txBody>
      </p:sp>
      <p:pic>
        <p:nvPicPr>
          <p:cNvPr id="54594" name="Picture 3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1" y="1563688"/>
            <a:ext cx="6481763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596" name="Picture 3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1" y="4013275"/>
            <a:ext cx="3960813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597" name="Picture 3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1" y="4221236"/>
            <a:ext cx="424973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8FD-272D-4BE6-84D8-E335679CB599}" type="slidenum">
              <a:rPr lang="he-IL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307" y="-32327"/>
            <a:ext cx="96012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Approach -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10972800" cy="4565104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Info(Decision) = Info(1,2,3) =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-1/6log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1/6 -2/6log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2/6 -3/6log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3/6 =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1.46</a:t>
            </a:r>
          </a:p>
          <a:p>
            <a:pPr algn="l" rtl="0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(Decision) = 1/6*0 + 2/6*1 + 1/6*0 +1/6*0 + 1/6*0 =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Gain(Temperature) = 1.46-0.33 =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1.13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Ratio: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Gain(A) / IV(A)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Ratio (Temperature) = 1.13/2.25 =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0.502</a:t>
            </a:r>
            <a:endParaRPr lang="he-IL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None/>
            </a:pPr>
            <a:endParaRPr lang="en-US" sz="3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307" y="431578"/>
            <a:ext cx="9601200" cy="609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Approach -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10668000" cy="4565104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sz="3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(Decision) = 2/6*0 + 1/6*0 + 2/6*0 +1/6*0 = 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 rtl="0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Gain(Humidity) = 1.46-0 = 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1.46</a:t>
            </a:r>
          </a:p>
          <a:p>
            <a:pPr algn="l" rtl="0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Ratio (Humidity) = 1.46/1.92 = 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0.76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0.76 &gt; 0.502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e’ll prefer the Humidity attribute.</a:t>
            </a:r>
          </a:p>
          <a:p>
            <a:pPr algn="l" rtl="0"/>
            <a:endParaRPr lang="en-US" sz="3000" b="1" dirty="0"/>
          </a:p>
        </p:txBody>
      </p:sp>
      <p:pic>
        <p:nvPicPr>
          <p:cNvPr id="56324" name="Picture 4" descr="MCj042982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6319" y="3962401"/>
            <a:ext cx="1119188" cy="136842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08558" y="337812"/>
            <a:ext cx="96012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Split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8</a:t>
            </a:fld>
            <a:endParaRPr lang="en-US"/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10878"/>
              </p:ext>
            </p:extLst>
          </p:nvPr>
        </p:nvGraphicFramePr>
        <p:xfrm>
          <a:off x="3861335" y="2063718"/>
          <a:ext cx="3886200" cy="1828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Attribute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9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08558" y="337812"/>
            <a:ext cx="96012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Ratio Split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F59-120F-469B-936E-EBA341387285}" type="slidenum">
              <a:rPr lang="he-IL" smtClean="0"/>
              <a:pPr/>
              <a:t>9</a:t>
            </a:fld>
            <a:endParaRPr lang="en-US"/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/>
          </p:nvPr>
        </p:nvGraphicFramePr>
        <p:xfrm>
          <a:off x="1676400" y="1370699"/>
          <a:ext cx="3886200" cy="1828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Attribute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>
            <a:graphicFrameLocks noGrp="1"/>
          </p:cNvGraphicFramePr>
          <p:nvPr/>
        </p:nvGraphicFramePr>
        <p:xfrm>
          <a:off x="2309785" y="3714752"/>
          <a:ext cx="7786744" cy="2857518"/>
        </p:xfrm>
        <a:graphic>
          <a:graphicData uri="http://schemas.openxmlformats.org/drawingml/2006/table">
            <a:tbl>
              <a:tblPr/>
              <a:tblGrid>
                <a:gridCol w="111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Arial"/>
                        </a:rPr>
                        <a:t>N(L,R)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Brace 9"/>
          <p:cNvSpPr/>
          <p:nvPr/>
        </p:nvSpPr>
        <p:spPr bwMode="auto">
          <a:xfrm rot="16200000">
            <a:off x="5483932" y="1736812"/>
            <a:ext cx="504056" cy="388843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baseline="-25000" dirty="0">
              <a:latin typeface="Arial" charset="0"/>
              <a:cs typeface="Arial" charset="0"/>
            </a:endParaRPr>
          </a:p>
        </p:txBody>
      </p:sp>
      <p:sp>
        <p:nvSpPr>
          <p:cNvPr id="13" name="Rounded Rectangular Callout 10"/>
          <p:cNvSpPr/>
          <p:nvPr/>
        </p:nvSpPr>
        <p:spPr bwMode="auto">
          <a:xfrm>
            <a:off x="6600056" y="2708920"/>
            <a:ext cx="1008112" cy="432048"/>
          </a:xfrm>
          <a:prstGeom prst="wedgeRoundRectCallout">
            <a:avLst>
              <a:gd name="adj1" fmla="val -124976"/>
              <a:gd name="adj2" fmla="val 15192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baseline="-25000" dirty="0">
                <a:latin typeface="Arial" charset="0"/>
                <a:cs typeface="Arial" charset="0"/>
              </a:rPr>
              <a:t>Classes</a:t>
            </a:r>
            <a:endParaRPr lang="he-IL" sz="2400" b="1" baseline="-25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4909</TotalTime>
  <Words>1038</Words>
  <Application>Microsoft Office PowerPoint</Application>
  <PresentationFormat>מסך רחב</PresentationFormat>
  <Paragraphs>419</Paragraphs>
  <Slides>21</Slides>
  <Notes>8</Notes>
  <HiddenSlides>8</HiddenSlides>
  <MMClips>0</MMClips>
  <ScaleCrop>false</ScaleCrop>
  <HeadingPairs>
    <vt:vector size="8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משוואה</vt:lpstr>
      <vt:lpstr>Splitting Rules</vt:lpstr>
      <vt:lpstr>Information Gain Ratio</vt:lpstr>
      <vt:lpstr>The Gain Ratio Approach</vt:lpstr>
      <vt:lpstr>The Gain Ratio Approach - Example</vt:lpstr>
      <vt:lpstr>The Gain Ratio Approach - Example</vt:lpstr>
      <vt:lpstr>The Gain Ratio Approach - Example</vt:lpstr>
      <vt:lpstr>The Gain Ratio Approach - Example</vt:lpstr>
      <vt:lpstr>The Gain Ratio Split</vt:lpstr>
      <vt:lpstr>The Gain Ratio Split</vt:lpstr>
      <vt:lpstr>The Gain Ratio Split</vt:lpstr>
      <vt:lpstr>Gini Index</vt:lpstr>
      <vt:lpstr>Gini Index</vt:lpstr>
      <vt:lpstr>Gini Index</vt:lpstr>
      <vt:lpstr>Gini Index - Example</vt:lpstr>
      <vt:lpstr>Gini Index - Example</vt:lpstr>
      <vt:lpstr>מצגת של PowerPoint‏</vt:lpstr>
      <vt:lpstr>Twoing</vt:lpstr>
      <vt:lpstr>Twoing</vt:lpstr>
      <vt:lpstr>Twoing Split Rule- Example</vt:lpstr>
      <vt:lpstr>The Twoing Split Example</vt:lpstr>
      <vt:lpstr>Using Splitting Rules (Gini, Twoing, Entropy)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Aviad Elyashar</cp:lastModifiedBy>
  <cp:revision>17</cp:revision>
  <dcterms:created xsi:type="dcterms:W3CDTF">2021-11-17T20:53:29Z</dcterms:created>
  <dcterms:modified xsi:type="dcterms:W3CDTF">2021-11-27T10:21:53Z</dcterms:modified>
</cp:coreProperties>
</file>