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87" r:id="rId2"/>
    <p:sldId id="1088" r:id="rId3"/>
    <p:sldId id="1083" r:id="rId4"/>
    <p:sldId id="1089" r:id="rId5"/>
    <p:sldId id="1080" r:id="rId6"/>
    <p:sldId id="1081" r:id="rId7"/>
    <p:sldId id="1082" r:id="rId8"/>
    <p:sldId id="1084" r:id="rId9"/>
    <p:sldId id="1085" r:id="rId10"/>
    <p:sldId id="285" r:id="rId11"/>
    <p:sldId id="1086" r:id="rId12"/>
    <p:sldId id="287" r:id="rId13"/>
    <p:sldId id="288" r:id="rId14"/>
    <p:sldId id="848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9f7af2e312caa6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1158" autoAdjust="0"/>
  </p:normalViewPr>
  <p:slideViewPr>
    <p:cSldViewPr snapToGrid="0">
      <p:cViewPr varScale="1">
        <p:scale>
          <a:sx n="79" d="100"/>
          <a:sy n="79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C927D88-9B27-4F6D-9882-332E12B61815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2841CB8-329F-4197-99F8-2FE2068A0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0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578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048B443-257A-44C9-BF78-9C835EC146E3}" type="slidenum">
              <a:rPr lang="he-IL" altLang="he-IL" smtClean="0"/>
              <a:pPr algn="l">
                <a:spcBef>
                  <a:spcPct val="0"/>
                </a:spcBef>
              </a:pPr>
              <a:t>11</a:t>
            </a:fld>
            <a:endParaRPr lang="en-US" altLang="he-I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8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77F56830-5BD7-4B94-A0E9-96AC21C6CDD6}" type="slidenum">
              <a:rPr lang="he-IL" altLang="he-IL" smtClean="0"/>
              <a:pPr algn="l">
                <a:spcBef>
                  <a:spcPct val="0"/>
                </a:spcBef>
              </a:pPr>
              <a:t>12</a:t>
            </a:fld>
            <a:endParaRPr lang="en-US" altLang="he-IL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1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69381F1E-14CE-4ECF-9927-C89C8E660645}" type="slidenum">
              <a:rPr lang="he-IL" altLang="he-IL" smtClean="0"/>
              <a:pPr algn="l">
                <a:spcBef>
                  <a:spcPct val="0"/>
                </a:spcBef>
              </a:pPr>
              <a:t>13</a:t>
            </a:fld>
            <a:endParaRPr lang="en-US" altLang="he-IL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1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6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9DCDA70-E1C2-4683-A1D1-B180BF494043}" type="slidenum">
              <a:rPr lang="he-IL" altLang="he-IL" smtClean="0"/>
              <a:pPr algn="l">
                <a:spcBef>
                  <a:spcPct val="0"/>
                </a:spcBef>
              </a:pPr>
              <a:t>3</a:t>
            </a:fld>
            <a:endParaRPr lang="en-US" altLang="he-I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סט כל התצפיות שלנו. 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– ה-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ששעליו נבצע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– נרצה למצוא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1 – כל הרשומות שהן קטנות או שוות ל-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2 – גדול מ-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באמצעות האלגוריתם הזה נמצא </a:t>
            </a:r>
            <a:r>
              <a:rPr lang="en-US" altLang="he-IL" dirty="0" err="1">
                <a:latin typeface="Arial" panose="020B0604020202020204" pitchFamily="34" charset="0"/>
                <a:cs typeface="Arial" panose="020B0604020202020204" pitchFamily="34" charset="0"/>
              </a:rPr>
              <a:t>threshlold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אופטימלי.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2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9DCDA70-E1C2-4683-A1D1-B180BF494043}" type="slidenum">
              <a:rPr lang="he-IL" altLang="he-IL" smtClean="0"/>
              <a:pPr algn="l">
                <a:spcBef>
                  <a:spcPct val="0"/>
                </a:spcBef>
              </a:pPr>
              <a:t>4</a:t>
            </a:fld>
            <a:endParaRPr lang="en-US" altLang="he-I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סט כל התצפיות שלנו. 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– ה-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ששעליו נבצע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– נרצה למצוא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1 – כל הרשומות שהן קטנות או שוות ל-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2 – גדול מ-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באמצעות האלגוריתם הזה נמצא </a:t>
            </a:r>
            <a:r>
              <a:rPr lang="en-US" altLang="he-IL" dirty="0" err="1">
                <a:latin typeface="Arial" panose="020B0604020202020204" pitchFamily="34" charset="0"/>
                <a:cs typeface="Arial" panose="020B0604020202020204" pitchFamily="34" charset="0"/>
              </a:rPr>
              <a:t>threshlold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אופטימלי.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9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7A8F9EA-4718-4C05-82A5-F18007190753}" type="slidenum">
              <a:rPr lang="he-IL" altLang="he-IL" smtClean="0"/>
              <a:pPr algn="l">
                <a:spcBef>
                  <a:spcPct val="0"/>
                </a:spcBef>
              </a:pPr>
              <a:t>5</a:t>
            </a:fld>
            <a:endParaRPr lang="en-US" altLang="he-I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אלגוריתם </a:t>
            </a:r>
            <a:r>
              <a:rPr lang="he-IL" altLang="he-IL" dirty="0" err="1">
                <a:latin typeface="Arial" panose="020B0604020202020204" pitchFamily="34" charset="0"/>
                <a:cs typeface="Arial" panose="020B0604020202020204" pitchFamily="34" charset="0"/>
              </a:rPr>
              <a:t>דיסקרטיזציה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– נבצע אם ישנם רצפים. לא נוכל עבור משתנה רציף לבנות עץ באמצעות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3 או באמצעות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שתי שיטות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Equal frequency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– מספר שווה של תצפיות בכל אינטרוול. </a:t>
            </a:r>
          </a:p>
          <a:p>
            <a:pPr algn="r" rtl="1"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Equal Width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– טווח ערכים לכל אינטרוול. </a:t>
            </a:r>
          </a:p>
          <a:p>
            <a:pPr algn="r" rtl="1" eaLnBrk="1" hangingPunct="1"/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BAB7790-0C7B-4D7F-B1B8-45BE305F67B6}" type="slidenum">
              <a:rPr lang="he-IL" altLang="he-IL" smtClean="0">
                <a:solidFill>
                  <a:srgbClr val="000000"/>
                </a:solidFill>
              </a:rPr>
              <a:pPr algn="l">
                <a:spcBef>
                  <a:spcPct val="0"/>
                </a:spcBef>
              </a:pPr>
              <a:t>6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פיצול שווה בכל אינטרוול. לא חייב להיות שווה תמיד אבל כמעט שווה. 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0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D0E2FC1-EE24-4BD9-9FB3-D687C7299E12}" type="slidenum">
              <a:rPr lang="he-IL" altLang="he-IL" smtClean="0">
                <a:solidFill>
                  <a:srgbClr val="000000"/>
                </a:solidFill>
              </a:rPr>
              <a:pPr algn="l">
                <a:spcBef>
                  <a:spcPct val="0"/>
                </a:spcBef>
              </a:pPr>
              <a:t>7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טווח ערכים שווה בכל אינטרוול.</a:t>
            </a:r>
          </a:p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חלקי 2 כי זה </a:t>
            </a:r>
            <a:r>
              <a:rPr lang="he-IL" altLang="he-IL">
                <a:latin typeface="Arial" panose="020B0604020202020204" pitchFamily="34" charset="0"/>
                <a:cs typeface="Arial" panose="020B0604020202020204" pitchFamily="34" charset="0"/>
              </a:rPr>
              <a:t>מספר האינטרוולים. </a:t>
            </a:r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1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FD25CD3-1554-493E-A2AE-9CA14E8E1E08}" type="slidenum">
              <a:rPr lang="he-IL" altLang="he-IL" smtClean="0"/>
              <a:pPr algn="l">
                <a:spcBef>
                  <a:spcPct val="0"/>
                </a:spcBef>
              </a:pPr>
              <a:t>8</a:t>
            </a:fld>
            <a:endParaRPr lang="en-US" altLang="he-IL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3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6619AF3-EAE0-4D39-82EF-D2E5B73B42EC}" type="slidenum">
              <a:rPr lang="he-IL" altLang="he-IL" smtClean="0"/>
              <a:pPr algn="l">
                <a:spcBef>
                  <a:spcPct val="0"/>
                </a:spcBef>
              </a:pPr>
              <a:t>9</a:t>
            </a:fld>
            <a:endParaRPr lang="en-US" altLang="he-I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תחילה נמיין לפי המשתנה </a:t>
            </a:r>
            <a:r>
              <a:rPr lang="en-US" altLang="he-IL" dirty="0" err="1">
                <a:latin typeface="Arial" panose="020B0604020202020204" pitchFamily="34" charset="0"/>
                <a:cs typeface="Arial" panose="020B0604020202020204" pitchFamily="34" charset="0"/>
              </a:rPr>
              <a:t>tempeture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7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CB6A9EB-439D-42F8-8CFD-78F47DFE6C54}" type="slidenum">
              <a:rPr lang="he-IL" altLang="he-IL" smtClean="0"/>
              <a:pPr algn="l">
                <a:spcBef>
                  <a:spcPct val="0"/>
                </a:spcBef>
              </a:pPr>
              <a:t>10</a:t>
            </a:fld>
            <a:endParaRPr lang="en-US" altLang="he-IL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יש 1 תחת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shopping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כאשר ה-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קטן או שווה ל-25 כי זה קורה פעם אחת.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F72B-2A1D-4541-818F-1F7EBCF4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9B29-EBA6-498D-8782-BCF5BB94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355F-D7B2-437F-B931-D14F931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591E-A042-411F-B7B0-49E38FB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6D3-B79E-4AB9-8DBE-B4B06EF0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2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07E0-9D5B-43AC-A025-831A3F9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C72C-ED14-4CC7-B2AF-AEB1C476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D5FB-B6F9-4E92-B7DA-378AC402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CBDF-187D-435F-8506-4E9B192E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9435-1E38-4661-9485-A0CB821E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9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8D05-F2BE-4BA9-8EA2-2DC9B9C6E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462FF-9DFD-4C0B-B4A8-CD0E4E979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B32F-4D8B-44AF-BD6E-1DB1133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F05B-DB9C-48E4-86F6-DF2554DB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F7DF-3ADE-4430-AE35-83A64D2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14452C20-59BC-40FC-8A2C-7AA168804D5B}" type="slidenum">
              <a:rPr lang="he-IL" smtClean="0"/>
              <a:pPr algn="r"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055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31EF-0776-45D4-9512-55FF0F35065E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E2A83-799E-4EA1-81C4-CF36EA1C858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0577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0B16-2661-4DC6-98E8-1BDE0551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50D8-9E80-4544-BD93-DD9327C4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65DF-F0DE-4E2E-9823-4041DF53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7677-8014-44B0-872D-4A4B723D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1AE1-BFF8-4126-B333-917C1E77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4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45F8-D97A-4732-899E-53F1A2E5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848B-85A6-43A5-AA65-75472FEE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FA4E-3FFB-4C5E-A6D0-2BCC6DB8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A48F-2D2B-47E3-8AC1-4D684220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72F8-F39D-422B-A0E6-B0BA1BE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76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7956-FBA6-49C1-8B8C-B943027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DCCD-8E39-4CC1-8ED9-039D8716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3292D-A1FF-40D9-9685-F76F9DFB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02AD-FE6F-460A-B7FC-6D5BED0C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F68D-9029-4FC0-929A-6BDE7239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6940-1329-4842-A187-B6A81124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63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1B1-496E-4A7A-916B-DE0DA92D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908B-2CB7-433E-AC85-7DBFFF12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ADC1-B5E4-4DA5-8EF6-68DED223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3DFC-99D0-4908-B66D-8D4C1A2F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B0B9C-0DE5-4814-9834-4FD7DD37B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1B24D-F9AF-415F-B2A3-805C1854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C2A7D-FE15-421F-B75D-3E34715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64F40-F16D-4679-876F-B90CDB7E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89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C000-6927-4C70-8A06-9C6EE39A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5CDA-DA8B-4291-8E6B-A1A63E4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F254-5E59-4253-84B1-8A0F11E4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6C6A-CCBA-47A2-96C3-ACFAA81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63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28664-01FD-4778-ACF1-A8D52DED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7DCB8-B06A-4557-AB14-2EE1C09D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C127-5313-432F-8463-84D8ECD1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8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7CDA-05C4-4515-A9EF-94E9DD70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D3A4-C8DA-46A7-B895-C5463D71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A250B-963E-4D91-84B9-2CF1D2CF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404D-29F3-4426-9779-E3296F20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27A7-CF37-49FC-8484-CF4A0726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6190-1515-4757-A578-E9E025A8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8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5F8D-1B2D-4FC9-B979-BB8E6C83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3998E-C09A-4CB6-AFC1-E5799D77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A780-D073-4ED3-A756-A202403F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C177-054E-43D6-BC50-B549251D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CED9-ECDD-4891-96AD-C5378A28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1D3A-3595-432D-BADD-BEBF57F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90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ED433-70B2-44EF-A1C0-7C1E1A6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3B35-5265-4250-B742-32FE9F8C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6D0E-E171-49CF-A6D4-4F4CC3937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101F-01B6-43C8-BF2A-97D6245B6C60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0791-C8EB-4EFB-9076-B09655607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80E4-EC0C-4CD4-9851-4AE047644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52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846-E573-4FE1-82EE-A92A1E096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Discretization of Continuous Attributes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C1D3F-66AA-406C-AD43-DA691B5FC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35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371600"/>
            <a:ext cx="7270443" cy="454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9D04837-39D4-4B73-A199-79050D2273E7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281123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333252"/>
            <a:ext cx="7127605" cy="445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2590800" y="533401"/>
            <a:ext cx="914162" cy="609441"/>
          </a:xfrm>
          <a:prstGeom prst="wedgeEllipseCallout">
            <a:avLst>
              <a:gd name="adj1" fmla="val 125762"/>
              <a:gd name="adj2" fmla="val 208266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999" dirty="0"/>
              <a:t>2/3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6DF3D4D-BEDA-4169-A572-88B1CA8D1ABC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3857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15" y="1845089"/>
            <a:ext cx="8890859" cy="338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8686800" y="1008488"/>
            <a:ext cx="914162" cy="609441"/>
          </a:xfrm>
          <a:prstGeom prst="wedgeEllipseCallout">
            <a:avLst>
              <a:gd name="adj1" fmla="val 72569"/>
              <a:gd name="adj2" fmla="val 150782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999" dirty="0"/>
              <a:t>1/6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D1C03253-8900-4E1C-BE11-7A7A2406ED80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he-IL" sz="1400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934200" y="980779"/>
            <a:ext cx="1655332" cy="609441"/>
          </a:xfrm>
          <a:prstGeom prst="wedgeEllipseCallout">
            <a:avLst>
              <a:gd name="adj1" fmla="val 50198"/>
              <a:gd name="adj2" fmla="val 197764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600" dirty="0"/>
              <a:t>0.39+0.53</a:t>
            </a:r>
          </a:p>
        </p:txBody>
      </p:sp>
    </p:spTree>
    <p:extLst>
      <p:ext uri="{BB962C8B-B14F-4D97-AF65-F5344CB8AC3E}">
        <p14:creationId xmlns:p14="http://schemas.microsoft.com/office/powerpoint/2010/main" val="10768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399" y="1301031"/>
            <a:ext cx="10418844" cy="4996149"/>
          </a:xfrm>
        </p:spPr>
        <p:txBody>
          <a:bodyPr>
            <a:noAutofit/>
          </a:bodyPr>
          <a:lstStyle/>
          <a:p>
            <a:pPr algn="l" rtl="0" eaLnBrk="1" hangingPunct="1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E(S) = -(2/6)*log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(2/6)-(1/6)*log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(1/6)-(3/6)*log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e-IL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)=1.46</a:t>
            </a: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buFontTx/>
              <a:buNone/>
            </a:pP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splitting point is 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that the attribute will now have two values: 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&lt;=32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&gt;32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98" y="2708463"/>
            <a:ext cx="7343449" cy="235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 descr="MCj04298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557" y="4038601"/>
            <a:ext cx="1118896" cy="136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AutoShape 6"/>
          <p:cNvSpPr>
            <a:spLocks noChangeAspect="1" noChangeArrowheads="1"/>
          </p:cNvSpPr>
          <p:nvPr/>
        </p:nvSpPr>
        <p:spPr bwMode="auto">
          <a:xfrm>
            <a:off x="2352064" y="2708463"/>
            <a:ext cx="7343449" cy="235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  <p:sp>
        <p:nvSpPr>
          <p:cNvPr id="512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7BF9656-FA4C-47E6-BD9E-850363B9F67A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US" altLang="he-IL" sz="1400"/>
          </a:p>
        </p:txBody>
      </p:sp>
      <p:sp>
        <p:nvSpPr>
          <p:cNvPr id="51208" name="AutoShape 6"/>
          <p:cNvSpPr>
            <a:spLocks noChangeArrowheads="1"/>
          </p:cNvSpPr>
          <p:nvPr/>
        </p:nvSpPr>
        <p:spPr bwMode="auto">
          <a:xfrm>
            <a:off x="8608544" y="1755194"/>
            <a:ext cx="3052112" cy="587366"/>
          </a:xfrm>
          <a:prstGeom prst="wedgeEllipseCallout">
            <a:avLst>
              <a:gd name="adj1" fmla="val -132164"/>
              <a:gd name="adj2" fmla="val 206510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0.17*0+ 0.83*1.37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600" dirty="0"/>
          </a:p>
        </p:txBody>
      </p:sp>
    </p:spTree>
    <p:extLst>
      <p:ext uri="{BB962C8B-B14F-4D97-AF65-F5344CB8AC3E}">
        <p14:creationId xmlns:p14="http://schemas.microsoft.com/office/powerpoint/2010/main" val="34503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learning process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14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8BCC-B61F-4F4F-AFA7-57775C0E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4" y="1690688"/>
            <a:ext cx="11160286" cy="3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Algorithm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</a:t>
            </a:fld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7C1BA-9EEB-4B4E-9910-160AA796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03" y="1465758"/>
            <a:ext cx="8331557" cy="49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4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16" y="152400"/>
            <a:ext cx="8227457" cy="883234"/>
          </a:xfrm>
        </p:spPr>
        <p:txBody>
          <a:bodyPr/>
          <a:lstStyle/>
          <a:p>
            <a:pPr eaLnBrk="1" hangingPunct="1"/>
            <a:r>
              <a:rPr lang="en-US" altLang="he-IL" b="1" dirty="0"/>
              <a:t>Discretization Algorithm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188035"/>
            <a:ext cx="8360772" cy="5472275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20000"/>
              </a:lnSpc>
            </a:pPr>
            <a:r>
              <a:rPr lang="en-US" altLang="he-IL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entire set of instances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attribute (feature)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threshold (partition boundary)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2199" b="1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set of instances below the threshold (</a:t>
            </a:r>
            <a:r>
              <a:rPr lang="en-US" altLang="he-IL" sz="21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he-IL" sz="2199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T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algn="l" rtl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he-IL" sz="2199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2199" b="1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set of instances above the threshold (</a:t>
            </a:r>
            <a:r>
              <a:rPr lang="en-US" altLang="he-IL" sz="21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&gt; T</a:t>
            </a: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he-IL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induced by T:</a:t>
            </a:r>
            <a:endParaRPr lang="he-IL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20000"/>
              </a:lnSpc>
            </a:pPr>
            <a:endParaRPr lang="he-IL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Gain:</a:t>
            </a:r>
          </a:p>
          <a:p>
            <a:pPr lvl="1" algn="l" rtl="0" eaLnBrk="1" hangingPunct="1"/>
            <a:r>
              <a:rPr lang="en-US" altLang="he-IL" sz="24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(A,T;S) = E(S) - E(A,T;S)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048001" y="4572000"/>
          <a:ext cx="4739041" cy="89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משוואה" r:id="rId4" imgW="2222500" imgH="419100" progId="Equation.3">
                  <p:embed/>
                </p:oleObj>
              </mc:Choice>
              <mc:Fallback>
                <p:oleObj name="משוואה" r:id="rId4" imgW="2222500" imgH="41910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572000"/>
                        <a:ext cx="4739041" cy="8935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64A59D3-B2E7-493E-8E53-8B90F5017836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3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6671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16" y="152400"/>
            <a:ext cx="8227457" cy="883234"/>
          </a:xfrm>
        </p:spPr>
        <p:txBody>
          <a:bodyPr/>
          <a:lstStyle/>
          <a:p>
            <a:pPr eaLnBrk="1" hangingPunct="1"/>
            <a:r>
              <a:rPr lang="en-US" altLang="he-IL" b="1" dirty="0"/>
              <a:t>Discretization Algorithm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188035"/>
            <a:ext cx="8360772" cy="5472275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20000"/>
              </a:lnSpc>
            </a:pPr>
            <a:r>
              <a:rPr lang="en-US" altLang="he-IL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induced by T:</a:t>
            </a:r>
            <a:endParaRPr lang="he-IL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20000"/>
              </a:lnSpc>
            </a:pPr>
            <a:endParaRPr lang="he-IL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3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he-IL" sz="24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Gain:</a:t>
            </a:r>
          </a:p>
          <a:p>
            <a:pPr lvl="1" algn="l" rtl="0" eaLnBrk="1" hangingPunct="1"/>
            <a:r>
              <a:rPr lang="en-US" altLang="he-IL" sz="24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(A,T;S) = E(S) - E(A,T;S)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6916740"/>
              </p:ext>
            </p:extLst>
          </p:nvPr>
        </p:nvGraphicFramePr>
        <p:xfrm>
          <a:off x="1967347" y="1791854"/>
          <a:ext cx="4739041" cy="89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משוואה" r:id="rId4" imgW="2222500" imgH="419100" progId="Equation.3">
                  <p:embed/>
                </p:oleObj>
              </mc:Choice>
              <mc:Fallback>
                <p:oleObj name="משוואה" r:id="rId4" imgW="2222500" imgH="41910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347" y="1791854"/>
                        <a:ext cx="4739041" cy="8935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64A59D3-B2E7-493E-8E53-8B90F5017836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400084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811" y="0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he-IL" sz="3999" b="1" dirty="0"/>
              <a:t>Discretization using Binning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847" y="1524000"/>
            <a:ext cx="10154165" cy="5067568"/>
          </a:xfrm>
        </p:spPr>
        <p:txBody>
          <a:bodyPr>
            <a:normAutofit/>
          </a:bodyPr>
          <a:lstStyle/>
          <a:p>
            <a:pPr marL="449128" indent="-449128">
              <a:lnSpc>
                <a:spcPct val="150000"/>
              </a:lnSpc>
            </a:pPr>
            <a:r>
              <a:rPr lang="en-US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Equal-frequency discretization (</a:t>
            </a:r>
            <a:r>
              <a:rPr lang="he-IL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עומק שווה</a:t>
            </a:r>
            <a:r>
              <a:rPr lang="en-US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93530" lvl="1" indent="-65068">
              <a:lnSpc>
                <a:spcPct val="150000"/>
              </a:lnSpc>
              <a:buNone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sorted values into k intervals so that each interval contains approximately the </a:t>
            </a:r>
            <a:r>
              <a:rPr lang="en-US" altLang="he-I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training instances.</a:t>
            </a:r>
            <a:endParaRPr lang="en-US" altLang="he-IL" sz="2000" b="1" dirty="0"/>
          </a:p>
          <a:p>
            <a:pPr marL="449128" indent="-449128">
              <a:lnSpc>
                <a:spcPct val="150000"/>
              </a:lnSpc>
            </a:pPr>
            <a:r>
              <a:rPr lang="en-US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 discretization (</a:t>
            </a:r>
            <a:r>
              <a:rPr lang="he-IL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רוחב שווה</a:t>
            </a:r>
            <a:r>
              <a:rPr lang="en-US" altLang="he-IL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693530" lvl="1" indent="-65068">
              <a:lnSpc>
                <a:spcPct val="150000"/>
              </a:lnSpc>
              <a:buNone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number line between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he-I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 of equal width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93530" lvl="1" indent="-65068">
              <a:lnSpc>
                <a:spcPct val="150000"/>
              </a:lnSpc>
              <a:buNone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intervals have width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he-IL" sz="2000" dirty="0"/>
              <a:t>(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max</a:t>
            </a:r>
            <a:r>
              <a:rPr lang="en-US" altLang="he-IL" sz="2000" i="1" dirty="0" err="1"/>
              <a:t>-v</a:t>
            </a:r>
            <a:r>
              <a:rPr lang="en-US" altLang="he-IL" sz="2000" i="1" baseline="-25000" dirty="0" err="1"/>
              <a:t>min</a:t>
            </a:r>
            <a:r>
              <a:rPr lang="en-US" altLang="he-IL" sz="2000" dirty="0"/>
              <a:t>)/</a:t>
            </a:r>
            <a:r>
              <a:rPr lang="en-US" altLang="he-IL" sz="2000" i="1" dirty="0"/>
              <a:t>k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cut points are at 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min</a:t>
            </a:r>
            <a:r>
              <a:rPr lang="en-US" altLang="he-IL" sz="2000" i="1" dirty="0"/>
              <a:t> </a:t>
            </a:r>
            <a:r>
              <a:rPr lang="en-US" altLang="he-IL" sz="2000" dirty="0"/>
              <a:t>+ </a:t>
            </a:r>
            <a:r>
              <a:rPr lang="en-US" altLang="he-IL" sz="2000" i="1" dirty="0"/>
              <a:t>w; 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min</a:t>
            </a:r>
            <a:r>
              <a:rPr lang="en-US" altLang="he-IL" sz="2000" i="1" dirty="0"/>
              <a:t> </a:t>
            </a:r>
            <a:r>
              <a:rPr lang="en-US" altLang="he-IL" sz="2000" dirty="0"/>
              <a:t>+ 2</a:t>
            </a:r>
            <a:r>
              <a:rPr lang="en-US" altLang="he-IL" sz="2000" i="1" dirty="0"/>
              <a:t>w; … ; </a:t>
            </a:r>
            <a:r>
              <a:rPr lang="en-US" altLang="he-IL" sz="2000" i="1" dirty="0" err="1"/>
              <a:t>v</a:t>
            </a:r>
            <a:r>
              <a:rPr lang="en-US" altLang="he-IL" sz="2000" i="1" baseline="-25000" dirty="0" err="1"/>
              <a:t>min</a:t>
            </a:r>
            <a:r>
              <a:rPr lang="en-US" altLang="he-IL" sz="2000" i="1" dirty="0"/>
              <a:t> </a:t>
            </a:r>
            <a:r>
              <a:rPr lang="en-US" altLang="he-IL" sz="2000" dirty="0"/>
              <a:t>+ (</a:t>
            </a:r>
            <a:r>
              <a:rPr lang="en-US" altLang="he-IL" sz="2000" i="1" dirty="0"/>
              <a:t>k - </a:t>
            </a:r>
            <a:r>
              <a:rPr lang="en-US" altLang="he-IL" sz="2000" dirty="0"/>
              <a:t>1)</a:t>
            </a:r>
            <a:r>
              <a:rPr lang="en-US" altLang="he-IL" sz="2000" i="1" dirty="0"/>
              <a:t>w</a:t>
            </a:r>
            <a:r>
              <a:rPr lang="en-US" altLang="he-IL" sz="2000" dirty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181A0CD-5EFB-4D8E-B64D-DF44EE2E4CD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0929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70927"/>
            <a:ext cx="9601200" cy="794672"/>
          </a:xfrm>
        </p:spPr>
        <p:txBody>
          <a:bodyPr>
            <a:noAutofit/>
          </a:bodyPr>
          <a:lstStyle/>
          <a:p>
            <a:r>
              <a:rPr lang="en-US" altLang="he-IL" sz="3999" b="1" dirty="0"/>
              <a:t>Discretization -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290" y="1680746"/>
            <a:ext cx="8227457" cy="4491455"/>
          </a:xfrm>
          <a:ln>
            <a:noFill/>
          </a:ln>
        </p:spPr>
        <p:txBody>
          <a:bodyPr/>
          <a:lstStyle/>
          <a:p>
            <a:pPr marL="449128" indent="-449128"/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Equal-frequency discretization:</a:t>
            </a:r>
          </a:p>
          <a:p>
            <a:pPr marL="693530" lvl="1" indent="-65068">
              <a:buNone/>
            </a:pPr>
            <a:endParaRPr lang="en-US" altLang="he-IL" dirty="0">
              <a:solidFill>
                <a:srgbClr val="A50021"/>
              </a:solidFill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869553"/>
            <a:ext cx="1821975" cy="23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4128394" y="3625006"/>
            <a:ext cx="1225231" cy="791956"/>
          </a:xfrm>
          <a:prstGeom prst="rightArrow">
            <a:avLst>
              <a:gd name="adj1" fmla="val 50000"/>
              <a:gd name="adj2" fmla="val 3867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799">
                <a:solidFill>
                  <a:srgbClr val="000000"/>
                </a:solidFill>
              </a:rPr>
              <a:t>Sort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64164"/>
            <a:ext cx="1650570" cy="230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7848601" y="4114800"/>
            <a:ext cx="1079219" cy="0"/>
          </a:xfrm>
          <a:prstGeom prst="lin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9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8977614" y="3926473"/>
            <a:ext cx="43803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3482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FB040077-36E5-4961-BD2C-38401FEAC64D}" type="slidenum">
              <a:rPr lang="he-IL" altLang="he-IL" sz="1400">
                <a:solidFill>
                  <a:srgbClr val="000000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6</a:t>
            </a:fld>
            <a:endParaRPr lang="en-US" altLang="he-I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735876"/>
            <a:ext cx="8227457" cy="749105"/>
          </a:xfrm>
        </p:spPr>
        <p:txBody>
          <a:bodyPr>
            <a:normAutofit/>
          </a:bodyPr>
          <a:lstStyle/>
          <a:p>
            <a:pPr marL="449128" indent="-449128"/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 discretization: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46" y="2638721"/>
            <a:ext cx="2083844" cy="230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419600" y="2700222"/>
            <a:ext cx="7162800" cy="86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he-IL" sz="2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intervals cut point: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25+(35-25)/2 = 30 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4495800" y="4063171"/>
            <a:ext cx="2072734" cy="720537"/>
          </a:xfrm>
          <a:prstGeom prst="wedgeEllipseCallout">
            <a:avLst>
              <a:gd name="adj1" fmla="val 5523"/>
              <a:gd name="adj2" fmla="val -93750"/>
            </a:avLst>
          </a:prstGeom>
          <a:solidFill>
            <a:schemeClr val="tx2">
              <a:lumMod val="40000"/>
              <a:lumOff val="60000"/>
              <a:alpha val="7097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3199" dirty="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36872" name="AutoShape 14"/>
          <p:cNvSpPr>
            <a:spLocks/>
          </p:cNvSpPr>
          <p:nvPr/>
        </p:nvSpPr>
        <p:spPr bwMode="auto">
          <a:xfrm rot="5400000">
            <a:off x="5518197" y="2956269"/>
            <a:ext cx="181271" cy="1279136"/>
          </a:xfrm>
          <a:prstGeom prst="rightBrace">
            <a:avLst>
              <a:gd name="adj1" fmla="val 63214"/>
              <a:gd name="adj2" fmla="val 4772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>
              <a:solidFill>
                <a:srgbClr val="000000"/>
              </a:solidFill>
            </a:endParaRPr>
          </a:p>
        </p:txBody>
      </p:sp>
      <p:sp>
        <p:nvSpPr>
          <p:cNvPr id="3687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E19C4CD-977D-4188-94F3-C28AE181A4EB}" type="slidenum">
              <a:rPr lang="he-IL" altLang="he-IL" sz="1400">
                <a:solidFill>
                  <a:srgbClr val="000000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he-IL" sz="1400">
              <a:solidFill>
                <a:srgbClr val="000000"/>
              </a:solidFill>
            </a:endParaRPr>
          </a:p>
        </p:txBody>
      </p:sp>
      <p:sp>
        <p:nvSpPr>
          <p:cNvPr id="36874" name="TextBox 1"/>
          <p:cNvSpPr txBox="1">
            <a:spLocks noChangeArrowheads="1"/>
          </p:cNvSpPr>
          <p:nvPr/>
        </p:nvSpPr>
        <p:spPr bwMode="auto">
          <a:xfrm>
            <a:off x="7467601" y="3931732"/>
            <a:ext cx="2375869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1: X≤30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2:  X&gt;30</a:t>
            </a:r>
            <a:endParaRPr lang="he-IL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70927"/>
            <a:ext cx="9601200" cy="794672"/>
          </a:xfrm>
        </p:spPr>
        <p:txBody>
          <a:bodyPr>
            <a:noAutofit/>
          </a:bodyPr>
          <a:lstStyle/>
          <a:p>
            <a:r>
              <a:rPr lang="en-US" altLang="he-IL" sz="3999" b="1" dirty="0"/>
              <a:t>Discretization - Example</a:t>
            </a:r>
          </a:p>
        </p:txBody>
      </p:sp>
    </p:spTree>
    <p:extLst>
      <p:ext uri="{BB962C8B-B14F-4D97-AF65-F5344CB8AC3E}">
        <p14:creationId xmlns:p14="http://schemas.microsoft.com/office/powerpoint/2010/main" val="8718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10889146" cy="858592"/>
          </a:xfrm>
        </p:spPr>
        <p:txBody>
          <a:bodyPr>
            <a:normAutofit/>
          </a:bodyPr>
          <a:lstStyle/>
          <a:p>
            <a:r>
              <a:rPr lang="en-US" altLang="he-IL" b="1" dirty="0"/>
              <a:t>Discretization Algorithm – Example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45" y="3141095"/>
            <a:ext cx="8062400" cy="30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64745" y="1419148"/>
            <a:ext cx="9882644" cy="144657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he-IL" sz="111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continuous attribute (Temperature).</a:t>
            </a:r>
            <a:endParaRPr lang="en-US" altLang="he-IL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he-IL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make it discrete by splitting it at some threshold. </a:t>
            </a:r>
          </a:p>
          <a:p>
            <a:pPr>
              <a:lnSpc>
                <a:spcPct val="80000"/>
              </a:lnSpc>
            </a:pPr>
            <a:r>
              <a:rPr lang="en-US" altLang="he-IL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find the threshold?</a:t>
            </a:r>
          </a:p>
        </p:txBody>
      </p:sp>
      <p:pic>
        <p:nvPicPr>
          <p:cNvPr id="40965" name="Picture 7" descr="MCj043441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977" y="2142438"/>
            <a:ext cx="969710" cy="10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022DA6F-6072-4EF5-AD4E-A2F0466B4D72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2934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טבלה 5"/>
          <p:cNvGraphicFramePr>
            <a:graphicFrameLocks noGrp="1"/>
          </p:cNvGraphicFramePr>
          <p:nvPr>
            <p:extLst/>
          </p:nvPr>
        </p:nvGraphicFramePr>
        <p:xfrm>
          <a:off x="1946562" y="2057400"/>
          <a:ext cx="7270444" cy="3528098"/>
        </p:xfrm>
        <a:graphic>
          <a:graphicData uri="http://schemas.openxmlformats.org/drawingml/2006/table">
            <a:tbl>
              <a:tblPr rtl="1" firstRow="1" bandRow="1">
                <a:tableStyleId>{1E171933-4619-4E11-9A3F-F7608DF75F80}</a:tableStyleId>
              </a:tblPr>
              <a:tblGrid>
                <a:gridCol w="260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Decision (Class)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Weekend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25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W23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28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W20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28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W22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30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W25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32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W24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rtl="1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Cinema</a:t>
                      </a:r>
                      <a:endParaRPr lang="he-IL" sz="24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35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W21</a:t>
                      </a:r>
                      <a:endParaRPr lang="he-IL" sz="2400" dirty="0"/>
                    </a:p>
                  </a:txBody>
                  <a:tcPr marL="91410" marR="91410" marT="45716" marB="4571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468057" y="1143001"/>
            <a:ext cx="8227457" cy="5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799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data set by temperature attribute:</a:t>
            </a:r>
          </a:p>
        </p:txBody>
      </p:sp>
      <p:sp>
        <p:nvSpPr>
          <p:cNvPr id="430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2C57544-03A2-43F5-8B07-D73D373CA537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9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10514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44042</TotalTime>
  <Words>558</Words>
  <Application>Microsoft Office PowerPoint</Application>
  <PresentationFormat>Widescreen</PresentationFormat>
  <Paragraphs>126</Paragraphs>
  <Slides>14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משוואה</vt:lpstr>
      <vt:lpstr>Discretization of Continuous Attributes</vt:lpstr>
      <vt:lpstr>Discretization Algorithm</vt:lpstr>
      <vt:lpstr>Discretization Algorithm </vt:lpstr>
      <vt:lpstr>Discretization Algorithm </vt:lpstr>
      <vt:lpstr>Discretization using Binning</vt:lpstr>
      <vt:lpstr>Discretization - Example</vt:lpstr>
      <vt:lpstr>Discretization - Example</vt:lpstr>
      <vt:lpstr>Discretization Algorithm –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learning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424</cp:revision>
  <dcterms:created xsi:type="dcterms:W3CDTF">2021-08-28T06:43:51Z</dcterms:created>
  <dcterms:modified xsi:type="dcterms:W3CDTF">2021-11-20T10:10:39Z</dcterms:modified>
</cp:coreProperties>
</file>