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096" r:id="rId2"/>
    <p:sldId id="1098" r:id="rId3"/>
    <p:sldId id="1099" r:id="rId4"/>
    <p:sldId id="1115" r:id="rId5"/>
    <p:sldId id="1107" r:id="rId6"/>
    <p:sldId id="1097" r:id="rId7"/>
    <p:sldId id="1108" r:id="rId8"/>
    <p:sldId id="1102" r:id="rId9"/>
    <p:sldId id="1109" r:id="rId10"/>
    <p:sldId id="1110" r:id="rId11"/>
    <p:sldId id="1112" r:id="rId12"/>
    <p:sldId id="1114" r:id="rId13"/>
    <p:sldId id="1113" r:id="rId14"/>
    <p:sldId id="1103" r:id="rId15"/>
    <p:sldId id="1104" r:id="rId16"/>
    <p:sldId id="1105" r:id="rId17"/>
    <p:sldId id="1106" r:id="rId18"/>
    <p:sldId id="1116" r:id="rId19"/>
    <p:sldId id="848" r:id="rId2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9f7af2e312caa6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5019" autoAdjust="0"/>
  </p:normalViewPr>
  <p:slideViewPr>
    <p:cSldViewPr snapToGrid="0">
      <p:cViewPr varScale="1">
        <p:scale>
          <a:sx n="109" d="100"/>
          <a:sy n="109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C927D88-9B27-4F6D-9882-332E12B61815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2841CB8-329F-4197-99F8-2FE2068A02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0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961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2130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7336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821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166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3328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3708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568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7840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669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056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0247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1328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936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838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4796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6753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376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F72B-2A1D-4541-818F-1F7EBCF47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59B29-EBA6-498D-8782-BCF5BB949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355F-D7B2-437F-B931-D14F9311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591E-A042-411F-B7B0-49E38FB6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6D3-B79E-4AB9-8DBE-B4B06EF0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C20-59BC-40FC-8A2C-7AA168804D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323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07E0-9D5B-43AC-A025-831A3F95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DC72C-ED14-4CC7-B2AF-AEB1C476C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9D5FB-B6F9-4E92-B7DA-378AC402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CBDF-187D-435F-8506-4E9B192E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9435-1E38-4661-9485-A0CB821E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5297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78D05-F2BE-4BA9-8EA2-2DC9B9C6E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462FF-9DFD-4C0B-B4A8-CD0E4E979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B32F-4D8B-44AF-BD6E-1DB11336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8F05B-DB9C-48E4-86F6-DF2554DB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2F7DF-3ADE-4430-AE35-83A64D23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14452C20-59BC-40FC-8A2C-7AA168804D5B}" type="slidenum">
              <a:rPr lang="he-IL" smtClean="0"/>
              <a:pPr algn="r"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0552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864F3C-F5C4-48B2-8052-95C912E5D9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2046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0B16-2661-4DC6-98E8-1BDE0551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350D8-9E80-4544-BD93-DD9327C4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765DF-F0DE-4E2E-9823-4041DF53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A7677-8014-44B0-872D-4A4B723D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E1AE1-BFF8-4126-B333-917C1E77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546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45F8-D97A-4732-899E-53F1A2E5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A848B-85A6-43A5-AA65-75472FEE5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DFA4E-3FFB-4C5E-A6D0-2BCC6DB8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AA48F-2D2B-47E3-8AC1-4D684220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772F8-F39D-422B-A0E6-B0BA1BE9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769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7956-FBA6-49C1-8B8C-B9430274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DCCD-8E39-4CC1-8ED9-039D8716F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3292D-A1FF-40D9-9685-F76F9DFBA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D02AD-FE6F-460A-B7FC-6D5BED0C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2F68D-9029-4FC0-929A-6BDE7239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06940-1329-4842-A187-B6A81124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631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51B1-496E-4A7A-916B-DE0DA92D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8908B-2CB7-433E-AC85-7DBFFF126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8ADC1-B5E4-4DA5-8EF6-68DED2233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03DFC-99D0-4908-B66D-8D4C1A2F9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B0B9C-0DE5-4814-9834-4FD7DD37B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1B24D-F9AF-415F-B2A3-805C1854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C2A7D-FE15-421F-B75D-3E34715F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64F40-F16D-4679-876F-B90CDB7E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890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C000-6927-4C70-8A06-9C6EE39A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05CDA-DA8B-4291-8E6B-A1A63E44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7F254-5E59-4253-84B1-8A0F11E4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46C6A-CCBA-47A2-96C3-ACFAA818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463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28664-01FD-4778-ACF1-A8D52DED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7DCB8-B06A-4557-AB14-2EE1C09D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3C127-5313-432F-8463-84D8ECD1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98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7CDA-05C4-4515-A9EF-94E9DD70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D3A4-C8DA-46A7-B895-C5463D71A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A250B-963E-4D91-84B9-2CF1D2CFE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0404D-29F3-4426-9779-E3296F20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027A7-CF37-49FC-8484-CF4A0726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F6190-1515-4757-A578-E9E025A8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1864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5F8D-1B2D-4FC9-B979-BB8E6C83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3998E-C09A-4CB6-AFC1-E5799D77B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BA780-D073-4ED3-A756-A202403F2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CC177-054E-43D6-BC50-B549251D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ECED9-ECDD-4891-96AD-C5378A28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D1D3A-3595-432D-BADD-BEBF57F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901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ED433-70B2-44EF-A1C0-7C1E1A62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93B35-5265-4250-B742-32FE9F8C6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6D0E-E171-49CF-A6D4-4F4CC3937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E101F-01B6-43C8-BF2A-97D6245B6C6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00791-C8EB-4EFB-9076-B09655607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080E4-EC0C-4CD4-9851-4AE047644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52C20-59BC-40FC-8A2C-7AA168804D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052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EFAD-E283-428E-ADD4-6BBF94B70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B91F7-0447-4CF8-AFFE-E35FEE27C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7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44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A8A8493-939C-4FC6-A4D8-07BB2F037A90}" type="slidenum">
              <a:rPr lang="en-US" altLang="en-US" b="1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 b="1">
              <a:latin typeface="Calibri" panose="020F050202020403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Adaboost (Freund and Schapire, 1997)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371600"/>
            <a:ext cx="8382000" cy="5105400"/>
          </a:xfrm>
        </p:spPr>
        <p:txBody>
          <a:bodyPr/>
          <a:lstStyle/>
          <a:p>
            <a:pPr marL="457200" indent="-457200"/>
            <a:r>
              <a:rPr lang="en-US" altLang="en-US" sz="2000"/>
              <a:t>Given a set of </a:t>
            </a:r>
            <a:r>
              <a:rPr lang="en-US" altLang="en-US" sz="2000" i="1"/>
              <a:t>d</a:t>
            </a:r>
            <a:r>
              <a:rPr lang="en-US" altLang="en-US" sz="2000"/>
              <a:t> class-labeled tuples, (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1</a:t>
            </a:r>
            <a:r>
              <a:rPr lang="en-US" altLang="en-US" sz="2000"/>
              <a:t>, y</a:t>
            </a:r>
            <a:r>
              <a:rPr lang="en-US" altLang="en-US" sz="2000" baseline="-25000"/>
              <a:t>1</a:t>
            </a:r>
            <a:r>
              <a:rPr lang="en-US" altLang="en-US" sz="2000"/>
              <a:t>), …, (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d</a:t>
            </a:r>
            <a:r>
              <a:rPr lang="en-US" altLang="en-US" sz="2000"/>
              <a:t>, y</a:t>
            </a:r>
            <a:r>
              <a:rPr lang="en-US" altLang="en-US" sz="2000" baseline="-25000"/>
              <a:t>d</a:t>
            </a:r>
            <a:r>
              <a:rPr lang="en-US" altLang="en-US" sz="2000"/>
              <a:t>)</a:t>
            </a:r>
          </a:p>
          <a:p>
            <a:pPr marL="457200" indent="-457200"/>
            <a:r>
              <a:rPr lang="en-US" altLang="en-US" sz="2000"/>
              <a:t>Initially, all the weights of tuples are set the same (1/d)</a:t>
            </a:r>
          </a:p>
          <a:p>
            <a:pPr marL="457200" indent="-457200"/>
            <a:r>
              <a:rPr lang="en-US" altLang="en-US" sz="2000"/>
              <a:t>Generate k classifiers in k rounds.  At round i,</a:t>
            </a:r>
          </a:p>
          <a:p>
            <a:pPr marL="914400" lvl="1" indent="-457200"/>
            <a:r>
              <a:rPr lang="en-US" altLang="en-US" sz="2000"/>
              <a:t>Tuples from D are sampled (with replacement) to form a training set D</a:t>
            </a:r>
            <a:r>
              <a:rPr lang="en-US" altLang="en-US" sz="2000" baseline="-25000"/>
              <a:t>i</a:t>
            </a:r>
            <a:r>
              <a:rPr lang="en-US" altLang="en-US" sz="2000"/>
              <a:t> of the same size</a:t>
            </a:r>
          </a:p>
          <a:p>
            <a:pPr marL="914400" lvl="1" indent="-457200"/>
            <a:r>
              <a:rPr lang="en-US" altLang="en-US" sz="2000"/>
              <a:t>Each tuple’s chance of being selected is based on its weight</a:t>
            </a:r>
          </a:p>
          <a:p>
            <a:pPr marL="914400" lvl="1" indent="-457200"/>
            <a:r>
              <a:rPr lang="en-US" altLang="en-US" sz="2000"/>
              <a:t>A classification model M</a:t>
            </a:r>
            <a:r>
              <a:rPr lang="en-US" altLang="en-US" sz="2000" baseline="-25000"/>
              <a:t>i</a:t>
            </a:r>
            <a:r>
              <a:rPr lang="en-US" altLang="en-US" sz="2000"/>
              <a:t> is derived from D</a:t>
            </a:r>
            <a:r>
              <a:rPr lang="en-US" altLang="en-US" sz="2000" baseline="-25000"/>
              <a:t>i</a:t>
            </a:r>
          </a:p>
          <a:p>
            <a:pPr marL="914400" lvl="1" indent="-457200"/>
            <a:r>
              <a:rPr lang="en-US" altLang="en-US" sz="2000"/>
              <a:t>Its error rate is calculated using D</a:t>
            </a:r>
            <a:r>
              <a:rPr lang="en-US" altLang="en-US" sz="2000" baseline="-25000"/>
              <a:t>i </a:t>
            </a:r>
            <a:r>
              <a:rPr lang="en-US" altLang="en-US" sz="2000"/>
              <a:t>as a test set</a:t>
            </a:r>
          </a:p>
          <a:p>
            <a:pPr marL="914400" lvl="1" indent="-457200"/>
            <a:r>
              <a:rPr lang="en-US" altLang="en-US" sz="2000"/>
              <a:t>If a tuple is misclassified, its weight is increased, o.w. it is decreased</a:t>
            </a:r>
          </a:p>
          <a:p>
            <a:pPr marL="457200" indent="-457200"/>
            <a:r>
              <a:rPr lang="en-US" altLang="en-US" sz="2000"/>
              <a:t>Error rate: err(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j</a:t>
            </a:r>
            <a:r>
              <a:rPr lang="en-US" altLang="en-US" sz="2000"/>
              <a:t>) is the misclassification error of tuple 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j</a:t>
            </a:r>
            <a:r>
              <a:rPr lang="en-US" altLang="en-US" sz="2000"/>
              <a:t>. Classifier M</a:t>
            </a:r>
            <a:r>
              <a:rPr lang="en-US" altLang="en-US" sz="2000" baseline="-25000"/>
              <a:t>i</a:t>
            </a:r>
            <a:r>
              <a:rPr lang="en-US" altLang="en-US" sz="2000"/>
              <a:t> error rate is the sum of the weights of the misclassified tuples: </a:t>
            </a:r>
          </a:p>
          <a:p>
            <a:pPr marL="457200" indent="-457200"/>
            <a:endParaRPr lang="en-US" altLang="en-US" sz="2000"/>
          </a:p>
          <a:p>
            <a:pPr marL="457200" indent="-457200"/>
            <a:endParaRPr lang="en-US" altLang="en-US" sz="2000"/>
          </a:p>
          <a:p>
            <a:pPr marL="457200" indent="-457200"/>
            <a:r>
              <a:rPr lang="en-US" altLang="en-US" sz="2000"/>
              <a:t>The weight of classifier M</a:t>
            </a:r>
            <a:r>
              <a:rPr lang="en-US" altLang="en-US" sz="2000" baseline="-25000"/>
              <a:t>i</a:t>
            </a:r>
            <a:r>
              <a:rPr lang="en-US" altLang="en-US" sz="2000"/>
              <a:t>’s vote is</a:t>
            </a:r>
          </a:p>
        </p:txBody>
      </p:sp>
      <p:graphicFrame>
        <p:nvGraphicFramePr>
          <p:cNvPr id="69637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77000" y="5715000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4" imgW="1091726" imgH="431613" progId="Equation.3">
                  <p:embed/>
                </p:oleObj>
              </mc:Choice>
              <mc:Fallback>
                <p:oleObj name="Equation" r:id="rId4" imgW="1091726" imgH="431613" progId="Equation.3">
                  <p:embed/>
                  <p:pic>
                    <p:nvPicPr>
                      <p:cNvPr id="696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715000"/>
                        <a:ext cx="1828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038600" y="4953001"/>
          <a:ext cx="35052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6" imgW="1752600" imgH="444500" progId="Equation.3">
                  <p:embed/>
                </p:oleObj>
              </mc:Choice>
              <mc:Fallback>
                <p:oleObj name="Equation" r:id="rId6" imgW="1752600" imgH="444500" progId="Equation.3">
                  <p:embed/>
                  <p:pic>
                    <p:nvPicPr>
                      <p:cNvPr id="696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1"/>
                        <a:ext cx="35052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4072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A8A8493-939C-4FC6-A4D8-07BB2F037A90}" type="slidenum">
              <a:rPr lang="en-US" altLang="en-US" b="1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 b="1">
              <a:latin typeface="Calibri" panose="020F050202020403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Adaboost (Freund and Schapire, 1997)</a:t>
            </a:r>
          </a:p>
        </p:txBody>
      </p:sp>
      <p:pic>
        <p:nvPicPr>
          <p:cNvPr id="37890" name="Picture 2" descr="The Ultimate Guide to AdaBoost, random forests and XGBoost | by Julia  Nikulski |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74" y="1280746"/>
            <a:ext cx="11421846" cy="481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3517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 Forest (</a:t>
            </a:r>
            <a:r>
              <a:rPr lang="en-US" altLang="en-US" sz="3200"/>
              <a:t>Breiman 2001)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8458200" cy="5410200"/>
          </a:xfrm>
        </p:spPr>
        <p:txBody>
          <a:bodyPr/>
          <a:lstStyle/>
          <a:p>
            <a:r>
              <a:rPr lang="en-US" altLang="en-US" sz="2000"/>
              <a:t>Random Forest: </a:t>
            </a:r>
          </a:p>
          <a:p>
            <a:pPr lvl="1"/>
            <a:r>
              <a:rPr lang="en-US" altLang="en-US" sz="2000"/>
              <a:t>Each classifier in the ensemble is a </a:t>
            </a:r>
            <a:r>
              <a:rPr lang="en-US" altLang="en-US" sz="2000" i="1"/>
              <a:t>decision tree </a:t>
            </a:r>
            <a:r>
              <a:rPr lang="en-US" altLang="en-US" sz="2000"/>
              <a:t>classifier and is generated using a random selection of attributes at each node to determine the split</a:t>
            </a:r>
          </a:p>
          <a:p>
            <a:pPr lvl="1"/>
            <a:r>
              <a:rPr lang="en-US" altLang="en-US" sz="2000"/>
              <a:t>During classification, each tree votes and the most popular class is returned</a:t>
            </a:r>
          </a:p>
          <a:p>
            <a:r>
              <a:rPr lang="en-US" altLang="en-US" sz="2000"/>
              <a:t>Two Methods to construct Random Forest:</a:t>
            </a:r>
          </a:p>
          <a:p>
            <a:pPr lvl="1"/>
            <a:r>
              <a:rPr lang="en-US" altLang="en-US" sz="2000"/>
              <a:t>Forest-RI (</a:t>
            </a:r>
            <a:r>
              <a:rPr lang="en-US" altLang="en-US" sz="2000" i="1"/>
              <a:t>random input selection</a:t>
            </a:r>
            <a:r>
              <a:rPr lang="en-US" altLang="en-US" sz="2000"/>
              <a:t>):  Randomly select, at each node, F attributes as candidates for the split at the node. The CART methodology is used to grow the trees to maximum size</a:t>
            </a:r>
          </a:p>
          <a:p>
            <a:pPr lvl="1"/>
            <a:r>
              <a:rPr lang="en-US" altLang="en-US" sz="2000"/>
              <a:t>Forest-RC (</a:t>
            </a:r>
            <a:r>
              <a:rPr lang="en-US" altLang="en-US" sz="2000" i="1"/>
              <a:t>random linear combinations</a:t>
            </a:r>
            <a:r>
              <a:rPr lang="en-US" altLang="en-US" sz="2000"/>
              <a:t>)</a:t>
            </a:r>
            <a:r>
              <a:rPr lang="en-US" altLang="en-US" sz="2000" i="1"/>
              <a:t>: </a:t>
            </a:r>
            <a:r>
              <a:rPr lang="en-US" altLang="en-US" sz="2000"/>
              <a:t> Creates new attributes (or features) that are a linear combination of the existing attributes (reduces the correlation between individual classifiers)</a:t>
            </a:r>
          </a:p>
          <a:p>
            <a:r>
              <a:rPr lang="en-US" altLang="en-US" sz="2000"/>
              <a:t>Comparable in accuracy to Adaboost, but more robust to errors and outliers </a:t>
            </a:r>
          </a:p>
          <a:p>
            <a:r>
              <a:rPr lang="en-US" altLang="en-US" sz="2000"/>
              <a:t>Insensitive to the number of attributes selected for consideration at each split, and faster than bagging or boosting</a:t>
            </a:r>
          </a:p>
        </p:txBody>
      </p:sp>
      <p:sp>
        <p:nvSpPr>
          <p:cNvPr id="70660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EA97E65-1369-4803-A027-1A55E2CEA01C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12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34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 Forest (</a:t>
            </a:r>
            <a:r>
              <a:rPr lang="en-US" altLang="en-US" sz="3200"/>
              <a:t>Breiman 2001) </a:t>
            </a:r>
          </a:p>
        </p:txBody>
      </p:sp>
      <p:sp>
        <p:nvSpPr>
          <p:cNvPr id="70660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EA97E65-1369-4803-A027-1A55E2CEA01C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13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pic>
        <p:nvPicPr>
          <p:cNvPr id="26626" name="Picture 2" descr="Random forest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156" y="1585546"/>
            <a:ext cx="6521937" cy="489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37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Random forests (RF) are a combination of tree predictors</a:t>
            </a:r>
            <a:endParaRPr lang="he-IL" dirty="0"/>
          </a:p>
          <a:p>
            <a:r>
              <a:rPr lang="en-US" dirty="0"/>
              <a:t>Each tree depends on the values of a random vector sampled independently</a:t>
            </a:r>
            <a:endParaRPr lang="he-IL" dirty="0"/>
          </a:p>
          <a:p>
            <a:r>
              <a:rPr lang="en-US" dirty="0"/>
              <a:t>The generalization error depends on the strength of the individual trees and the correlation between them</a:t>
            </a:r>
            <a:endParaRPr lang="he-IL" dirty="0"/>
          </a:p>
          <a:p>
            <a:r>
              <a:rPr lang="en-US" dirty="0"/>
              <a:t>Using a random selection of features yields results favorable to AdaBoost, and are more robust </a:t>
            </a:r>
            <a:r>
              <a:rPr lang="en-US" dirty="0" err="1"/>
              <a:t>w.r.t.</a:t>
            </a:r>
            <a:r>
              <a:rPr lang="en-US" dirty="0"/>
              <a:t> noise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97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Random Forests Algorithm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Given a training set S</a:t>
            </a:r>
            <a:endParaRPr lang="he-IL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k do:</a:t>
            </a:r>
            <a:endParaRPr lang="he-IL" dirty="0"/>
          </a:p>
          <a:p>
            <a:pPr lvl="1"/>
            <a:r>
              <a:rPr lang="en-US" dirty="0"/>
              <a:t>Build subset Si by sampling with replacement from S</a:t>
            </a:r>
            <a:endParaRPr lang="he-IL" dirty="0"/>
          </a:p>
          <a:p>
            <a:pPr lvl="1"/>
            <a:r>
              <a:rPr lang="en-US" dirty="0"/>
              <a:t>Learn tree </a:t>
            </a:r>
            <a:r>
              <a:rPr lang="en-US" dirty="0" err="1"/>
              <a:t>Ti</a:t>
            </a:r>
            <a:r>
              <a:rPr lang="en-US" dirty="0"/>
              <a:t> from Si</a:t>
            </a:r>
            <a:endParaRPr lang="he-IL" dirty="0"/>
          </a:p>
          <a:p>
            <a:pPr lvl="1"/>
            <a:r>
              <a:rPr lang="en-US" dirty="0"/>
              <a:t>At each node:</a:t>
            </a:r>
            <a:endParaRPr lang="he-IL" dirty="0"/>
          </a:p>
          <a:p>
            <a:pPr lvl="2"/>
            <a:r>
              <a:rPr lang="en-US" dirty="0"/>
              <a:t>Choose best split from random subset of F features</a:t>
            </a:r>
            <a:endParaRPr lang="he-IL" dirty="0"/>
          </a:p>
          <a:p>
            <a:pPr lvl="1"/>
            <a:r>
              <a:rPr lang="en-US" dirty="0"/>
              <a:t>Each tree grows to the largest extend, and no pruning</a:t>
            </a:r>
            <a:endParaRPr lang="he-IL" dirty="0"/>
          </a:p>
          <a:p>
            <a:r>
              <a:rPr lang="en-US" dirty="0"/>
              <a:t>Make predictions according to majority vote of the set of k trees.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87551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Random Forests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unexcelled in accuracy among current algorithms.</a:t>
            </a:r>
            <a:endParaRPr lang="he-IL" dirty="0"/>
          </a:p>
          <a:p>
            <a:r>
              <a:rPr lang="en-US" dirty="0"/>
              <a:t>It runs efficiently on large </a:t>
            </a:r>
            <a:r>
              <a:rPr lang="en-US" dirty="0" smtClean="0"/>
              <a:t>databases</a:t>
            </a:r>
            <a:r>
              <a:rPr lang="en-US" dirty="0"/>
              <a:t>.</a:t>
            </a:r>
            <a:endParaRPr lang="he-IL" dirty="0"/>
          </a:p>
          <a:p>
            <a:r>
              <a:rPr lang="en-US" dirty="0"/>
              <a:t>It can handle thousands of input variables without variable deletion.</a:t>
            </a:r>
            <a:endParaRPr lang="he-IL" dirty="0"/>
          </a:p>
          <a:p>
            <a:r>
              <a:rPr lang="en-US" dirty="0"/>
              <a:t>It gives estimates of what variables are important in the classification.</a:t>
            </a:r>
            <a:endParaRPr lang="he-IL" dirty="0"/>
          </a:p>
          <a:p>
            <a:r>
              <a:rPr lang="en-US" dirty="0"/>
              <a:t>It generates an internal unbiased estimate of the generalization error as the forest building progresses.</a:t>
            </a:r>
            <a:endParaRPr lang="he-IL" dirty="0"/>
          </a:p>
          <a:p>
            <a:r>
              <a:rPr lang="en-US" dirty="0"/>
              <a:t>It has an effective method for estimating missing data and maintains accuracy when a large proportion of the data are missing.</a:t>
            </a:r>
            <a:endParaRPr lang="he-IL" dirty="0"/>
          </a:p>
          <a:p>
            <a:r>
              <a:rPr lang="en-US" dirty="0"/>
              <a:t>It has methods for balancing error in class population unbalanced data sets.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3593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Random Forests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Generated forests can be saved for future use on other data.</a:t>
            </a:r>
            <a:endParaRPr lang="he-IL" dirty="0"/>
          </a:p>
          <a:p>
            <a:r>
              <a:rPr lang="en-US" dirty="0"/>
              <a:t>Prototypes are computed that give information about the relation between the variables and the classification.</a:t>
            </a:r>
            <a:endParaRPr lang="he-IL" dirty="0"/>
          </a:p>
          <a:p>
            <a:r>
              <a:rPr lang="en-US" dirty="0"/>
              <a:t>It computes proximities between pairs of cases that can be used in clustering, locating outliers, or (by scaling) give interesting views of the data.</a:t>
            </a:r>
            <a:endParaRPr lang="he-IL" dirty="0"/>
          </a:p>
          <a:p>
            <a:r>
              <a:rPr lang="en-US" dirty="0"/>
              <a:t>The capabilities of the above can be extended to unlabeled data, leading to unsupervised clustering, data views and outlier detection.</a:t>
            </a:r>
            <a:endParaRPr lang="he-IL" dirty="0"/>
          </a:p>
          <a:p>
            <a:r>
              <a:rPr lang="en-US" dirty="0"/>
              <a:t>It offers an experimental method for detecting variable interactions.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257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altLang="en-US" sz="3200"/>
              <a:t>Classification of Class-Imbalanced Data Sets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6868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Class-imbalance problem: Rare positive example but numerous negative ones, e.g., medical diagnosis, fraud, oil-spill, fault, etc.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Traditional methods assume a balanced distribution of classes and equal error costs: not suitable for class-imbalanced data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Typical methods for imbalance data in 2-class classification: 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Oversampling</a:t>
            </a:r>
            <a:r>
              <a:rPr lang="en-US" altLang="en-US"/>
              <a:t>: re-sampling of data from positive class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Under-sampling</a:t>
            </a:r>
            <a:r>
              <a:rPr lang="en-US" altLang="en-US"/>
              <a:t>: randomly eliminate  tuples from negative class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Threshold-moving</a:t>
            </a:r>
            <a:r>
              <a:rPr lang="en-US" altLang="en-US"/>
              <a:t>: moves the decision threshold, t, so that the rare class tuples are easier to classify, and hence, less chance of costly false negative errors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Ensemble techniques: Ensemble multiple classifiers introduced above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Still difficult for class imbalance problem on multiclass tasks</a:t>
            </a:r>
          </a:p>
        </p:txBody>
      </p:sp>
      <p:sp>
        <p:nvSpPr>
          <p:cNvPr id="71684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18FBE83-CABB-4ADF-96B3-78551FFDA620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18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473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learning process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19</a:t>
            </a:fld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18BCC-B61F-4F4F-AFA7-57775C0E2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64" y="1690688"/>
            <a:ext cx="11160286" cy="371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80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i="1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2</a:t>
            </a:fld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4E349-DDFC-46FB-89E7-3878EBC80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30" y="0"/>
            <a:ext cx="9228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Ensemble Classifiers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Basic idea:</a:t>
            </a:r>
            <a:endParaRPr lang="he-IL" dirty="0"/>
          </a:p>
          <a:p>
            <a:pPr lvl="1"/>
            <a:r>
              <a:rPr lang="en-US" dirty="0"/>
              <a:t>Build different ”experts”, and let them vote</a:t>
            </a:r>
            <a:endParaRPr lang="he-IL" dirty="0"/>
          </a:p>
          <a:p>
            <a:r>
              <a:rPr lang="en-US" dirty="0"/>
              <a:t>Advantages:</a:t>
            </a:r>
            <a:endParaRPr lang="he-IL" dirty="0"/>
          </a:p>
          <a:p>
            <a:r>
              <a:rPr lang="en-US" dirty="0" smtClean="0"/>
              <a:t>Disadvantages:</a:t>
            </a:r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43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Ensemble Classifiers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idea:</a:t>
            </a:r>
            <a:endParaRPr lang="he-IL" dirty="0"/>
          </a:p>
          <a:p>
            <a:pPr lvl="1"/>
            <a:r>
              <a:rPr lang="en-US" dirty="0"/>
              <a:t>Build different ”experts”, and let them vote</a:t>
            </a:r>
            <a:endParaRPr lang="he-IL" dirty="0"/>
          </a:p>
          <a:p>
            <a:r>
              <a:rPr lang="en-US" dirty="0"/>
              <a:t>Advantages:</a:t>
            </a:r>
            <a:endParaRPr lang="he-IL" dirty="0"/>
          </a:p>
          <a:p>
            <a:pPr lvl="1"/>
            <a:r>
              <a:rPr lang="en-US" dirty="0"/>
              <a:t>Improve predictive performance</a:t>
            </a:r>
            <a:endParaRPr lang="he-IL" dirty="0"/>
          </a:p>
          <a:p>
            <a:pPr lvl="1"/>
            <a:r>
              <a:rPr lang="en-US" dirty="0"/>
              <a:t>Other types of classifiers can be directly included</a:t>
            </a:r>
            <a:endParaRPr lang="he-IL" dirty="0"/>
          </a:p>
          <a:p>
            <a:pPr lvl="1"/>
            <a:r>
              <a:rPr lang="en-US" dirty="0"/>
              <a:t>Easy to implement</a:t>
            </a:r>
            <a:endParaRPr lang="he-IL" dirty="0"/>
          </a:p>
          <a:p>
            <a:pPr lvl="1"/>
            <a:r>
              <a:rPr lang="en-US" dirty="0"/>
              <a:t>Not too much hyperparameter tuning</a:t>
            </a:r>
            <a:endParaRPr lang="he-IL" dirty="0"/>
          </a:p>
          <a:p>
            <a:r>
              <a:rPr lang="en-US" dirty="0"/>
              <a:t>Disadvantages:</a:t>
            </a:r>
            <a:endParaRPr lang="he-IL" dirty="0"/>
          </a:p>
          <a:p>
            <a:pPr lvl="1"/>
            <a:r>
              <a:rPr lang="en-US" dirty="0"/>
              <a:t>Poor interpretability (black box)</a:t>
            </a:r>
            <a:endParaRPr lang="he-IL" dirty="0"/>
          </a:p>
          <a:p>
            <a:pPr lvl="1"/>
            <a:r>
              <a:rPr lang="en-US" dirty="0"/>
              <a:t>Not a compact representation</a:t>
            </a:r>
            <a:endParaRPr lang="he-IL" dirty="0"/>
          </a:p>
          <a:p>
            <a:pPr lvl="1"/>
            <a:r>
              <a:rPr lang="en-US" dirty="0"/>
              <a:t>Computationally expensive inference (why?)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76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38201"/>
            <a:ext cx="4572000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9372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Ensemble Methods: Increasing the Accuracy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590800"/>
            <a:ext cx="8458200" cy="3810000"/>
          </a:xfrm>
        </p:spPr>
        <p:txBody>
          <a:bodyPr/>
          <a:lstStyle/>
          <a:p>
            <a:pPr eaLnBrk="1" hangingPunct="1"/>
            <a:r>
              <a:rPr lang="en-US" altLang="en-US" sz="2400"/>
              <a:t>Ensemble methods</a:t>
            </a:r>
          </a:p>
          <a:p>
            <a:pPr lvl="1" eaLnBrk="1" hangingPunct="1"/>
            <a:r>
              <a:rPr lang="en-US" altLang="en-US"/>
              <a:t>Use a combination of models to increase accuracy</a:t>
            </a:r>
          </a:p>
          <a:p>
            <a:pPr lvl="1" eaLnBrk="1" hangingPunct="1"/>
            <a:r>
              <a:rPr lang="en-US" altLang="en-US"/>
              <a:t>Combine a series of k learned models, M</a:t>
            </a:r>
            <a:r>
              <a:rPr lang="en-US" altLang="en-US" baseline="-25000"/>
              <a:t>1</a:t>
            </a:r>
            <a:r>
              <a:rPr lang="en-US" altLang="en-US"/>
              <a:t>, M</a:t>
            </a:r>
            <a:r>
              <a:rPr lang="en-US" altLang="en-US" baseline="-25000"/>
              <a:t>2</a:t>
            </a:r>
            <a:r>
              <a:rPr lang="en-US" altLang="en-US"/>
              <a:t>, …, M</a:t>
            </a:r>
            <a:r>
              <a:rPr lang="en-US" altLang="en-US" baseline="-25000"/>
              <a:t>k</a:t>
            </a:r>
            <a:r>
              <a:rPr lang="en-US" altLang="en-US"/>
              <a:t>, with the aim of creating an improved model M*</a:t>
            </a:r>
          </a:p>
          <a:p>
            <a:pPr eaLnBrk="1" hangingPunct="1"/>
            <a:r>
              <a:rPr lang="en-US" altLang="en-US" sz="2400"/>
              <a:t>Popular ensemble methods</a:t>
            </a:r>
          </a:p>
          <a:p>
            <a:pPr lvl="1" eaLnBrk="1" hangingPunct="1"/>
            <a:r>
              <a:rPr lang="en-US" altLang="en-US"/>
              <a:t>Bagging: averaging the prediction over a collection of classifiers</a:t>
            </a:r>
          </a:p>
          <a:p>
            <a:pPr lvl="1" eaLnBrk="1" hangingPunct="1"/>
            <a:r>
              <a:rPr lang="en-US" altLang="en-US"/>
              <a:t>Boosting: weighted vote with a collection of classifiers</a:t>
            </a:r>
          </a:p>
          <a:p>
            <a:pPr lvl="1" eaLnBrk="1" hangingPunct="1"/>
            <a:r>
              <a:rPr lang="en-US" altLang="en-US"/>
              <a:t>Ensemble: combining a set of heterogeneous classifiers</a:t>
            </a:r>
          </a:p>
        </p:txBody>
      </p:sp>
      <p:sp>
        <p:nvSpPr>
          <p:cNvPr id="66565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2D9574D6-774F-4CED-BAFF-C33012227549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5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i="1" dirty="0"/>
              <a:t>Bagging (</a:t>
            </a:r>
            <a:r>
              <a:rPr lang="en-US" i="1" dirty="0" err="1"/>
              <a:t>Breiman</a:t>
            </a:r>
            <a:r>
              <a:rPr lang="en-US" i="1" dirty="0"/>
              <a:t> 1994)</a:t>
            </a:r>
          </a:p>
          <a:p>
            <a:r>
              <a:rPr lang="en-US" i="1" dirty="0"/>
              <a:t>Boosting (Freund and </a:t>
            </a:r>
            <a:r>
              <a:rPr lang="en-US" i="1" dirty="0" err="1"/>
              <a:t>Schapire</a:t>
            </a:r>
            <a:r>
              <a:rPr lang="en-US" i="1" dirty="0"/>
              <a:t> 1995 , Friedman et al. 1998</a:t>
            </a:r>
            <a:endParaRPr lang="he-IL" i="1" dirty="0"/>
          </a:p>
          <a:p>
            <a:r>
              <a:rPr lang="en-US" i="1" dirty="0"/>
              <a:t>Random forests (</a:t>
            </a:r>
            <a:r>
              <a:rPr lang="en-US" i="1" dirty="0" err="1"/>
              <a:t>Breiman</a:t>
            </a:r>
            <a:r>
              <a:rPr lang="en-US" i="1" dirty="0"/>
              <a:t> 2001)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6</a:t>
            </a:fld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150001-60D6-4F9B-9B27-843E391189CB}"/>
              </a:ext>
            </a:extLst>
          </p:cNvPr>
          <p:cNvSpPr/>
          <p:nvPr/>
        </p:nvSpPr>
        <p:spPr>
          <a:xfrm>
            <a:off x="967274" y="42345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3333CD"/>
                </a:solidFill>
                <a:latin typeface="Times New Roman" panose="02020603050405020304" pitchFamily="18" charset="0"/>
              </a:rPr>
              <a:t>Predict class label for unseen data by aggregating a set of predictions (classifiers learned from the training data).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61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534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Bagging: Boostrap Aggregation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Analogy: Diagnosis based on multiple doctors’ majority vote</a:t>
            </a:r>
          </a:p>
          <a:p>
            <a:pPr eaLnBrk="1" hangingPunct="1"/>
            <a:r>
              <a:rPr lang="en-US" altLang="en-US" sz="2000" dirty="0"/>
              <a:t>Training</a:t>
            </a:r>
          </a:p>
          <a:p>
            <a:pPr lvl="1" eaLnBrk="1" hangingPunct="1"/>
            <a:r>
              <a:rPr lang="en-US" altLang="en-US" sz="2000" dirty="0"/>
              <a:t>Given a set D of </a:t>
            </a:r>
            <a:r>
              <a:rPr lang="en-US" altLang="en-US" sz="2000" i="1" dirty="0"/>
              <a:t>d </a:t>
            </a:r>
            <a:r>
              <a:rPr lang="en-US" altLang="en-US" sz="2000" dirty="0"/>
              <a:t>tuples, at each iteration 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, a training set D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of </a:t>
            </a:r>
            <a:r>
              <a:rPr lang="en-US" altLang="en-US" sz="2000" i="1" dirty="0"/>
              <a:t>d</a:t>
            </a:r>
            <a:r>
              <a:rPr lang="en-US" altLang="en-US" sz="2000" dirty="0"/>
              <a:t> tuples is sampled with replacement from D (i.e., bootstrap)</a:t>
            </a:r>
          </a:p>
          <a:p>
            <a:pPr lvl="1" eaLnBrk="1" hangingPunct="1"/>
            <a:r>
              <a:rPr lang="en-US" altLang="en-US" sz="2000" dirty="0"/>
              <a:t>A classifier model </a:t>
            </a:r>
            <a:r>
              <a:rPr lang="en-US" altLang="en-US" sz="2000" dirty="0" err="1"/>
              <a:t>M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is learned for each training set D</a:t>
            </a:r>
            <a:r>
              <a:rPr lang="en-US" altLang="en-US" sz="2000" baseline="-25000" dirty="0"/>
              <a:t>i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Classification: classify an unknown sample</a:t>
            </a:r>
            <a:r>
              <a:rPr lang="en-US" altLang="en-US" sz="2000" b="1" dirty="0"/>
              <a:t> X</a:t>
            </a:r>
            <a:r>
              <a:rPr lang="en-US" altLang="en-US" sz="2000" dirty="0"/>
              <a:t> </a:t>
            </a:r>
          </a:p>
          <a:p>
            <a:pPr lvl="1" eaLnBrk="1" hangingPunct="1"/>
            <a:r>
              <a:rPr lang="en-US" altLang="en-US" sz="2000" dirty="0"/>
              <a:t>Each classifier </a:t>
            </a:r>
            <a:r>
              <a:rPr lang="en-US" altLang="en-US" sz="2000" dirty="0" err="1"/>
              <a:t>M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returns its class prediction</a:t>
            </a:r>
          </a:p>
          <a:p>
            <a:pPr lvl="1" eaLnBrk="1" hangingPunct="1"/>
            <a:r>
              <a:rPr lang="en-US" altLang="en-US" sz="2000" dirty="0"/>
              <a:t>The bagged classifier M* counts the votes and assigns the class with the most votes to </a:t>
            </a:r>
            <a:r>
              <a:rPr lang="en-US" altLang="en-US" sz="2000" b="1" dirty="0"/>
              <a:t>X</a:t>
            </a:r>
            <a:endParaRPr lang="en-US" altLang="en-US" sz="2000" dirty="0"/>
          </a:p>
          <a:p>
            <a:pPr eaLnBrk="1" hangingPunct="1"/>
            <a:r>
              <a:rPr lang="en-US" altLang="en-US" sz="2000" dirty="0" smtClean="0"/>
              <a:t>Regression: </a:t>
            </a:r>
            <a:r>
              <a:rPr lang="en-US" altLang="en-US" sz="2000" dirty="0"/>
              <a:t>can be applied to the prediction of continuous values by taking the average value of each prediction for a given test tuple</a:t>
            </a:r>
          </a:p>
          <a:p>
            <a:pPr eaLnBrk="1" hangingPunct="1"/>
            <a:r>
              <a:rPr lang="en-US" altLang="en-US" sz="2000" dirty="0"/>
              <a:t>Accuracy</a:t>
            </a:r>
          </a:p>
          <a:p>
            <a:pPr lvl="1" eaLnBrk="1" hangingPunct="1"/>
            <a:r>
              <a:rPr lang="en-US" altLang="en-US" sz="2000" dirty="0"/>
              <a:t>Often significantly better than a single classifier derived from D</a:t>
            </a:r>
          </a:p>
          <a:p>
            <a:pPr lvl="1" eaLnBrk="1" hangingPunct="1"/>
            <a:r>
              <a:rPr lang="en-US" altLang="en-US" sz="2000" dirty="0"/>
              <a:t>For noise data: not considerably worse, more robust </a:t>
            </a:r>
          </a:p>
          <a:p>
            <a:pPr lvl="1" eaLnBrk="1" hangingPunct="1"/>
            <a:r>
              <a:rPr lang="en-US" altLang="en-US" sz="2000" dirty="0"/>
              <a:t>Proved improved accuracy in prediction</a:t>
            </a:r>
          </a:p>
        </p:txBody>
      </p:sp>
      <p:sp>
        <p:nvSpPr>
          <p:cNvPr id="67588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E53B78B-E271-4AEA-BD23-B28EBE56B052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7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62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Bagging work?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Learning algorithm is unstable: if small changes to the training set cause large changes in the learned classifier.</a:t>
            </a:r>
            <a:endParaRPr lang="he-IL" dirty="0"/>
          </a:p>
          <a:p>
            <a:r>
              <a:rPr lang="en-US" dirty="0"/>
              <a:t>If the learning algorithm is unstable, then Bagging almost always improves performance</a:t>
            </a:r>
            <a:endParaRPr lang="he-IL" dirty="0"/>
          </a:p>
          <a:p>
            <a:r>
              <a:rPr lang="en-US" dirty="0"/>
              <a:t>Bagging works because it reduces variance by voting/averaging</a:t>
            </a:r>
            <a:endParaRPr lang="he-IL" dirty="0"/>
          </a:p>
          <a:p>
            <a:r>
              <a:rPr lang="en-US" dirty="0"/>
              <a:t>Some candidates:</a:t>
            </a:r>
            <a:endParaRPr lang="he-IL" dirty="0"/>
          </a:p>
          <a:p>
            <a:pPr lvl="1"/>
            <a:r>
              <a:rPr lang="en-US" dirty="0"/>
              <a:t>Decision tree, decision stump, regression tree, linear regression, SVMs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169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458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Boosting</a:t>
            </a:r>
            <a:endParaRPr lang="en-US" altLang="en-US" sz="2800"/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676400" y="1219200"/>
            <a:ext cx="8839200" cy="5486400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altLang="en-US" sz="2400"/>
              <a:t>Analogy: Consult several doctors, based on a combination of weighted diagnoses—weight assigned based on the previous diagnosis accuracy</a:t>
            </a:r>
          </a:p>
          <a:p>
            <a:pPr marL="457200" indent="-457200"/>
            <a:r>
              <a:rPr lang="en-US" altLang="en-US" sz="2400"/>
              <a:t>How boosting works?</a:t>
            </a:r>
          </a:p>
          <a:p>
            <a:pPr marL="914400" lvl="1" indent="-457200"/>
            <a:r>
              <a:rPr lang="en-US" altLang="en-US" b="1"/>
              <a:t>Weights</a:t>
            </a:r>
            <a:r>
              <a:rPr lang="en-US" altLang="en-US"/>
              <a:t> are assigned to each training tuple</a:t>
            </a:r>
          </a:p>
          <a:p>
            <a:pPr marL="914400" lvl="1" indent="-457200"/>
            <a:r>
              <a:rPr lang="en-US" altLang="en-US"/>
              <a:t>A series of k classifiers is iteratively learned</a:t>
            </a:r>
          </a:p>
          <a:p>
            <a:pPr marL="914400" lvl="1" indent="-457200"/>
            <a:r>
              <a:rPr lang="en-US" altLang="en-US"/>
              <a:t>After a classifier M</a:t>
            </a:r>
            <a:r>
              <a:rPr lang="en-US" altLang="en-US" baseline="-25000"/>
              <a:t>i</a:t>
            </a:r>
            <a:r>
              <a:rPr lang="en-US" altLang="en-US"/>
              <a:t> is learned, the weights are updated to allow the subsequent classifier, M</a:t>
            </a:r>
            <a:r>
              <a:rPr lang="en-US" altLang="en-US" baseline="-25000"/>
              <a:t>i+1</a:t>
            </a:r>
            <a:r>
              <a:rPr lang="en-US" altLang="en-US"/>
              <a:t>, to </a:t>
            </a:r>
            <a:r>
              <a:rPr lang="en-US" altLang="en-US" b="1"/>
              <a:t>pay more attention to the training tuples that were misclassified</a:t>
            </a:r>
            <a:r>
              <a:rPr lang="en-US" altLang="en-US"/>
              <a:t> by M</a:t>
            </a:r>
            <a:r>
              <a:rPr lang="en-US" altLang="en-US" baseline="-25000"/>
              <a:t>i</a:t>
            </a:r>
            <a:endParaRPr lang="en-US" altLang="en-US"/>
          </a:p>
          <a:p>
            <a:pPr marL="914400" lvl="1" indent="-457200"/>
            <a:r>
              <a:rPr lang="en-US" altLang="en-US"/>
              <a:t>The final </a:t>
            </a:r>
            <a:r>
              <a:rPr lang="en-US" altLang="en-US" b="1"/>
              <a:t>M* combines the votes</a:t>
            </a:r>
            <a:r>
              <a:rPr lang="en-US" altLang="en-US"/>
              <a:t> of each individual classifier, where the weight of each classifier's vote is a function of its accuracy</a:t>
            </a:r>
          </a:p>
          <a:p>
            <a:pPr marL="457200" indent="-457200"/>
            <a:r>
              <a:rPr lang="en-US" altLang="en-US" sz="2400"/>
              <a:t>Boosting algorithm can be extended for numeric prediction</a:t>
            </a:r>
          </a:p>
          <a:p>
            <a:pPr marL="457200" indent="-457200"/>
            <a:r>
              <a:rPr lang="en-US" altLang="en-US" sz="2400"/>
              <a:t>Comparing with bagging: Boosting tends to have greater accuracy, but it also risks overfitting the model to misclassified data</a:t>
            </a:r>
          </a:p>
        </p:txBody>
      </p:sp>
      <p:sp>
        <p:nvSpPr>
          <p:cNvPr id="68612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018EB4AB-B8EB-4E26-8A31-2BD8CF2D777A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9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6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40466</TotalTime>
  <Words>1305</Words>
  <Application>Microsoft Office PowerPoint</Application>
  <PresentationFormat>מסך רחב</PresentationFormat>
  <Paragraphs>150</Paragraphs>
  <Slides>19</Slides>
  <Notes>18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Equation</vt:lpstr>
      <vt:lpstr>Ensemble Methods</vt:lpstr>
      <vt:lpstr>מצגת של PowerPoint‏</vt:lpstr>
      <vt:lpstr>Build Ensemble Classifiers</vt:lpstr>
      <vt:lpstr>Build Ensemble Classifiers</vt:lpstr>
      <vt:lpstr>Ensemble Methods: Increasing the Accuracy</vt:lpstr>
      <vt:lpstr>Ensemble Methods</vt:lpstr>
      <vt:lpstr>Bagging: Boostrap Aggregation</vt:lpstr>
      <vt:lpstr>When does Bagging work?</vt:lpstr>
      <vt:lpstr>Boosting</vt:lpstr>
      <vt:lpstr>Adaboost (Freund and Schapire, 1997)</vt:lpstr>
      <vt:lpstr>Adaboost (Freund and Schapire, 1997)</vt:lpstr>
      <vt:lpstr>Random Forest (Breiman 2001) </vt:lpstr>
      <vt:lpstr>Random Forest (Breiman 2001) </vt:lpstr>
      <vt:lpstr>Random Forests</vt:lpstr>
      <vt:lpstr>The Random Forests Algorithm</vt:lpstr>
      <vt:lpstr>Features of Random Forests</vt:lpstr>
      <vt:lpstr>Features of Random Forests</vt:lpstr>
      <vt:lpstr>Classification of Class-Imbalanced Data Sets</vt:lpstr>
      <vt:lpstr>The learning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Aviad Elyashar</cp:lastModifiedBy>
  <cp:revision>397</cp:revision>
  <dcterms:created xsi:type="dcterms:W3CDTF">2021-08-28T06:43:51Z</dcterms:created>
  <dcterms:modified xsi:type="dcterms:W3CDTF">2021-11-27T14:55:24Z</dcterms:modified>
</cp:coreProperties>
</file>