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1096" r:id="rId2"/>
    <p:sldId id="1097" r:id="rId3"/>
    <p:sldId id="1107" r:id="rId4"/>
    <p:sldId id="1109" r:id="rId5"/>
    <p:sldId id="1108" r:id="rId6"/>
    <p:sldId id="1106" r:id="rId7"/>
    <p:sldId id="1110" r:id="rId8"/>
    <p:sldId id="1111" r:id="rId9"/>
    <p:sldId id="1115" r:id="rId10"/>
    <p:sldId id="1112" r:id="rId11"/>
    <p:sldId id="1113" r:id="rId12"/>
    <p:sldId id="1098" r:id="rId13"/>
    <p:sldId id="1099" r:id="rId14"/>
    <p:sldId id="1100" r:id="rId15"/>
    <p:sldId id="1101" r:id="rId16"/>
    <p:sldId id="1116" r:id="rId17"/>
    <p:sldId id="1102" r:id="rId18"/>
    <p:sldId id="1103" r:id="rId19"/>
    <p:sldId id="1114" r:id="rId20"/>
    <p:sldId id="1117" r:id="rId21"/>
    <p:sldId id="1118" r:id="rId22"/>
    <p:sldId id="1119" r:id="rId23"/>
    <p:sldId id="1120" r:id="rId24"/>
    <p:sldId id="1121" r:id="rId25"/>
    <p:sldId id="1122" r:id="rId26"/>
    <p:sldId id="1123" r:id="rId27"/>
    <p:sldId id="1124" r:id="rId28"/>
    <p:sldId id="1125" r:id="rId29"/>
    <p:sldId id="1126" r:id="rId30"/>
    <p:sldId id="1127" r:id="rId31"/>
    <p:sldId id="1128" r:id="rId32"/>
    <p:sldId id="1129" r:id="rId33"/>
    <p:sldId id="1130" r:id="rId34"/>
    <p:sldId id="1131" r:id="rId35"/>
    <p:sldId id="1132" r:id="rId36"/>
    <p:sldId id="1133" r:id="rId37"/>
    <p:sldId id="1104" r:id="rId38"/>
    <p:sldId id="1105" r:id="rId39"/>
    <p:sldId id="848" r:id="rId4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9f7af2e312caa6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5019" autoAdjust="0"/>
  </p:normalViewPr>
  <p:slideViewPr>
    <p:cSldViewPr snapToGrid="0">
      <p:cViewPr varScale="1">
        <p:scale>
          <a:sx n="82" d="100"/>
          <a:sy n="82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8C927D88-9B27-4F6D-9882-332E12B61815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2841CB8-329F-4197-99F8-2FE2068A02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0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E146760-471E-468D-BA8E-02A366DC499C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877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979D985-B11D-444F-82D4-EB613AF6AB39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96770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C596ADB-F081-410E-9FD3-305EE6FA3790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4420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7CA9221-0DBD-47EA-957F-14DDEA8E5070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6815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56823EA-B879-4174-AEE7-AA769A761778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18393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5BB632B8-6E71-471F-AE8B-43BC4F19C8CC}" type="slidenum">
              <a:rPr lang="he-IL" altLang="en-US" smtClean="0"/>
              <a:pPr algn="l"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he-IL" altLang="he-IL" b="1" smtClean="0">
                <a:latin typeface="Arial" panose="020B0604020202020204" pitchFamily="34" charset="0"/>
                <a:cs typeface="Arial" panose="020B0604020202020204" pitchFamily="34" charset="0"/>
              </a:rPr>
              <a:t>מסווג </a:t>
            </a:r>
            <a:r>
              <a:rPr lang="en-US" altLang="he-IL" b="1" smtClean="0">
                <a:latin typeface="Arial" panose="020B0604020202020204" pitchFamily="34" charset="0"/>
                <a:cs typeface="Arial" panose="020B0604020202020204" pitchFamily="34" charset="0"/>
              </a:rPr>
              <a:t>naïve bayes</a:t>
            </a:r>
            <a:r>
              <a:rPr lang="he-IL" altLang="he-IL" b="1" smtClean="0">
                <a:latin typeface="Arial" panose="020B0604020202020204" pitchFamily="34" charset="0"/>
                <a:cs typeface="Arial" panose="020B0604020202020204" pitchFamily="34" charset="0"/>
              </a:rPr>
              <a:t> מניח כי האפקט של ההערך של ה-</a:t>
            </a:r>
            <a:r>
              <a:rPr lang="en-US" altLang="he-IL" b="1" smtClean="0"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lang="he-IL" altLang="he-IL" b="1" smtClean="0">
                <a:latin typeface="Arial" panose="020B0604020202020204" pitchFamily="34" charset="0"/>
                <a:cs typeface="Arial" panose="020B0604020202020204" pitchFamily="34" charset="0"/>
              </a:rPr>
              <a:t> על קלאס מסוים הוא בלתי-תלוי בערך של ה-</a:t>
            </a:r>
            <a:r>
              <a:rPr lang="en-US" altLang="he-IL" b="1" smtClean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he-IL" altLang="he-IL" b="1" smtClean="0">
                <a:latin typeface="Arial" panose="020B0604020202020204" pitchFamily="34" charset="0"/>
                <a:cs typeface="Arial" panose="020B0604020202020204" pitchFamily="34" charset="0"/>
              </a:rPr>
              <a:t> האחרים. מטרת הנחה זו היא לפשט את החישובים הדרושים ובמובן זה האלגוריתם נחשב "נאיבי". </a:t>
            </a:r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27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95E17C4-A299-4029-9098-3BF0E4EBDA34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4351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7705663-80D8-45E9-AF0F-FF1EEBD55B8B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39273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5219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05A0B1F3-DBF1-4035-887D-825BA2234B8E}" type="slidenum">
              <a:rPr lang="he-IL" altLang="en-US" smtClean="0"/>
              <a:pPr algn="l"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122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EC1D6687-2D86-48DC-A3D7-EF00966E5D58}" type="slidenum">
              <a:rPr lang="he-IL" altLang="en-US" smtClean="0"/>
              <a:pPr algn="l"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  <p:sp>
        <p:nvSpPr>
          <p:cNvPr id="13315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0" tIns="46061" rIns="92120" bIns="46061"/>
          <a:lstStyle>
            <a:lvl1pPr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(BGU) - Lecture No. 6</a:t>
            </a:r>
          </a:p>
        </p:txBody>
      </p:sp>
      <p:sp>
        <p:nvSpPr>
          <p:cNvPr id="13316" name="Rectangle 3"/>
          <p:cNvSpPr txBox="1">
            <a:spLocks noGrp="1" noChangeArrowheads="1"/>
          </p:cNvSpPr>
          <p:nvPr/>
        </p:nvSpPr>
        <p:spPr bwMode="auto">
          <a:xfrm>
            <a:off x="3887788" y="0"/>
            <a:ext cx="29702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0" tIns="46061" rIns="92120" bIns="46061"/>
          <a:lstStyle>
            <a:lvl1pPr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 eaLnBrk="1" hangingPunct="1">
              <a:spcBef>
                <a:spcPct val="0"/>
              </a:spcBef>
            </a:pPr>
            <a:fld id="{9D70CD81-531A-4A94-A93F-21A10C53DBE0}" type="datetime4"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</a:pPr>
              <a:t>November 28, 2021</a:t>
            </a:fld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7" name="Rectangle 6"/>
          <p:cNvSpPr txBox="1">
            <a:spLocks noGrp="1" noChangeArrowheads="1"/>
          </p:cNvSpPr>
          <p:nvPr/>
        </p:nvSpPr>
        <p:spPr bwMode="auto">
          <a:xfrm>
            <a:off x="0" y="8688388"/>
            <a:ext cx="297021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0" tIns="46061" rIns="92120" bIns="46061" anchor="b"/>
          <a:lstStyle>
            <a:lvl1pPr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r>
              <a:rPr lang="en-US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Prof. Mark Last</a:t>
            </a:r>
          </a:p>
        </p:txBody>
      </p:sp>
      <p:sp>
        <p:nvSpPr>
          <p:cNvPr id="13318" name="Rectangle 7"/>
          <p:cNvSpPr txBox="1">
            <a:spLocks noGrp="1" noChangeArrowheads="1"/>
          </p:cNvSpPr>
          <p:nvPr/>
        </p:nvSpPr>
        <p:spPr bwMode="auto">
          <a:xfrm>
            <a:off x="3887788" y="8688388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0" tIns="46061" rIns="92120" bIns="46061" anchor="b"/>
          <a:lstStyle>
            <a:lvl1pPr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 eaLnBrk="1" hangingPunct="1">
              <a:spcBef>
                <a:spcPct val="0"/>
              </a:spcBef>
            </a:pPr>
            <a:fld id="{AA65DCE4-0B6F-4EE3-9CA4-607C7D216371}" type="slidenum">
              <a:rPr lang="he-IL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</a:pPr>
              <a:t>21</a:t>
            </a:fld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13" tIns="46059" rIns="92113" bIns="46059"/>
          <a:lstStyle/>
          <a:p>
            <a:pPr eaLnBrk="1" hangingPunct="1"/>
            <a:endParaRPr lang="he-IL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82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2064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F5C4BEEF-EB4B-4483-8A1C-7727F81AA794}" type="slidenum">
              <a:rPr lang="he-IL" altLang="en-US" smtClean="0"/>
              <a:pPr algn="l"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904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4DF50B4D-895B-452A-84A8-BF5506476039}" type="slidenum">
              <a:rPr lang="he-IL" altLang="en-US" smtClean="0"/>
              <a:pPr algn="l"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906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A6ED71E5-BE6A-4D45-A033-F9CA8FA9DDB1}" type="slidenum">
              <a:rPr lang="he-IL" altLang="en-US" smtClean="0"/>
              <a:pPr algn="l"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4350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F4A04FF-0430-4080-B9FD-B287E33DF9D8}" type="slidenum">
              <a:rPr lang="he-IL" altLang="en-US" smtClean="0"/>
              <a:pPr/>
              <a:t>25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85538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1C88E35D-16C9-4599-BF1A-CFCBFB48619B}" type="slidenum">
              <a:rPr lang="he-IL" altLang="en-US" smtClean="0"/>
              <a:pPr algn="l">
                <a:spcBef>
                  <a:spcPct val="0"/>
                </a:spcBef>
              </a:pPr>
              <a:t>26</a:t>
            </a:fld>
            <a:endParaRPr lang="en-US" alt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328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D4DE0B51-E6BA-4D20-8334-6B9A8F496527}" type="slidenum">
              <a:rPr lang="he-IL" altLang="en-US" smtClean="0"/>
              <a:pPr algn="l">
                <a:spcBef>
                  <a:spcPct val="0"/>
                </a:spcBef>
              </a:pPr>
              <a:t>28</a:t>
            </a:fld>
            <a:endParaRPr lang="en-US" alt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09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5685645D-CB3A-488D-A369-142CC59214DA}" type="slidenum">
              <a:rPr lang="he-IL" altLang="en-US" smtClean="0"/>
              <a:pPr algn="l">
                <a:spcBef>
                  <a:spcPct val="0"/>
                </a:spcBef>
              </a:pPr>
              <a:t>36</a:t>
            </a:fld>
            <a:endParaRPr lang="en-US" altLang="en-US" smtClean="0"/>
          </a:p>
        </p:txBody>
      </p:sp>
      <p:sp>
        <p:nvSpPr>
          <p:cNvPr id="3584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4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0" tIns="46061" rIns="92120" bIns="46061"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5" name="Slide Number Placeholder 3"/>
          <p:cNvSpPr txBox="1">
            <a:spLocks noGrp="1"/>
          </p:cNvSpPr>
          <p:nvPr/>
        </p:nvSpPr>
        <p:spPr bwMode="auto">
          <a:xfrm>
            <a:off x="3887788" y="8688388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0" tIns="46061" rIns="92120" bIns="46061" anchor="b"/>
          <a:lstStyle>
            <a:lvl1pPr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defTabSz="922338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922338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 eaLnBrk="1" hangingPunct="1">
              <a:spcBef>
                <a:spcPct val="0"/>
              </a:spcBef>
            </a:pPr>
            <a:fld id="{C3CABB85-C81F-4E11-89B5-7915E491869C}" type="slidenum">
              <a:rPr lang="he-IL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</a:pPr>
              <a:t>36</a:t>
            </a:fld>
            <a:endParaRPr lang="en-US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8815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E229536-1550-4711-9D5E-706A18BD1595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26067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D2B9EDB-AC4D-44F4-8864-60E36BC60CCF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58972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669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4082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5718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E146760-471E-468D-BA8E-02A366DC499C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49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0157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4325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2256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91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F72B-2A1D-4541-818F-1F7EBCF47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59B29-EBA6-498D-8782-BCF5BB949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355F-D7B2-437F-B931-D14F9311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7591E-A042-411F-B7B0-49E38FB6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6D3-B79E-4AB9-8DBE-B4B06EF0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C20-59BC-40FC-8A2C-7AA168804D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323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07E0-9D5B-43AC-A025-831A3F95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DC72C-ED14-4CC7-B2AF-AEB1C476C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9D5FB-B6F9-4E92-B7DA-378AC402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CBDF-187D-435F-8506-4E9B192E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69435-1E38-4661-9485-A0CB821E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5297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78D05-F2BE-4BA9-8EA2-2DC9B9C6E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462FF-9DFD-4C0B-B4A8-CD0E4E979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B32F-4D8B-44AF-BD6E-1DB11336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8F05B-DB9C-48E4-86F6-DF2554DB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2F7DF-3ADE-4430-AE35-83A64D23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14452C20-59BC-40FC-8A2C-7AA168804D5B}" type="slidenum">
              <a:rPr lang="he-IL" smtClean="0"/>
              <a:pPr algn="r"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40552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3716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46800" y="4000500"/>
            <a:ext cx="5537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864F3C-F5C4-48B2-8052-95C912E5D9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580200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371600"/>
            <a:ext cx="5537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F7A526-979C-4E13-BB18-1C8F255ABC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226625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0B16-2661-4DC6-98E8-1BDE0551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350D8-9E80-4544-BD93-DD9327C43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765DF-F0DE-4E2E-9823-4041DF53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A7677-8014-44B0-872D-4A4B723D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E1AE1-BFF8-4126-B333-917C1E77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546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45F8-D97A-4732-899E-53F1A2E5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A848B-85A6-43A5-AA65-75472FEE5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DFA4E-3FFB-4C5E-A6D0-2BCC6DB8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AA48F-2D2B-47E3-8AC1-4D684220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772F8-F39D-422B-A0E6-B0BA1BE9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3769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7956-FBA6-49C1-8B8C-B9430274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CDCCD-8E39-4CC1-8ED9-039D8716F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3292D-A1FF-40D9-9685-F76F9DFBA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D02AD-FE6F-460A-B7FC-6D5BED0C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2F68D-9029-4FC0-929A-6BDE7239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06940-1329-4842-A187-B6A81124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631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51B1-496E-4A7A-916B-DE0DA92D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8908B-2CB7-433E-AC85-7DBFFF126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8ADC1-B5E4-4DA5-8EF6-68DED2233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03DFC-99D0-4908-B66D-8D4C1A2F9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B0B9C-0DE5-4814-9834-4FD7DD37B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1B24D-F9AF-415F-B2A3-805C1854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C2A7D-FE15-421F-B75D-3E34715F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64F40-F16D-4679-876F-B90CDB7E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890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C000-6927-4C70-8A06-9C6EE39A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05CDA-DA8B-4291-8E6B-A1A63E44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7F254-5E59-4253-84B1-8A0F11E4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46C6A-CCBA-47A2-96C3-ACFAA818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463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28664-01FD-4778-ACF1-A8D52DED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7DCB8-B06A-4557-AB14-2EE1C09D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3C127-5313-432F-8463-84D8ECD1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5984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7CDA-05C4-4515-A9EF-94E9DD705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D3A4-C8DA-46A7-B895-C5463D71A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A250B-963E-4D91-84B9-2CF1D2CFE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0404D-29F3-4426-9779-E3296F20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027A7-CF37-49FC-8484-CF4A0726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F6190-1515-4757-A578-E9E025A8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1864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5F8D-1B2D-4FC9-B979-BB8E6C83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3998E-C09A-4CB6-AFC1-E5799D77B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BA780-D073-4ED3-A756-A202403F2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CC177-054E-43D6-BC50-B549251D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101F-01B6-43C8-BF2A-97D6245B6C60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ECED9-ECDD-4891-96AD-C5378A28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D1D3A-3595-432D-BADD-BEBF57F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14452C20-59BC-40FC-8A2C-7AA168804D5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901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ED433-70B2-44EF-A1C0-7C1E1A62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93B35-5265-4250-B742-32FE9F8C6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6D0E-E171-49CF-A6D4-4F4CC3937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E101F-01B6-43C8-BF2A-97D6245B6C60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00791-C8EB-4EFB-9076-B09655607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080E4-EC0C-4CD4-9851-4AE047644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52C20-59BC-40FC-8A2C-7AA168804D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052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0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EFAD-E283-428E-ADD4-6BBF94B70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Bayesian Learning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B91F7-0447-4CF8-AFFE-E35FEE27C8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8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444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10</a:t>
            </a:fld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4736123" y="6107723"/>
            <a:ext cx="1113692" cy="248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/>
          <p:cNvSpPr/>
          <p:nvPr/>
        </p:nvSpPr>
        <p:spPr>
          <a:xfrm>
            <a:off x="8781905" y="6161331"/>
            <a:ext cx="1113692" cy="248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88" y="138112"/>
            <a:ext cx="10297258" cy="602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5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11</a:t>
            </a:fld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4736123" y="6107723"/>
            <a:ext cx="1113692" cy="248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/>
          <p:cNvSpPr/>
          <p:nvPr/>
        </p:nvSpPr>
        <p:spPr>
          <a:xfrm>
            <a:off x="8781905" y="6161331"/>
            <a:ext cx="1113692" cy="248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147573"/>
            <a:ext cx="9008452" cy="570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FE153A1-2B5E-4E83-BD43-BF15F3DA2A70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Bayes’ Theorem: Basics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8610600" cy="5410200"/>
          </a:xfrm>
        </p:spPr>
        <p:txBody>
          <a:bodyPr/>
          <a:lstStyle/>
          <a:p>
            <a:pPr eaLnBrk="1" hangingPunct="1"/>
            <a:r>
              <a:rPr lang="en-US" altLang="en-US" sz="2000"/>
              <a:t>Total probability Theorem: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Bayes’ Theorem:</a:t>
            </a:r>
          </a:p>
          <a:p>
            <a:pPr eaLnBrk="1" hangingPunct="1"/>
            <a:endParaRPr lang="en-US" altLang="en-US" sz="2000"/>
          </a:p>
          <a:p>
            <a:pPr lvl="1" eaLnBrk="1" hangingPunct="1"/>
            <a:r>
              <a:rPr lang="en-US" altLang="en-US" sz="2000"/>
              <a:t>Let </a:t>
            </a:r>
            <a:r>
              <a:rPr lang="en-US" altLang="en-US" sz="2000" b="1"/>
              <a:t>X</a:t>
            </a:r>
            <a:r>
              <a:rPr lang="en-US" altLang="en-US" sz="2000"/>
              <a:t> be a data sample (“</a:t>
            </a:r>
            <a:r>
              <a:rPr lang="en-US" altLang="en-US" sz="2000" i="1"/>
              <a:t>evidence</a:t>
            </a:r>
            <a:r>
              <a:rPr lang="en-US" altLang="en-US" sz="2000"/>
              <a:t>”): class label is unknown</a:t>
            </a:r>
          </a:p>
          <a:p>
            <a:pPr lvl="1" eaLnBrk="1" hangingPunct="1"/>
            <a:r>
              <a:rPr lang="en-US" altLang="en-US" sz="2000"/>
              <a:t>Let H be a </a:t>
            </a:r>
            <a:r>
              <a:rPr lang="en-US" altLang="en-US" sz="2000" i="1"/>
              <a:t>hypothesis</a:t>
            </a:r>
            <a:r>
              <a:rPr lang="en-US" altLang="en-US" sz="2000"/>
              <a:t> that X belongs to class C </a:t>
            </a:r>
          </a:p>
          <a:p>
            <a:pPr lvl="1" eaLnBrk="1" hangingPunct="1"/>
            <a:r>
              <a:rPr lang="en-US" altLang="en-US" sz="2000"/>
              <a:t>Classification is to determine P(H|</a:t>
            </a:r>
            <a:r>
              <a:rPr lang="en-US" altLang="en-US" sz="2000" b="1"/>
              <a:t>X</a:t>
            </a:r>
            <a:r>
              <a:rPr lang="en-US" altLang="en-US" sz="2000"/>
              <a:t>), (i.e., </a:t>
            </a:r>
            <a:r>
              <a:rPr lang="en-US" altLang="en-US" sz="2000" i="1"/>
              <a:t>posteriori probability): </a:t>
            </a:r>
            <a:r>
              <a:rPr lang="en-US" altLang="en-US" sz="2000"/>
              <a:t> the probability that the hypothesis holds given the observed data sample </a:t>
            </a:r>
            <a:r>
              <a:rPr lang="en-US" altLang="en-US" sz="2000" b="1"/>
              <a:t>X</a:t>
            </a:r>
          </a:p>
          <a:p>
            <a:pPr lvl="1" eaLnBrk="1" hangingPunct="1"/>
            <a:r>
              <a:rPr lang="en-US" altLang="en-US" sz="2000"/>
              <a:t>P(H) (</a:t>
            </a:r>
            <a:r>
              <a:rPr lang="en-US" altLang="en-US" sz="2000" i="1"/>
              <a:t>prior probability</a:t>
            </a:r>
            <a:r>
              <a:rPr lang="en-US" altLang="en-US" sz="2000"/>
              <a:t>): the initial probability</a:t>
            </a:r>
          </a:p>
          <a:p>
            <a:pPr lvl="2" eaLnBrk="1" hangingPunct="1"/>
            <a:r>
              <a:rPr lang="en-US" altLang="en-US"/>
              <a:t>E.g.,</a:t>
            </a:r>
            <a:r>
              <a:rPr lang="en-US" altLang="en-US" b="1"/>
              <a:t> X</a:t>
            </a:r>
            <a:r>
              <a:rPr lang="en-US" altLang="en-US"/>
              <a:t> will buy computer, regardless of age, income, …</a:t>
            </a:r>
          </a:p>
          <a:p>
            <a:pPr lvl="1" eaLnBrk="1" hangingPunct="1"/>
            <a:r>
              <a:rPr lang="en-US" altLang="en-US" sz="2000"/>
              <a:t>P(</a:t>
            </a:r>
            <a:r>
              <a:rPr lang="en-US" altLang="en-US" sz="2000" b="1"/>
              <a:t>X</a:t>
            </a:r>
            <a:r>
              <a:rPr lang="en-US" altLang="en-US" sz="2000"/>
              <a:t>): probability that sample data is observed</a:t>
            </a:r>
          </a:p>
          <a:p>
            <a:pPr lvl="1" eaLnBrk="1" hangingPunct="1"/>
            <a:r>
              <a:rPr lang="en-US" altLang="en-US" sz="2000"/>
              <a:t>P(</a:t>
            </a:r>
            <a:r>
              <a:rPr lang="en-US" altLang="en-US" sz="2000" b="1"/>
              <a:t>X</a:t>
            </a:r>
            <a:r>
              <a:rPr lang="en-US" altLang="en-US" sz="2000"/>
              <a:t>|H) (likelihood): the probability of observing the sample </a:t>
            </a:r>
            <a:r>
              <a:rPr lang="en-US" altLang="en-US" sz="2000" b="1"/>
              <a:t>X</a:t>
            </a:r>
            <a:r>
              <a:rPr lang="en-US" altLang="en-US" sz="2000"/>
              <a:t>, given that the hypothesis holds</a:t>
            </a:r>
          </a:p>
          <a:p>
            <a:pPr lvl="2" eaLnBrk="1" hangingPunct="1"/>
            <a:r>
              <a:rPr lang="en-US" altLang="en-US"/>
              <a:t>E.g.,</a:t>
            </a:r>
            <a:r>
              <a:rPr lang="en-US" altLang="en-US" b="1"/>
              <a:t> </a:t>
            </a:r>
            <a:r>
              <a:rPr lang="en-US" altLang="en-US"/>
              <a:t>Given that</a:t>
            </a:r>
            <a:r>
              <a:rPr lang="en-US" altLang="en-US" b="1"/>
              <a:t> X</a:t>
            </a:r>
            <a:r>
              <a:rPr lang="en-US" altLang="en-US"/>
              <a:t> will buy computer, the prob. that X is 31..40, medium income</a:t>
            </a:r>
          </a:p>
        </p:txBody>
      </p:sp>
      <p:graphicFrame>
        <p:nvGraphicFramePr>
          <p:cNvPr id="34821" name="Object 1"/>
          <p:cNvGraphicFramePr>
            <a:graphicFrameLocks noChangeAspect="1"/>
          </p:cNvGraphicFramePr>
          <p:nvPr/>
        </p:nvGraphicFramePr>
        <p:xfrm>
          <a:off x="5181600" y="1143001"/>
          <a:ext cx="21653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Equation" r:id="rId4" imgW="2476500" imgH="685800" progId="Equation.3">
                  <p:embed/>
                </p:oleObj>
              </mc:Choice>
              <mc:Fallback>
                <p:oleObj name="Equation" r:id="rId4" imgW="2476500" imgH="685800" progId="Equation.3">
                  <p:embed/>
                  <p:pic>
                    <p:nvPicPr>
                      <p:cNvPr id="3482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143001"/>
                        <a:ext cx="21653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1"/>
          <p:cNvGraphicFramePr>
            <a:graphicFrameLocks noChangeAspect="1"/>
          </p:cNvGraphicFramePr>
          <p:nvPr/>
        </p:nvGraphicFramePr>
        <p:xfrm>
          <a:off x="4191001" y="1981200"/>
          <a:ext cx="60801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Equation" r:id="rId6" imgW="4813300" imgH="558800" progId="Equation.3">
                  <p:embed/>
                </p:oleObj>
              </mc:Choice>
              <mc:Fallback>
                <p:oleObj name="Equation" r:id="rId6" imgW="4813300" imgH="558800" progId="Equation.3">
                  <p:embed/>
                  <p:pic>
                    <p:nvPicPr>
                      <p:cNvPr id="3482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1981200"/>
                        <a:ext cx="60801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345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1F6DE35-CF2B-49C1-ACC4-39A77DD708BB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Prediction Based on Bayes’ Theorem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458200" cy="5029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Given training data</a:t>
            </a:r>
            <a:r>
              <a:rPr lang="en-US" altLang="en-US" sz="2400" i="1"/>
              <a:t> </a:t>
            </a:r>
            <a:r>
              <a:rPr lang="en-US" altLang="en-US" sz="2400" b="1"/>
              <a:t>X</a:t>
            </a:r>
            <a:r>
              <a:rPr lang="en-US" altLang="en-US" sz="2400" i="1"/>
              <a:t>, posteriori probability of a hypothesis </a:t>
            </a:r>
            <a:r>
              <a:rPr lang="en-US" altLang="en-US" sz="2400"/>
              <a:t>H</a:t>
            </a:r>
            <a:r>
              <a:rPr lang="en-US" altLang="en-US" sz="2400" i="1"/>
              <a:t>, </a:t>
            </a:r>
            <a:r>
              <a:rPr lang="en-US" altLang="en-US" sz="2400"/>
              <a:t>P(H|</a:t>
            </a:r>
            <a:r>
              <a:rPr lang="en-US" altLang="en-US" sz="2400" b="1"/>
              <a:t>X</a:t>
            </a:r>
            <a:r>
              <a:rPr lang="en-US" altLang="en-US" sz="2400"/>
              <a:t>)</a:t>
            </a:r>
            <a:r>
              <a:rPr lang="en-US" altLang="en-US" sz="2400" i="1"/>
              <a:t>, </a:t>
            </a:r>
            <a:r>
              <a:rPr lang="en-US" altLang="en-US" sz="2400"/>
              <a:t>follows the Bayes’ theorem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	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/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Informally, this can be viewed as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/>
              <a:t>		posteriori = likelihood x prior/evidence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Predicts </a:t>
            </a:r>
            <a:r>
              <a:rPr lang="en-US" altLang="en-US" sz="2400" b="1"/>
              <a:t>X</a:t>
            </a:r>
            <a:r>
              <a:rPr lang="en-US" altLang="en-US" sz="2400"/>
              <a:t> belongs to C</a:t>
            </a:r>
            <a:r>
              <a:rPr lang="en-US" altLang="en-US" sz="2400" baseline="-25000"/>
              <a:t>i</a:t>
            </a:r>
            <a:r>
              <a:rPr lang="en-US" altLang="en-US" sz="2400"/>
              <a:t> iff the probability P(C</a:t>
            </a:r>
            <a:r>
              <a:rPr lang="en-US" altLang="en-US" sz="2400" baseline="-25000"/>
              <a:t>i</a:t>
            </a:r>
            <a:r>
              <a:rPr lang="en-US" altLang="en-US" sz="2400"/>
              <a:t>|</a:t>
            </a:r>
            <a:r>
              <a:rPr lang="en-US" altLang="en-US" sz="2400" b="1"/>
              <a:t>X</a:t>
            </a:r>
            <a:r>
              <a:rPr lang="en-US" altLang="en-US" sz="2400"/>
              <a:t>) is the highest among all the P(C</a:t>
            </a:r>
            <a:r>
              <a:rPr lang="en-US" altLang="en-US" sz="2400" baseline="-25000"/>
              <a:t>k</a:t>
            </a:r>
            <a:r>
              <a:rPr lang="en-US" altLang="en-US" sz="2400"/>
              <a:t>|X) for all the </a:t>
            </a:r>
            <a:r>
              <a:rPr lang="en-US" altLang="en-US" sz="2400" i="1"/>
              <a:t>k</a:t>
            </a:r>
            <a:r>
              <a:rPr lang="en-US" altLang="en-US" sz="2400"/>
              <a:t> classes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Practical difficulty:  It requires initial knowledge of many probabilities, involving significant computational cost</a:t>
            </a:r>
          </a:p>
        </p:txBody>
      </p:sp>
      <p:graphicFrame>
        <p:nvGraphicFramePr>
          <p:cNvPr id="35845" name="Object 4"/>
          <p:cNvGraphicFramePr>
            <a:graphicFrameLocks noChangeAspect="1"/>
          </p:cNvGraphicFramePr>
          <p:nvPr/>
        </p:nvGraphicFramePr>
        <p:xfrm>
          <a:off x="2514601" y="2438400"/>
          <a:ext cx="75850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Equation" r:id="rId4" imgW="4813300" imgH="558800" progId="Equation.3">
                  <p:embed/>
                </p:oleObj>
              </mc:Choice>
              <mc:Fallback>
                <p:oleObj name="Equation" r:id="rId4" imgW="4813300" imgH="558800" progId="Equation.3">
                  <p:embed/>
                  <p:pic>
                    <p:nvPicPr>
                      <p:cNvPr id="3584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2438400"/>
                        <a:ext cx="75850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186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2AFAFC8-E2BA-45B0-9235-6794BDDC0CAF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9601200" cy="609600"/>
          </a:xfrm>
        </p:spPr>
        <p:txBody>
          <a:bodyPr/>
          <a:lstStyle/>
          <a:p>
            <a:pPr eaLnBrk="1" hangingPunct="1"/>
            <a:r>
              <a:rPr lang="en-US" altLang="en-US" sz="3200"/>
              <a:t>Classification Is to Derive the Maximum Posteriori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219200"/>
            <a:ext cx="8458200" cy="5181600"/>
          </a:xfrm>
        </p:spPr>
        <p:txBody>
          <a:bodyPr/>
          <a:lstStyle/>
          <a:p>
            <a:pPr eaLnBrk="1" hangingPunct="1"/>
            <a:r>
              <a:rPr lang="en-US" altLang="en-US" sz="2400"/>
              <a:t>Let D be a training set of tuples and their associated class labels, and each tuple is represented by an n-D attribute vector </a:t>
            </a:r>
            <a:r>
              <a:rPr lang="en-US" altLang="en-US" sz="2400" b="1"/>
              <a:t>X</a:t>
            </a:r>
            <a:r>
              <a:rPr lang="en-US" altLang="en-US" sz="2400"/>
              <a:t> = (x</a:t>
            </a:r>
            <a:r>
              <a:rPr lang="en-US" altLang="en-US" sz="2400" baseline="-25000"/>
              <a:t>1</a:t>
            </a:r>
            <a:r>
              <a:rPr lang="en-US" altLang="en-US" sz="2400"/>
              <a:t>, x</a:t>
            </a:r>
            <a:r>
              <a:rPr lang="en-US" altLang="en-US" sz="2400" baseline="-25000"/>
              <a:t>2</a:t>
            </a:r>
            <a:r>
              <a:rPr lang="en-US" altLang="en-US" sz="2400"/>
              <a:t>, …, x</a:t>
            </a:r>
            <a:r>
              <a:rPr lang="en-US" altLang="en-US" sz="2400" baseline="-25000"/>
              <a:t>n</a:t>
            </a:r>
            <a:r>
              <a:rPr lang="en-US" altLang="en-US" sz="2400"/>
              <a:t>)</a:t>
            </a:r>
          </a:p>
          <a:p>
            <a:pPr eaLnBrk="1" hangingPunct="1"/>
            <a:r>
              <a:rPr lang="en-US" altLang="en-US" sz="2400"/>
              <a:t>Suppose there are </a:t>
            </a:r>
            <a:r>
              <a:rPr lang="en-US" altLang="en-US" sz="2400" i="1"/>
              <a:t>m</a:t>
            </a:r>
            <a:r>
              <a:rPr lang="en-US" altLang="en-US" sz="2400"/>
              <a:t> classes C</a:t>
            </a:r>
            <a:r>
              <a:rPr lang="en-US" altLang="en-US" sz="2400" baseline="-25000"/>
              <a:t>1</a:t>
            </a:r>
            <a:r>
              <a:rPr lang="en-US" altLang="en-US" sz="2400"/>
              <a:t>, C</a:t>
            </a:r>
            <a:r>
              <a:rPr lang="en-US" altLang="en-US" sz="2400" baseline="-25000"/>
              <a:t>2</a:t>
            </a:r>
            <a:r>
              <a:rPr lang="en-US" altLang="en-US" sz="2400"/>
              <a:t>, …, C</a:t>
            </a:r>
            <a:r>
              <a:rPr lang="en-US" altLang="en-US" sz="2400" baseline="-25000"/>
              <a:t>m</a:t>
            </a:r>
            <a:r>
              <a:rPr lang="en-US" altLang="en-US" sz="24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Classification is to derive the maximum posteriori, i.e., the maximal P(C</a:t>
            </a:r>
            <a:r>
              <a:rPr lang="en-US" altLang="en-US" sz="2400" baseline="-25000"/>
              <a:t>i</a:t>
            </a:r>
            <a:r>
              <a:rPr lang="en-US" altLang="en-US" sz="2400"/>
              <a:t>|</a:t>
            </a:r>
            <a:r>
              <a:rPr lang="en-US" altLang="en-US" sz="2400" b="1"/>
              <a:t>X</a:t>
            </a:r>
            <a:r>
              <a:rPr lang="en-US" altLang="en-US" sz="240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This can be derived from Bayes’ theorem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Since P(X) is constant for all classes, only                                       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needs to be maximized</a:t>
            </a:r>
          </a:p>
        </p:txBody>
      </p:sp>
      <p:graphicFrame>
        <p:nvGraphicFramePr>
          <p:cNvPr id="36869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72200" y="3962401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Equation" r:id="rId4" imgW="2501900" imgH="647700" progId="Equation.3">
                  <p:embed/>
                </p:oleObj>
              </mc:Choice>
              <mc:Fallback>
                <p:oleObj name="Equation" r:id="rId4" imgW="2501900" imgH="647700" progId="Equation.3">
                  <p:embed/>
                  <p:pic>
                    <p:nvPicPr>
                      <p:cNvPr id="368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962401"/>
                        <a:ext cx="27432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899318213"/>
              </p:ext>
            </p:extLst>
          </p:nvPr>
        </p:nvGraphicFramePr>
        <p:xfrm>
          <a:off x="5715000" y="5325086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Equation" r:id="rId6" imgW="2476500" imgH="381000" progId="Equation.3">
                  <p:embed/>
                </p:oleObj>
              </mc:Choice>
              <mc:Fallback>
                <p:oleObj name="Equation" r:id="rId6" imgW="2476500" imgH="381000" progId="Equation.3">
                  <p:embed/>
                  <p:pic>
                    <p:nvPicPr>
                      <p:cNvPr id="3687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25086"/>
                        <a:ext cx="2895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9753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3156371-7072-40C9-8916-ED9C8C54BFE9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402638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Naïve Bayes Classifier 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 simplified assumption: attributes are conditionally independent (i.e., no dependence relation between attributes):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This greatly reduces the computation cost: Only counts the class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If A</a:t>
            </a:r>
            <a:r>
              <a:rPr lang="en-US" altLang="en-US" sz="2400" baseline="-25000"/>
              <a:t>k</a:t>
            </a:r>
            <a:r>
              <a:rPr lang="en-US" altLang="en-US" sz="2400"/>
              <a:t> is categorical, P(x</a:t>
            </a:r>
            <a:r>
              <a:rPr lang="en-US" altLang="en-US" sz="2400" baseline="-25000"/>
              <a:t>k</a:t>
            </a:r>
            <a:r>
              <a:rPr lang="en-US" altLang="en-US" sz="2400"/>
              <a:t>|C</a:t>
            </a:r>
            <a:r>
              <a:rPr lang="en-US" altLang="en-US" sz="2400" baseline="-25000"/>
              <a:t>i</a:t>
            </a:r>
            <a:r>
              <a:rPr lang="en-US" altLang="en-US" sz="2400"/>
              <a:t>) is the # of tuples in C</a:t>
            </a:r>
            <a:r>
              <a:rPr lang="en-US" altLang="en-US" sz="2400" baseline="-25000"/>
              <a:t>i</a:t>
            </a:r>
            <a:r>
              <a:rPr lang="en-US" altLang="en-US" sz="2400"/>
              <a:t> having value x</a:t>
            </a:r>
            <a:r>
              <a:rPr lang="en-US" altLang="en-US" sz="2400" baseline="-25000"/>
              <a:t>k</a:t>
            </a:r>
            <a:r>
              <a:rPr lang="en-US" altLang="en-US" sz="2400"/>
              <a:t> for A</a:t>
            </a:r>
            <a:r>
              <a:rPr lang="en-US" altLang="en-US" sz="2400" baseline="-25000"/>
              <a:t>k</a:t>
            </a:r>
            <a:r>
              <a:rPr lang="en-US" altLang="en-US" sz="2400"/>
              <a:t> divided by |C</a:t>
            </a:r>
            <a:r>
              <a:rPr lang="en-US" altLang="en-US" sz="2400" baseline="-25000"/>
              <a:t>i, D</a:t>
            </a:r>
            <a:r>
              <a:rPr lang="en-US" altLang="en-US" sz="2400"/>
              <a:t>| (# of tuples of C</a:t>
            </a:r>
            <a:r>
              <a:rPr lang="en-US" altLang="en-US" sz="2400" baseline="-25000"/>
              <a:t>i</a:t>
            </a:r>
            <a:r>
              <a:rPr lang="en-US" altLang="en-US" sz="2400"/>
              <a:t> in 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If A</a:t>
            </a:r>
            <a:r>
              <a:rPr lang="en-US" altLang="en-US" sz="2400" baseline="-25000"/>
              <a:t>k</a:t>
            </a:r>
            <a:r>
              <a:rPr lang="en-US" altLang="en-US" sz="2400"/>
              <a:t> is continous-valued, P(x</a:t>
            </a:r>
            <a:r>
              <a:rPr lang="en-US" altLang="en-US" sz="2400" baseline="-25000"/>
              <a:t>k</a:t>
            </a:r>
            <a:r>
              <a:rPr lang="en-US" altLang="en-US" sz="2400"/>
              <a:t>|C</a:t>
            </a:r>
            <a:r>
              <a:rPr lang="en-US" altLang="en-US" sz="2400" baseline="-25000"/>
              <a:t>i</a:t>
            </a:r>
            <a:r>
              <a:rPr lang="en-US" altLang="en-US" sz="2400"/>
              <a:t>) is usually computed based on Gaussian distribution with a mean </a:t>
            </a:r>
            <a:r>
              <a:rPr lang="el-GR" altLang="en-US" sz="2400"/>
              <a:t>μ</a:t>
            </a:r>
            <a:r>
              <a:rPr lang="en-US" altLang="en-US" sz="2400"/>
              <a:t> and standard deviation </a:t>
            </a:r>
            <a:r>
              <a:rPr lang="el-GR" altLang="en-US" sz="2400"/>
              <a:t>σ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and P(x</a:t>
            </a:r>
            <a:r>
              <a:rPr lang="en-US" altLang="en-US" baseline="-25000"/>
              <a:t>k</a:t>
            </a:r>
            <a:r>
              <a:rPr lang="en-US" altLang="en-US"/>
              <a:t>|C</a:t>
            </a:r>
            <a:r>
              <a:rPr lang="en-US" altLang="en-US" baseline="-25000"/>
              <a:t>i</a:t>
            </a:r>
            <a:r>
              <a:rPr lang="en-US" altLang="en-US"/>
              <a:t>) is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  <p:graphicFrame>
        <p:nvGraphicFramePr>
          <p:cNvPr id="37893" name="Object 10"/>
          <p:cNvGraphicFramePr>
            <a:graphicFrameLocks noGrp="1"/>
          </p:cNvGraphicFramePr>
          <p:nvPr>
            <p:ph sz="quarter" idx="2"/>
          </p:nvPr>
        </p:nvGraphicFramePr>
        <p:xfrm>
          <a:off x="3962400" y="1905001"/>
          <a:ext cx="6172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Equation" r:id="rId4" imgW="4089400" imgH="508000" progId="Equation.3">
                  <p:embed/>
                </p:oleObj>
              </mc:Choice>
              <mc:Fallback>
                <p:oleObj name="Equation" r:id="rId4" imgW="4089400" imgH="508000" progId="Equation.3">
                  <p:embed/>
                  <p:pic>
                    <p:nvPicPr>
                      <p:cNvPr id="37893" name="Object 1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905001"/>
                        <a:ext cx="61722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12"/>
          <p:cNvGraphicFramePr>
            <a:graphicFrameLocks noGrp="1"/>
          </p:cNvGraphicFramePr>
          <p:nvPr>
            <p:ph sz="quarter" idx="3"/>
          </p:nvPr>
        </p:nvGraphicFramePr>
        <p:xfrm>
          <a:off x="5715000" y="4953000"/>
          <a:ext cx="327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Equation" r:id="rId6" imgW="1663700" imgH="482600" progId="Equation.3">
                  <p:embed/>
                </p:oleObj>
              </mc:Choice>
              <mc:Fallback>
                <p:oleObj name="Equation" r:id="rId6" imgW="1663700" imgH="482600" progId="Equation.3">
                  <p:embed/>
                  <p:pic>
                    <p:nvPicPr>
                      <p:cNvPr id="37894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953000"/>
                        <a:ext cx="3276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14"/>
          <p:cNvGraphicFramePr>
            <a:graphicFrameLocks/>
          </p:cNvGraphicFramePr>
          <p:nvPr/>
        </p:nvGraphicFramePr>
        <p:xfrm>
          <a:off x="5715000" y="5943600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Equation" r:id="rId8" imgW="1625600" imgH="241300" progId="Equation.3">
                  <p:embed/>
                </p:oleObj>
              </mc:Choice>
              <mc:Fallback>
                <p:oleObj name="Equation" r:id="rId8" imgW="1625600" imgH="241300" progId="Equation.3">
                  <p:embed/>
                  <p:pic>
                    <p:nvPicPr>
                      <p:cNvPr id="37895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943600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119484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6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45B21A-9C67-4F2A-ACAA-656C5D6EA7B1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1" y="325491"/>
            <a:ext cx="8227457" cy="726053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Naïve Bayes Classifier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1" y="1371600"/>
            <a:ext cx="11428413" cy="2520294"/>
          </a:xfrm>
        </p:spPr>
        <p:txBody>
          <a:bodyPr/>
          <a:lstStyle/>
          <a:p>
            <a:pPr algn="l" rtl="0" eaLnBrk="1" hangingPunct="1"/>
            <a:r>
              <a:rPr lang="en-US" altLang="en-US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23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a data sample whose class label is unknown</a:t>
            </a:r>
          </a:p>
          <a:p>
            <a:pPr algn="l" rtl="0" eaLnBrk="1" hangingPunct="1"/>
            <a:r>
              <a:rPr lang="en-US" altLang="en-US" sz="2399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399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99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attribute </a:t>
            </a:r>
            <a:r>
              <a:rPr lang="en-US" altLang="en-US" sz="23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data sample</a:t>
            </a:r>
            <a:endParaRPr lang="en-US" altLang="en-US" sz="2399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/>
            <a:r>
              <a:rPr lang="en-US" altLang="en-US" sz="23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399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Class </a:t>
            </a:r>
            <a:r>
              <a:rPr lang="en-US" altLang="en-US" sz="2399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399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/>
            <a:r>
              <a:rPr lang="en-US" altLang="en-US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3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altLang="en-US" sz="2399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X|C</a:t>
            </a:r>
            <a:r>
              <a:rPr lang="en-US" altLang="en-US" sz="2399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3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known, assign </a:t>
            </a:r>
            <a:r>
              <a:rPr lang="en-US" altLang="en-US" sz="23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class with maximum </a:t>
            </a:r>
            <a:r>
              <a:rPr lang="en-US" altLang="en-US" sz="23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altLang="en-US" sz="2399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X|C</a:t>
            </a:r>
            <a:r>
              <a:rPr lang="en-US" altLang="en-US" sz="2399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3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)*P(C</a:t>
            </a:r>
            <a:r>
              <a:rPr lang="en-US" altLang="en-US" sz="2399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3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6149" name="Object 4"/>
          <p:cNvGraphicFramePr>
            <a:graphicFrameLocks/>
          </p:cNvGraphicFramePr>
          <p:nvPr>
            <p:extLst/>
          </p:nvPr>
        </p:nvGraphicFramePr>
        <p:xfrm>
          <a:off x="2928177" y="3716264"/>
          <a:ext cx="6046800" cy="1223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משוואה" r:id="rId4" imgW="1790700" imgH="508000" progId="Equation.3">
                  <p:embed/>
                </p:oleObj>
              </mc:Choice>
              <mc:Fallback>
                <p:oleObj name="משוואה" r:id="rId4" imgW="1790700" imgH="508000" progId="Equation.3">
                  <p:embed/>
                  <p:pic>
                    <p:nvPicPr>
                      <p:cNvPr id="6149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177" y="3716264"/>
                        <a:ext cx="6046800" cy="122364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3144019" y="5157339"/>
          <a:ext cx="5543694" cy="1079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משוואה" r:id="rId6" imgW="2324100" imgH="533400" progId="Equation.3">
                  <p:embed/>
                </p:oleObj>
              </mc:Choice>
              <mc:Fallback>
                <p:oleObj name="משוואה" r:id="rId6" imgW="2324100" imgH="533400" progId="Equation.3">
                  <p:embed/>
                  <p:pic>
                    <p:nvPicPr>
                      <p:cNvPr id="615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019" y="5157339"/>
                        <a:ext cx="5543694" cy="107921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5333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FE13221-F744-4D96-81F1-5DB9EE40175A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Naïve Bayes Classifier: Training Dataset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676400" y="1828800"/>
            <a:ext cx="3429000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Class: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C1:buys_computer = ‘yes’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C2:buys_computer = ‘no’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Data to be classified: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X = (age &lt;=30,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Income = medium,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Student = yes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err="1">
                <a:latin typeface="Calibri" panose="020F0502020204030204" pitchFamily="34" charset="0"/>
              </a:rPr>
              <a:t>Credit_rating</a:t>
            </a:r>
            <a:r>
              <a:rPr lang="en-US" altLang="en-US" sz="2400" dirty="0">
                <a:latin typeface="Calibri" panose="020F0502020204030204" pitchFamily="34" charset="0"/>
              </a:rPr>
              <a:t> = Fair)</a:t>
            </a:r>
          </a:p>
        </p:txBody>
      </p:sp>
      <p:graphicFrame>
        <p:nvGraphicFramePr>
          <p:cNvPr id="38917" name="Object 5"/>
          <p:cNvGraphicFramePr>
            <a:graphicFrameLocks noGrp="1"/>
          </p:cNvGraphicFramePr>
          <p:nvPr>
            <p:ph idx="1"/>
          </p:nvPr>
        </p:nvGraphicFramePr>
        <p:xfrm>
          <a:off x="5334001" y="1295400"/>
          <a:ext cx="5110163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Worksheet" r:id="rId4" imgW="4324438" imgH="4457652" progId="Excel.Sheet.8">
                  <p:embed/>
                </p:oleObj>
              </mc:Choice>
              <mc:Fallback>
                <p:oleObj name="Worksheet" r:id="rId4" imgW="4324438" imgH="4457652" progId="Excel.Sheet.8">
                  <p:embed/>
                  <p:pic>
                    <p:nvPicPr>
                      <p:cNvPr id="38917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1295400"/>
                        <a:ext cx="5110163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287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003B456-5751-4DAF-B114-1AD72D749882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067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Naïve Bayes Classifier: An Example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52525"/>
            <a:ext cx="8686800" cy="5715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P(C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):   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 = 9/14 = 0.643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             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5/14= 0.357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Compute P(</a:t>
            </a:r>
            <a:r>
              <a:rPr lang="en-US" altLang="en-US" sz="2000" dirty="0" err="1"/>
              <a:t>X|C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) for each class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P(age = “&lt;=30”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 = 2/9 = 0.222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P(age = “&lt;= 30”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3/5 = 0.6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P(income = “medium”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= 4/9 = 0.444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P(income = “medium”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2/5 = 0.4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P(student = “yes”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“yes) = 6/9 = 0.667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P(student = “yes”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1/5 = 0.2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</a:t>
            </a:r>
            <a:r>
              <a:rPr lang="en-US" altLang="en-US" sz="2000" dirty="0" err="1"/>
              <a:t>credit_rating</a:t>
            </a:r>
            <a:r>
              <a:rPr lang="en-US" altLang="en-US" sz="2000" dirty="0"/>
              <a:t> = “fair”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= 6/9 = 0.667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</a:t>
            </a:r>
            <a:r>
              <a:rPr lang="en-US" altLang="en-US" sz="2000" dirty="0" err="1"/>
              <a:t>credit_rating</a:t>
            </a:r>
            <a:r>
              <a:rPr lang="en-US" altLang="en-US" sz="2000" dirty="0"/>
              <a:t> = “fair”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2/5 = 0.4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 X = (age &lt;= 30 , income = medium, student = yes, </a:t>
            </a:r>
            <a:r>
              <a:rPr lang="en-US" altLang="en-US" sz="2000" b="1" dirty="0" err="1"/>
              <a:t>credit_rating</a:t>
            </a:r>
            <a:r>
              <a:rPr lang="en-US" altLang="en-US" sz="2000" b="1" dirty="0"/>
              <a:t> = fair)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</a:t>
            </a:r>
            <a:r>
              <a:rPr lang="en-US" altLang="en-US" sz="2000" b="1" dirty="0"/>
              <a:t>P(</a:t>
            </a:r>
            <a:r>
              <a:rPr lang="en-US" altLang="en-US" sz="2000" b="1" dirty="0" err="1"/>
              <a:t>X|C</a:t>
            </a:r>
            <a:r>
              <a:rPr lang="en-US" altLang="en-US" sz="2000" b="1" baseline="-25000" dirty="0" err="1"/>
              <a:t>i</a:t>
            </a:r>
            <a:r>
              <a:rPr lang="en-US" altLang="en-US" sz="2000" b="1" dirty="0"/>
              <a:t>) :</a:t>
            </a:r>
            <a:r>
              <a:rPr lang="en-US" altLang="en-US" sz="2000" dirty="0"/>
              <a:t> 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“yes”) = 0.222 x 0.444 x 0.667 x 0.667 = 0.044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           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“no”) = 0.6 x 0.4 x 0.2 x 0.4 = 0.019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P(</a:t>
            </a:r>
            <a:r>
              <a:rPr lang="en-US" altLang="en-US" sz="2000" b="1" dirty="0" err="1"/>
              <a:t>X|C</a:t>
            </a:r>
            <a:r>
              <a:rPr lang="en-US" altLang="en-US" sz="2000" b="1" baseline="-25000" dirty="0" err="1"/>
              <a:t>i</a:t>
            </a:r>
            <a:r>
              <a:rPr lang="en-US" altLang="en-US" sz="2000" b="1" dirty="0"/>
              <a:t>)*P(C</a:t>
            </a:r>
            <a:r>
              <a:rPr lang="en-US" altLang="en-US" sz="2000" b="1" baseline="-25000" dirty="0"/>
              <a:t>i</a:t>
            </a:r>
            <a:r>
              <a:rPr lang="en-US" altLang="en-US" sz="2000" b="1" dirty="0"/>
              <a:t>) : </a:t>
            </a:r>
            <a:r>
              <a:rPr lang="en-US" altLang="en-US" sz="2000" dirty="0"/>
              <a:t>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“yes”) *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= 0.028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		             </a:t>
            </a:r>
            <a:r>
              <a:rPr lang="en-US" altLang="en-US" sz="2000" dirty="0"/>
              <a:t>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“no”) *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0.007</a:t>
            </a:r>
            <a:endParaRPr lang="en-US" altLang="en-US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Therefore,  X belongs to class (“</a:t>
            </a:r>
            <a:r>
              <a:rPr lang="en-US" altLang="en-US" sz="2000" b="1" dirty="0" err="1"/>
              <a:t>buys_computer</a:t>
            </a:r>
            <a:r>
              <a:rPr lang="en-US" altLang="en-US" sz="2000" b="1" dirty="0"/>
              <a:t> = yes”)	</a:t>
            </a:r>
            <a:r>
              <a:rPr lang="en-US" altLang="en-US" sz="1800" b="1" dirty="0"/>
              <a:t>	</a:t>
            </a:r>
          </a:p>
        </p:txBody>
      </p:sp>
      <p:graphicFrame>
        <p:nvGraphicFramePr>
          <p:cNvPr id="39941" name="Object 1"/>
          <p:cNvGraphicFramePr>
            <a:graphicFrameLocks/>
          </p:cNvGraphicFramePr>
          <p:nvPr/>
        </p:nvGraphicFramePr>
        <p:xfrm>
          <a:off x="8586788" y="762000"/>
          <a:ext cx="206216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Worksheet" r:id="rId4" imgW="4324438" imgH="4457652" progId="Excel.Sheet.8">
                  <p:embed/>
                </p:oleObj>
              </mc:Choice>
              <mc:Fallback>
                <p:oleObj name="Worksheet" r:id="rId4" imgW="4324438" imgH="4457652" progId="Excel.Sheet.8">
                  <p:embed/>
                  <p:pic>
                    <p:nvPicPr>
                      <p:cNvPr id="39941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6788" y="762000"/>
                        <a:ext cx="206216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21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19</a:t>
            </a:fld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4736123" y="6107723"/>
            <a:ext cx="1113692" cy="248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/>
          <p:cNvSpPr/>
          <p:nvPr/>
        </p:nvSpPr>
        <p:spPr>
          <a:xfrm>
            <a:off x="8781905" y="6161331"/>
            <a:ext cx="1113692" cy="248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4" y="43621"/>
            <a:ext cx="9330692" cy="624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E7EEDCD-52F2-44F0-BFFD-794B0F221193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696200" cy="6858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 smtClean="0"/>
              <a:t>Bayesian Classification: Why?</a:t>
            </a:r>
            <a:endParaRPr lang="en-US" altLang="en-US" sz="240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458200" cy="52578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u="sng"/>
              <a:t>A statistical classifier</a:t>
            </a:r>
            <a:r>
              <a:rPr lang="en-US" altLang="en-US" sz="2400"/>
              <a:t>: performs </a:t>
            </a:r>
            <a:r>
              <a:rPr lang="en-US" altLang="en-US" sz="2400" i="1"/>
              <a:t>probabilistic prediction, i.e.,</a:t>
            </a:r>
            <a:r>
              <a:rPr lang="en-US" altLang="en-US" sz="2400"/>
              <a:t> predicts class membership probabilities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/>
              <a:t>Foundation:</a:t>
            </a:r>
            <a:r>
              <a:rPr lang="en-US" altLang="en-US" sz="2400"/>
              <a:t> Based on Bayes’ Theorem.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/>
              <a:t>Performance:</a:t>
            </a:r>
            <a:r>
              <a:rPr lang="en-US" altLang="en-US" sz="2400"/>
              <a:t> A simple Bayesian classifier, </a:t>
            </a:r>
            <a:r>
              <a:rPr lang="en-US" altLang="en-US" sz="2400" i="1"/>
              <a:t>naïve Bayesian classifier</a:t>
            </a:r>
            <a:r>
              <a:rPr lang="en-US" altLang="en-US" sz="2400"/>
              <a:t>, has comparable performance with decision tree and selected neural network classifiers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/>
              <a:t>Incremental</a:t>
            </a:r>
            <a:r>
              <a:rPr lang="en-US" altLang="en-US" sz="2400"/>
              <a:t>: Each training example can incrementally increase/decrease the probability that a hypothesis is correct — prior knowledge can be combined with observed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/>
              <a:t>Standard</a:t>
            </a:r>
            <a:r>
              <a:rPr lang="en-US" altLang="en-US" sz="2400"/>
              <a:t>: Even when Bayesian methods are computationally intractable, they can provide a standard of optimal decision making against which other methods can be measured</a:t>
            </a:r>
          </a:p>
        </p:txBody>
      </p:sp>
    </p:spTree>
    <p:extLst>
      <p:ext uri="{BB962C8B-B14F-4D97-AF65-F5344CB8AC3E}">
        <p14:creationId xmlns:p14="http://schemas.microsoft.com/office/powerpoint/2010/main" val="164900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163513-C84B-4E9E-9935-F46582DBD974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34377"/>
            <a:ext cx="9601200" cy="914400"/>
          </a:xfrm>
        </p:spPr>
        <p:txBody>
          <a:bodyPr/>
          <a:lstStyle/>
          <a:p>
            <a:pPr eaLnBrk="1" hangingPunct="1"/>
            <a:r>
              <a:rPr lang="en-US" altLang="ko-KR" b="1" dirty="0" smtClean="0">
                <a:ea typeface="Gulim" pitchFamily="34" charset="-127"/>
              </a:rPr>
              <a:t>m-estimate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1"/>
            <a:ext cx="8433778" cy="5038999"/>
          </a:xfrm>
        </p:spPr>
        <p:txBody>
          <a:bodyPr/>
          <a:lstStyle/>
          <a:p>
            <a:pPr marL="837949" lvl="1" indent="-380886">
              <a:lnSpc>
                <a:spcPct val="85000"/>
              </a:lnSpc>
              <a:buNone/>
            </a:pPr>
            <a:endParaRPr lang="en-US" altLang="ko-KR" b="1" dirty="0">
              <a:ea typeface="Gulim" pitchFamily="34" charset="-127"/>
            </a:endParaRPr>
          </a:p>
          <a:p>
            <a:pPr marL="837949" lvl="1" indent="-380886">
              <a:lnSpc>
                <a:spcPct val="85000"/>
              </a:lnSpc>
              <a:buNone/>
            </a:pPr>
            <a:endParaRPr lang="en-US" altLang="ko-KR" b="1" dirty="0">
              <a:ea typeface="Gulim" pitchFamily="34" charset="-127"/>
            </a:endParaRPr>
          </a:p>
          <a:p>
            <a:pPr marL="837949" lvl="1" indent="-380886">
              <a:lnSpc>
                <a:spcPct val="85000"/>
              </a:lnSpc>
              <a:buNone/>
            </a:pPr>
            <a:endParaRPr lang="en-US" altLang="ko-KR" b="1" dirty="0">
              <a:ea typeface="Gulim" pitchFamily="34" charset="-127"/>
            </a:endParaRPr>
          </a:p>
          <a:p>
            <a:pPr marL="837949" lvl="1" indent="-380886">
              <a:lnSpc>
                <a:spcPct val="85000"/>
              </a:lnSpc>
              <a:buNone/>
            </a:pPr>
            <a:r>
              <a:rPr lang="en-US" altLang="ko-KR" b="1" dirty="0">
                <a:ea typeface="Gulim" pitchFamily="34" charset="-127"/>
              </a:rPr>
              <a:t>    </a:t>
            </a:r>
            <a:endParaRPr lang="en-US" altLang="ko-KR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marL="837949" lvl="1" indent="-380886">
              <a:lnSpc>
                <a:spcPct val="150000"/>
              </a:lnSpc>
            </a:pPr>
            <a:r>
              <a:rPr lang="en-US" altLang="ko-KR" sz="2000" dirty="0" err="1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</a:t>
            </a:r>
            <a:r>
              <a:rPr lang="en-US" altLang="ko-KR" sz="2000" baseline="-25000" dirty="0" err="1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c</a:t>
            </a:r>
            <a:r>
              <a:rPr lang="en-US" altLang="ko-KR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: number of examples for which v = </a:t>
            </a:r>
            <a:r>
              <a:rPr lang="en-US" altLang="ko-KR" sz="2000" dirty="0" err="1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v</a:t>
            </a:r>
            <a:r>
              <a:rPr lang="en-US" altLang="ko-KR" sz="2000" baseline="-25000" dirty="0" err="1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j</a:t>
            </a:r>
            <a:r>
              <a:rPr lang="en-US" altLang="ko-KR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and c = c</a:t>
            </a:r>
            <a:r>
              <a:rPr lang="en-US" altLang="ko-KR" sz="2000" baseline="-25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i</a:t>
            </a:r>
          </a:p>
          <a:p>
            <a:pPr marL="837949" lvl="1" indent="-380886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 : number of training examples for which c = </a:t>
            </a:r>
            <a:r>
              <a:rPr lang="en-US" altLang="ko-KR" sz="2000" dirty="0" err="1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c</a:t>
            </a:r>
            <a:r>
              <a:rPr lang="en-US" altLang="ko-KR" sz="2000" baseline="-25000" dirty="0" err="1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j</a:t>
            </a:r>
            <a:endParaRPr lang="en-US" altLang="ko-KR" sz="2000" baseline="-25000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marL="837949" lvl="1" indent="-380886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m : equivalent sample size (constant, usually 2)</a:t>
            </a:r>
          </a:p>
          <a:p>
            <a:pPr marL="837949" lvl="1" indent="-380886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p : uniform prior (1/M, M – number of diff. values)</a:t>
            </a:r>
          </a:p>
          <a:p>
            <a:pPr marL="837949" lvl="1" indent="-380886">
              <a:lnSpc>
                <a:spcPct val="85000"/>
              </a:lnSpc>
            </a:pPr>
            <a:endParaRPr lang="en-US" altLang="ko-KR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marL="837949" lvl="1" indent="-380886">
              <a:lnSpc>
                <a:spcPct val="85000"/>
              </a:lnSpc>
            </a:pPr>
            <a:r>
              <a:rPr lang="en-US" altLang="ko-KR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If m = 0, the m-estimate is equivalent to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>
            <p:extLst/>
          </p:nvPr>
        </p:nvGraphicFramePr>
        <p:xfrm>
          <a:off x="4583509" y="1268977"/>
          <a:ext cx="3024987" cy="1469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משוואה" r:id="rId4" imgW="520474" imgH="393529" progId="Equation.3">
                  <p:embed/>
                </p:oleObj>
              </mc:Choice>
              <mc:Fallback>
                <p:oleObj name="משוואה" r:id="rId4" imgW="520474" imgH="393529" progId="Equation.3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509" y="1268977"/>
                        <a:ext cx="3024987" cy="146964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86813"/>
              </p:ext>
            </p:extLst>
          </p:nvPr>
        </p:nvGraphicFramePr>
        <p:xfrm>
          <a:off x="6816539" y="5292442"/>
          <a:ext cx="791957" cy="950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Equation" r:id="rId6" imgW="190417" imgH="342751" progId="Equation.3">
                  <p:embed/>
                </p:oleObj>
              </mc:Choice>
              <mc:Fallback>
                <p:oleObj name="Equation" r:id="rId6" imgW="190417" imgH="342751" progId="Equation.3">
                  <p:embed/>
                  <p:pic>
                    <p:nvPicPr>
                      <p:cNvPr id="10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539" y="5292442"/>
                        <a:ext cx="791957" cy="950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7938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367934-DDFF-4E1F-BCF6-768EADCE27AA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304801"/>
            <a:ext cx="9601200" cy="86680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/>
              <a:t>Laplacian Estimate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14401" y="1447800"/>
            <a:ext cx="9835753" cy="4524784"/>
          </a:xfrm>
        </p:spPr>
        <p:txBody>
          <a:bodyPr>
            <a:noAutofit/>
          </a:bodyPr>
          <a:lstStyle/>
          <a:p>
            <a:pPr marL="837949" lvl="1" indent="-380886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Laplacian correction (or Laplacian estimate)</a:t>
            </a:r>
          </a:p>
          <a:p>
            <a:pPr marL="837949" lvl="1" indent="-380886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Add 1 to the numerator and K to the denominator</a:t>
            </a:r>
          </a:p>
          <a:p>
            <a:pPr marL="837949" lvl="1" indent="-380886">
              <a:lnSpc>
                <a:spcPct val="150000"/>
              </a:lnSpc>
            </a:pPr>
            <a:endParaRPr lang="en-US" altLang="en-US" sz="2000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marL="837949" lvl="1" indent="-380886">
              <a:lnSpc>
                <a:spcPct val="150000"/>
              </a:lnSpc>
            </a:pPr>
            <a:endParaRPr lang="en-US" altLang="en-US" sz="2000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marL="837949" lvl="1" indent="-380886">
              <a:lnSpc>
                <a:spcPct val="150000"/>
              </a:lnSpc>
            </a:pPr>
            <a:endParaRPr lang="en-US" altLang="en-US" sz="2000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marL="457063" lvl="1" indent="0">
              <a:lnSpc>
                <a:spcPct val="150000"/>
              </a:lnSpc>
              <a:buNone/>
            </a:pPr>
            <a:endParaRPr lang="en-US" altLang="en-US" sz="2000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marL="837949" lvl="1" indent="-380886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K – the number of different values in the attribute</a:t>
            </a:r>
          </a:p>
          <a:p>
            <a:pPr marL="837949" lvl="1" indent="-380886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The “corrected” prob. estimates are close to their “uncorrected” counterparts</a:t>
            </a:r>
          </a:p>
        </p:txBody>
      </p:sp>
      <p:graphicFrame>
        <p:nvGraphicFramePr>
          <p:cNvPr id="12293" name="Object 9"/>
          <p:cNvGraphicFramePr>
            <a:graphicFrameLocks noChangeAspect="1"/>
          </p:cNvGraphicFramePr>
          <p:nvPr>
            <p:extLst/>
          </p:nvPr>
        </p:nvGraphicFramePr>
        <p:xfrm>
          <a:off x="4593555" y="2819401"/>
          <a:ext cx="2477443" cy="1544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משוואה" r:id="rId4" imgW="406048" imgH="393359" progId="Equation.3">
                  <p:embed/>
                </p:oleObj>
              </mc:Choice>
              <mc:Fallback>
                <p:oleObj name="משוואה" r:id="rId4" imgW="406048" imgH="393359" progId="Equation.3">
                  <p:embed/>
                  <p:pic>
                    <p:nvPicPr>
                      <p:cNvPr id="122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3555" y="2819401"/>
                        <a:ext cx="2477443" cy="154423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4338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505372-DEDC-4D22-A52E-F57ECDF8CF63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37784"/>
            <a:ext cx="11941816" cy="967291"/>
          </a:xfrm>
        </p:spPr>
        <p:txBody>
          <a:bodyPr/>
          <a:lstStyle/>
          <a:p>
            <a:pPr eaLnBrk="1" hangingPunct="1"/>
            <a:r>
              <a:rPr lang="en-US" altLang="en-US" sz="3999" b="1" dirty="0"/>
              <a:t>Naïve Bayes Classifier - Example</a:t>
            </a:r>
          </a:p>
        </p:txBody>
      </p:sp>
      <p:pic>
        <p:nvPicPr>
          <p:cNvPr id="14340" name="Picture 49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945" y="1347951"/>
            <a:ext cx="7270443" cy="495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הסבר מלבני מעוגל 4"/>
          <p:cNvSpPr/>
          <p:nvPr/>
        </p:nvSpPr>
        <p:spPr bwMode="auto">
          <a:xfrm>
            <a:off x="10728528" y="857988"/>
            <a:ext cx="1295063" cy="431688"/>
          </a:xfrm>
          <a:prstGeom prst="wedgeRoundRectCallout">
            <a:avLst>
              <a:gd name="adj1" fmla="val -48916"/>
              <a:gd name="adj2" fmla="val 9831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/>
          <a:lstStyle/>
          <a:p>
            <a:pPr eaLnBrk="1" hangingPunct="1">
              <a:defRPr/>
            </a:pPr>
            <a:r>
              <a:rPr lang="en-US" sz="1799" b="1" dirty="0">
                <a:solidFill>
                  <a:schemeClr val="tx1"/>
                </a:solidFill>
              </a:rPr>
              <a:t>Decision</a:t>
            </a:r>
            <a:endParaRPr lang="he-IL" sz="1799" b="1" dirty="0">
              <a:solidFill>
                <a:schemeClr val="tx1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-79055" y="3097387"/>
            <a:ext cx="433753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7949" lvl="1" indent="-380886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Data Sample: </a:t>
            </a:r>
            <a:endParaRPr lang="he-IL" altLang="en-US" sz="2000" dirty="0" smtClean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marL="837949" lvl="1" indent="-380886">
              <a:lnSpc>
                <a:spcPct val="15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X </a:t>
            </a:r>
            <a:r>
              <a:rPr lang="en-US" altLang="en-US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= (Credit history = unknown, Debt = high, </a:t>
            </a:r>
            <a:endParaRPr lang="he-IL" altLang="en-US" sz="2000" dirty="0" smtClean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marL="837949" lvl="1" indent="-380886">
              <a:lnSpc>
                <a:spcPct val="15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Collateral </a:t>
            </a:r>
            <a:r>
              <a:rPr lang="en-US" altLang="en-US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= Adequate, </a:t>
            </a:r>
            <a:endParaRPr lang="he-IL" altLang="en-US" sz="2000" dirty="0" smtClean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marL="837949" lvl="1" indent="-380886">
              <a:lnSpc>
                <a:spcPct val="15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Income </a:t>
            </a:r>
            <a:r>
              <a:rPr lang="en-US" altLang="en-US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&gt;35</a:t>
            </a:r>
            <a:r>
              <a:rPr lang="en-US" altLang="en-US" sz="20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)</a:t>
            </a:r>
          </a:p>
          <a:p>
            <a:pPr marL="837949" lvl="1" indent="-380886">
              <a:lnSpc>
                <a:spcPct val="150000"/>
              </a:lnSpc>
            </a:pPr>
            <a:endParaRPr lang="en-US" altLang="en-US" sz="2000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marL="837949" lvl="1" indent="-380886">
              <a:lnSpc>
                <a:spcPct val="15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Calculate using m-estimate</a:t>
            </a:r>
            <a:endParaRPr lang="en-US" altLang="en-US" sz="2000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205154" y="1008386"/>
            <a:ext cx="1942594" cy="649119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ko-KR" sz="1799" i="1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m-estimate</a:t>
            </a:r>
            <a:endParaRPr lang="en-US" altLang="en-US" sz="1799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אובייקט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427045"/>
              </p:ext>
            </p:extLst>
          </p:nvPr>
        </p:nvGraphicFramePr>
        <p:xfrm>
          <a:off x="940853" y="1612455"/>
          <a:ext cx="1846232" cy="896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" name="משוואה" r:id="rId5" imgW="520474" imgH="393529" progId="Equation.3">
                  <p:embed/>
                </p:oleObj>
              </mc:Choice>
              <mc:Fallback>
                <p:oleObj name="משוואה" r:id="rId5" imgW="520474" imgH="393529" progId="Equation.3">
                  <p:embed/>
                  <p:pic>
                    <p:nvPicPr>
                      <p:cNvPr id="18441" name="אובייקט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853" y="1612455"/>
                        <a:ext cx="1846232" cy="896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622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660F5B-202A-41E4-BC0C-60EC0044179C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1752600"/>
            <a:ext cx="12285781" cy="4524784"/>
          </a:xfrm>
        </p:spPr>
        <p:txBody>
          <a:bodyPr>
            <a:normAutofit/>
          </a:bodyPr>
          <a:lstStyle/>
          <a:p>
            <a:pPr marL="837949" lvl="1" indent="-380886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Data Sample: X = (Credit history = unknown, Debt = high, Collateral = Adequate, Income &gt;35)</a:t>
            </a:r>
          </a:p>
          <a:p>
            <a:pPr marL="837949" lvl="1" indent="-380886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Probabilities (from the data):</a:t>
            </a:r>
          </a:p>
          <a:p>
            <a:pPr marL="837949" lvl="1" indent="-380886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P(high) = 5/14</a:t>
            </a:r>
          </a:p>
          <a:p>
            <a:pPr marL="837949" lvl="1" indent="-380886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P(moderate) = 4/14</a:t>
            </a:r>
          </a:p>
          <a:p>
            <a:pPr marL="837949" lvl="1" indent="-380886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P(low) = 5/14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95400" y="137784"/>
            <a:ext cx="11941816" cy="9672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999" b="1"/>
              <a:t>Naïve Bayes Classifier - Example</a:t>
            </a:r>
            <a:endParaRPr lang="en-US" altLang="en-US" sz="3999" b="1" dirty="0"/>
          </a:p>
        </p:txBody>
      </p:sp>
    </p:spTree>
    <p:extLst>
      <p:ext uri="{BB962C8B-B14F-4D97-AF65-F5344CB8AC3E}">
        <p14:creationId xmlns:p14="http://schemas.microsoft.com/office/powerpoint/2010/main" val="4031836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548906-A50B-442F-B77B-98255CDE99D3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1" y="1219200"/>
            <a:ext cx="9141619" cy="4694602"/>
          </a:xfrm>
        </p:spPr>
        <p:txBody>
          <a:bodyPr>
            <a:noAutofit/>
          </a:bodyPr>
          <a:lstStyle/>
          <a:p>
            <a:pPr algn="l" rtl="0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P(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|C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each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Credit History,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unknown:</a:t>
            </a:r>
          </a:p>
          <a:p>
            <a:pPr algn="l" rtl="0" eaLnBrk="1" hangingPunct="1">
              <a:lnSpc>
                <a:spcPct val="90000"/>
              </a:lnSpc>
            </a:pP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endParaRPr lang="en-US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P(Credit history</a:t>
            </a:r>
            <a:r>
              <a:rPr lang="en-US" altLang="en-US" sz="2799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unknown</a:t>
            </a: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Risk </a:t>
            </a:r>
            <a:r>
              <a:rPr lang="en-US" altLang="en-US" sz="2799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=(2+2/3)/(5+2) =0.38</a:t>
            </a:r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endParaRPr lang="en-US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endParaRPr lang="en-US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P(Credit history </a:t>
            </a:r>
            <a:r>
              <a:rPr lang="en-US" altLang="en-US" sz="2799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Risk </a:t>
            </a:r>
            <a:r>
              <a:rPr lang="en-US" altLang="en-US" sz="2799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</a:t>
            </a: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=(1+2/3)/(4+2) = 0.28</a:t>
            </a:r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endParaRPr lang="en-US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P(Credit history </a:t>
            </a:r>
            <a:r>
              <a:rPr lang="en-US" altLang="en-US" sz="2799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Risk </a:t>
            </a:r>
            <a:r>
              <a:rPr lang="en-US" altLang="en-US" sz="2799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(2+2/3)/(5+2) = 0.38</a:t>
            </a:r>
          </a:p>
          <a:p>
            <a:pPr algn="l" rtl="0" eaLnBrk="1" hangingPunct="1">
              <a:lnSpc>
                <a:spcPct val="90000"/>
              </a:lnSpc>
            </a:pPr>
            <a:endParaRPr lang="en-US" altLang="en-US" sz="1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07" name="AutoShape 19"/>
          <p:cNvSpPr>
            <a:spLocks noChangeArrowheads="1"/>
          </p:cNvSpPr>
          <p:nvPr/>
        </p:nvSpPr>
        <p:spPr bwMode="auto">
          <a:xfrm>
            <a:off x="4419600" y="2209800"/>
            <a:ext cx="1728338" cy="611302"/>
          </a:xfrm>
          <a:prstGeom prst="wedgeRoundRectCallout">
            <a:avLst>
              <a:gd name="adj1" fmla="val 58752"/>
              <a:gd name="adj2" fmla="val 961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samples with both values</a:t>
            </a:r>
          </a:p>
        </p:txBody>
      </p:sp>
      <p:sp>
        <p:nvSpPr>
          <p:cNvPr id="12308" name="AutoShape 20"/>
          <p:cNvSpPr>
            <a:spLocks noChangeArrowheads="1"/>
          </p:cNvSpPr>
          <p:nvPr/>
        </p:nvSpPr>
        <p:spPr bwMode="auto">
          <a:xfrm>
            <a:off x="6248401" y="2401818"/>
            <a:ext cx="1655331" cy="360269"/>
          </a:xfrm>
          <a:prstGeom prst="wedgeRoundRectCallout">
            <a:avLst>
              <a:gd name="adj1" fmla="val -19047"/>
              <a:gd name="adj2" fmla="val 14230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 2 , p = 1/3</a:t>
            </a:r>
          </a:p>
        </p:txBody>
      </p:sp>
      <p:sp>
        <p:nvSpPr>
          <p:cNvPr id="12309" name="AutoShape 21"/>
          <p:cNvSpPr>
            <a:spLocks noChangeArrowheads="1"/>
          </p:cNvSpPr>
          <p:nvPr/>
        </p:nvSpPr>
        <p:spPr bwMode="auto">
          <a:xfrm>
            <a:off x="4717153" y="3758497"/>
            <a:ext cx="2861571" cy="386298"/>
          </a:xfrm>
          <a:prstGeom prst="wedgeRoundRectCallout">
            <a:avLst>
              <a:gd name="adj1" fmla="val 47014"/>
              <a:gd name="adj2" fmla="val -10434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samples with Risk = high</a:t>
            </a:r>
          </a:p>
        </p:txBody>
      </p:sp>
      <p:sp>
        <p:nvSpPr>
          <p:cNvPr id="18440" name="AutoShape 23"/>
          <p:cNvSpPr>
            <a:spLocks noChangeArrowheads="1"/>
          </p:cNvSpPr>
          <p:nvPr/>
        </p:nvSpPr>
        <p:spPr bwMode="auto">
          <a:xfrm>
            <a:off x="7391400" y="563327"/>
            <a:ext cx="1942594" cy="649119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ko-KR" sz="1799" i="1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m-estimate</a:t>
            </a:r>
            <a:endParaRPr lang="en-US" altLang="en-US" sz="1799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441" name="אובייקט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774718"/>
              </p:ext>
            </p:extLst>
          </p:nvPr>
        </p:nvGraphicFramePr>
        <p:xfrm>
          <a:off x="9591902" y="776652"/>
          <a:ext cx="1846232" cy="896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7" name="משוואה" r:id="rId4" imgW="520474" imgH="393529" progId="Equation.3">
                  <p:embed/>
                </p:oleObj>
              </mc:Choice>
              <mc:Fallback>
                <p:oleObj name="משוואה" r:id="rId4" imgW="520474" imgH="393529" progId="Equation.3">
                  <p:embed/>
                  <p:pic>
                    <p:nvPicPr>
                      <p:cNvPr id="18441" name="אובייקט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1902" y="776652"/>
                        <a:ext cx="1846232" cy="896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מלבן מעוגל 1"/>
          <p:cNvSpPr>
            <a:spLocks noChangeArrowheads="1"/>
          </p:cNvSpPr>
          <p:nvPr/>
        </p:nvSpPr>
        <p:spPr bwMode="auto">
          <a:xfrm>
            <a:off x="990600" y="2313734"/>
            <a:ext cx="2883294" cy="53643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M=3 (Bad, Good, Unknown)</a:t>
            </a:r>
            <a:endParaRPr lang="he-IL" altLang="he-I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166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7" grpId="0" animBg="1"/>
      <p:bldP spid="12308" grpId="0" animBg="1"/>
      <p:bldP spid="1230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0F32C4-943B-4860-9C08-F3448035FEC6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1"/>
            <a:ext cx="9589466" cy="4424797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P(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|C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each k and i: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Debt,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high:</a:t>
            </a:r>
          </a:p>
          <a:p>
            <a:pPr>
              <a:buFont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P(Debt high | Risk high)=(4+1)/(5+2) = 0.71</a:t>
            </a:r>
          </a:p>
          <a:p>
            <a:pPr lvl="1">
              <a:buFontTx/>
              <a:buNone/>
            </a:pPr>
            <a:endParaRPr lang="en-US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P(Debt high | Risk moderate)=(1+1)/(4+2)=0.33</a:t>
            </a:r>
          </a:p>
          <a:p>
            <a:pPr lvl="1">
              <a:buFontTx/>
              <a:buNone/>
            </a:pPr>
            <a:endParaRPr lang="en-US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P(Debt high | Risk low)=(2+1)/(5+2)=0.43</a:t>
            </a:r>
          </a:p>
        </p:txBody>
      </p:sp>
      <p:sp>
        <p:nvSpPr>
          <p:cNvPr id="20485" name="מלבן מעוגל 4"/>
          <p:cNvSpPr>
            <a:spLocks noChangeArrowheads="1"/>
          </p:cNvSpPr>
          <p:nvPr/>
        </p:nvSpPr>
        <p:spPr bwMode="auto">
          <a:xfrm>
            <a:off x="6384758" y="1371601"/>
            <a:ext cx="1655332" cy="53643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he-I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M=2 (Low, High)</a:t>
            </a:r>
            <a:endParaRPr lang="he-IL" altLang="he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707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A8DAF2-AA6E-4B68-9549-EE87DB3EB09F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4980" y="1525291"/>
            <a:ext cx="10167453" cy="4996149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P(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|C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each k and i: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Collateral,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adequate:</a:t>
            </a:r>
          </a:p>
          <a:p>
            <a:pPr>
              <a:buFont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P(Collateral adequate | Risk high)=(0+1)/(5+2)=0.14</a:t>
            </a:r>
          </a:p>
          <a:p>
            <a:pPr lvl="1">
              <a:buFontTx/>
              <a:buNone/>
            </a:pPr>
            <a:endParaRPr lang="en-US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P(Collateral adequate | Risk moderate)=(1+1)/(4+2) =0.33</a:t>
            </a:r>
          </a:p>
          <a:p>
            <a:pPr lvl="1">
              <a:buFontTx/>
              <a:buNone/>
            </a:pPr>
            <a:endParaRPr lang="en-US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P(Collateral adequate | Risk low)=(2+1)/(5+2)=0.43</a:t>
            </a:r>
            <a:endParaRPr lang="he-IL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/>
          </a:p>
        </p:txBody>
      </p:sp>
      <p:sp>
        <p:nvSpPr>
          <p:cNvPr id="22533" name="מלבן מעוגל 4"/>
          <p:cNvSpPr>
            <a:spLocks noChangeArrowheads="1"/>
          </p:cNvSpPr>
          <p:nvPr/>
        </p:nvSpPr>
        <p:spPr bwMode="auto">
          <a:xfrm>
            <a:off x="6096001" y="1905000"/>
            <a:ext cx="2300859" cy="381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he-I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M=2 (None, Adequate)</a:t>
            </a:r>
            <a:endParaRPr lang="he-IL" altLang="he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291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A68A75-406A-4C58-B1AE-9D551A4C7008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03" y="1812504"/>
            <a:ext cx="10060398" cy="4208954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P(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|C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k and i: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Income,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&gt; 35 :</a:t>
            </a:r>
          </a:p>
          <a:p>
            <a:pPr>
              <a:buFont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P(income &gt;35 | Risk high) = (0+2/3)/(5+2)= 0.1</a:t>
            </a:r>
          </a:p>
          <a:p>
            <a:pPr lvl="1">
              <a:buFontTx/>
              <a:buNone/>
            </a:pPr>
            <a:endParaRPr lang="en-US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P(income &gt;35 | Risk moderate) = (1+2/3)/(4+2) = 0.28</a:t>
            </a:r>
          </a:p>
          <a:p>
            <a:pPr lvl="1">
              <a:buFontTx/>
              <a:buNone/>
            </a:pPr>
            <a:endParaRPr lang="en-US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P(income &gt;35 | Risk low) = (5+2/3)/(5+2) = </a:t>
            </a:r>
            <a:r>
              <a:rPr lang="ru-RU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0.81</a:t>
            </a:r>
            <a:endParaRPr lang="en-US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1" name="מלבן מעוגל 5"/>
          <p:cNvSpPr>
            <a:spLocks noChangeArrowheads="1"/>
          </p:cNvSpPr>
          <p:nvPr/>
        </p:nvSpPr>
        <p:spPr bwMode="auto">
          <a:xfrm>
            <a:off x="5715000" y="2133600"/>
            <a:ext cx="2173494" cy="38074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he-I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M=3 (0-15, 15-35, &gt;35)</a:t>
            </a:r>
            <a:endParaRPr lang="he-IL" altLang="he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228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626AED-D8AA-45E9-BC21-7B1EE1E0A96A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1295401"/>
            <a:ext cx="9141619" cy="4996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P(X | C</a:t>
            </a:r>
            <a:r>
              <a:rPr lang="en-US" altLang="en-US" sz="3199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each </a:t>
            </a:r>
            <a:r>
              <a:rPr lang="en-US" altLang="en-US" sz="31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 rtl="0" eaLnBrk="1" hangingPunct="1">
              <a:buFontTx/>
              <a:buNone/>
            </a:pPr>
            <a:endParaRPr lang="en-US" altLang="en-US" sz="31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buFontTx/>
              <a:buNone/>
            </a:pPr>
            <a:endParaRPr lang="en-US" altLang="en-US" sz="31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buFontTx/>
              <a:buNone/>
            </a:pPr>
            <a:r>
              <a:rPr lang="en-US" altLang="en-US" sz="3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 | Risk </a:t>
            </a:r>
            <a:r>
              <a:rPr lang="en-US" altLang="en-US" sz="3199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altLang="en-US" sz="3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0.38*0.71*0.14*0.1=0.0037</a:t>
            </a:r>
            <a:endParaRPr lang="he-IL" altLang="en-US" sz="31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buFontTx/>
              <a:buNone/>
            </a:pPr>
            <a:endParaRPr lang="en-US" altLang="en-US" sz="31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buFontTx/>
              <a:buNone/>
            </a:pPr>
            <a:endParaRPr lang="en-US" altLang="en-US" sz="31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buFontTx/>
              <a:buNone/>
            </a:pPr>
            <a:r>
              <a:rPr lang="en-US" altLang="en-US" sz="3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 | Risk </a:t>
            </a:r>
            <a:r>
              <a:rPr lang="en-US" altLang="en-US" sz="3199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</a:t>
            </a:r>
            <a:r>
              <a:rPr lang="en-US" altLang="en-US" sz="3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0.28*0.33*0.33*0.28=0.0085</a:t>
            </a:r>
          </a:p>
          <a:p>
            <a:pPr lvl="1" algn="l" rtl="0" eaLnBrk="1" hangingPunct="1">
              <a:buFontTx/>
              <a:buNone/>
            </a:pPr>
            <a:endParaRPr lang="en-US" altLang="en-US" sz="31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buFontTx/>
              <a:buNone/>
            </a:pPr>
            <a:r>
              <a:rPr lang="en-US" altLang="en-US" sz="3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 | Risk </a:t>
            </a:r>
            <a:r>
              <a:rPr lang="en-US" altLang="en-US" sz="3199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altLang="en-US" sz="3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0.38*0.43*0.43*0.81=0.0569</a:t>
            </a:r>
            <a:endParaRPr lang="he-IL" altLang="en-US" sz="31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en-US" sz="3199" dirty="0">
              <a:solidFill>
                <a:srgbClr val="A50021"/>
              </a:solidFill>
            </a:endParaRPr>
          </a:p>
        </p:txBody>
      </p:sp>
      <p:sp>
        <p:nvSpPr>
          <p:cNvPr id="25605" name="AutoShape 15"/>
          <p:cNvSpPr>
            <a:spLocks noChangeArrowheads="1"/>
          </p:cNvSpPr>
          <p:nvPr/>
        </p:nvSpPr>
        <p:spPr bwMode="auto">
          <a:xfrm>
            <a:off x="1295400" y="2286001"/>
            <a:ext cx="4032788" cy="434527"/>
          </a:xfrm>
          <a:prstGeom prst="wedgeRoundRectCallout">
            <a:avLst>
              <a:gd name="adj1" fmla="val 25940"/>
              <a:gd name="adj2" fmla="val 9482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P(Credit history = unknown | Risk = high)</a:t>
            </a:r>
          </a:p>
        </p:txBody>
      </p:sp>
      <p:sp>
        <p:nvSpPr>
          <p:cNvPr id="25606" name="AutoShape 16"/>
          <p:cNvSpPr>
            <a:spLocks noChangeArrowheads="1"/>
          </p:cNvSpPr>
          <p:nvPr/>
        </p:nvSpPr>
        <p:spPr bwMode="auto">
          <a:xfrm>
            <a:off x="6324600" y="2062459"/>
            <a:ext cx="2880562" cy="431688"/>
          </a:xfrm>
          <a:prstGeom prst="wedgeRoundRectCallout">
            <a:avLst>
              <a:gd name="adj1" fmla="val -48093"/>
              <a:gd name="adj2" fmla="val 15308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P(Debt = high | Risk  = high)</a:t>
            </a:r>
          </a:p>
        </p:txBody>
      </p:sp>
      <p:sp>
        <p:nvSpPr>
          <p:cNvPr id="25607" name="AutoShape 18"/>
          <p:cNvSpPr>
            <a:spLocks noChangeArrowheads="1"/>
          </p:cNvSpPr>
          <p:nvPr/>
        </p:nvSpPr>
        <p:spPr bwMode="auto">
          <a:xfrm>
            <a:off x="2106497" y="3711127"/>
            <a:ext cx="3743938" cy="431688"/>
          </a:xfrm>
          <a:prstGeom prst="wedgeRoundRectCallout">
            <a:avLst>
              <a:gd name="adj1" fmla="val 35588"/>
              <a:gd name="adj2" fmla="val -11404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P(Collateral =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adequate</a:t>
            </a:r>
            <a:r>
              <a:rPr lang="en-US" altLang="en-US" sz="1600" dirty="0"/>
              <a:t> | Risk  = high)</a:t>
            </a:r>
          </a:p>
        </p:txBody>
      </p:sp>
      <p:sp>
        <p:nvSpPr>
          <p:cNvPr id="25608" name="AutoShape 19"/>
          <p:cNvSpPr>
            <a:spLocks noChangeArrowheads="1"/>
          </p:cNvSpPr>
          <p:nvPr/>
        </p:nvSpPr>
        <p:spPr bwMode="auto">
          <a:xfrm>
            <a:off x="6477001" y="3769899"/>
            <a:ext cx="2986897" cy="433275"/>
          </a:xfrm>
          <a:prstGeom prst="wedgeRoundRectCallout">
            <a:avLst>
              <a:gd name="adj1" fmla="val -28653"/>
              <a:gd name="adj2" fmla="val -12152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P(income &gt;35 | Risk = high)</a:t>
            </a:r>
          </a:p>
        </p:txBody>
      </p:sp>
    </p:spTree>
    <p:extLst>
      <p:ext uri="{BB962C8B-B14F-4D97-AF65-F5344CB8AC3E}">
        <p14:creationId xmlns:p14="http://schemas.microsoft.com/office/powerpoint/2010/main" val="793347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CE2BD7-8080-4C51-B003-31A552579D33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1" y="1447801"/>
            <a:ext cx="10208141" cy="42803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P(Ci)*P(X | Ci)</a:t>
            </a: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9082" lvl="1" indent="0">
              <a:buNone/>
            </a:pPr>
            <a:endParaRPr lang="en-US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9082" lvl="1" indent="0">
              <a:buNone/>
            </a:pP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P(Risk high)*P(X | Risk high) = 5/14*0.0037 = 0</a:t>
            </a:r>
            <a:r>
              <a:rPr lang="ru-RU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.0013</a:t>
            </a:r>
          </a:p>
          <a:p>
            <a:pPr marL="279082" lvl="1" indent="0">
              <a:buNone/>
            </a:pPr>
            <a:endParaRPr lang="en-US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9082" lvl="1" indent="0">
              <a:buNone/>
            </a:pP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P(Risk moderate)*P(X | Risk moderate) = 4/14*0.0085 = 0.0024</a:t>
            </a:r>
            <a:endParaRPr lang="ru-RU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9082" lvl="1" indent="0">
              <a:buNone/>
            </a:pPr>
            <a:endParaRPr lang="en-US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9082" lvl="1" indent="0">
              <a:buNone/>
            </a:pPr>
            <a:r>
              <a:rPr lang="en-US" altLang="en-US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P(Risk low)*P(X | Risk low) = 5/14*0.0569 = 0.0203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Decision: X belongs to the class: Risk = low</a:t>
            </a:r>
          </a:p>
        </p:txBody>
      </p:sp>
    </p:spTree>
    <p:extLst>
      <p:ext uri="{BB962C8B-B14F-4D97-AF65-F5344CB8AC3E}">
        <p14:creationId xmlns:p14="http://schemas.microsoft.com/office/powerpoint/2010/main" val="4044133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Bayesian Learning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410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Basic Assumption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observed data is governed by probability distributions</a:t>
            </a:r>
          </a:p>
          <a:p>
            <a:r>
              <a:rPr lang="en-US" dirty="0" smtClean="0"/>
              <a:t>Features</a:t>
            </a:r>
            <a:endParaRPr lang="en-US" dirty="0"/>
          </a:p>
          <a:p>
            <a:pPr lvl="1"/>
            <a:r>
              <a:rPr lang="en-US" dirty="0" smtClean="0"/>
              <a:t>Using </a:t>
            </a:r>
            <a:r>
              <a:rPr lang="en-US" dirty="0"/>
              <a:t>prior knowledge on probability distributions</a:t>
            </a:r>
          </a:p>
          <a:p>
            <a:pPr lvl="1"/>
            <a:r>
              <a:rPr lang="en-US" dirty="0" smtClean="0"/>
              <a:t>Incremental </a:t>
            </a:r>
            <a:r>
              <a:rPr lang="en-US" dirty="0"/>
              <a:t>learning of probabilities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observed example can incrementally increase or decrease the estimated probability</a:t>
            </a:r>
          </a:p>
          <a:p>
            <a:pPr lvl="1"/>
            <a:r>
              <a:rPr lang="en-US" dirty="0" smtClean="0"/>
              <a:t>Probabilistic </a:t>
            </a:r>
            <a:r>
              <a:rPr lang="en-US" dirty="0"/>
              <a:t>predictions of target values</a:t>
            </a:r>
          </a:p>
          <a:p>
            <a:pPr lvl="1"/>
            <a:r>
              <a:rPr lang="en-US" dirty="0" smtClean="0"/>
              <a:t>Prediction </a:t>
            </a:r>
            <a:r>
              <a:rPr lang="en-US" dirty="0"/>
              <a:t>by multiple hypotheses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standard of optimal decision making</a:t>
            </a:r>
          </a:p>
          <a:p>
            <a:r>
              <a:rPr lang="en-US" dirty="0" smtClean="0"/>
              <a:t>Practical </a:t>
            </a:r>
            <a:r>
              <a:rPr lang="en-US" dirty="0"/>
              <a:t>Algorithms</a:t>
            </a:r>
          </a:p>
          <a:p>
            <a:pPr lvl="1"/>
            <a:r>
              <a:rPr lang="en-US" dirty="0" smtClean="0"/>
              <a:t>Naïve </a:t>
            </a:r>
            <a:r>
              <a:rPr lang="en-US" dirty="0"/>
              <a:t>Bayes Classifier</a:t>
            </a:r>
          </a:p>
          <a:p>
            <a:pPr lvl="1"/>
            <a:r>
              <a:rPr lang="en-US" dirty="0" smtClean="0"/>
              <a:t>Bayesian </a:t>
            </a:r>
            <a:r>
              <a:rPr lang="en-US" dirty="0"/>
              <a:t>Belief Networks</a:t>
            </a:r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3</a:t>
            </a:fld>
            <a:endParaRPr lang="he-IL" dirty="0"/>
          </a:p>
        </p:txBody>
      </p:sp>
      <p:pic>
        <p:nvPicPr>
          <p:cNvPr id="29698" name="Picture 2" descr="Thomas Bayes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498" y="1870075"/>
            <a:ext cx="28956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43292" y="5146431"/>
            <a:ext cx="2332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Thomas Bayes</a:t>
            </a:r>
          </a:p>
          <a:p>
            <a:pPr algn="ctr"/>
            <a:r>
              <a:rPr lang="en-US" dirty="0" smtClean="0"/>
              <a:t>1702 - 1761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78ACF6-0AD9-407E-8554-9AF602933B3E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9601200" cy="762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Bayesian Belief Network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1" y="1600201"/>
            <a:ext cx="11067115" cy="4350205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 (directed acyclic graph)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- set of random variables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arrow from X to Y means that X has a direct influence on Y.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has a CPT (conditional probability table) that quantifies the effects that the parents have on the node.  The parents of a node are all those nodes that have arrows pointing to it.</a:t>
            </a:r>
          </a:p>
        </p:txBody>
      </p:sp>
    </p:spTree>
    <p:extLst>
      <p:ext uri="{BB962C8B-B14F-4D97-AF65-F5344CB8AC3E}">
        <p14:creationId xmlns:p14="http://schemas.microsoft.com/office/powerpoint/2010/main" val="1317662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7103A3-EF14-43B1-837E-CF50A0DE9A5A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949" y="533400"/>
            <a:ext cx="96012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smtClean="0"/>
              <a:t>Example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676400"/>
            <a:ext cx="9601200" cy="4191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Smoke and radiation both cause cancer (but not only...). 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cause fever and/or pain.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Fever and pain also caused by other diseases.</a:t>
            </a:r>
          </a:p>
        </p:txBody>
      </p:sp>
    </p:spTree>
    <p:extLst>
      <p:ext uri="{BB962C8B-B14F-4D97-AF65-F5344CB8AC3E}">
        <p14:creationId xmlns:p14="http://schemas.microsoft.com/office/powerpoint/2010/main" val="188480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DBA778-2670-4D89-ABE0-C3B8B084E7E6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1163"/>
            <a:ext cx="9601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999" b="1" dirty="0"/>
              <a:t>Example: Topology of Belief Network</a:t>
            </a:r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3036098" y="2311692"/>
            <a:ext cx="2406023" cy="8633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399" b="1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3144021" y="2565626"/>
            <a:ext cx="2028297" cy="39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999" b="1" dirty="0">
                <a:solidFill>
                  <a:schemeClr val="bg1"/>
                </a:solidFill>
                <a:cs typeface="Times New Roman" panose="02020603050405020304" pitchFamily="18" charset="0"/>
              </a:rPr>
              <a:t>Smoke</a:t>
            </a:r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6254710" y="2406917"/>
            <a:ext cx="2406023" cy="8633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399" b="1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6510232" y="2719574"/>
            <a:ext cx="2028297" cy="39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999" b="1" dirty="0">
                <a:solidFill>
                  <a:schemeClr val="bg1"/>
                </a:solidFill>
              </a:rPr>
              <a:t>Radiation </a:t>
            </a:r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4788242" y="3587710"/>
            <a:ext cx="2406023" cy="8633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399" b="1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4943777" y="3860690"/>
            <a:ext cx="2028297" cy="39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999" b="1" dirty="0">
                <a:solidFill>
                  <a:schemeClr val="bg1"/>
                </a:solidFill>
                <a:cs typeface="Times New Roman" panose="02020603050405020304" pitchFamily="18" charset="0"/>
              </a:rPr>
              <a:t>Cancer</a:t>
            </a: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2807558" y="4825637"/>
            <a:ext cx="2406023" cy="8633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399" b="1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2856759" y="5084332"/>
            <a:ext cx="2028297" cy="398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999" b="1" dirty="0">
                <a:solidFill>
                  <a:schemeClr val="bg1"/>
                </a:solidFill>
                <a:cs typeface="Times New Roman" panose="02020603050405020304" pitchFamily="18" charset="0"/>
              </a:rPr>
              <a:t>Fever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6388025" y="4825637"/>
            <a:ext cx="2406023" cy="8633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399" b="1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30733" name="Rectangle 12"/>
          <p:cNvSpPr>
            <a:spLocks noChangeArrowheads="1"/>
          </p:cNvSpPr>
          <p:nvPr/>
        </p:nvSpPr>
        <p:spPr bwMode="auto">
          <a:xfrm>
            <a:off x="6643548" y="5138294"/>
            <a:ext cx="2028297" cy="39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999" b="1">
                <a:solidFill>
                  <a:schemeClr val="bg1"/>
                </a:solidFill>
                <a:cs typeface="Times New Roman" panose="02020603050405020304" pitchFamily="18" charset="0"/>
              </a:rPr>
              <a:t>Pain</a:t>
            </a:r>
          </a:p>
        </p:txBody>
      </p:sp>
      <p:sp>
        <p:nvSpPr>
          <p:cNvPr id="30734" name="Line 13"/>
          <p:cNvSpPr>
            <a:spLocks noChangeShapeType="1"/>
          </p:cNvSpPr>
          <p:nvPr/>
        </p:nvSpPr>
        <p:spPr bwMode="auto">
          <a:xfrm>
            <a:off x="4445430" y="3206808"/>
            <a:ext cx="691970" cy="482474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30735" name="Line 14"/>
          <p:cNvSpPr>
            <a:spLocks noChangeShapeType="1"/>
          </p:cNvSpPr>
          <p:nvPr/>
        </p:nvSpPr>
        <p:spPr bwMode="auto">
          <a:xfrm flipH="1">
            <a:off x="6984770" y="3302033"/>
            <a:ext cx="717363" cy="482474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30736" name="Line 15"/>
          <p:cNvSpPr>
            <a:spLocks noChangeShapeType="1"/>
          </p:cNvSpPr>
          <p:nvPr/>
        </p:nvSpPr>
        <p:spPr bwMode="auto">
          <a:xfrm flipH="1">
            <a:off x="4318464" y="4311420"/>
            <a:ext cx="717363" cy="482474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30737" name="Line 16"/>
          <p:cNvSpPr>
            <a:spLocks noChangeShapeType="1"/>
          </p:cNvSpPr>
          <p:nvPr/>
        </p:nvSpPr>
        <p:spPr bwMode="auto">
          <a:xfrm>
            <a:off x="6902240" y="4330465"/>
            <a:ext cx="691970" cy="482474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351048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68B05A-0344-4515-9E25-EFC22A28ED5C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9601200" cy="1143000"/>
          </a:xfrm>
        </p:spPr>
        <p:txBody>
          <a:bodyPr/>
          <a:lstStyle/>
          <a:p>
            <a:pPr eaLnBrk="1" hangingPunct="1"/>
            <a:r>
              <a:rPr lang="en-US" altLang="en-US" sz="3999" b="1" dirty="0"/>
              <a:t>Example: CPT for Cancer Node</a:t>
            </a:r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2978963" y="2401722"/>
            <a:ext cx="6468965" cy="2982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399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028164" y="2696129"/>
            <a:ext cx="939555" cy="3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799" b="1" dirty="0">
                <a:cs typeface="Times New Roman" panose="02020603050405020304" pitchFamily="18" charset="0"/>
              </a:rPr>
              <a:t>Smoke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315292" y="2696129"/>
            <a:ext cx="1234753" cy="3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99" b="1" dirty="0">
                <a:cs typeface="Times New Roman" panose="02020603050405020304" pitchFamily="18" charset="0"/>
              </a:rPr>
              <a:t>Radiation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6503881" y="2521188"/>
            <a:ext cx="3266224" cy="63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5000"/>
              </a:spcBef>
              <a:buFontTx/>
              <a:buNone/>
            </a:pPr>
            <a:r>
              <a:rPr lang="en-US" altLang="en-US" sz="1799" b="1" dirty="0">
                <a:cs typeface="Times New Roman" panose="02020603050405020304" pitchFamily="18" charset="0"/>
              </a:rPr>
              <a:t>P(</a:t>
            </a:r>
            <a:r>
              <a:rPr lang="en-US" altLang="en-US" sz="1799" b="1" dirty="0" err="1">
                <a:cs typeface="Times New Roman" panose="02020603050405020304" pitchFamily="18" charset="0"/>
              </a:rPr>
              <a:t>Cancer|Smoke,Radiation</a:t>
            </a:r>
            <a:r>
              <a:rPr lang="en-US" altLang="en-US" sz="1799" b="1" dirty="0">
                <a:cs typeface="Times New Roman" panose="02020603050405020304" pitchFamily="18" charset="0"/>
              </a:rPr>
              <a:t>)</a:t>
            </a:r>
            <a:r>
              <a:rPr lang="en-US" altLang="en-US" sz="1799" b="1" dirty="0">
                <a:solidFill>
                  <a:schemeClr val="hlink"/>
                </a:solidFill>
                <a:cs typeface="Times New Roman" panose="02020603050405020304" pitchFamily="18" charset="0"/>
              </a:rPr>
              <a:t>         </a:t>
            </a:r>
            <a:r>
              <a:rPr lang="en-US" altLang="en-US" sz="1799" b="1" dirty="0">
                <a:solidFill>
                  <a:srgbClr val="002060"/>
                </a:solidFill>
                <a:cs typeface="Times New Roman" panose="02020603050405020304" pitchFamily="18" charset="0"/>
              </a:rPr>
              <a:t>True</a:t>
            </a:r>
            <a:r>
              <a:rPr lang="en-US" altLang="en-US" sz="1799" b="1" dirty="0">
                <a:cs typeface="Times New Roman" panose="02020603050405020304" pitchFamily="18" charset="0"/>
              </a:rPr>
              <a:t>          </a:t>
            </a:r>
            <a:r>
              <a:rPr lang="en-US" altLang="en-US" sz="1799" b="1" dirty="0">
                <a:solidFill>
                  <a:srgbClr val="002060"/>
                </a:solidFill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31753" name="Rectangle 10"/>
          <p:cNvSpPr>
            <a:spLocks noChangeArrowheads="1"/>
          </p:cNvSpPr>
          <p:nvPr/>
        </p:nvSpPr>
        <p:spPr bwMode="auto">
          <a:xfrm>
            <a:off x="3082123" y="3294098"/>
            <a:ext cx="6237250" cy="160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en-US" sz="1799" dirty="0">
                <a:solidFill>
                  <a:srgbClr val="002060"/>
                </a:solidFill>
                <a:cs typeface="Times New Roman" panose="02020603050405020304" pitchFamily="18" charset="0"/>
              </a:rPr>
              <a:t>True</a:t>
            </a:r>
            <a:r>
              <a:rPr lang="en-US" altLang="en-US" sz="1799" dirty="0">
                <a:solidFill>
                  <a:schemeClr val="hlink"/>
                </a:solidFill>
                <a:cs typeface="Times New Roman" panose="02020603050405020304" pitchFamily="18" charset="0"/>
              </a:rPr>
              <a:t>              </a:t>
            </a:r>
            <a:r>
              <a:rPr lang="en-US" altLang="en-US" sz="1799" dirty="0" err="1">
                <a:solidFill>
                  <a:srgbClr val="002060"/>
                </a:solidFill>
                <a:cs typeface="Times New Roman" panose="02020603050405020304" pitchFamily="18" charset="0"/>
              </a:rPr>
              <a:t>True</a:t>
            </a:r>
            <a:r>
              <a:rPr lang="en-US" altLang="en-US" sz="1799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                   0.750            0.250</a:t>
            </a:r>
            <a:endParaRPr lang="en-US" altLang="en-US" sz="1799" dirty="0">
              <a:cs typeface="Times New Roman" panose="02020603050405020304" pitchFamily="18" charset="0"/>
            </a:endParaRPr>
          </a:p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en-US" sz="1799" dirty="0">
                <a:solidFill>
                  <a:srgbClr val="002060"/>
                </a:solidFill>
                <a:cs typeface="Times New Roman" panose="02020603050405020304" pitchFamily="18" charset="0"/>
              </a:rPr>
              <a:t>True</a:t>
            </a:r>
            <a:r>
              <a:rPr lang="en-US" altLang="en-US" sz="1799" dirty="0">
                <a:solidFill>
                  <a:schemeClr val="hlink"/>
                </a:solidFill>
                <a:cs typeface="Times New Roman" panose="02020603050405020304" pitchFamily="18" charset="0"/>
              </a:rPr>
              <a:t>              </a:t>
            </a:r>
            <a:r>
              <a:rPr lang="en-US" altLang="en-US" sz="1799" dirty="0">
                <a:solidFill>
                  <a:srgbClr val="002060"/>
                </a:solidFill>
                <a:cs typeface="Times New Roman" panose="02020603050405020304" pitchFamily="18" charset="0"/>
              </a:rPr>
              <a:t>False</a:t>
            </a:r>
            <a:r>
              <a:rPr lang="en-US" altLang="en-US" sz="1799" dirty="0">
                <a:solidFill>
                  <a:schemeClr val="hlink"/>
                </a:solidFill>
                <a:cs typeface="Times New Roman" panose="02020603050405020304" pitchFamily="18" charset="0"/>
              </a:rPr>
              <a:t>                              </a:t>
            </a:r>
            <a:r>
              <a:rPr lang="en-US" altLang="en-US" sz="1799" dirty="0">
                <a:solidFill>
                  <a:srgbClr val="000000"/>
                </a:solidFill>
                <a:cs typeface="Times New Roman" panose="02020603050405020304" pitchFamily="18" charset="0"/>
              </a:rPr>
              <a:t>0.700            0.300</a:t>
            </a:r>
            <a:endParaRPr lang="en-US" altLang="en-US" sz="1799" dirty="0">
              <a:cs typeface="Times New Roman" panose="02020603050405020304" pitchFamily="18" charset="0"/>
            </a:endParaRPr>
          </a:p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en-US" sz="1799" dirty="0">
                <a:solidFill>
                  <a:srgbClr val="002060"/>
                </a:solidFill>
                <a:cs typeface="Times New Roman" panose="02020603050405020304" pitchFamily="18" charset="0"/>
              </a:rPr>
              <a:t>False</a:t>
            </a:r>
            <a:r>
              <a:rPr lang="en-US" altLang="en-US" sz="1799" dirty="0">
                <a:solidFill>
                  <a:schemeClr val="hlink"/>
                </a:solidFill>
                <a:cs typeface="Times New Roman" panose="02020603050405020304" pitchFamily="18" charset="0"/>
              </a:rPr>
              <a:t>             </a:t>
            </a:r>
            <a:r>
              <a:rPr lang="en-US" altLang="en-US" sz="1799" dirty="0">
                <a:solidFill>
                  <a:srgbClr val="002060"/>
                </a:solidFill>
                <a:cs typeface="Times New Roman" panose="02020603050405020304" pitchFamily="18" charset="0"/>
              </a:rPr>
              <a:t>True</a:t>
            </a:r>
            <a:r>
              <a:rPr lang="en-US" altLang="en-US" sz="1799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                   0.600            0.400</a:t>
            </a:r>
            <a:endParaRPr lang="en-US" altLang="en-US" sz="1799" dirty="0">
              <a:cs typeface="Times New Roman" panose="02020603050405020304" pitchFamily="18" charset="0"/>
            </a:endParaRPr>
          </a:p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en-US" sz="1799" dirty="0">
                <a:solidFill>
                  <a:srgbClr val="002060"/>
                </a:solidFill>
                <a:cs typeface="Times New Roman" panose="02020603050405020304" pitchFamily="18" charset="0"/>
              </a:rPr>
              <a:t>False</a:t>
            </a:r>
            <a:r>
              <a:rPr lang="en-US" altLang="en-US" sz="1799" dirty="0">
                <a:solidFill>
                  <a:schemeClr val="hlink"/>
                </a:solidFill>
                <a:cs typeface="Times New Roman" panose="02020603050405020304" pitchFamily="18" charset="0"/>
              </a:rPr>
              <a:t>             </a:t>
            </a:r>
            <a:r>
              <a:rPr lang="en-US" altLang="en-US" sz="1799" dirty="0" err="1">
                <a:solidFill>
                  <a:srgbClr val="002060"/>
                </a:solidFill>
                <a:cs typeface="Times New Roman" panose="02020603050405020304" pitchFamily="18" charset="0"/>
              </a:rPr>
              <a:t>False</a:t>
            </a:r>
            <a:r>
              <a:rPr lang="en-US" altLang="en-US" sz="1799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         	   0.010            0.990        </a:t>
            </a:r>
          </a:p>
        </p:txBody>
      </p:sp>
    </p:spTree>
    <p:extLst>
      <p:ext uri="{BB962C8B-B14F-4D97-AF65-F5344CB8AC3E}">
        <p14:creationId xmlns:p14="http://schemas.microsoft.com/office/powerpoint/2010/main" val="781056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A77C28-8384-41AD-B821-923E447ED7F9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454109" y="-4044"/>
            <a:ext cx="9601200" cy="1143000"/>
          </a:xfrm>
        </p:spPr>
        <p:txBody>
          <a:bodyPr/>
          <a:lstStyle/>
          <a:p>
            <a:pPr eaLnBrk="1" hangingPunct="1"/>
            <a:r>
              <a:rPr lang="en-US" altLang="en-US" sz="3999" b="1" dirty="0"/>
              <a:t>Example: Complete Belief Network</a:t>
            </a:r>
          </a:p>
        </p:txBody>
      </p:sp>
      <p:sp>
        <p:nvSpPr>
          <p:cNvPr id="20485" name="Oval 3"/>
          <p:cNvSpPr>
            <a:spLocks noChangeArrowheads="1"/>
          </p:cNvSpPr>
          <p:nvPr/>
        </p:nvSpPr>
        <p:spPr bwMode="auto">
          <a:xfrm>
            <a:off x="3036098" y="2311692"/>
            <a:ext cx="2406023" cy="8633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399" b="1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3291621" y="2624349"/>
            <a:ext cx="2028297" cy="36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799" b="1">
                <a:solidFill>
                  <a:schemeClr val="bg1"/>
                </a:solidFill>
                <a:cs typeface="Times New Roman" panose="02020603050405020304" pitchFamily="18" charset="0"/>
              </a:rPr>
              <a:t>Smoke</a:t>
            </a:r>
          </a:p>
        </p:txBody>
      </p:sp>
      <p:sp>
        <p:nvSpPr>
          <p:cNvPr id="20487" name="Oval 5"/>
          <p:cNvSpPr>
            <a:spLocks noChangeArrowheads="1"/>
          </p:cNvSpPr>
          <p:nvPr/>
        </p:nvSpPr>
        <p:spPr bwMode="auto">
          <a:xfrm>
            <a:off x="6254710" y="2406917"/>
            <a:ext cx="2406023" cy="8633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399" b="1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32776" name="Rectangle 6"/>
          <p:cNvSpPr>
            <a:spLocks noChangeArrowheads="1"/>
          </p:cNvSpPr>
          <p:nvPr/>
        </p:nvSpPr>
        <p:spPr bwMode="auto">
          <a:xfrm>
            <a:off x="6510232" y="2719574"/>
            <a:ext cx="2028297" cy="36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799" b="1">
                <a:solidFill>
                  <a:schemeClr val="bg1"/>
                </a:solidFill>
                <a:cs typeface="Times New Roman" panose="02020603050405020304" pitchFamily="18" charset="0"/>
              </a:rPr>
              <a:t>Radiation</a:t>
            </a:r>
          </a:p>
        </p:txBody>
      </p:sp>
      <p:sp>
        <p:nvSpPr>
          <p:cNvPr id="20489" name="Oval 7"/>
          <p:cNvSpPr>
            <a:spLocks noChangeArrowheads="1"/>
          </p:cNvSpPr>
          <p:nvPr/>
        </p:nvSpPr>
        <p:spPr bwMode="auto">
          <a:xfrm>
            <a:off x="3893125" y="3663890"/>
            <a:ext cx="2406023" cy="8633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399" b="1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32778" name="Rectangle 8"/>
          <p:cNvSpPr>
            <a:spLocks noChangeArrowheads="1"/>
          </p:cNvSpPr>
          <p:nvPr/>
        </p:nvSpPr>
        <p:spPr bwMode="auto">
          <a:xfrm>
            <a:off x="4053422" y="3881322"/>
            <a:ext cx="2028297" cy="36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799" b="1">
                <a:solidFill>
                  <a:schemeClr val="bg1"/>
                </a:solidFill>
                <a:cs typeface="Times New Roman" panose="02020603050405020304" pitchFamily="18" charset="0"/>
              </a:rPr>
              <a:t>Cancer</a:t>
            </a:r>
          </a:p>
        </p:txBody>
      </p:sp>
      <p:sp>
        <p:nvSpPr>
          <p:cNvPr id="20491" name="Oval 9"/>
          <p:cNvSpPr>
            <a:spLocks noChangeArrowheads="1"/>
          </p:cNvSpPr>
          <p:nvPr/>
        </p:nvSpPr>
        <p:spPr bwMode="auto">
          <a:xfrm>
            <a:off x="2255252" y="4863727"/>
            <a:ext cx="2406023" cy="8633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399" b="1">
              <a:solidFill>
                <a:schemeClr val="bg1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32780" name="Rectangle 10"/>
          <p:cNvSpPr>
            <a:spLocks noChangeArrowheads="1"/>
          </p:cNvSpPr>
          <p:nvPr/>
        </p:nvSpPr>
        <p:spPr bwMode="auto">
          <a:xfrm>
            <a:off x="2396504" y="5100204"/>
            <a:ext cx="2028297" cy="36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799" b="1">
                <a:solidFill>
                  <a:schemeClr val="bg1"/>
                </a:solidFill>
                <a:cs typeface="Times New Roman" panose="02020603050405020304" pitchFamily="18" charset="0"/>
              </a:rPr>
              <a:t>Fever</a:t>
            </a:r>
          </a:p>
        </p:txBody>
      </p:sp>
      <p:sp>
        <p:nvSpPr>
          <p:cNvPr id="20493" name="Oval 11"/>
          <p:cNvSpPr>
            <a:spLocks noChangeArrowheads="1"/>
          </p:cNvSpPr>
          <p:nvPr/>
        </p:nvSpPr>
        <p:spPr bwMode="auto">
          <a:xfrm>
            <a:off x="6235665" y="5073223"/>
            <a:ext cx="1891807" cy="8633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399" b="1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32782" name="Rectangle 12"/>
          <p:cNvSpPr>
            <a:spLocks noChangeArrowheads="1"/>
          </p:cNvSpPr>
          <p:nvPr/>
        </p:nvSpPr>
        <p:spPr bwMode="auto">
          <a:xfrm>
            <a:off x="5976971" y="5309700"/>
            <a:ext cx="2028297" cy="36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799" b="1">
                <a:solidFill>
                  <a:schemeClr val="bg1"/>
                </a:solidFill>
                <a:cs typeface="Times New Roman" panose="02020603050405020304" pitchFamily="18" charset="0"/>
              </a:rPr>
              <a:t>Pain</a:t>
            </a:r>
          </a:p>
        </p:txBody>
      </p:sp>
      <p:sp>
        <p:nvSpPr>
          <p:cNvPr id="32783" name="Line 13"/>
          <p:cNvSpPr>
            <a:spLocks noChangeShapeType="1"/>
          </p:cNvSpPr>
          <p:nvPr/>
        </p:nvSpPr>
        <p:spPr bwMode="auto">
          <a:xfrm>
            <a:off x="3935976" y="3213156"/>
            <a:ext cx="691970" cy="482474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32784" name="Line 14"/>
          <p:cNvSpPr>
            <a:spLocks noChangeShapeType="1"/>
          </p:cNvSpPr>
          <p:nvPr/>
        </p:nvSpPr>
        <p:spPr bwMode="auto">
          <a:xfrm flipH="1">
            <a:off x="5765887" y="3130628"/>
            <a:ext cx="869723" cy="558654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32785" name="Line 15"/>
          <p:cNvSpPr>
            <a:spLocks noChangeShapeType="1"/>
          </p:cNvSpPr>
          <p:nvPr/>
        </p:nvSpPr>
        <p:spPr bwMode="auto">
          <a:xfrm flipH="1">
            <a:off x="3461437" y="4349510"/>
            <a:ext cx="717363" cy="482474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32786" name="Line 16"/>
          <p:cNvSpPr>
            <a:spLocks noChangeShapeType="1"/>
          </p:cNvSpPr>
          <p:nvPr/>
        </p:nvSpPr>
        <p:spPr bwMode="auto">
          <a:xfrm>
            <a:off x="6216620" y="4330466"/>
            <a:ext cx="863375" cy="711015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32787" name="Rectangle 17"/>
          <p:cNvSpPr>
            <a:spLocks noChangeArrowheads="1"/>
          </p:cNvSpPr>
          <p:nvPr/>
        </p:nvSpPr>
        <p:spPr bwMode="auto">
          <a:xfrm>
            <a:off x="2407612" y="1548304"/>
            <a:ext cx="1225231" cy="711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399" b="1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788" name="Rectangle 18"/>
          <p:cNvSpPr>
            <a:spLocks noChangeArrowheads="1"/>
          </p:cNvSpPr>
          <p:nvPr/>
        </p:nvSpPr>
        <p:spPr bwMode="auto">
          <a:xfrm>
            <a:off x="2548865" y="1576872"/>
            <a:ext cx="828459" cy="69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799" b="1">
                <a:cs typeface="Times New Roman" panose="02020603050405020304" pitchFamily="18" charset="0"/>
              </a:rPr>
              <a:t>P(S)</a:t>
            </a:r>
          </a:p>
          <a:p>
            <a:pPr algn="ctr" eaLnBrk="1" hangingPunct="1">
              <a:buFontTx/>
              <a:buNone/>
            </a:pPr>
            <a:r>
              <a:rPr lang="en-US" altLang="en-US" sz="1799" b="1">
                <a:solidFill>
                  <a:srgbClr val="000000"/>
                </a:solidFill>
                <a:cs typeface="Times New Roman" panose="02020603050405020304" pitchFamily="18" charset="0"/>
              </a:rPr>
              <a:t>0.100</a:t>
            </a:r>
          </a:p>
        </p:txBody>
      </p:sp>
      <p:sp>
        <p:nvSpPr>
          <p:cNvPr id="32789" name="Line 19"/>
          <p:cNvSpPr>
            <a:spLocks noChangeShapeType="1"/>
          </p:cNvSpPr>
          <p:nvPr/>
        </p:nvSpPr>
        <p:spPr bwMode="auto">
          <a:xfrm>
            <a:off x="2445702" y="1886352"/>
            <a:ext cx="11871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32790" name="Rectangle 20"/>
          <p:cNvSpPr>
            <a:spLocks noChangeArrowheads="1"/>
          </p:cNvSpPr>
          <p:nvPr/>
        </p:nvSpPr>
        <p:spPr bwMode="auto">
          <a:xfrm>
            <a:off x="6959376" y="1587980"/>
            <a:ext cx="1225231" cy="711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399" b="1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791" name="Rectangle 21"/>
          <p:cNvSpPr>
            <a:spLocks noChangeArrowheads="1"/>
          </p:cNvSpPr>
          <p:nvPr/>
        </p:nvSpPr>
        <p:spPr bwMode="auto">
          <a:xfrm>
            <a:off x="7157764" y="1595917"/>
            <a:ext cx="828459" cy="69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799" b="1">
                <a:cs typeface="Times New Roman" panose="02020603050405020304" pitchFamily="18" charset="0"/>
              </a:rPr>
              <a:t>P(R)</a:t>
            </a:r>
          </a:p>
          <a:p>
            <a:pPr algn="ctr" eaLnBrk="1" hangingPunct="1">
              <a:buFontTx/>
              <a:buNone/>
            </a:pPr>
            <a:r>
              <a:rPr lang="en-US" altLang="en-US" sz="1799" b="1">
                <a:solidFill>
                  <a:srgbClr val="000000"/>
                </a:solidFill>
                <a:cs typeface="Times New Roman" panose="02020603050405020304" pitchFamily="18" charset="0"/>
              </a:rPr>
              <a:t>0.002</a:t>
            </a:r>
          </a:p>
        </p:txBody>
      </p:sp>
      <p:sp>
        <p:nvSpPr>
          <p:cNvPr id="32792" name="Line 22"/>
          <p:cNvSpPr>
            <a:spLocks noChangeShapeType="1"/>
          </p:cNvSpPr>
          <p:nvPr/>
        </p:nvSpPr>
        <p:spPr bwMode="auto">
          <a:xfrm>
            <a:off x="6978421" y="1905397"/>
            <a:ext cx="11871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32794" name="Rectangle 24"/>
          <p:cNvSpPr>
            <a:spLocks noChangeArrowheads="1"/>
          </p:cNvSpPr>
          <p:nvPr/>
        </p:nvSpPr>
        <p:spPr bwMode="auto">
          <a:xfrm>
            <a:off x="7081580" y="3365518"/>
            <a:ext cx="2237792" cy="15299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799" b="1" dirty="0">
                <a:cs typeface="Times New Roman" panose="02020603050405020304" pitchFamily="18" charset="0"/>
              </a:rPr>
              <a:t>S       R    P(C|S,R)</a:t>
            </a:r>
          </a:p>
          <a:p>
            <a:pPr algn="l" rtl="0" eaLnBrk="1" hangingPunct="1">
              <a:spcBef>
                <a:spcPct val="5000"/>
              </a:spcBef>
              <a:buFontTx/>
              <a:buNone/>
            </a:pPr>
            <a:r>
              <a:rPr lang="en-US" altLang="en-US" sz="1799" b="1" dirty="0">
                <a:cs typeface="Times New Roman" panose="02020603050405020304" pitchFamily="18" charset="0"/>
              </a:rPr>
              <a:t>  T       </a:t>
            </a:r>
            <a:r>
              <a:rPr lang="en-US" altLang="en-US" sz="1799" b="1" dirty="0" err="1">
                <a:cs typeface="Times New Roman" panose="02020603050405020304" pitchFamily="18" charset="0"/>
              </a:rPr>
              <a:t>T</a:t>
            </a:r>
            <a:r>
              <a:rPr lang="en-US" altLang="en-US" sz="1799" b="1" dirty="0">
                <a:cs typeface="Times New Roman" panose="02020603050405020304" pitchFamily="18" charset="0"/>
              </a:rPr>
              <a:t>        0.75  </a:t>
            </a:r>
          </a:p>
          <a:p>
            <a:pPr algn="l" rtl="0" eaLnBrk="1" hangingPunct="1">
              <a:spcBef>
                <a:spcPct val="5000"/>
              </a:spcBef>
              <a:buFontTx/>
              <a:buNone/>
            </a:pPr>
            <a:r>
              <a:rPr lang="en-US" altLang="en-US" sz="1799" b="1" dirty="0">
                <a:cs typeface="Times New Roman" panose="02020603050405020304" pitchFamily="18" charset="0"/>
              </a:rPr>
              <a:t>  T       F        0.70</a:t>
            </a:r>
          </a:p>
          <a:p>
            <a:pPr algn="l" rtl="0" eaLnBrk="1" hangingPunct="1">
              <a:spcBef>
                <a:spcPct val="5000"/>
              </a:spcBef>
              <a:buFontTx/>
              <a:buNone/>
            </a:pPr>
            <a:r>
              <a:rPr lang="en-US" altLang="en-US" sz="1799" b="1" dirty="0">
                <a:cs typeface="Times New Roman" panose="02020603050405020304" pitchFamily="18" charset="0"/>
              </a:rPr>
              <a:t>  F       T        0.60</a:t>
            </a:r>
          </a:p>
          <a:p>
            <a:pPr algn="l" rtl="0" eaLnBrk="1" hangingPunct="1">
              <a:spcBef>
                <a:spcPct val="5000"/>
              </a:spcBef>
              <a:buFontTx/>
              <a:buNone/>
            </a:pPr>
            <a:r>
              <a:rPr lang="en-US" altLang="en-US" sz="1799" b="1" dirty="0">
                <a:cs typeface="Times New Roman" panose="02020603050405020304" pitchFamily="18" charset="0"/>
              </a:rPr>
              <a:t>  F       </a:t>
            </a:r>
            <a:r>
              <a:rPr lang="en-US" altLang="en-US" sz="1799" b="1" dirty="0" err="1">
                <a:cs typeface="Times New Roman" panose="02020603050405020304" pitchFamily="18" charset="0"/>
              </a:rPr>
              <a:t>F</a:t>
            </a:r>
            <a:r>
              <a:rPr lang="en-US" altLang="en-US" sz="1799" b="1" dirty="0">
                <a:cs typeface="Times New Roman" panose="02020603050405020304" pitchFamily="18" charset="0"/>
              </a:rPr>
              <a:t>        0.01</a:t>
            </a:r>
          </a:p>
        </p:txBody>
      </p:sp>
      <p:sp>
        <p:nvSpPr>
          <p:cNvPr id="32795" name="Line 25"/>
          <p:cNvSpPr>
            <a:spLocks noChangeShapeType="1"/>
          </p:cNvSpPr>
          <p:nvPr/>
        </p:nvSpPr>
        <p:spPr bwMode="auto">
          <a:xfrm>
            <a:off x="7092691" y="3676586"/>
            <a:ext cx="221557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32796" name="Rectangle 26"/>
          <p:cNvSpPr>
            <a:spLocks noChangeArrowheads="1"/>
          </p:cNvSpPr>
          <p:nvPr/>
        </p:nvSpPr>
        <p:spPr bwMode="auto">
          <a:xfrm>
            <a:off x="4769197" y="5073222"/>
            <a:ext cx="1377591" cy="95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399" b="1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797" name="Rectangle 27"/>
          <p:cNvSpPr>
            <a:spLocks noChangeArrowheads="1"/>
          </p:cNvSpPr>
          <p:nvPr/>
        </p:nvSpPr>
        <p:spPr bwMode="auto">
          <a:xfrm>
            <a:off x="4719999" y="5062114"/>
            <a:ext cx="1456945" cy="1023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799" b="1">
                <a:cs typeface="Times New Roman" panose="02020603050405020304" pitchFamily="18" charset="0"/>
              </a:rPr>
              <a:t>C      P(F|C)</a:t>
            </a:r>
          </a:p>
          <a:p>
            <a:pPr eaLnBrk="1" hangingPunct="1">
              <a:buFontTx/>
              <a:buNone/>
            </a:pPr>
            <a:r>
              <a:rPr lang="en-US" altLang="en-US" sz="1799" b="1">
                <a:solidFill>
                  <a:srgbClr val="000000"/>
                </a:solidFill>
                <a:cs typeface="Times New Roman" panose="02020603050405020304" pitchFamily="18" charset="0"/>
              </a:rPr>
              <a:t>T         0.50</a:t>
            </a:r>
          </a:p>
          <a:p>
            <a:pPr eaLnBrk="1" hangingPunct="1">
              <a:buFontTx/>
              <a:buNone/>
            </a:pPr>
            <a:r>
              <a:rPr lang="en-US" altLang="en-US" sz="1799" b="1">
                <a:solidFill>
                  <a:srgbClr val="000000"/>
                </a:solidFill>
                <a:cs typeface="Times New Roman" panose="02020603050405020304" pitchFamily="18" charset="0"/>
              </a:rPr>
              <a:t>F         0.80</a:t>
            </a:r>
          </a:p>
        </p:txBody>
      </p:sp>
      <p:sp>
        <p:nvSpPr>
          <p:cNvPr id="32798" name="Line 28"/>
          <p:cNvSpPr>
            <a:spLocks noChangeShapeType="1"/>
          </p:cNvSpPr>
          <p:nvPr/>
        </p:nvSpPr>
        <p:spPr bwMode="auto">
          <a:xfrm>
            <a:off x="4788241" y="5390639"/>
            <a:ext cx="139663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  <p:sp>
        <p:nvSpPr>
          <p:cNvPr id="32800" name="Rectangle 30"/>
          <p:cNvSpPr>
            <a:spLocks noChangeArrowheads="1"/>
          </p:cNvSpPr>
          <p:nvPr/>
        </p:nvSpPr>
        <p:spPr bwMode="auto">
          <a:xfrm>
            <a:off x="8219524" y="5073222"/>
            <a:ext cx="1661679" cy="1023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lIns="90464" tIns="44438" rIns="90464" bIns="44438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799" b="1">
                <a:cs typeface="Times New Roman" panose="02020603050405020304" pitchFamily="18" charset="0"/>
              </a:rPr>
              <a:t>C       P(P|C)</a:t>
            </a:r>
          </a:p>
          <a:p>
            <a:pPr eaLnBrk="1" hangingPunct="1">
              <a:buFontTx/>
              <a:buNone/>
            </a:pPr>
            <a:r>
              <a:rPr lang="en-US" altLang="en-US" sz="1799" b="1">
                <a:solidFill>
                  <a:srgbClr val="000000"/>
                </a:solidFill>
                <a:cs typeface="Times New Roman" panose="02020603050405020304" pitchFamily="18" charset="0"/>
              </a:rPr>
              <a:t>T         0.70</a:t>
            </a:r>
          </a:p>
          <a:p>
            <a:pPr eaLnBrk="1" hangingPunct="1">
              <a:buFontTx/>
              <a:buNone/>
            </a:pPr>
            <a:r>
              <a:rPr lang="en-US" altLang="en-US" sz="1799" b="1">
                <a:solidFill>
                  <a:srgbClr val="000000"/>
                </a:solidFill>
                <a:cs typeface="Times New Roman" panose="02020603050405020304" pitchFamily="18" charset="0"/>
              </a:rPr>
              <a:t>F         0.20</a:t>
            </a:r>
          </a:p>
        </p:txBody>
      </p:sp>
      <p:sp>
        <p:nvSpPr>
          <p:cNvPr id="32801" name="Line 31"/>
          <p:cNvSpPr>
            <a:spLocks noChangeShapeType="1"/>
          </p:cNvSpPr>
          <p:nvPr/>
        </p:nvSpPr>
        <p:spPr bwMode="auto">
          <a:xfrm>
            <a:off x="8330618" y="5428729"/>
            <a:ext cx="139663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3690776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>
            <a:hlinkClick r:id="" action="ppaction://ole?verb=0"/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515162" y="3344885"/>
          <a:ext cx="9161674" cy="172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8" name="משוואה" r:id="rId3" imgW="3324225" imgH="657225" progId="Equation.3">
                  <p:embed/>
                </p:oleObj>
              </mc:Choice>
              <mc:Fallback>
                <p:oleObj name="משוואה" r:id="rId3" imgW="3324225" imgH="657225" progId="Equation.3">
                  <p:embed/>
                  <p:pic>
                    <p:nvPicPr>
                      <p:cNvPr id="33794" name="Object 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162" y="3344885"/>
                        <a:ext cx="9161674" cy="172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672A24-CE17-4CD2-81ED-85846B44D9BE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title"/>
          </p:nvPr>
        </p:nvSpPr>
        <p:spPr>
          <a:xfrm>
            <a:off x="1482012" y="457200"/>
            <a:ext cx="96012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smtClean="0"/>
              <a:t>Classification</a:t>
            </a:r>
          </a:p>
        </p:txBody>
      </p:sp>
      <p:sp>
        <p:nvSpPr>
          <p:cNvPr id="33797" name="Rectangle 7"/>
          <p:cNvSpPr>
            <a:spLocks noChangeArrowheads="1"/>
          </p:cNvSpPr>
          <p:nvPr/>
        </p:nvSpPr>
        <p:spPr bwMode="auto">
          <a:xfrm>
            <a:off x="990601" y="1371600"/>
            <a:ext cx="9503473" cy="119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generic entry in the joint probability distribution is the probability of a conjunction of particular assignments to each variable, such as:</a:t>
            </a:r>
          </a:p>
        </p:txBody>
      </p:sp>
    </p:spTree>
    <p:extLst>
      <p:ext uri="{BB962C8B-B14F-4D97-AF65-F5344CB8AC3E}">
        <p14:creationId xmlns:p14="http://schemas.microsoft.com/office/powerpoint/2010/main" val="3007841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16BAAA-EBCE-48FD-81DD-35F5187532B3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228601"/>
            <a:ext cx="7770376" cy="857027"/>
          </a:xfrm>
          <a:noFill/>
        </p:spPr>
        <p:txBody>
          <a:bodyPr vert="horz" lIns="90464" tIns="44438" rIns="90464" bIns="44438" rtlCol="0" anchor="b">
            <a:normAutofit/>
          </a:bodyPr>
          <a:lstStyle/>
          <a:p>
            <a:pPr eaLnBrk="1" hangingPunct="1"/>
            <a:r>
              <a:rPr lang="en-US" altLang="en-US" b="1" dirty="0" smtClean="0"/>
              <a:t>Example: Probability Calculation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9260" y="2667000"/>
            <a:ext cx="10128572" cy="3708828"/>
          </a:xfrm>
          <a:noFill/>
        </p:spPr>
        <p:txBody>
          <a:bodyPr vert="horz" lIns="90464" tIns="44438" rIns="90464" bIns="44438" rtlCol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probability of the event that the patient has a cancer but he never smoked and never got radiation, and felt both fever and pain.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P(F ^ P ^ C ^ ~S ^ ~R)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= P(F|C) P(P|C) P(C|~S,~R) P(~S) P(~R)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= 0.50 * 0.70 * 0.010 * 0.900 * 0.998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= 0.0031437</a:t>
            </a:r>
          </a:p>
        </p:txBody>
      </p:sp>
      <p:graphicFrame>
        <p:nvGraphicFramePr>
          <p:cNvPr id="5" name="Object 2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2133600" y="1267149"/>
          <a:ext cx="8534400" cy="1218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2" name="משוואה" r:id="rId4" imgW="3324225" imgH="657225" progId="Equation.3">
                  <p:embed/>
                </p:oleObj>
              </mc:Choice>
              <mc:Fallback>
                <p:oleObj name="משוואה" r:id="rId4" imgW="3324225" imgH="657225" progId="Equation.3">
                  <p:embed/>
                  <p:pic>
                    <p:nvPicPr>
                      <p:cNvPr id="5" name="Object 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67149"/>
                        <a:ext cx="8534400" cy="1218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5606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EFD97FE-E1EF-40BE-96B3-3D3A74B12980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4026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Avoiding the Zero-Probability Problem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19200"/>
            <a:ext cx="8382000" cy="5486400"/>
          </a:xfrm>
        </p:spPr>
        <p:txBody>
          <a:bodyPr/>
          <a:lstStyle/>
          <a:p>
            <a:pPr eaLnBrk="1" hangingPunct="1"/>
            <a:r>
              <a:rPr lang="en-US" altLang="en-US" sz="2400"/>
              <a:t>Naïve Bayesian prediction requires each conditional prob. be </a:t>
            </a:r>
            <a:r>
              <a:rPr lang="en-US" altLang="en-US" sz="2400" b="1"/>
              <a:t>non-zero</a:t>
            </a:r>
            <a:r>
              <a:rPr lang="en-US" altLang="en-US" sz="2400"/>
              <a:t>.  Otherwise, the predicted prob. will be zero</a:t>
            </a:r>
          </a:p>
          <a:p>
            <a:pPr eaLnBrk="1" hangingPunct="1"/>
            <a:endParaRPr lang="en-US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/>
              <a:t>	</a:t>
            </a:r>
          </a:p>
          <a:p>
            <a:pPr eaLnBrk="1" hangingPunct="1"/>
            <a:r>
              <a:rPr lang="en-US" altLang="en-US" sz="2400"/>
              <a:t>Ex. Suppose a dataset with 1000 tuples, income=low (0), income= medium (990), and income = high (10)</a:t>
            </a:r>
          </a:p>
          <a:p>
            <a:pPr eaLnBrk="1" hangingPunct="1"/>
            <a:r>
              <a:rPr lang="en-US" altLang="en-US" sz="2400"/>
              <a:t>Use </a:t>
            </a:r>
            <a:r>
              <a:rPr lang="en-US" altLang="en-US" sz="2400" b="1"/>
              <a:t>Laplacian correction</a:t>
            </a:r>
            <a:r>
              <a:rPr lang="en-US" altLang="en-US" sz="2400"/>
              <a:t> (or Laplacian estimator)</a:t>
            </a:r>
          </a:p>
          <a:p>
            <a:pPr lvl="1" eaLnBrk="1" hangingPunct="1"/>
            <a:r>
              <a:rPr lang="en-US" altLang="en-US" i="1"/>
              <a:t>Adding 1 to each case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Prob(income = low) = 1/1003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Prob(income = medium) = 991/1003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Prob(income = high) = 11/1003</a:t>
            </a:r>
          </a:p>
          <a:p>
            <a:pPr lvl="1" eaLnBrk="1" hangingPunct="1"/>
            <a:r>
              <a:rPr lang="en-US" altLang="en-US"/>
              <a:t>The “corrected” prob. estimates are close to their “uncorrected” counterparts</a:t>
            </a:r>
          </a:p>
        </p:txBody>
      </p:sp>
      <p:graphicFrame>
        <p:nvGraphicFramePr>
          <p:cNvPr id="40965" name="Object 4"/>
          <p:cNvGraphicFramePr>
            <a:graphicFrameLocks noGrp="1"/>
          </p:cNvGraphicFramePr>
          <p:nvPr>
            <p:ph sz="half" idx="2"/>
          </p:nvPr>
        </p:nvGraphicFramePr>
        <p:xfrm>
          <a:off x="3733800" y="1981200"/>
          <a:ext cx="403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4" imgW="1765300" imgH="508000" progId="Equation.3">
                  <p:embed/>
                </p:oleObj>
              </mc:Choice>
              <mc:Fallback>
                <p:oleObj name="Equation" r:id="rId4" imgW="1765300" imgH="508000" progId="Equation.3">
                  <p:embed/>
                  <p:pic>
                    <p:nvPicPr>
                      <p:cNvPr id="40965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81200"/>
                        <a:ext cx="4038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858583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856DE7B-06A5-4448-AAD8-11F83DD11167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33525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Naïve Bayes Classifier: Comments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6106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Advantages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Easy to implement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Good results obtained in most of the cases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Assumption: class conditional independence, therefore loss of 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Practically, dependencies exist among variables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E.g.,  hospitals: patients: Profile: age, family history, etc. 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 </a:t>
            </a:r>
            <a:r>
              <a:rPr lang="en-US" altLang="en-US" sz="2400" dirty="0"/>
              <a:t>Symptoms: fever, cough etc., Disease: lung cancer, diabetes, etc.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Dependencies among these cannot be modeled by Naïve Bayes </a:t>
            </a:r>
            <a:r>
              <a:rPr lang="en-US" altLang="en-US" dirty="0" smtClean="0"/>
              <a:t>Classifier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7547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learning process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39</a:t>
            </a:fld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18BCC-B61F-4F4F-AFA7-57775C0E2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64" y="1690688"/>
            <a:ext cx="11160286" cy="371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80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4</a:t>
            </a:fld>
            <a:endParaRPr lang="he-IL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922" y="72781"/>
            <a:ext cx="7976164" cy="6283569"/>
          </a:xfrm>
          <a:prstGeom prst="rect">
            <a:avLst/>
          </a:prstGeom>
        </p:spPr>
      </p:pic>
      <p:sp>
        <p:nvSpPr>
          <p:cNvPr id="9" name="מלבן 8"/>
          <p:cNvSpPr/>
          <p:nvPr/>
        </p:nvSpPr>
        <p:spPr>
          <a:xfrm>
            <a:off x="4736123" y="6107723"/>
            <a:ext cx="1113692" cy="248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/>
          <p:cNvSpPr/>
          <p:nvPr/>
        </p:nvSpPr>
        <p:spPr>
          <a:xfrm>
            <a:off x="8781905" y="6161331"/>
            <a:ext cx="1113692" cy="248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7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Bayesian Learning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4108" cy="4351338"/>
          </a:xfrm>
        </p:spPr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5</a:t>
            </a:fld>
            <a:endParaRPr lang="he-IL" dirty="0"/>
          </a:p>
        </p:txBody>
      </p:sp>
      <p:pic>
        <p:nvPicPr>
          <p:cNvPr id="53250" name="Picture 2" descr="Most probably interesting – Bayesians vs. Frequentists – EU Training  Network for Resource Recovery Through Enhanced Landfill Mi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13" y="50240"/>
            <a:ext cx="10641379" cy="665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0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E7EEDCD-52F2-44F0-BFFD-794B0F221193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696200" cy="6858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 dirty="0" smtClean="0"/>
              <a:t>Bayesian Classification: Why?</a:t>
            </a:r>
            <a:endParaRPr lang="en-US" altLang="en-US" sz="2400" dirty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458200" cy="52578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u="sng"/>
              <a:t>A statistical classifier</a:t>
            </a:r>
            <a:r>
              <a:rPr lang="en-US" altLang="en-US" sz="2400"/>
              <a:t>: performs </a:t>
            </a:r>
            <a:r>
              <a:rPr lang="en-US" altLang="en-US" sz="2400" i="1"/>
              <a:t>probabilistic prediction, i.e.,</a:t>
            </a:r>
            <a:r>
              <a:rPr lang="en-US" altLang="en-US" sz="2400"/>
              <a:t> predicts class membership probabilities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/>
              <a:t>Foundation:</a:t>
            </a:r>
            <a:r>
              <a:rPr lang="en-US" altLang="en-US" sz="2400"/>
              <a:t> Based on Bayes’ Theorem.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/>
              <a:t>Performance:</a:t>
            </a:r>
            <a:r>
              <a:rPr lang="en-US" altLang="en-US" sz="2400"/>
              <a:t> A simple Bayesian classifier, </a:t>
            </a:r>
            <a:r>
              <a:rPr lang="en-US" altLang="en-US" sz="2400" i="1"/>
              <a:t>naïve Bayesian classifier</a:t>
            </a:r>
            <a:r>
              <a:rPr lang="en-US" altLang="en-US" sz="2400"/>
              <a:t>, has comparable performance with decision tree and selected neural network classifiers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/>
              <a:t>Incremental</a:t>
            </a:r>
            <a:r>
              <a:rPr lang="en-US" altLang="en-US" sz="2400"/>
              <a:t>: Each training example can incrementally increase/decrease the probability that a hypothesis is correct — prior knowledge can be combined with observed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/>
              <a:t>Standard</a:t>
            </a:r>
            <a:r>
              <a:rPr lang="en-US" altLang="en-US" sz="2400"/>
              <a:t>: Even when Bayesian methods are computationally intractable, they can provide a standard of optimal decision making against which other methods can be measured</a:t>
            </a:r>
          </a:p>
        </p:txBody>
      </p:sp>
    </p:spTree>
    <p:extLst>
      <p:ext uri="{BB962C8B-B14F-4D97-AF65-F5344CB8AC3E}">
        <p14:creationId xmlns:p14="http://schemas.microsoft.com/office/powerpoint/2010/main" val="191939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7</a:t>
            </a:fld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4736123" y="6107723"/>
            <a:ext cx="1113692" cy="248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/>
          <p:cNvSpPr/>
          <p:nvPr/>
        </p:nvSpPr>
        <p:spPr>
          <a:xfrm>
            <a:off x="8781905" y="6161331"/>
            <a:ext cx="1113692" cy="248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758" y="305226"/>
            <a:ext cx="8379034" cy="575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8</a:t>
            </a:fld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4736123" y="6107723"/>
            <a:ext cx="1113692" cy="248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/>
          <p:cNvSpPr/>
          <p:nvPr/>
        </p:nvSpPr>
        <p:spPr>
          <a:xfrm>
            <a:off x="8781905" y="6161331"/>
            <a:ext cx="1113692" cy="248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70" y="171144"/>
            <a:ext cx="9711841" cy="589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כותרת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9601200" cy="670006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/>
              <a:t>Bayesian Theorem: Basics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2782537"/>
            <a:ext cx="10668000" cy="2048929"/>
          </a:xfrm>
        </p:spPr>
        <p:txBody>
          <a:bodyPr>
            <a:normAutofit/>
          </a:bodyPr>
          <a:lstStyle/>
          <a:p>
            <a:pPr marL="452302" indent="-452302">
              <a:lnSpc>
                <a:spcPct val="130000"/>
              </a:lnSpc>
              <a:defRPr/>
            </a:pPr>
            <a:r>
              <a:rPr lang="en-US" sz="17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P(H)</a:t>
            </a:r>
            <a:r>
              <a:rPr lang="en-US" sz="1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7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probability</a:t>
            </a:r>
            <a:r>
              <a:rPr lang="en-US" sz="1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the initial probability that the hypothesis </a:t>
            </a:r>
            <a:r>
              <a:rPr lang="en-US" sz="17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correct</a:t>
            </a:r>
          </a:p>
          <a:p>
            <a:pPr marL="452302" indent="-452302">
              <a:lnSpc>
                <a:spcPct val="130000"/>
              </a:lnSpc>
              <a:defRPr/>
            </a:pPr>
            <a:r>
              <a:rPr lang="en-US" sz="17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1799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7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(evidence):</a:t>
            </a:r>
            <a:r>
              <a:rPr lang="en-US" sz="1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probability to observe a given record</a:t>
            </a:r>
          </a:p>
          <a:p>
            <a:pPr marL="452302" indent="-452302">
              <a:lnSpc>
                <a:spcPct val="130000"/>
              </a:lnSpc>
              <a:defRPr/>
            </a:pPr>
            <a:r>
              <a:rPr lang="en-US" sz="17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1799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7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|H)</a:t>
            </a:r>
            <a:r>
              <a:rPr lang="en-US" sz="1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799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r>
              <a:rPr lang="en-US" sz="1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the probability to observe record </a:t>
            </a:r>
            <a:r>
              <a:rPr lang="en-US" sz="1799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given that the hypothesis holds</a:t>
            </a:r>
          </a:p>
          <a:p>
            <a:pPr algn="l" rtl="0">
              <a:defRPr/>
            </a:pPr>
            <a:endParaRPr lang="en-US" sz="2399" dirty="0"/>
          </a:p>
        </p:txBody>
      </p:sp>
      <p:sp>
        <p:nvSpPr>
          <p:cNvPr id="512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6BAC28-8029-4C6D-8665-763F287C0478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graphicFrame>
        <p:nvGraphicFramePr>
          <p:cNvPr id="5125" name="אובייקט 4"/>
          <p:cNvGraphicFramePr>
            <a:graphicFrameLocks noChangeAspect="1"/>
          </p:cNvGraphicFramePr>
          <p:nvPr>
            <p:extLst/>
          </p:nvPr>
        </p:nvGraphicFramePr>
        <p:xfrm>
          <a:off x="2971801" y="1344291"/>
          <a:ext cx="5722241" cy="1270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Equation" r:id="rId3" imgW="2514600" imgH="558800" progId="Equation.3">
                  <p:embed/>
                </p:oleObj>
              </mc:Choice>
              <mc:Fallback>
                <p:oleObj name="Equation" r:id="rId3" imgW="2514600" imgH="558800" progId="Equation.3">
                  <p:embed/>
                  <p:pic>
                    <p:nvPicPr>
                      <p:cNvPr id="5125" name="אובייקט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1344291"/>
                        <a:ext cx="5722241" cy="1270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אובייקט 5"/>
          <p:cNvGraphicFramePr>
            <a:graphicFrameLocks noGrp="1" noChangeAspect="1"/>
          </p:cNvGraphicFramePr>
          <p:nvPr>
            <p:extLst/>
          </p:nvPr>
        </p:nvGraphicFramePr>
        <p:xfrm>
          <a:off x="3356271" y="4999344"/>
          <a:ext cx="4953298" cy="1172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Equation" r:id="rId5" imgW="2501900" imgH="647700" progId="Equation.3">
                  <p:embed/>
                </p:oleObj>
              </mc:Choice>
              <mc:Fallback>
                <p:oleObj name="Equation" r:id="rId5" imgW="2501900" imgH="647700" progId="Equation.3">
                  <p:embed/>
                  <p:pic>
                    <p:nvPicPr>
                      <p:cNvPr id="6" name="אובייקט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271" y="4999344"/>
                        <a:ext cx="4953298" cy="1172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272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41661</TotalTime>
  <Words>2055</Words>
  <Application>Microsoft Office PowerPoint</Application>
  <PresentationFormat>מסך רחב</PresentationFormat>
  <Paragraphs>352</Paragraphs>
  <Slides>39</Slides>
  <Notes>29</Notes>
  <HiddenSlides>18</HiddenSlides>
  <MMClips>0</MMClips>
  <ScaleCrop>false</ScaleCrop>
  <HeadingPairs>
    <vt:vector size="8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3</vt:i4>
      </vt:variant>
      <vt:variant>
        <vt:lpstr>כותרות שקופיות</vt:lpstr>
      </vt:variant>
      <vt:variant>
        <vt:i4>39</vt:i4>
      </vt:variant>
    </vt:vector>
  </HeadingPairs>
  <TitlesOfParts>
    <vt:vector size="50" baseType="lpstr">
      <vt:lpstr>Gulim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משוואה</vt:lpstr>
      <vt:lpstr>Equation</vt:lpstr>
      <vt:lpstr>Worksheet</vt:lpstr>
      <vt:lpstr>Bayesian Learning</vt:lpstr>
      <vt:lpstr>Bayesian Classification: Why?</vt:lpstr>
      <vt:lpstr>Introduction to Bayesian Learning</vt:lpstr>
      <vt:lpstr>מצגת של PowerPoint‏</vt:lpstr>
      <vt:lpstr>Introduction to Bayesian Learning</vt:lpstr>
      <vt:lpstr>Bayesian Classification: Why?</vt:lpstr>
      <vt:lpstr>מצגת של PowerPoint‏</vt:lpstr>
      <vt:lpstr>מצגת של PowerPoint‏</vt:lpstr>
      <vt:lpstr>Bayesian Theorem: Basics</vt:lpstr>
      <vt:lpstr>מצגת של PowerPoint‏</vt:lpstr>
      <vt:lpstr>מצגת של PowerPoint‏</vt:lpstr>
      <vt:lpstr>Bayes’ Theorem: Basics</vt:lpstr>
      <vt:lpstr>Prediction Based on Bayes’ Theorem</vt:lpstr>
      <vt:lpstr>Classification Is to Derive the Maximum Posteriori</vt:lpstr>
      <vt:lpstr>Naïve Bayes Classifier </vt:lpstr>
      <vt:lpstr>Naïve Bayes Classifier</vt:lpstr>
      <vt:lpstr>Naïve Bayes Classifier: Training Dataset</vt:lpstr>
      <vt:lpstr>Naïve Bayes Classifier: An Example</vt:lpstr>
      <vt:lpstr>מצגת של PowerPoint‏</vt:lpstr>
      <vt:lpstr>m-estimate</vt:lpstr>
      <vt:lpstr>Laplacian Estimate</vt:lpstr>
      <vt:lpstr>Naïve Bayes Classifier - Example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Bayesian Belief Network</vt:lpstr>
      <vt:lpstr>Example</vt:lpstr>
      <vt:lpstr>Example: Topology of Belief Network</vt:lpstr>
      <vt:lpstr>Example: CPT for Cancer Node</vt:lpstr>
      <vt:lpstr>Example: Complete Belief Network</vt:lpstr>
      <vt:lpstr>Classification</vt:lpstr>
      <vt:lpstr>Example: Probability Calculation</vt:lpstr>
      <vt:lpstr>Avoiding the Zero-Probability Problem</vt:lpstr>
      <vt:lpstr>Naïve Bayes Classifier: Comments</vt:lpstr>
      <vt:lpstr>The learning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Aviad Elyashar</cp:lastModifiedBy>
  <cp:revision>411</cp:revision>
  <dcterms:created xsi:type="dcterms:W3CDTF">2021-08-28T06:43:51Z</dcterms:created>
  <dcterms:modified xsi:type="dcterms:W3CDTF">2021-11-28T14:27:56Z</dcterms:modified>
</cp:coreProperties>
</file>