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4" r:id="rId9"/>
    <p:sldId id="265" r:id="rId10"/>
    <p:sldId id="276" r:id="rId11"/>
    <p:sldId id="267" r:id="rId12"/>
    <p:sldId id="275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6"/>
    <p:restoredTop sz="94693"/>
  </p:normalViewPr>
  <p:slideViewPr>
    <p:cSldViewPr snapToGrid="0">
      <p:cViewPr>
        <p:scale>
          <a:sx n="100" d="100"/>
          <a:sy n="100" d="100"/>
        </p:scale>
        <p:origin x="16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US" sz="2000" noProof="0" dirty="0">
              <a:latin typeface="Tenorite" pitchFamily="2" charset="0"/>
            </a:rPr>
            <a:t>Scaling</a:t>
          </a:r>
          <a:endParaRPr lang="en-GB" sz="2000" noProof="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Isolation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ru-RU" sz="1400" noProof="0" dirty="0">
              <a:latin typeface="Tenorite" pitchFamily="2" charset="0"/>
            </a:rPr>
            <a:t>В случае фатальной ошибки, риск каскадного падения всех </a:t>
          </a:r>
          <a:r>
            <a:rPr lang="ru-RU" sz="1400" noProof="0" dirty="0" err="1">
              <a:latin typeface="Tenorite" pitchFamily="2" charset="0"/>
            </a:rPr>
            <a:t>микросервисов</a:t>
          </a:r>
          <a:r>
            <a:rPr lang="ru-RU" sz="1400" noProof="0" dirty="0">
              <a:latin typeface="Tenorite" pitchFamily="2" charset="0"/>
            </a:rPr>
            <a:t> ниже</a:t>
          </a:r>
          <a:endParaRPr lang="en-GB" sz="1400" noProof="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Variety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ru-RU" sz="1400" noProof="0" dirty="0">
              <a:latin typeface="Tenorite" pitchFamily="2" charset="0"/>
            </a:rPr>
            <a:t>Каждый из </a:t>
          </a:r>
          <a:r>
            <a:rPr lang="ru-RU" sz="1400" noProof="0" dirty="0" err="1">
              <a:latin typeface="Tenorite" pitchFamily="2" charset="0"/>
            </a:rPr>
            <a:t>микросервисов</a:t>
          </a:r>
          <a:r>
            <a:rPr lang="ru-RU" sz="1400" noProof="0" dirty="0">
              <a:latin typeface="Tenorite" pitchFamily="2" charset="0"/>
            </a:rPr>
            <a:t> может быть написан используя различные технологии</a:t>
          </a:r>
          <a:endParaRPr lang="en-GB" sz="1400" noProof="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ru-RU" sz="1400" noProof="0" dirty="0">
              <a:latin typeface="Tenorite" pitchFamily="2" charset="0"/>
            </a:rPr>
            <a:t>Отдельные модули намного проще публиковать</a:t>
          </a:r>
          <a:endParaRPr lang="en-GB" sz="1400" noProof="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en-GB" sz="2000" noProof="0" dirty="0">
              <a:latin typeface="Tenorite" pitchFamily="2" charset="0"/>
            </a:rPr>
            <a:t>Security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Easy to Deploy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ru-RU" sz="1400" noProof="0" dirty="0">
              <a:latin typeface="Tenorite" pitchFamily="2" charset="0"/>
            </a:rPr>
            <a:t>Каждый микросервис может масштабироваться независимо от других частей системы</a:t>
          </a:r>
          <a:endParaRPr lang="en-GB" sz="1400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ru-RU" sz="1400" noProof="0" dirty="0">
              <a:latin typeface="Tenorite" pitchFamily="2" charset="0"/>
            </a:rPr>
            <a:t>Более высокий уровень безопасности</a:t>
          </a:r>
          <a:endParaRPr lang="en-GB" sz="1400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latin typeface="Tenorite" pitchFamily="2" charset="0"/>
            </a:rPr>
            <a:t>Scaling</a:t>
          </a:r>
          <a:endParaRPr lang="en-GB" sz="20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noProof="0" dirty="0">
              <a:latin typeface="Tenorite" pitchFamily="2" charset="0"/>
            </a:rPr>
            <a:t>Каждый микросервис может масштабироваться независимо от других частей системы</a:t>
          </a:r>
          <a:endParaRPr lang="en-GB" sz="1400" kern="1200" noProof="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Isolation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noProof="0" dirty="0">
              <a:latin typeface="Tenorite" pitchFamily="2" charset="0"/>
            </a:rPr>
            <a:t>В случае фатальной ошибки, риск каскадного падения всех </a:t>
          </a:r>
          <a:r>
            <a:rPr lang="ru-RU" sz="1400" kern="1200" noProof="0" dirty="0" err="1">
              <a:latin typeface="Tenorite" pitchFamily="2" charset="0"/>
            </a:rPr>
            <a:t>микросервисов</a:t>
          </a:r>
          <a:r>
            <a:rPr lang="ru-RU" sz="1400" kern="1200" noProof="0" dirty="0">
              <a:latin typeface="Tenorite" pitchFamily="2" charset="0"/>
            </a:rPr>
            <a:t> ниже</a:t>
          </a:r>
          <a:endParaRPr lang="en-GB" sz="1400" kern="1200" noProof="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Variety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noProof="0" dirty="0">
              <a:latin typeface="Tenorite" pitchFamily="2" charset="0"/>
            </a:rPr>
            <a:t>Каждый из </a:t>
          </a:r>
          <a:r>
            <a:rPr lang="ru-RU" sz="1400" kern="1200" noProof="0" dirty="0" err="1">
              <a:latin typeface="Tenorite" pitchFamily="2" charset="0"/>
            </a:rPr>
            <a:t>микросервисов</a:t>
          </a:r>
          <a:r>
            <a:rPr lang="ru-RU" sz="1400" kern="1200" noProof="0" dirty="0">
              <a:latin typeface="Tenorite" pitchFamily="2" charset="0"/>
            </a:rPr>
            <a:t> может быть написан используя различные технологии</a:t>
          </a:r>
          <a:endParaRPr lang="en-GB" sz="1400" kern="1200" noProof="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Easy to Deploy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noProof="0" dirty="0">
              <a:latin typeface="Tenorite" pitchFamily="2" charset="0"/>
            </a:rPr>
            <a:t>Отдельные модули намного проще публиковать</a:t>
          </a:r>
          <a:endParaRPr lang="en-GB" sz="1400" kern="1200" noProof="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Security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noProof="0" dirty="0">
              <a:latin typeface="Tenorite" pitchFamily="2" charset="0"/>
            </a:rPr>
            <a:t>Более высокий уровень безопасности</a:t>
          </a:r>
          <a:endParaRPr lang="en-GB" sz="1400" kern="1200" noProof="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02/05/2023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9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02/05/2023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vgp99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evgheni-panenco/agylist-micro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105903" cy="2387600"/>
          </a:xfrm>
        </p:spPr>
        <p:txBody>
          <a:bodyPr rtlCol="0"/>
          <a:lstStyle/>
          <a:p>
            <a:pPr rtl="0"/>
            <a:r>
              <a:rPr lang="ru-RU" sz="4000" dirty="0"/>
              <a:t>Миграция монолитного приложения на микросервисную архитектуру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 err="1"/>
              <a:t>Panenco</a:t>
            </a:r>
            <a:r>
              <a:rPr lang="en-GB" dirty="0"/>
              <a:t> </a:t>
            </a:r>
            <a:r>
              <a:rPr lang="en-GB" dirty="0" err="1"/>
              <a:t>Evgheni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Актуальность темы и важность объекта изучения </a:t>
            </a:r>
            <a:endParaRPr lang="en-GB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Цель работы</a:t>
            </a:r>
            <a:endParaRPr lang="en-US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Преимущества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endParaRPr lang="en-GB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Обзор монолитного приложения</a:t>
            </a:r>
            <a:endParaRPr lang="en-GB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Миграция на микросервисную архитектуру</a:t>
            </a:r>
            <a:endParaRPr lang="en-GB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Выводы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22540"/>
            <a:ext cx="9779183" cy="1325563"/>
          </a:xfrm>
        </p:spPr>
        <p:txBody>
          <a:bodyPr rtlCol="0"/>
          <a:lstStyle/>
          <a:p>
            <a:br>
              <a:rPr lang="en-GB" dirty="0"/>
            </a:br>
            <a:r>
              <a:rPr lang="ru-RU" dirty="0"/>
              <a:t>Актуальность темы и </a:t>
            </a:r>
            <a:br>
              <a:rPr lang="en-US" dirty="0"/>
            </a:br>
            <a:r>
              <a:rPr lang="ru-RU" dirty="0"/>
              <a:t>важность объекта изучения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10340146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связи с ростом нагрузки на текущие технические решения и увеличении сложности проектов появление новых подходов проектирования программного обеспечения неизбежно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После успехов больших корпораций в использовании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подхода, многие менеджеры и разработчики хотят следовать трендам, тем не менее бизнес не может позволить заморозить разработку новых функций и фокусироваться на реализации уже существующего приложения на новой архитектуре. В таком случае разумным решением является постепенное выделение кода из существующего монолита.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89" y="-622752"/>
            <a:ext cx="6245912" cy="2387600"/>
          </a:xfrm>
        </p:spPr>
        <p:txBody>
          <a:bodyPr rtlCol="0"/>
          <a:lstStyle/>
          <a:p>
            <a:pPr rtl="0"/>
            <a:r>
              <a:rPr lang="ru-RU" dirty="0"/>
              <a:t>Цель работы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6" y="1960440"/>
            <a:ext cx="7435699" cy="3819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2800" dirty="0"/>
              <a:t>Освоить и изучить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Микросервисную архитектуру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Проблемы возникающие при миграции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Паттерны применяемые при миграции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sz="2800" dirty="0"/>
              <a:t>Получение практических навыков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Преимущества </a:t>
            </a:r>
            <a:br>
              <a:rPr lang="ru-RU" dirty="0"/>
            </a:b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endParaRPr lang="en-GB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8789075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Обзор первоначального приложения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FAD8F-5A61-D8B4-670F-5B744D041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91"/>
          <a:stretch/>
        </p:blipFill>
        <p:spPr>
          <a:xfrm>
            <a:off x="2209800" y="1934694"/>
            <a:ext cx="7772400" cy="3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Миграция на микросервисную архитектуру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59C46F-B563-2FB7-C456-2BEFD1923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0" b="5748"/>
          <a:stretch/>
        </p:blipFill>
        <p:spPr>
          <a:xfrm>
            <a:off x="2170883" y="1706563"/>
            <a:ext cx="777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Выводы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/>
            <a:r>
              <a:rPr lang="ru-RU" dirty="0"/>
              <a:t>	В результате проделанной работы был изучен </a:t>
            </a:r>
            <a:r>
              <a:rPr lang="ru-RU" dirty="0" err="1"/>
              <a:t>микросервисный</a:t>
            </a:r>
            <a:r>
              <a:rPr lang="ru-RU" dirty="0"/>
              <a:t> подход проектирования, а также паттерны используемые при миграции монолитного приложения на микросервисную архитектуру. В практической части работы была произведена миграция приложения </a:t>
            </a:r>
            <a:r>
              <a:rPr lang="en-US" dirty="0"/>
              <a:t>“</a:t>
            </a:r>
            <a:r>
              <a:rPr lang="ru-RU" dirty="0"/>
              <a:t>Менеджер задач</a:t>
            </a:r>
            <a:r>
              <a:rPr lang="en-US" dirty="0"/>
              <a:t>”</a:t>
            </a:r>
            <a:r>
              <a:rPr lang="ru-RU" dirty="0"/>
              <a:t> на микросервисную архитектуру.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Panenco</a:t>
            </a:r>
            <a:r>
              <a:rPr lang="en-US" dirty="0"/>
              <a:t> </a:t>
            </a:r>
            <a:r>
              <a:rPr lang="en-US" dirty="0" err="1"/>
              <a:t>Evgheni</a:t>
            </a:r>
            <a:endParaRPr lang="en-GB" dirty="0"/>
          </a:p>
          <a:p>
            <a:pPr rtl="0"/>
            <a:r>
              <a:rPr lang="en-GB" dirty="0">
                <a:hlinkClick r:id="rId3"/>
              </a:rPr>
              <a:t>evgp99@gmail.com</a:t>
            </a:r>
            <a:endParaRPr lang="en-GB" dirty="0"/>
          </a:p>
          <a:p>
            <a:pPr rtl="0"/>
            <a:r>
              <a:rPr lang="en-GB" dirty="0">
                <a:hlinkClick r:id="rId4"/>
              </a:rPr>
              <a:t>https://github.com/evgheni-panenco/agylist-microservices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263</Words>
  <Application>Microsoft Macintosh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Times New Roman</vt:lpstr>
      <vt:lpstr>Office Theme</vt:lpstr>
      <vt:lpstr>Миграция монолитного приложения на микросервисную архитектуру</vt:lpstr>
      <vt:lpstr>Agenda</vt:lpstr>
      <vt:lpstr> Актуальность темы и  важность объекта изучения</vt:lpstr>
      <vt:lpstr>Цель работы</vt:lpstr>
      <vt:lpstr>Преимущества  микросервисной архитектуры</vt:lpstr>
      <vt:lpstr>Обзор первоначального приложения</vt:lpstr>
      <vt:lpstr>Миграция на микросервисную архитектуру</vt:lpstr>
      <vt:lpstr>Выводы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2023-05-02T10:07:41Z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