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FA532CF-E966-4BCB-91ED-3953F9CCB3F4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crab stops far from his burrow but consume the whole burrow distance. He wrongly decreased his burrow distance at the beginning because he was in home-run stage. It seems that, despite the speed and direction of the crabs, there is also a correlation in the burrow-distance value and the stage.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Here the crab goes close enough to the burrow consuming correctly his burrow-distance using his speed. Notice the change of the stages from foraging to home-run and then burrow descent.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Notice that he starts doing some small steps closer to his burrow using foraging rather than freezing. Nice motion and then try to align himself with his burrow.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crab runs towards his burrow but not in a straight line. When he stops, he tries to align himself with the burrow. It seems like he recognise the distinct tasks he has to perform and he prioritize them, giving a greater priority to the home-run rather than the alignment to the burrow. This is not what we know about the biological crabs.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crab waits the predator to come closer in order to proceed in home-run. This shows a clear relationship between his translation and response time.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normal conditions there is a correlation between the crabs initial position and his trajectory length. Cutting the translation feedback this correlation becomes weak.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6920" y="1179360"/>
            <a:ext cx="7772040" cy="100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26920" y="2060640"/>
            <a:ext cx="7484760" cy="177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26920" y="4010040"/>
            <a:ext cx="7484760" cy="177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26920" y="1179360"/>
            <a:ext cx="7772040" cy="100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26920" y="2060640"/>
            <a:ext cx="3652200" cy="177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2000" y="2060640"/>
            <a:ext cx="3652200" cy="177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2000" y="4010040"/>
            <a:ext cx="3652200" cy="177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26920" y="4010040"/>
            <a:ext cx="3652200" cy="177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26920" y="1179360"/>
            <a:ext cx="7772040" cy="100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26920" y="2060640"/>
            <a:ext cx="7484760" cy="37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26920" y="2060640"/>
            <a:ext cx="7484760" cy="37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30560" y="2060640"/>
            <a:ext cx="4677120" cy="37317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30560" y="2060640"/>
            <a:ext cx="4677120" cy="373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26920" y="1179360"/>
            <a:ext cx="7772040" cy="100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26920" y="2060640"/>
            <a:ext cx="7484760" cy="3731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26920" y="1179360"/>
            <a:ext cx="7772040" cy="100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26920" y="2060640"/>
            <a:ext cx="7484760" cy="37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26920" y="1179360"/>
            <a:ext cx="7772040" cy="100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26920" y="2060640"/>
            <a:ext cx="3652200" cy="37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62000" y="2060640"/>
            <a:ext cx="3652200" cy="37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26920" y="1179360"/>
            <a:ext cx="7772040" cy="100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26920" y="1179360"/>
            <a:ext cx="7772040" cy="467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26920" y="1179360"/>
            <a:ext cx="7772040" cy="100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26920" y="2060640"/>
            <a:ext cx="3652200" cy="177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26920" y="4010040"/>
            <a:ext cx="3652200" cy="177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62000" y="2060640"/>
            <a:ext cx="3652200" cy="37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26920" y="1179360"/>
            <a:ext cx="7772040" cy="100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26920" y="2060640"/>
            <a:ext cx="7484760" cy="3731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26920" y="1179360"/>
            <a:ext cx="7772040" cy="100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26920" y="2060640"/>
            <a:ext cx="3652200" cy="37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2000" y="2060640"/>
            <a:ext cx="3652200" cy="177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2000" y="4010040"/>
            <a:ext cx="3652200" cy="177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26920" y="1179360"/>
            <a:ext cx="7772040" cy="100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26920" y="2060640"/>
            <a:ext cx="3652200" cy="177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2000" y="2060640"/>
            <a:ext cx="3652200" cy="177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26920" y="4010040"/>
            <a:ext cx="7484760" cy="177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26920" y="1179360"/>
            <a:ext cx="7772040" cy="100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26920" y="2060640"/>
            <a:ext cx="7484760" cy="177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26920" y="4010040"/>
            <a:ext cx="7484760" cy="177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26920" y="1179360"/>
            <a:ext cx="7772040" cy="100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26920" y="2060640"/>
            <a:ext cx="3652200" cy="177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2000" y="2060640"/>
            <a:ext cx="3652200" cy="177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2000" y="4010040"/>
            <a:ext cx="3652200" cy="177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26920" y="4010040"/>
            <a:ext cx="3652200" cy="177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26920" y="1179360"/>
            <a:ext cx="7772040" cy="100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26920" y="2060640"/>
            <a:ext cx="7484760" cy="37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26920" y="2060640"/>
            <a:ext cx="7484760" cy="37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230560" y="2060640"/>
            <a:ext cx="4677120" cy="3731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230560" y="2060640"/>
            <a:ext cx="4677120" cy="373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26920" y="1179360"/>
            <a:ext cx="7772040" cy="100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26920" y="2060640"/>
            <a:ext cx="7484760" cy="37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6920" y="1179360"/>
            <a:ext cx="7772040" cy="100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26920" y="2060640"/>
            <a:ext cx="3652200" cy="37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2000" y="2060640"/>
            <a:ext cx="3652200" cy="37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26920" y="1179360"/>
            <a:ext cx="7772040" cy="100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26920" y="1179360"/>
            <a:ext cx="7772040" cy="467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26920" y="1179360"/>
            <a:ext cx="7772040" cy="100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26920" y="2060640"/>
            <a:ext cx="3652200" cy="177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26920" y="4010040"/>
            <a:ext cx="3652200" cy="177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2000" y="2060640"/>
            <a:ext cx="3652200" cy="37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6920" y="1179360"/>
            <a:ext cx="7772040" cy="100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26920" y="2060640"/>
            <a:ext cx="3652200" cy="373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2000" y="2060640"/>
            <a:ext cx="3652200" cy="177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2000" y="4010040"/>
            <a:ext cx="3652200" cy="177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6920" y="1179360"/>
            <a:ext cx="7772040" cy="1007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26920" y="2060640"/>
            <a:ext cx="3652200" cy="177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2000" y="2060640"/>
            <a:ext cx="3652200" cy="177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26920" y="4010040"/>
            <a:ext cx="7484760" cy="177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/>
          <p:nvPr/>
        </p:nvPicPr>
        <p:blipFill>
          <a:blip r:embed="rId14"/>
          <a:stretch/>
        </p:blipFill>
        <p:spPr>
          <a:xfrm>
            <a:off x="270000" y="270000"/>
            <a:ext cx="2158560" cy="518760"/>
          </a:xfrm>
          <a:prstGeom prst="rect">
            <a:avLst/>
          </a:prstGeom>
          <a:ln w="12600">
            <a:noFill/>
          </a:ln>
        </p:spPr>
      </p:pic>
      <p:sp>
        <p:nvSpPr>
          <p:cNvPr id="6" name="CustomShape 1"/>
          <p:cNvSpPr/>
          <p:nvPr/>
        </p:nvSpPr>
        <p:spPr>
          <a:xfrm>
            <a:off x="7413840" y="6400800"/>
            <a:ext cx="1442880" cy="212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r">
              <a:lnSpc>
                <a:spcPct val="100000"/>
              </a:lnSpc>
            </a:pPr>
            <a:r>
              <a:rPr lang="en-GB" sz="1400" b="1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www.inf.ed.ac.uk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826920" y="1179360"/>
            <a:ext cx="7772040" cy="1007640"/>
          </a:xfrm>
          <a:prstGeom prst="rect">
            <a:avLst/>
          </a:prstGeom>
        </p:spPr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GB" sz="4800" b="0" strike="noStrike" spc="-1">
                <a:solidFill>
                  <a:srgbClr val="CF103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Click to edit Master title style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826920" y="2060640"/>
            <a:ext cx="7484760" cy="3731760"/>
          </a:xfrm>
          <a:prstGeom prst="rect">
            <a:avLst/>
          </a:prstGeom>
        </p:spPr>
        <p:txBody>
          <a:bodyPr lIns="45720" rIns="4572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the outline text format</a:t>
            </a: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32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Outline Level</a:t>
            </a: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Outline Level</a:t>
            </a: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32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Outline Level</a:t>
            </a: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Outline Level</a:t>
            </a:r>
            <a:endParaRPr lang="en-GB" sz="20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Sixth Outline Level</a:t>
            </a:r>
            <a:endParaRPr lang="en-GB" sz="20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Seventh Outline LevelClick to edit Master subtitle/introduction style</a:t>
            </a:r>
            <a:endParaRPr lang="en-GB" sz="20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412320" y="6356520"/>
            <a:ext cx="281520" cy="319680"/>
          </a:xfrm>
          <a:prstGeom prst="rect">
            <a:avLst/>
          </a:prstGeom>
        </p:spPr>
        <p:txBody>
          <a:bodyPr lIns="45720" rIns="45720"/>
          <a:lstStyle/>
          <a:p>
            <a:pPr algn="ctr">
              <a:lnSpc>
                <a:spcPct val="100000"/>
              </a:lnSpc>
            </a:pPr>
            <a:fld id="{2C521188-4294-4250-B685-BA56A904C0E6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1.png"/>
          <p:cNvPicPr/>
          <p:nvPr/>
        </p:nvPicPr>
        <p:blipFill>
          <a:blip r:embed="rId14"/>
          <a:stretch/>
        </p:blipFill>
        <p:spPr>
          <a:xfrm>
            <a:off x="270000" y="270000"/>
            <a:ext cx="2158560" cy="518760"/>
          </a:xfrm>
          <a:prstGeom prst="rect">
            <a:avLst/>
          </a:prstGeom>
          <a:ln w="12600"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7413840" y="6400800"/>
            <a:ext cx="1442880" cy="212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r">
              <a:lnSpc>
                <a:spcPct val="100000"/>
              </a:lnSpc>
            </a:pPr>
            <a:r>
              <a:rPr lang="en-GB" sz="1400" b="1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www.inf.ed.ac.uk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826920" y="1133640"/>
            <a:ext cx="7484760" cy="533160"/>
          </a:xfrm>
          <a:prstGeom prst="rect">
            <a:avLst/>
          </a:prstGeom>
        </p:spPr>
        <p:txBody>
          <a:bodyPr lIns="45720" rIns="45720"/>
          <a:lstStyle/>
          <a:p>
            <a:pPr>
              <a:lnSpc>
                <a:spcPct val="80000"/>
              </a:lnSpc>
            </a:pPr>
            <a:r>
              <a:rPr lang="en-GB" sz="3600" b="0" strike="noStrike" spc="-1">
                <a:solidFill>
                  <a:srgbClr val="CF103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Click to add title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26920" y="1701720"/>
            <a:ext cx="7484760" cy="4322520"/>
          </a:xfrm>
          <a:prstGeom prst="rect">
            <a:avLst/>
          </a:prstGeom>
        </p:spPr>
        <p:txBody>
          <a:bodyPr lIns="45720" rIns="4572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the outline text format</a:t>
            </a: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Outline Level</a:t>
            </a: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Outline Level</a:t>
            </a: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Outline Level</a:t>
            </a: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Outline Level</a:t>
            </a:r>
            <a:endParaRPr lang="en-GB" sz="20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Sixth Outline Level</a:t>
            </a:r>
            <a:endParaRPr lang="en-GB" sz="20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Seventh Outline LevelClick to add text</a:t>
            </a:r>
            <a:endParaRPr lang="en-GB" sz="20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4418280" y="6310440"/>
            <a:ext cx="281520" cy="319680"/>
          </a:xfrm>
          <a:prstGeom prst="rect">
            <a:avLst/>
          </a:prstGeom>
        </p:spPr>
        <p:txBody>
          <a:bodyPr lIns="45720" rIns="45720"/>
          <a:lstStyle/>
          <a:p>
            <a:pPr algn="ctr">
              <a:lnSpc>
                <a:spcPct val="100000"/>
              </a:lnSpc>
            </a:pPr>
            <a:fld id="{546342D9-B75C-4934-8C9C-5FA30D832DA9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26920" y="1179360"/>
            <a:ext cx="7772040" cy="18446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lstStyle/>
          <a:p>
            <a:pPr>
              <a:lnSpc>
                <a:spcPct val="80000"/>
              </a:lnSpc>
            </a:pPr>
            <a:r>
              <a:rPr lang="en-GB" sz="3600" b="0" strike="noStrike" spc="-1">
                <a:solidFill>
                  <a:srgbClr val="CF103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Robocrab:
Data-driven adaptation of the evasion behavior in fiddler crabs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4" name="image3.jpeg"/>
          <p:cNvPicPr/>
          <p:nvPr/>
        </p:nvPicPr>
        <p:blipFill>
          <a:blip r:embed="rId2"/>
          <a:stretch/>
        </p:blipFill>
        <p:spPr>
          <a:xfrm>
            <a:off x="1604160" y="3300480"/>
            <a:ext cx="3330360" cy="2161800"/>
          </a:xfrm>
          <a:prstGeom prst="rect">
            <a:avLst/>
          </a:prstGeom>
          <a:ln w="12600"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826920" y="5144040"/>
            <a:ext cx="7428600" cy="701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 algn="r">
              <a:lnSpc>
                <a:spcPct val="100000"/>
              </a:lnSpc>
            </a:pPr>
            <a:r>
              <a:rPr lang="en-GB" sz="20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Evripidis Gkanias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2000" b="0" u="sng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Supervisor</a:t>
            </a:r>
            <a:r>
              <a:rPr lang="en-GB" sz="20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: prof. Barbara Webb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26920" y="1266120"/>
            <a:ext cx="7484760" cy="40032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CF103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Coordinate system &amp; compass encoding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4" name="Picture 3"/>
          <p:cNvPicPr/>
          <p:nvPr/>
        </p:nvPicPr>
        <p:blipFill>
          <a:blip r:embed="rId2"/>
          <a:stretch/>
        </p:blipFill>
        <p:spPr>
          <a:xfrm>
            <a:off x="4569480" y="2128320"/>
            <a:ext cx="4294800" cy="3599640"/>
          </a:xfrm>
          <a:prstGeom prst="rect">
            <a:avLst/>
          </a:prstGeom>
          <a:ln>
            <a:noFill/>
          </a:ln>
        </p:spPr>
      </p:pic>
      <p:pic>
        <p:nvPicPr>
          <p:cNvPr id="115" name="Picture 4"/>
          <p:cNvPicPr/>
          <p:nvPr/>
        </p:nvPicPr>
        <p:blipFill>
          <a:blip r:embed="rId3"/>
          <a:stretch/>
        </p:blipFill>
        <p:spPr>
          <a:xfrm>
            <a:off x="274320" y="2128320"/>
            <a:ext cx="4294800" cy="359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3"/>
          <p:cNvPicPr/>
          <p:nvPr/>
        </p:nvPicPr>
        <p:blipFill>
          <a:blip r:embed="rId2"/>
          <a:stretch/>
        </p:blipFill>
        <p:spPr>
          <a:xfrm>
            <a:off x="1077840" y="3898080"/>
            <a:ext cx="2507760" cy="2507760"/>
          </a:xfrm>
          <a:prstGeom prst="rect">
            <a:avLst/>
          </a:prstGeom>
          <a:ln>
            <a:noFill/>
          </a:ln>
        </p:spPr>
      </p:pic>
      <p:pic>
        <p:nvPicPr>
          <p:cNvPr id="117" name="Picture 4"/>
          <p:cNvPicPr/>
          <p:nvPr/>
        </p:nvPicPr>
        <p:blipFill>
          <a:blip r:embed="rId3"/>
          <a:stretch/>
        </p:blipFill>
        <p:spPr>
          <a:xfrm>
            <a:off x="3836880" y="1400040"/>
            <a:ext cx="4879440" cy="4879440"/>
          </a:xfrm>
          <a:prstGeom prst="rect">
            <a:avLst/>
          </a:prstGeom>
          <a:ln>
            <a:noFill/>
          </a:ln>
        </p:spPr>
      </p:pic>
      <p:pic>
        <p:nvPicPr>
          <p:cNvPr id="118" name="Picture 5"/>
          <p:cNvPicPr/>
          <p:nvPr/>
        </p:nvPicPr>
        <p:blipFill>
          <a:blip r:embed="rId4"/>
          <a:stretch/>
        </p:blipFill>
        <p:spPr>
          <a:xfrm>
            <a:off x="826920" y="1519200"/>
            <a:ext cx="2343600" cy="2343600"/>
          </a:xfrm>
          <a:prstGeom prst="rect">
            <a:avLst/>
          </a:prstGeom>
          <a:ln>
            <a:noFill/>
          </a:ln>
        </p:spPr>
      </p:pic>
      <p:sp>
        <p:nvSpPr>
          <p:cNvPr id="119" name="TextShape 1"/>
          <p:cNvSpPr txBox="1"/>
          <p:nvPr/>
        </p:nvSpPr>
        <p:spPr>
          <a:xfrm>
            <a:off x="826920" y="1133640"/>
            <a:ext cx="7484760" cy="38556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CF103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Visual information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26920" y="1133640"/>
            <a:ext cx="7484760" cy="38556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CF103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Visual information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26920" y="1179360"/>
            <a:ext cx="7772040" cy="48708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CF103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Experimental results: trial 1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2" name="Picture 2"/>
          <p:cNvPicPr/>
          <p:nvPr/>
        </p:nvPicPr>
        <p:blipFill>
          <a:blip r:embed="rId3"/>
          <a:stretch/>
        </p:blipFill>
        <p:spPr>
          <a:xfrm>
            <a:off x="5828040" y="3917160"/>
            <a:ext cx="2770920" cy="2078280"/>
          </a:xfrm>
          <a:prstGeom prst="rect">
            <a:avLst/>
          </a:prstGeom>
          <a:ln>
            <a:noFill/>
          </a:ln>
        </p:spPr>
      </p:pic>
      <p:pic>
        <p:nvPicPr>
          <p:cNvPr id="123" name="Picture 4"/>
          <p:cNvPicPr/>
          <p:nvPr/>
        </p:nvPicPr>
        <p:blipFill>
          <a:blip r:embed="rId4"/>
          <a:stretch/>
        </p:blipFill>
        <p:spPr>
          <a:xfrm>
            <a:off x="309600" y="1856520"/>
            <a:ext cx="5518440" cy="413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26920" y="1179360"/>
            <a:ext cx="7772040" cy="48708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CF103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Experimental results: trial 1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6"/>
          <p:cNvPicPr/>
          <p:nvPr/>
        </p:nvPicPr>
        <p:blipFill>
          <a:blip r:embed="rId3"/>
          <a:stretch/>
        </p:blipFill>
        <p:spPr>
          <a:xfrm>
            <a:off x="6172200" y="3912480"/>
            <a:ext cx="2082600" cy="2082600"/>
          </a:xfrm>
          <a:prstGeom prst="rect">
            <a:avLst/>
          </a:prstGeom>
          <a:ln>
            <a:noFill/>
          </a:ln>
        </p:spPr>
      </p:pic>
      <p:pic>
        <p:nvPicPr>
          <p:cNvPr id="126" name="Picture 2"/>
          <p:cNvPicPr/>
          <p:nvPr/>
        </p:nvPicPr>
        <p:blipFill>
          <a:blip r:embed="rId4"/>
          <a:stretch/>
        </p:blipFill>
        <p:spPr>
          <a:xfrm>
            <a:off x="516240" y="1856520"/>
            <a:ext cx="5157000" cy="4138560"/>
          </a:xfrm>
          <a:prstGeom prst="rect">
            <a:avLst/>
          </a:prstGeom>
          <a:ln>
            <a:noFill/>
          </a:ln>
        </p:spPr>
      </p:pic>
      <p:sp>
        <p:nvSpPr>
          <p:cNvPr id="127" name="TextShape 1"/>
          <p:cNvSpPr txBox="1"/>
          <p:nvPr/>
        </p:nvSpPr>
        <p:spPr>
          <a:xfrm>
            <a:off x="826920" y="1179360"/>
            <a:ext cx="7772040" cy="48708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CF103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Experimental results: trial 2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26920" y="1179360"/>
            <a:ext cx="7772040" cy="48708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CF103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Experimental results: trial 2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6"/>
          <p:cNvPicPr/>
          <p:nvPr/>
        </p:nvPicPr>
        <p:blipFill>
          <a:blip r:embed="rId3"/>
          <a:stretch/>
        </p:blipFill>
        <p:spPr>
          <a:xfrm>
            <a:off x="309600" y="1945800"/>
            <a:ext cx="5090760" cy="4138560"/>
          </a:xfrm>
          <a:prstGeom prst="rect">
            <a:avLst/>
          </a:prstGeom>
          <a:ln>
            <a:noFill/>
          </a:ln>
        </p:spPr>
      </p:pic>
      <p:pic>
        <p:nvPicPr>
          <p:cNvPr id="130" name="Picture 2"/>
          <p:cNvPicPr/>
          <p:nvPr/>
        </p:nvPicPr>
        <p:blipFill>
          <a:blip r:embed="rId4"/>
          <a:stretch/>
        </p:blipFill>
        <p:spPr>
          <a:xfrm>
            <a:off x="5844600" y="3516840"/>
            <a:ext cx="2408040" cy="2408040"/>
          </a:xfrm>
          <a:prstGeom prst="rect">
            <a:avLst/>
          </a:prstGeom>
          <a:ln>
            <a:noFill/>
          </a:ln>
        </p:spPr>
      </p:pic>
      <p:sp>
        <p:nvSpPr>
          <p:cNvPr id="131" name="TextShape 1"/>
          <p:cNvSpPr txBox="1"/>
          <p:nvPr/>
        </p:nvSpPr>
        <p:spPr>
          <a:xfrm>
            <a:off x="826920" y="1179360"/>
            <a:ext cx="7772040" cy="48708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CF103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Experimental results: trial 3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26920" y="1179360"/>
            <a:ext cx="7772040" cy="48708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CF103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Experimental results: trial 3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5"/>
          <p:cNvPicPr/>
          <p:nvPr/>
        </p:nvPicPr>
        <p:blipFill>
          <a:blip r:embed="rId3"/>
          <a:stretch/>
        </p:blipFill>
        <p:spPr>
          <a:xfrm>
            <a:off x="445320" y="1912680"/>
            <a:ext cx="5266080" cy="4082040"/>
          </a:xfrm>
          <a:prstGeom prst="rect">
            <a:avLst/>
          </a:prstGeom>
          <a:ln>
            <a:noFill/>
          </a:ln>
        </p:spPr>
      </p:pic>
      <p:sp>
        <p:nvSpPr>
          <p:cNvPr id="134" name="TextShape 1"/>
          <p:cNvSpPr txBox="1"/>
          <p:nvPr/>
        </p:nvSpPr>
        <p:spPr>
          <a:xfrm>
            <a:off x="826920" y="1179360"/>
            <a:ext cx="7772040" cy="48708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CF103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Experimental results: trial 4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5" name="Picture 4"/>
          <p:cNvPicPr/>
          <p:nvPr/>
        </p:nvPicPr>
        <p:blipFill>
          <a:blip r:embed="rId4"/>
          <a:stretch/>
        </p:blipFill>
        <p:spPr>
          <a:xfrm>
            <a:off x="5966280" y="3446640"/>
            <a:ext cx="2393640" cy="239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26920" y="1133640"/>
            <a:ext cx="7484760" cy="35748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CF103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The model architecture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7" name="Picture 3"/>
          <p:cNvPicPr/>
          <p:nvPr/>
        </p:nvPicPr>
        <p:blipFill>
          <a:blip r:embed="rId2"/>
          <a:stretch/>
        </p:blipFill>
        <p:spPr>
          <a:xfrm>
            <a:off x="1280160" y="1582560"/>
            <a:ext cx="6578640" cy="474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26920" y="1179360"/>
            <a:ext cx="7772040" cy="48708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CF103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Experimental results: trial 4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26920" y="1133640"/>
            <a:ext cx="7484760" cy="53316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CF103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Experiments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352880" y="1994400"/>
            <a:ext cx="2373840" cy="457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/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Normal conditions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4652640" y="1994400"/>
            <a:ext cx="3617640" cy="457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/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Without translation feedback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Picture 7"/>
          <p:cNvPicPr/>
          <p:nvPr/>
        </p:nvPicPr>
        <p:blipFill>
          <a:blip r:embed="rId3"/>
          <a:stretch/>
        </p:blipFill>
        <p:spPr>
          <a:xfrm>
            <a:off x="4431960" y="2455920"/>
            <a:ext cx="3749760" cy="3668760"/>
          </a:xfrm>
          <a:prstGeom prst="rect">
            <a:avLst/>
          </a:prstGeom>
          <a:ln>
            <a:noFill/>
          </a:ln>
        </p:spPr>
      </p:pic>
      <p:pic>
        <p:nvPicPr>
          <p:cNvPr id="141" name="Picture 8"/>
          <p:cNvPicPr/>
          <p:nvPr/>
        </p:nvPicPr>
        <p:blipFill>
          <a:blip r:embed="rId4"/>
          <a:stretch/>
        </p:blipFill>
        <p:spPr>
          <a:xfrm>
            <a:off x="498600" y="2433600"/>
            <a:ext cx="3772440" cy="369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5"/>
          <p:cNvPicPr/>
          <p:nvPr/>
        </p:nvPicPr>
        <p:blipFill>
          <a:blip r:embed="rId3"/>
          <a:stretch/>
        </p:blipFill>
        <p:spPr>
          <a:xfrm>
            <a:off x="498600" y="2397240"/>
            <a:ext cx="3772440" cy="3727800"/>
          </a:xfrm>
          <a:prstGeom prst="rect">
            <a:avLst/>
          </a:prstGeom>
          <a:ln>
            <a:noFill/>
          </a:ln>
        </p:spPr>
      </p:pic>
      <p:pic>
        <p:nvPicPr>
          <p:cNvPr id="143" name="Picture 3"/>
          <p:cNvPicPr/>
          <p:nvPr/>
        </p:nvPicPr>
        <p:blipFill>
          <a:blip r:embed="rId4"/>
          <a:stretch/>
        </p:blipFill>
        <p:spPr>
          <a:xfrm>
            <a:off x="4431960" y="2455920"/>
            <a:ext cx="3713040" cy="366876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1352880" y="1994400"/>
            <a:ext cx="2373840" cy="457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/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Normal conditions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652640" y="1994400"/>
            <a:ext cx="3617640" cy="457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/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Without translation feedback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26920" y="1133640"/>
            <a:ext cx="7484760" cy="533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CF103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Experiments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26920" y="1133640"/>
            <a:ext cx="7484760" cy="38556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CF103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Optical encoder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26920" y="1701720"/>
            <a:ext cx="2619000" cy="432252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2240" indent="-191880">
              <a:lnSpc>
                <a:spcPct val="100000"/>
              </a:lnSpc>
              <a:buClr>
                <a:srgbClr val="CF103A"/>
              </a:buClr>
              <a:buFont typeface="Symbol" charset="2"/>
              <a:buChar char=""/>
            </a:pPr>
            <a:r>
              <a:rPr lang="en-GB" sz="18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Lateral inhibition</a:t>
            </a: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lvl="1" indent="-188640">
              <a:lnSpc>
                <a:spcPct val="100000"/>
              </a:lnSpc>
              <a:buClr>
                <a:srgbClr val="CF103A"/>
              </a:buClr>
              <a:buFont typeface="Symbol" charset="2"/>
              <a:buChar char=""/>
            </a:pPr>
            <a:r>
              <a:rPr lang="en-GB" sz="18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ZCA whitening</a:t>
            </a: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2240" indent="-191880">
              <a:lnSpc>
                <a:spcPct val="100000"/>
              </a:lnSpc>
              <a:buClr>
                <a:srgbClr val="CF103A"/>
              </a:buClr>
              <a:buFont typeface="Symbol" charset="2"/>
              <a:buChar char=""/>
            </a:pPr>
            <a:r>
              <a:rPr lang="en-GB" sz="18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M1 &amp; M2 neurons</a:t>
            </a: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lvl="1" indent="-188640">
              <a:lnSpc>
                <a:spcPct val="100000"/>
              </a:lnSpc>
              <a:buClr>
                <a:srgbClr val="CF103A"/>
              </a:buClr>
              <a:buFont typeface="Symbol" charset="2"/>
              <a:buChar char=""/>
            </a:pPr>
            <a:r>
              <a:rPr lang="en-GB" sz="18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Non-linear</a:t>
            </a: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lvl="1" indent="-188640">
              <a:lnSpc>
                <a:spcPct val="100000"/>
              </a:lnSpc>
              <a:buClr>
                <a:srgbClr val="CF103A"/>
              </a:buClr>
              <a:buFont typeface="Symbol" charset="2"/>
              <a:buChar char=""/>
            </a:pPr>
            <a:r>
              <a:rPr lang="en-GB" sz="18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localization</a:t>
            </a: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2240" indent="-191880">
              <a:lnSpc>
                <a:spcPct val="100000"/>
              </a:lnSpc>
              <a:buClr>
                <a:srgbClr val="CF103A"/>
              </a:buClr>
              <a:buFont typeface="Symbol" charset="2"/>
              <a:buChar char=""/>
            </a:pPr>
            <a:r>
              <a:rPr lang="en-GB" sz="18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Reconstruction</a:t>
            </a: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lvl="1" indent="-188640">
              <a:lnSpc>
                <a:spcPct val="100000"/>
              </a:lnSpc>
              <a:buClr>
                <a:srgbClr val="CF103A"/>
              </a:buClr>
              <a:buFont typeface="Symbol" charset="2"/>
              <a:buChar char=""/>
            </a:pPr>
            <a:r>
              <a:rPr lang="en-GB" sz="18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Learn to </a:t>
            </a: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14"/>
          <p:cNvPicPr/>
          <p:nvPr/>
        </p:nvPicPr>
        <p:blipFill>
          <a:blip r:embed="rId2"/>
          <a:stretch/>
        </p:blipFill>
        <p:spPr>
          <a:xfrm>
            <a:off x="4033080" y="3805920"/>
            <a:ext cx="4278600" cy="2059920"/>
          </a:xfrm>
          <a:prstGeom prst="rect">
            <a:avLst/>
          </a:prstGeom>
          <a:ln>
            <a:noFill/>
          </a:ln>
        </p:spPr>
      </p:pic>
      <p:pic>
        <p:nvPicPr>
          <p:cNvPr id="91" name="Picture 15"/>
          <p:cNvPicPr/>
          <p:nvPr/>
        </p:nvPicPr>
        <p:blipFill>
          <a:blip r:embed="rId3"/>
          <a:stretch/>
        </p:blipFill>
        <p:spPr>
          <a:xfrm>
            <a:off x="4611600" y="1701720"/>
            <a:ext cx="2945520" cy="188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26920" y="1133640"/>
            <a:ext cx="7484760" cy="42768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CF103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Lateral inhibition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3" name="Picture 6"/>
          <p:cNvPicPr/>
          <p:nvPr/>
        </p:nvPicPr>
        <p:blipFill>
          <a:blip r:embed="rId2"/>
          <a:stretch/>
        </p:blipFill>
        <p:spPr>
          <a:xfrm>
            <a:off x="4672800" y="4234320"/>
            <a:ext cx="3973680" cy="1986480"/>
          </a:xfrm>
          <a:prstGeom prst="rect">
            <a:avLst/>
          </a:prstGeom>
          <a:ln>
            <a:noFill/>
          </a:ln>
        </p:spPr>
      </p:pic>
      <p:pic>
        <p:nvPicPr>
          <p:cNvPr id="94" name="Picture 10"/>
          <p:cNvPicPr/>
          <p:nvPr/>
        </p:nvPicPr>
        <p:blipFill>
          <a:blip r:embed="rId3"/>
          <a:stretch/>
        </p:blipFill>
        <p:spPr>
          <a:xfrm>
            <a:off x="4672800" y="1966680"/>
            <a:ext cx="3973680" cy="1986480"/>
          </a:xfrm>
          <a:prstGeom prst="rect">
            <a:avLst/>
          </a:prstGeom>
          <a:ln>
            <a:noFill/>
          </a:ln>
        </p:spPr>
      </p:pic>
      <p:pic>
        <p:nvPicPr>
          <p:cNvPr id="95" name="Picture 12"/>
          <p:cNvPicPr/>
          <p:nvPr/>
        </p:nvPicPr>
        <p:blipFill>
          <a:blip r:embed="rId4"/>
          <a:stretch/>
        </p:blipFill>
        <p:spPr>
          <a:xfrm>
            <a:off x="605520" y="2391480"/>
            <a:ext cx="2942640" cy="334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26920" y="1701720"/>
            <a:ext cx="4033080" cy="333648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2240" indent="-191880">
              <a:lnSpc>
                <a:spcPct val="100000"/>
              </a:lnSpc>
              <a:buClr>
                <a:srgbClr val="CF103A"/>
              </a:buClr>
              <a:buFont typeface="Symbol" charset="2"/>
              <a:buChar char=""/>
            </a:pPr>
            <a:r>
              <a:rPr lang="en-GB" sz="18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M1 neurons</a:t>
            </a: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lvl="1" indent="-188640">
              <a:lnSpc>
                <a:spcPct val="100000"/>
              </a:lnSpc>
              <a:buClr>
                <a:srgbClr val="CF103A"/>
              </a:buClr>
              <a:buFont typeface="Symbol" charset="2"/>
              <a:buChar char=""/>
            </a:pPr>
            <a:r>
              <a:rPr lang="en-GB" sz="18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Restricted receptive field</a:t>
            </a: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2240" indent="-191880">
              <a:lnSpc>
                <a:spcPct val="100000"/>
              </a:lnSpc>
              <a:buClr>
                <a:srgbClr val="CF103A"/>
              </a:buClr>
              <a:buFont typeface="Symbol" charset="2"/>
              <a:buChar char=""/>
            </a:pPr>
            <a:r>
              <a:rPr lang="en-GB" sz="18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M2 neurons</a:t>
            </a: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lvl="1" indent="-188640">
              <a:lnSpc>
                <a:spcPct val="100000"/>
              </a:lnSpc>
              <a:buClr>
                <a:srgbClr val="CF103A"/>
              </a:buClr>
              <a:buFont typeface="Symbol" charset="2"/>
              <a:buChar char=""/>
            </a:pPr>
            <a:r>
              <a:rPr lang="en-GB" sz="18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Cover the entire panoramic view</a:t>
            </a: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982240" y="6163560"/>
            <a:ext cx="5948280" cy="259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GB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http://blog.eyewire.org/the-seung-detector-aka-museum-eyewire-org/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Picture 5"/>
          <p:cNvPicPr/>
          <p:nvPr/>
        </p:nvPicPr>
        <p:blipFill>
          <a:blip r:embed="rId2"/>
          <a:stretch/>
        </p:blipFill>
        <p:spPr>
          <a:xfrm rot="5400000">
            <a:off x="5100120" y="1566360"/>
            <a:ext cx="3114720" cy="3593880"/>
          </a:xfrm>
          <a:prstGeom prst="rect">
            <a:avLst/>
          </a:prstGeom>
          <a:ln>
            <a:noFill/>
          </a:ln>
        </p:spPr>
      </p:pic>
      <p:pic>
        <p:nvPicPr>
          <p:cNvPr id="99" name="Picture 6"/>
          <p:cNvPicPr/>
          <p:nvPr/>
        </p:nvPicPr>
        <p:blipFill>
          <a:blip r:embed="rId3"/>
          <a:stretch/>
        </p:blipFill>
        <p:spPr>
          <a:xfrm>
            <a:off x="2982240" y="5061960"/>
            <a:ext cx="5472000" cy="107820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826920" y="1133640"/>
            <a:ext cx="7484760" cy="427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CF103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Monostratified neurons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3"/>
          <p:cNvPicPr/>
          <p:nvPr/>
        </p:nvPicPr>
        <p:blipFill>
          <a:blip r:embed="rId2"/>
          <a:stretch/>
        </p:blipFill>
        <p:spPr>
          <a:xfrm>
            <a:off x="3094920" y="154800"/>
            <a:ext cx="5767560" cy="6532200"/>
          </a:xfrm>
          <a:prstGeom prst="rect">
            <a:avLst/>
          </a:prstGeom>
          <a:ln>
            <a:noFill/>
          </a:ln>
        </p:spPr>
      </p:pic>
      <p:sp>
        <p:nvSpPr>
          <p:cNvPr id="102" name="TextShape 1"/>
          <p:cNvSpPr txBox="1"/>
          <p:nvPr/>
        </p:nvSpPr>
        <p:spPr>
          <a:xfrm>
            <a:off x="826920" y="1133640"/>
            <a:ext cx="2844360" cy="8496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80000"/>
              </a:lnSpc>
            </a:pPr>
            <a:r>
              <a:rPr lang="en-GB" sz="3600" b="0" strike="noStrike" spc="-1">
                <a:solidFill>
                  <a:srgbClr val="CF103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The optical auto-encoder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26920" y="1941480"/>
            <a:ext cx="2844360" cy="408276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2240" indent="-191880">
              <a:lnSpc>
                <a:spcPct val="100000"/>
              </a:lnSpc>
              <a:buClr>
                <a:srgbClr val="CF103A"/>
              </a:buClr>
              <a:buFont typeface="Symbol" charset="2"/>
              <a:buChar char=""/>
            </a:pPr>
            <a:r>
              <a:rPr lang="en-GB" sz="18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Integrate the past</a:t>
            </a: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2240" indent="-191880">
              <a:lnSpc>
                <a:spcPct val="100000"/>
              </a:lnSpc>
              <a:buClr>
                <a:srgbClr val="CF103A"/>
              </a:buClr>
              <a:buFont typeface="Symbol" charset="2"/>
              <a:buChar char=""/>
            </a:pPr>
            <a:r>
              <a:rPr lang="en-GB" sz="18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Remember to forget</a:t>
            </a: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2240" indent="-191880">
              <a:lnSpc>
                <a:spcPct val="100000"/>
              </a:lnSpc>
              <a:buClr>
                <a:srgbClr val="CF103A"/>
              </a:buClr>
              <a:buFont typeface="Symbol" charset="2"/>
              <a:buChar char=""/>
            </a:pPr>
            <a:r>
              <a:rPr lang="en-GB" sz="18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Make decisions about the future</a:t>
            </a: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Picture 3"/>
          <p:cNvPicPr/>
          <p:nvPr/>
        </p:nvPicPr>
        <p:blipFill>
          <a:blip r:embed="rId2"/>
          <a:stretch/>
        </p:blipFill>
        <p:spPr>
          <a:xfrm>
            <a:off x="3859920" y="506520"/>
            <a:ext cx="4988520" cy="6060600"/>
          </a:xfrm>
          <a:prstGeom prst="rect">
            <a:avLst/>
          </a:prstGeom>
          <a:ln>
            <a:noFill/>
          </a:ln>
        </p:spPr>
      </p:pic>
      <p:sp>
        <p:nvSpPr>
          <p:cNvPr id="105" name="TextShape 2"/>
          <p:cNvSpPr txBox="1"/>
          <p:nvPr/>
        </p:nvSpPr>
        <p:spPr>
          <a:xfrm>
            <a:off x="826920" y="1133640"/>
            <a:ext cx="3449160" cy="80748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80000"/>
              </a:lnSpc>
            </a:pPr>
            <a:r>
              <a:rPr lang="en-GB" sz="3600" b="0" strike="noStrike" spc="-1">
                <a:solidFill>
                  <a:srgbClr val="CF103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The behavioural decoder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26920" y="1133640"/>
            <a:ext cx="7484760" cy="39996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CF103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The data-set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26920" y="1701720"/>
            <a:ext cx="3508560" cy="211752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2240" indent="-191880">
              <a:lnSpc>
                <a:spcPct val="100000"/>
              </a:lnSpc>
              <a:buClr>
                <a:srgbClr val="CF103A"/>
              </a:buClr>
              <a:buFont typeface="Symbol" charset="2"/>
              <a:buChar char=""/>
            </a:pPr>
            <a:r>
              <a:rPr lang="en-GB" sz="18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527 runs</a:t>
            </a: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lvl="1" indent="-188640">
              <a:lnSpc>
                <a:spcPct val="100000"/>
              </a:lnSpc>
              <a:buClr>
                <a:srgbClr val="CF103A"/>
              </a:buClr>
              <a:buFont typeface="Symbol" charset="2"/>
              <a:buChar char=""/>
            </a:pPr>
            <a:r>
              <a:rPr lang="en-GB" sz="18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Short trials</a:t>
            </a: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lvl="1" indent="-188640">
              <a:lnSpc>
                <a:spcPct val="100000"/>
              </a:lnSpc>
              <a:buClr>
                <a:srgbClr val="CF103A"/>
              </a:buClr>
              <a:buFont typeface="Symbol" charset="2"/>
              <a:buChar char=""/>
            </a:pPr>
            <a:r>
              <a:rPr lang="en-GB" sz="18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Simple and clear reactions</a:t>
            </a:r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800" b="0" strike="noStrike" spc="-1">
              <a:solidFill>
                <a:srgbClr val="00224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4974840" y="1701720"/>
            <a:ext cx="3520080" cy="2117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2240" indent="-191880">
              <a:lnSpc>
                <a:spcPct val="100000"/>
              </a:lnSpc>
              <a:buClr>
                <a:srgbClr val="CF103A"/>
              </a:buClr>
              <a:buFont typeface="Symbol" charset="2"/>
              <a:buChar char=""/>
            </a:pPr>
            <a:r>
              <a:rPr lang="en-GB" sz="18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254 runs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lvl="1" indent="-188640">
              <a:lnSpc>
                <a:spcPct val="100000"/>
              </a:lnSpc>
              <a:buClr>
                <a:srgbClr val="CF103A"/>
              </a:buClr>
              <a:buFont typeface="Symbol" charset="2"/>
              <a:buChar char=""/>
            </a:pPr>
            <a:r>
              <a:rPr lang="en-GB" sz="18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Long trials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lvl="1" indent="-188640">
              <a:lnSpc>
                <a:spcPct val="100000"/>
              </a:lnSpc>
              <a:buClr>
                <a:srgbClr val="CF103A"/>
              </a:buClr>
              <a:buFont typeface="Symbol" charset="2"/>
              <a:buChar char=""/>
            </a:pPr>
            <a:r>
              <a:rPr lang="en-GB" sz="18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Multiple reactions in every experiment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826920" y="3854880"/>
            <a:ext cx="7484760" cy="2339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2240" indent="-191880">
              <a:lnSpc>
                <a:spcPct val="100000"/>
              </a:lnSpc>
              <a:buClr>
                <a:srgbClr val="CF103A"/>
              </a:buClr>
              <a:buFont typeface="Symbol" charset="2"/>
              <a:buChar char=""/>
            </a:pPr>
            <a:r>
              <a:rPr lang="en-GB" sz="18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Extract features that crabs use in order to make decisions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lvl="1" indent="-188640">
              <a:lnSpc>
                <a:spcPct val="100000"/>
              </a:lnSpc>
              <a:buClr>
                <a:srgbClr val="CF103A"/>
              </a:buClr>
              <a:buFont typeface="Symbol" charset="2"/>
              <a:buChar char=""/>
            </a:pPr>
            <a:r>
              <a:rPr lang="en-GB" sz="18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Home vector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lvl="1" indent="-188640">
              <a:lnSpc>
                <a:spcPct val="100000"/>
              </a:lnSpc>
              <a:buClr>
                <a:srgbClr val="CF103A"/>
              </a:buClr>
              <a:buFont typeface="Symbol" charset="2"/>
              <a:buChar char=""/>
            </a:pPr>
            <a:r>
              <a:rPr lang="en-GB" sz="18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Self translation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lvl="1" indent="-188640">
              <a:lnSpc>
                <a:spcPct val="100000"/>
              </a:lnSpc>
              <a:buClr>
                <a:srgbClr val="CF103A"/>
              </a:buClr>
              <a:buFont typeface="Symbol" charset="2"/>
              <a:buChar char=""/>
            </a:pPr>
            <a:r>
              <a:rPr lang="en-GB" sz="18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Visual information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lvl="1" indent="-188640">
              <a:lnSpc>
                <a:spcPct val="100000"/>
              </a:lnSpc>
              <a:buClr>
                <a:srgbClr val="CF103A"/>
              </a:buClr>
              <a:buFont typeface="Symbol" charset="2"/>
              <a:buChar char=""/>
            </a:pPr>
            <a:r>
              <a:rPr lang="en-GB" sz="1800" b="0" strike="noStrike" spc="-1">
                <a:solidFill>
                  <a:srgbClr val="00224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Stage detection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26920" y="1133640"/>
            <a:ext cx="7484760" cy="39996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CF103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Home vector &amp; translation</a:t>
            </a:r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1" name="Picture 3"/>
          <p:cNvPicPr/>
          <p:nvPr/>
        </p:nvPicPr>
        <p:blipFill>
          <a:blip r:embed="rId2"/>
          <a:stretch/>
        </p:blipFill>
        <p:spPr>
          <a:xfrm>
            <a:off x="4409640" y="1899000"/>
            <a:ext cx="4719240" cy="3970080"/>
          </a:xfrm>
          <a:prstGeom prst="rect">
            <a:avLst/>
          </a:prstGeom>
          <a:ln>
            <a:noFill/>
          </a:ln>
        </p:spPr>
      </p:pic>
      <p:pic>
        <p:nvPicPr>
          <p:cNvPr id="112" name="Picture 4"/>
          <p:cNvPicPr/>
          <p:nvPr/>
        </p:nvPicPr>
        <p:blipFill>
          <a:blip r:embed="rId3"/>
          <a:stretch/>
        </p:blipFill>
        <p:spPr>
          <a:xfrm>
            <a:off x="14760" y="1899000"/>
            <a:ext cx="4719240" cy="397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On-screen Show (4:3)</PresentationFormat>
  <Paragraphs>75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Robocrab</dc:title>
  <dc:subject/>
  <dc:creator/>
  <dc:description/>
  <cp:lastModifiedBy>GKANIAS Evripidis</cp:lastModifiedBy>
  <cp:revision>62</cp:revision>
  <dcterms:modified xsi:type="dcterms:W3CDTF">2022-01-11T10:18:57Z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5</vt:i4>
  </property>
  <property fmtid="{D5CDD505-2E9C-101B-9397-08002B2CF9AE}" pid="7" name="Notes">
    <vt:i4>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