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4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4" name="Заголовок 13"/>
          <p:cNvSpPr>
            <a:spLocks noGrp="1"/>
          </p:cNvSpPr>
          <p:nvPr>
            <p:ph type="ctrTitle"/>
          </p:nvPr>
        </p:nvSpPr>
        <p:spPr>
          <a:xfrm>
            <a:off x="1432560" y="359898"/>
            <a:ext cx="7406640" cy="1472184"/>
          </a:xfrm>
        </p:spPr>
        <p:txBody>
          <a:bodyPr anchor="b"/>
          <a:lstStyle>
            <a:lvl1pPr algn="l">
              <a:defRPr/>
            </a:lvl1pPr>
            <a:extLst/>
          </a:lstStyle>
          <a:p>
            <a:r>
              <a:rPr kumimoji="0" lang="ru-RU" smtClean="0"/>
              <a:t>Образец заголовка</a:t>
            </a:r>
            <a:endParaRPr kumimoji="0" lang="en-US"/>
          </a:p>
        </p:txBody>
      </p:sp>
      <p:sp>
        <p:nvSpPr>
          <p:cNvPr id="22" name="Подзаголовок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sp>
        <p:nvSpPr>
          <p:cNvPr id="7" name="Дата 6"/>
          <p:cNvSpPr>
            <a:spLocks noGrp="1"/>
          </p:cNvSpPr>
          <p:nvPr>
            <p:ph type="dt" sz="half" idx="10"/>
          </p:nvPr>
        </p:nvSpPr>
        <p:spPr/>
        <p:txBody>
          <a:bodyPr/>
          <a:lstStyle>
            <a:extLst/>
          </a:lstStyle>
          <a:p>
            <a:fld id="{5B106E36-FD25-4E2D-B0AA-010F637433A0}" type="datetimeFigureOut">
              <a:rPr lang="ru-RU" smtClean="0"/>
              <a:pPr/>
              <a:t>13.03.2016</a:t>
            </a:fld>
            <a:endParaRPr lang="ru-RU"/>
          </a:p>
        </p:txBody>
      </p:sp>
      <p:sp>
        <p:nvSpPr>
          <p:cNvPr id="20" name="Нижний колонтитул 19"/>
          <p:cNvSpPr>
            <a:spLocks noGrp="1"/>
          </p:cNvSpPr>
          <p:nvPr>
            <p:ph type="ftr" sz="quarter" idx="11"/>
          </p:nvPr>
        </p:nvSpPr>
        <p:spPr/>
        <p:txBody>
          <a:bodyPr/>
          <a:lstStyle>
            <a:extLst/>
          </a:lstStyle>
          <a:p>
            <a:endParaRPr lang="ru-RU"/>
          </a:p>
        </p:txBody>
      </p:sp>
      <p:sp>
        <p:nvSpPr>
          <p:cNvPr id="10" name="Номер слайда 9"/>
          <p:cNvSpPr>
            <a:spLocks noGrp="1"/>
          </p:cNvSpPr>
          <p:nvPr>
            <p:ph type="sldNum" sz="quarter" idx="12"/>
          </p:nvPr>
        </p:nvSpPr>
        <p:spPr/>
        <p:txBody>
          <a:bodyPr/>
          <a:lstStyle>
            <a:extLst/>
          </a:lstStyle>
          <a:p>
            <a:fld id="{725C68B6-61C2-468F-89AB-4B9F7531AA68}" type="slidenum">
              <a:rPr lang="ru-RU" smtClean="0"/>
              <a:pPr/>
              <a:t>‹#›</a:t>
            </a:fld>
            <a:endParaRPr lang="ru-RU"/>
          </a:p>
        </p:txBody>
      </p:sp>
      <p:sp>
        <p:nvSpPr>
          <p:cNvPr id="8" name="Овал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Овал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5B106E36-FD25-4E2D-B0AA-010F637433A0}" type="datetimeFigureOut">
              <a:rPr lang="ru-RU" smtClean="0"/>
              <a:pPr/>
              <a:t>13.03.2016</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58000" y="274639"/>
            <a:ext cx="1828800" cy="5851525"/>
          </a:xfrm>
        </p:spPr>
        <p:txBody>
          <a:bodyPr vert="eaVert"/>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1143000" y="274640"/>
            <a:ext cx="5562600" cy="5851525"/>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5B106E36-FD25-4E2D-B0AA-010F637433A0}" type="datetimeFigureOut">
              <a:rPr lang="ru-RU" smtClean="0"/>
              <a:pPr/>
              <a:t>13.03.2016</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5B106E36-FD25-4E2D-B0AA-010F637433A0}" type="datetimeFigureOut">
              <a:rPr lang="ru-RU" smtClean="0"/>
              <a:pPr/>
              <a:t>13.03.2016</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Прямоугольник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extLst/>
          </a:lstStyle>
          <a:p>
            <a:fld id="{5B106E36-FD25-4E2D-B0AA-010F637433A0}" type="datetimeFigureOut">
              <a:rPr lang="ru-RU" smtClean="0"/>
              <a:pPr/>
              <a:t>13.03.2016</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725C68B6-61C2-468F-89AB-4B9F7531AA68}" type="slidenum">
              <a:rPr lang="ru-RU" smtClean="0"/>
              <a:pPr/>
              <a:t>‹#›</a:t>
            </a:fld>
            <a:endParaRPr lang="ru-RU"/>
          </a:p>
        </p:txBody>
      </p:sp>
      <p:sp>
        <p:nvSpPr>
          <p:cNvPr id="10" name="Прямоугольник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Овал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Овал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1143000"/>
          </a:xfrm>
        </p:spPr>
        <p:txBody>
          <a:bodyPr/>
          <a:lstStyle>
            <a:extLst/>
          </a:lstStyle>
          <a:p>
            <a:r>
              <a:rPr kumimoji="0" lang="ru-RU" smtClean="0"/>
              <a:t>Образец заголовка</a:t>
            </a:r>
            <a:endParaRPr kumimoji="0" lang="en-US"/>
          </a:p>
        </p:txBody>
      </p:sp>
      <p:sp>
        <p:nvSpPr>
          <p:cNvPr id="3" name="Содержимое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5B106E36-FD25-4E2D-B0AA-010F637433A0}" type="datetimeFigureOut">
              <a:rPr lang="ru-RU" smtClean="0"/>
              <a:pPr/>
              <a:t>13.03.2016</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5B106E36-FD25-4E2D-B0AA-010F637433A0}" type="datetimeFigureOut">
              <a:rPr lang="ru-RU" smtClean="0"/>
              <a:pPr/>
              <a:t>13.03.2016</a:t>
            </a:fld>
            <a:endParaRPr lang="ru-RU"/>
          </a:p>
        </p:txBody>
      </p:sp>
      <p:sp>
        <p:nvSpPr>
          <p:cNvPr id="8" name="Нижний колонтитул 7"/>
          <p:cNvSpPr>
            <a:spLocks noGrp="1"/>
          </p:cNvSpPr>
          <p:nvPr>
            <p:ph type="ftr" sz="quarter" idx="11"/>
          </p:nvPr>
        </p:nvSpPr>
        <p:spPr/>
        <p:txBody>
          <a:bodyPr/>
          <a:lstStyle>
            <a:extLst/>
          </a:lstStyle>
          <a:p>
            <a:endParaRPr lang="ru-RU"/>
          </a:p>
        </p:txBody>
      </p:sp>
      <p:sp>
        <p:nvSpPr>
          <p:cNvPr id="9" name="Номер слайда 8"/>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1143000"/>
          </a:xfrm>
        </p:spPr>
        <p:txBody>
          <a:bodyPr anchor="ctr"/>
          <a:lstStyle>
            <a:extLst/>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extLst/>
          </a:lstStyle>
          <a:p>
            <a:fld id="{5B106E36-FD25-4E2D-B0AA-010F637433A0}" type="datetimeFigureOut">
              <a:rPr lang="ru-RU" smtClean="0"/>
              <a:pPr/>
              <a:t>13.03.2016</a:t>
            </a:fld>
            <a:endParaRPr lang="ru-RU"/>
          </a:p>
        </p:txBody>
      </p:sp>
      <p:sp>
        <p:nvSpPr>
          <p:cNvPr id="4" name="Нижний колонтитул 3"/>
          <p:cNvSpPr>
            <a:spLocks noGrp="1"/>
          </p:cNvSpPr>
          <p:nvPr>
            <p:ph type="ftr" sz="quarter" idx="11"/>
          </p:nvPr>
        </p:nvSpPr>
        <p:spPr/>
        <p:txBody>
          <a:bodyPr/>
          <a:lstStyle>
            <a:extLst/>
          </a:lstStyle>
          <a:p>
            <a:endParaRPr lang="ru-RU"/>
          </a:p>
        </p:txBody>
      </p:sp>
      <p:sp>
        <p:nvSpPr>
          <p:cNvPr id="5" name="Номер слайда 4"/>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Прямоугольник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Дата 1"/>
          <p:cNvSpPr>
            <a:spLocks noGrp="1"/>
          </p:cNvSpPr>
          <p:nvPr>
            <p:ph type="dt" sz="half" idx="10"/>
          </p:nvPr>
        </p:nvSpPr>
        <p:spPr/>
        <p:txBody>
          <a:bodyPr/>
          <a:lstStyle>
            <a:extLst/>
          </a:lstStyle>
          <a:p>
            <a:fld id="{5B106E36-FD25-4E2D-B0AA-010F637433A0}" type="datetimeFigureOut">
              <a:rPr lang="ru-RU" smtClean="0"/>
              <a:pPr/>
              <a:t>13.03.2016</a:t>
            </a:fld>
            <a:endParaRPr lang="ru-RU"/>
          </a:p>
        </p:txBody>
      </p:sp>
      <p:sp>
        <p:nvSpPr>
          <p:cNvPr id="3" name="Нижний колонтитул 2"/>
          <p:cNvSpPr>
            <a:spLocks noGrp="1"/>
          </p:cNvSpPr>
          <p:nvPr>
            <p:ph type="ftr" sz="quarter" idx="11"/>
          </p:nvPr>
        </p:nvSpPr>
        <p:spPr/>
        <p:txBody>
          <a:bodyPr/>
          <a:lstStyle>
            <a:extLst/>
          </a:lstStyle>
          <a:p>
            <a:endParaRPr lang="ru-RU"/>
          </a:p>
        </p:txBody>
      </p:sp>
      <p:sp>
        <p:nvSpPr>
          <p:cNvPr id="4" name="Номер слайда 3"/>
          <p:cNvSpPr>
            <a:spLocks noGrp="1"/>
          </p:cNvSpPr>
          <p:nvPr>
            <p:ph type="sldNum" sz="quarter" idx="12"/>
          </p:nvPr>
        </p:nvSpPr>
        <p:spPr/>
        <p:txBody>
          <a:bodyPr/>
          <a:lstStyle>
            <a:extLst/>
          </a:lstStyle>
          <a:p>
            <a:fld id="{725C68B6-61C2-468F-89AB-4B9F7531AA68}" type="slidenum">
              <a:rPr lang="ru-RU" smtClean="0"/>
              <a:pPr/>
              <a:t>‹#›</a:t>
            </a:fld>
            <a:endParaRPr lang="ru-RU"/>
          </a:p>
        </p:txBody>
      </p:sp>
      <p:sp>
        <p:nvSpPr>
          <p:cNvPr id="6" name="Прямоугольник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5B106E36-FD25-4E2D-B0AA-010F637433A0}" type="datetimeFigureOut">
              <a:rPr lang="ru-RU" smtClean="0"/>
              <a:pPr/>
              <a:t>13.03.2016</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extLst/>
          </a:lstStyle>
          <a:p>
            <a:fld id="{5B106E36-FD25-4E2D-B0AA-010F637433A0}" type="datetimeFigureOut">
              <a:rPr lang="ru-RU" smtClean="0"/>
              <a:pPr/>
              <a:t>13.03.2016</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725C68B6-61C2-468F-89AB-4B9F7531AA68}" type="slidenum">
              <a:rPr lang="ru-RU" smtClean="0"/>
              <a:pPr/>
              <a:t>‹#›</a:t>
            </a:fld>
            <a:endParaRPr lang="ru-RU"/>
          </a:p>
        </p:txBody>
      </p:sp>
      <p:sp>
        <p:nvSpPr>
          <p:cNvPr id="8" name="Прямоугольник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Рисунок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ru-RU" smtClean="0"/>
              <a:t>Вставка рисунка</a:t>
            </a:r>
            <a:endParaRPr kumimoji="0" lang="en-US" dirty="0"/>
          </a:p>
        </p:txBody>
      </p:sp>
      <p:sp>
        <p:nvSpPr>
          <p:cNvPr id="9" name="Блок-схема: процесс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Блок-схема: процесс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Текст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Пирог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Овал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Кольцо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Прямоугольник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Заголовок 4"/>
          <p:cNvSpPr>
            <a:spLocks noGrp="1"/>
          </p:cNvSpPr>
          <p:nvPr>
            <p:ph type="title"/>
          </p:nvPr>
        </p:nvSpPr>
        <p:spPr>
          <a:xfrm>
            <a:off x="1435608" y="274638"/>
            <a:ext cx="7498080" cy="1143000"/>
          </a:xfrm>
          <a:prstGeom prst="rect">
            <a:avLst/>
          </a:prstGeom>
        </p:spPr>
        <p:txBody>
          <a:bodyPr anchor="ctr">
            <a:normAutofit/>
          </a:bodyPr>
          <a:lstStyle>
            <a:extLst/>
          </a:lstStyle>
          <a:p>
            <a:r>
              <a:rPr kumimoji="0" lang="ru-RU" smtClean="0"/>
              <a:t>Образец заголовка</a:t>
            </a:r>
            <a:endParaRPr kumimoji="0" lang="en-US"/>
          </a:p>
        </p:txBody>
      </p:sp>
      <p:sp>
        <p:nvSpPr>
          <p:cNvPr id="9" name="Текст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24" name="Дата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B106E36-FD25-4E2D-B0AA-010F637433A0}" type="datetimeFigureOut">
              <a:rPr lang="ru-RU" smtClean="0"/>
              <a:pPr/>
              <a:t>13.03.2016</a:t>
            </a:fld>
            <a:endParaRPr lang="ru-RU"/>
          </a:p>
        </p:txBody>
      </p:sp>
      <p:sp>
        <p:nvSpPr>
          <p:cNvPr id="10" name="Нижний колонтитул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ru-RU"/>
          </a:p>
        </p:txBody>
      </p:sp>
      <p:sp>
        <p:nvSpPr>
          <p:cNvPr id="22" name="Номер слайда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25C68B6-61C2-468F-89AB-4B9F7531AA68}" type="slidenum">
              <a:rPr lang="ru-RU" smtClean="0"/>
              <a:pPr/>
              <a:t>‹#›</a:t>
            </a:fld>
            <a:endParaRPr lang="ru-RU"/>
          </a:p>
        </p:txBody>
      </p:sp>
      <p:sp>
        <p:nvSpPr>
          <p:cNvPr id="15" name="Прямоугольник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hyperlink" Target="http://www.java-samples.com/showtutorial.php?tutorialid=280" TargetMode="Externa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codeproject.com/Articles/22769/Introduction-to-Object-Oriented-Programming-Concep#Class_Diagra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tutorialspoint.com/java/java_basic_datatypes.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tutorialspoint.com/java/java_access_modifiers.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tutorialspoint.com/java/java_nonaccess_modifiers.ht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wideskills.com/java-tutorial/java-constructor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oracle.com/javase/tutorial/java/javaOO/thiskey.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n.wikibooks.org/wiki/Java_Programming/Keywords/voi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Lesson 2. Basic terms </a:t>
            </a:r>
            <a:endParaRPr lang="ru-RU" dirty="0"/>
          </a:p>
        </p:txBody>
      </p:sp>
      <p:sp>
        <p:nvSpPr>
          <p:cNvPr id="3" name="Подзаголовок 2"/>
          <p:cNvSpPr>
            <a:spLocks noGrp="1"/>
          </p:cNvSpPr>
          <p:nvPr>
            <p:ph type="subTitle" idx="1"/>
          </p:nvPr>
        </p:nvSpPr>
        <p:spPr/>
        <p:txBody>
          <a:bodyPr>
            <a:normAutofit/>
          </a:bodyPr>
          <a:lstStyle/>
          <a:p>
            <a:pPr algn="just"/>
            <a:r>
              <a:rPr lang="en-US" sz="2200" dirty="0" smtClean="0"/>
              <a:t>Detailed </a:t>
            </a:r>
            <a:r>
              <a:rPr lang="en-US" sz="2200" dirty="0" smtClean="0"/>
              <a:t>presentation of Lesson2 with pictures and links based on style and </a:t>
            </a:r>
            <a:r>
              <a:rPr lang="en-US" sz="2200" dirty="0" smtClean="0"/>
              <a:t>template </a:t>
            </a:r>
            <a:r>
              <a:rPr lang="en-US" sz="2200" dirty="0" smtClean="0"/>
              <a:t>of Lesson1</a:t>
            </a:r>
            <a:endParaRPr lang="ru-RU"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Using “return” keyword in Java</a:t>
            </a:r>
            <a:endParaRPr lang="ru-RU" dirty="0"/>
          </a:p>
        </p:txBody>
      </p:sp>
      <p:sp>
        <p:nvSpPr>
          <p:cNvPr id="3" name="Содержимое 2"/>
          <p:cNvSpPr>
            <a:spLocks noGrp="1"/>
          </p:cNvSpPr>
          <p:nvPr>
            <p:ph idx="1"/>
          </p:nvPr>
        </p:nvSpPr>
        <p:spPr/>
        <p:txBody>
          <a:bodyPr/>
          <a:lstStyle/>
          <a:p>
            <a:pPr marL="4763" indent="-4763" algn="just">
              <a:buNone/>
            </a:pPr>
            <a:r>
              <a:rPr lang="en-US" dirty="0" smtClean="0"/>
              <a:t>		</a:t>
            </a:r>
            <a:r>
              <a:rPr lang="en-US" sz="2100" dirty="0" smtClean="0"/>
              <a:t>The </a:t>
            </a:r>
            <a:r>
              <a:rPr lang="en-US" sz="2100" dirty="0" smtClean="0"/>
              <a:t>return</a:t>
            </a:r>
            <a:r>
              <a:rPr lang="en-US" sz="2100" b="1" dirty="0" smtClean="0"/>
              <a:t> </a:t>
            </a:r>
            <a:r>
              <a:rPr lang="en-US" sz="2100" dirty="0" smtClean="0"/>
              <a:t>statement is used to explicitly return from a method. That is, it causes program control to transfer back to the caller of the method</a:t>
            </a:r>
            <a:r>
              <a:rPr lang="en-US" sz="2100" dirty="0" smtClean="0"/>
              <a:t>. </a:t>
            </a:r>
          </a:p>
          <a:p>
            <a:pPr marL="4763" indent="-4763" algn="just">
              <a:buNone/>
            </a:pPr>
            <a:r>
              <a:rPr lang="en-US" sz="2100" dirty="0" smtClean="0"/>
              <a:t>		The </a:t>
            </a:r>
            <a:r>
              <a:rPr lang="en-US" sz="2100" dirty="0" smtClean="0"/>
              <a:t>return</a:t>
            </a:r>
            <a:r>
              <a:rPr lang="en-US" sz="2100" b="1" dirty="0" smtClean="0"/>
              <a:t> </a:t>
            </a:r>
            <a:r>
              <a:rPr lang="en-US" sz="2100" dirty="0" smtClean="0"/>
              <a:t>statement immediately terminates the method in </a:t>
            </a:r>
            <a:r>
              <a:rPr lang="en-US" sz="2100" dirty="0" smtClean="0"/>
              <a:t>which </a:t>
            </a:r>
            <a:r>
              <a:rPr lang="en-US" sz="2100" dirty="0" smtClean="0"/>
              <a:t>it is executed</a:t>
            </a:r>
            <a:r>
              <a:rPr lang="en-US" sz="2100" dirty="0" smtClean="0"/>
              <a:t>.</a:t>
            </a:r>
          </a:p>
          <a:p>
            <a:pPr marL="4763" indent="-4763" algn="just">
              <a:buNone/>
            </a:pPr>
            <a:endParaRPr lang="en-US" sz="2100" dirty="0" smtClean="0"/>
          </a:p>
          <a:p>
            <a:pPr marL="4763" indent="-4763" algn="just">
              <a:buNone/>
            </a:pPr>
            <a:endParaRPr lang="en-US" sz="2100" dirty="0" smtClean="0"/>
          </a:p>
          <a:p>
            <a:pPr marL="4763" indent="-4763" algn="just">
              <a:buNone/>
            </a:pPr>
            <a:endParaRPr lang="en-US" sz="2100" dirty="0" smtClean="0"/>
          </a:p>
          <a:p>
            <a:pPr marL="4763" indent="-4763" algn="just">
              <a:buNone/>
            </a:pPr>
            <a:endParaRPr lang="en-US" sz="2100" dirty="0" smtClean="0"/>
          </a:p>
          <a:p>
            <a:pPr marL="4763" indent="-4763" algn="just">
              <a:buNone/>
            </a:pPr>
            <a:endParaRPr lang="en-US" sz="2100" dirty="0" smtClean="0"/>
          </a:p>
          <a:p>
            <a:pPr marL="4763" indent="-4763" algn="just">
              <a:buNone/>
            </a:pPr>
            <a:endParaRPr lang="en-US" sz="2100" dirty="0" smtClean="0"/>
          </a:p>
          <a:p>
            <a:pPr marL="4763" indent="-4763" algn="just">
              <a:buNone/>
            </a:pPr>
            <a:r>
              <a:rPr lang="en-US" sz="1400" dirty="0" smtClean="0">
                <a:hlinkClick r:id="rId2"/>
              </a:rPr>
              <a:t>http://</a:t>
            </a:r>
            <a:r>
              <a:rPr lang="en-US" sz="1400" dirty="0" smtClean="0">
                <a:hlinkClick r:id="rId2"/>
              </a:rPr>
              <a:t>www.java-samples.com/showtutorial.php?tutorialid=280</a:t>
            </a:r>
            <a:endParaRPr lang="en-US" sz="1400" dirty="0" smtClean="0"/>
          </a:p>
          <a:p>
            <a:pPr marL="4763" indent="-4763" algn="just">
              <a:buNone/>
            </a:pPr>
            <a:endParaRPr lang="ru-RU" sz="2100" dirty="0"/>
          </a:p>
        </p:txBody>
      </p:sp>
      <p:pic>
        <p:nvPicPr>
          <p:cNvPr id="4098" name="Picture 2" descr="D:\Desktop\Return-arrow-icon.gif"/>
          <p:cNvPicPr>
            <a:picLocks noChangeAspect="1" noChangeArrowheads="1"/>
          </p:cNvPicPr>
          <p:nvPr/>
        </p:nvPicPr>
        <p:blipFill>
          <a:blip r:embed="rId3" cstate="print"/>
          <a:srcRect/>
          <a:stretch>
            <a:fillRect/>
          </a:stretch>
        </p:blipFill>
        <p:spPr bwMode="auto">
          <a:xfrm>
            <a:off x="1785918" y="3500438"/>
            <a:ext cx="2071703" cy="2071702"/>
          </a:xfrm>
          <a:prstGeom prst="rect">
            <a:avLst/>
          </a:prstGeom>
          <a:noFill/>
        </p:spPr>
      </p:pic>
      <p:pic>
        <p:nvPicPr>
          <p:cNvPr id="4099" name="Picture 3" descr="D:\Desktop\return.jpg"/>
          <p:cNvPicPr>
            <a:picLocks noChangeAspect="1" noChangeArrowheads="1"/>
          </p:cNvPicPr>
          <p:nvPr/>
        </p:nvPicPr>
        <p:blipFill>
          <a:blip r:embed="rId4" cstate="print"/>
          <a:srcRect/>
          <a:stretch>
            <a:fillRect/>
          </a:stretch>
        </p:blipFill>
        <p:spPr bwMode="auto">
          <a:xfrm>
            <a:off x="3857620" y="3770062"/>
            <a:ext cx="4929190" cy="1509973"/>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Creating an Object</a:t>
            </a:r>
            <a:endParaRPr lang="ru-RU" dirty="0"/>
          </a:p>
        </p:txBody>
      </p:sp>
      <p:sp>
        <p:nvSpPr>
          <p:cNvPr id="3" name="Содержимое 2"/>
          <p:cNvSpPr>
            <a:spLocks noGrp="1"/>
          </p:cNvSpPr>
          <p:nvPr>
            <p:ph idx="1"/>
          </p:nvPr>
        </p:nvSpPr>
        <p:spPr/>
        <p:txBody>
          <a:bodyPr>
            <a:normAutofit/>
          </a:bodyPr>
          <a:lstStyle/>
          <a:p>
            <a:pPr marL="4763" indent="-4763" algn="just">
              <a:buNone/>
            </a:pPr>
            <a:r>
              <a:rPr lang="en-US" sz="2300" dirty="0" smtClean="0"/>
              <a:t>		There </a:t>
            </a:r>
            <a:r>
              <a:rPr lang="en-US" sz="2300" dirty="0" smtClean="0"/>
              <a:t>are three steps when creating an object from a class</a:t>
            </a:r>
            <a:r>
              <a:rPr lang="en-US" sz="2300" dirty="0" smtClean="0"/>
              <a:t>:</a:t>
            </a:r>
            <a:endParaRPr lang="en-US" sz="2300" dirty="0" smtClean="0"/>
          </a:p>
          <a:p>
            <a:pPr marL="4763" indent="444500" algn="just"/>
            <a:r>
              <a:rPr lang="en-US" sz="2300" i="1" dirty="0" smtClean="0"/>
              <a:t>Declaration:</a:t>
            </a:r>
            <a:r>
              <a:rPr lang="en-US" sz="2300" dirty="0" smtClean="0"/>
              <a:t> A variable declaration with a variable name with an object type.</a:t>
            </a:r>
          </a:p>
          <a:p>
            <a:pPr marL="4763" indent="444500" algn="just"/>
            <a:r>
              <a:rPr lang="en-US" sz="2300" i="1" dirty="0" smtClean="0"/>
              <a:t>Instantiation:</a:t>
            </a:r>
            <a:r>
              <a:rPr lang="en-US" sz="2300" dirty="0" smtClean="0"/>
              <a:t> The 'new' key word is used to create the object.</a:t>
            </a:r>
          </a:p>
          <a:p>
            <a:pPr marL="4763" indent="444500" algn="just"/>
            <a:r>
              <a:rPr lang="en-US" sz="2300" i="1" dirty="0" smtClean="0"/>
              <a:t>Initialization:</a:t>
            </a:r>
            <a:r>
              <a:rPr lang="en-US" sz="2300" dirty="0" smtClean="0"/>
              <a:t> The 'new' keyword is followed by a call to a constructor. This call initializes the new object.</a:t>
            </a:r>
          </a:p>
          <a:p>
            <a:pPr>
              <a:buNone/>
            </a:pPr>
            <a:endParaRPr lang="ru-R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60324"/>
            <a:ext cx="7498080" cy="868346"/>
          </a:xfrm>
        </p:spPr>
        <p:txBody>
          <a:bodyPr/>
          <a:lstStyle/>
          <a:p>
            <a:r>
              <a:rPr lang="en-US" dirty="0" smtClean="0"/>
              <a:t>Source file declaration rules</a:t>
            </a:r>
            <a:endParaRPr lang="ru-RU" dirty="0"/>
          </a:p>
        </p:txBody>
      </p:sp>
      <p:sp>
        <p:nvSpPr>
          <p:cNvPr id="3" name="Содержимое 2"/>
          <p:cNvSpPr>
            <a:spLocks noGrp="1"/>
          </p:cNvSpPr>
          <p:nvPr>
            <p:ph idx="1"/>
          </p:nvPr>
        </p:nvSpPr>
        <p:spPr>
          <a:xfrm>
            <a:off x="1071538" y="1071546"/>
            <a:ext cx="7858180" cy="5786454"/>
          </a:xfrm>
        </p:spPr>
        <p:txBody>
          <a:bodyPr>
            <a:normAutofit/>
          </a:bodyPr>
          <a:lstStyle/>
          <a:p>
            <a:pPr algn="just"/>
            <a:r>
              <a:rPr lang="en-US" sz="2100" dirty="0" smtClean="0"/>
              <a:t>There can be only one public class per source file.</a:t>
            </a:r>
          </a:p>
          <a:p>
            <a:pPr algn="just"/>
            <a:r>
              <a:rPr lang="en-US" sz="2100" dirty="0" smtClean="0"/>
              <a:t>A source file can have multiple non public classes.</a:t>
            </a:r>
          </a:p>
          <a:p>
            <a:pPr algn="just"/>
            <a:r>
              <a:rPr lang="en-US" sz="2100" dirty="0" smtClean="0"/>
              <a:t>The public class name should be the name of the source file as well which should be appended by </a:t>
            </a:r>
            <a:r>
              <a:rPr lang="en-US" sz="2100" b="1" dirty="0" smtClean="0"/>
              <a:t>.java</a:t>
            </a:r>
            <a:r>
              <a:rPr lang="en-US" sz="2100" dirty="0" smtClean="0"/>
              <a:t> at the end. </a:t>
            </a:r>
          </a:p>
          <a:p>
            <a:pPr algn="just"/>
            <a:r>
              <a:rPr lang="en-US" sz="2100" dirty="0" smtClean="0"/>
              <a:t>If the class is defined inside a package, then the package statement should be the first statement in the source file.</a:t>
            </a:r>
          </a:p>
          <a:p>
            <a:pPr algn="just"/>
            <a:r>
              <a:rPr lang="en-US" sz="2100" dirty="0" smtClean="0"/>
              <a:t>If import statements are present then they must be written between the package statement and the class declaration. If there are no package statements then the import statement should be the first line in the source file. </a:t>
            </a:r>
          </a:p>
          <a:p>
            <a:pPr algn="just"/>
            <a:r>
              <a:rPr lang="en-US" sz="2100" dirty="0" smtClean="0"/>
              <a:t>Import and package statements will imply to all the classes present in the source file. It is not possible to declare different import and/or package statements to different classes in the source file.</a:t>
            </a:r>
          </a:p>
          <a:p>
            <a:endParaRPr lang="ru-RU" sz="21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45920" y="3643314"/>
            <a:ext cx="7498080" cy="1143000"/>
          </a:xfrm>
        </p:spPr>
        <p:txBody>
          <a:bodyPr/>
          <a:lstStyle/>
          <a:p>
            <a:pPr algn="r"/>
            <a:r>
              <a:rPr lang="en-US" dirty="0" smtClean="0"/>
              <a:t>Thank you for attention! </a:t>
            </a:r>
            <a:r>
              <a:rPr lang="en-US" dirty="0" smtClean="0">
                <a:sym typeface="Wingdings" pitchFamily="2" charset="2"/>
              </a:rPr>
              <a:t></a:t>
            </a:r>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Table of contents</a:t>
            </a:r>
            <a:endParaRPr lang="ru-RU" dirty="0"/>
          </a:p>
        </p:txBody>
      </p:sp>
      <p:sp>
        <p:nvSpPr>
          <p:cNvPr id="3" name="Содержимое 2"/>
          <p:cNvSpPr>
            <a:spLocks noGrp="1"/>
          </p:cNvSpPr>
          <p:nvPr>
            <p:ph idx="1"/>
          </p:nvPr>
        </p:nvSpPr>
        <p:spPr/>
        <p:txBody>
          <a:bodyPr>
            <a:normAutofit fontScale="92500" lnSpcReduction="20000"/>
          </a:bodyPr>
          <a:lstStyle/>
          <a:p>
            <a:pPr marL="596646" indent="-514350">
              <a:buAutoNum type="arabicPeriod"/>
            </a:pPr>
            <a:r>
              <a:rPr lang="en-US" dirty="0" smtClean="0"/>
              <a:t>UML notations</a:t>
            </a:r>
          </a:p>
          <a:p>
            <a:pPr marL="596646" indent="-514350">
              <a:buAutoNum type="arabicPeriod"/>
            </a:pPr>
            <a:r>
              <a:rPr lang="en-US" dirty="0" smtClean="0"/>
              <a:t>Java basic data types</a:t>
            </a:r>
          </a:p>
          <a:p>
            <a:pPr marL="596646" indent="-514350">
              <a:buAutoNum type="arabicPeriod"/>
            </a:pPr>
            <a:r>
              <a:rPr lang="en-US" dirty="0" smtClean="0"/>
              <a:t>Java access modifiers</a:t>
            </a:r>
          </a:p>
          <a:p>
            <a:pPr marL="596646" indent="-514350">
              <a:buAutoNum type="arabicPeriod"/>
            </a:pPr>
            <a:r>
              <a:rPr lang="en-US" dirty="0" smtClean="0"/>
              <a:t>Java non access modifiers</a:t>
            </a:r>
          </a:p>
          <a:p>
            <a:pPr marL="596646" indent="-514350">
              <a:buAutoNum type="arabicPeriod"/>
            </a:pPr>
            <a:r>
              <a:rPr lang="en-US" dirty="0" smtClean="0"/>
              <a:t>Java constructors</a:t>
            </a:r>
          </a:p>
          <a:p>
            <a:pPr marL="596646" indent="-514350">
              <a:buAutoNum type="arabicPeriod"/>
            </a:pPr>
            <a:r>
              <a:rPr lang="en-US" dirty="0" smtClean="0"/>
              <a:t>Using the “this” keyword in Java</a:t>
            </a:r>
          </a:p>
          <a:p>
            <a:pPr marL="596646" indent="-514350">
              <a:buAutoNum type="arabicPeriod"/>
            </a:pPr>
            <a:r>
              <a:rPr lang="en-US" dirty="0" smtClean="0"/>
              <a:t>Using “void” keyword in Java</a:t>
            </a:r>
          </a:p>
          <a:p>
            <a:pPr marL="596646" indent="-514350">
              <a:buAutoNum type="arabicPeriod"/>
            </a:pPr>
            <a:r>
              <a:rPr lang="en-US" dirty="0" smtClean="0"/>
              <a:t>Using “return” keyword in Java</a:t>
            </a:r>
          </a:p>
          <a:p>
            <a:pPr marL="596646" indent="-514350">
              <a:buAutoNum type="arabicPeriod"/>
            </a:pPr>
            <a:r>
              <a:rPr lang="en-US" dirty="0" smtClean="0"/>
              <a:t>Creating an Object</a:t>
            </a:r>
          </a:p>
          <a:p>
            <a:pPr marL="596646" indent="-514350">
              <a:buAutoNum type="arabicPeriod"/>
            </a:pPr>
            <a:r>
              <a:rPr lang="en-US" dirty="0" smtClean="0"/>
              <a:t> </a:t>
            </a:r>
            <a:r>
              <a:rPr lang="en-US" dirty="0" smtClean="0"/>
              <a:t>Source file declaration rules</a:t>
            </a:r>
            <a:endParaRPr lang="en-US" dirty="0" smtClean="0"/>
          </a:p>
          <a:p>
            <a:pPr marL="596646" indent="-514350">
              <a:buAutoNum type="arabicPeriod"/>
            </a:pPr>
            <a:endParaRPr lang="en-US" dirty="0" smtClean="0"/>
          </a:p>
          <a:p>
            <a:pPr marL="596646" indent="-514350">
              <a:buAutoNum type="arabicPeriod"/>
            </a:pPr>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57290" y="0"/>
            <a:ext cx="7498080" cy="928670"/>
          </a:xfrm>
        </p:spPr>
        <p:txBody>
          <a:bodyPr/>
          <a:lstStyle/>
          <a:p>
            <a:pPr algn="ctr"/>
            <a:r>
              <a:rPr lang="en-US" dirty="0" smtClean="0"/>
              <a:t>UML notations</a:t>
            </a:r>
            <a:endParaRPr lang="ru-RU" dirty="0"/>
          </a:p>
        </p:txBody>
      </p:sp>
      <p:sp>
        <p:nvSpPr>
          <p:cNvPr id="3" name="Содержимое 2"/>
          <p:cNvSpPr>
            <a:spLocks noGrp="1"/>
          </p:cNvSpPr>
          <p:nvPr>
            <p:ph idx="1"/>
          </p:nvPr>
        </p:nvSpPr>
        <p:spPr>
          <a:xfrm>
            <a:off x="1357290" y="714356"/>
            <a:ext cx="7500990" cy="5786478"/>
          </a:xfrm>
        </p:spPr>
        <p:txBody>
          <a:bodyPr>
            <a:normAutofit lnSpcReduction="10000"/>
          </a:bodyPr>
          <a:lstStyle/>
          <a:p>
            <a:pPr marL="4763" indent="-4763" algn="just">
              <a:buNone/>
            </a:pPr>
            <a:r>
              <a:rPr lang="en-US" sz="2200" dirty="0" smtClean="0"/>
              <a:t>		</a:t>
            </a:r>
            <a:r>
              <a:rPr lang="en-US" sz="2100" dirty="0" smtClean="0"/>
              <a:t>Class </a:t>
            </a:r>
            <a:r>
              <a:rPr lang="en-US" sz="2100" dirty="0" smtClean="0"/>
              <a:t>diagrams are widely used </a:t>
            </a:r>
            <a:r>
              <a:rPr lang="en-US" sz="2100" dirty="0" smtClean="0"/>
              <a:t>to describe </a:t>
            </a:r>
            <a:r>
              <a:rPr lang="en-US" sz="2100" dirty="0" smtClean="0"/>
              <a:t>the types of objects in a system and their relationships. Class diagrams model class structure and contents using design elements such as classes, packages and objects. Class diagrams describe three different perspectives when designing a system, conceptual, specification, and </a:t>
            </a:r>
            <a:r>
              <a:rPr lang="en-US" sz="2100" dirty="0" smtClean="0"/>
              <a:t>implementation.</a:t>
            </a:r>
          </a:p>
          <a:p>
            <a:pPr marL="4763" indent="-4763" algn="just">
              <a:buNone/>
            </a:pPr>
            <a:endParaRPr lang="en-US" sz="2200" dirty="0" smtClean="0"/>
          </a:p>
          <a:p>
            <a:pPr marL="4763" indent="-4763" algn="just">
              <a:buNone/>
            </a:pPr>
            <a:endParaRPr lang="en-US" sz="2200" dirty="0" smtClean="0"/>
          </a:p>
          <a:p>
            <a:pPr marL="4763" indent="-4763" algn="just">
              <a:buNone/>
            </a:pPr>
            <a:endParaRPr lang="en-US" sz="2200" dirty="0" smtClean="0"/>
          </a:p>
          <a:p>
            <a:pPr marL="4763" indent="-4763" algn="just">
              <a:buNone/>
            </a:pPr>
            <a:endParaRPr lang="en-US" sz="2200" dirty="0" smtClean="0"/>
          </a:p>
          <a:p>
            <a:pPr marL="4763" indent="-4763" algn="just">
              <a:buNone/>
            </a:pPr>
            <a:endParaRPr lang="en-US" sz="2200" dirty="0" smtClean="0"/>
          </a:p>
          <a:p>
            <a:pPr marL="4763" indent="-4763" algn="just">
              <a:buNone/>
            </a:pPr>
            <a:endParaRPr lang="en-US" sz="2200" dirty="0" smtClean="0"/>
          </a:p>
          <a:p>
            <a:pPr marL="4763" indent="-4763" algn="just">
              <a:buNone/>
            </a:pPr>
            <a:endParaRPr lang="en-US" sz="2200" dirty="0" smtClean="0"/>
          </a:p>
          <a:p>
            <a:pPr marL="4763" indent="-4763" algn="just">
              <a:buNone/>
            </a:pPr>
            <a:endParaRPr lang="en-US" sz="2200" dirty="0" smtClean="0"/>
          </a:p>
          <a:p>
            <a:pPr marL="4763" indent="-4763" algn="just">
              <a:buNone/>
            </a:pPr>
            <a:endParaRPr lang="en-US" sz="1400" dirty="0" smtClean="0">
              <a:hlinkClick r:id="rId2"/>
            </a:endParaRPr>
          </a:p>
          <a:p>
            <a:pPr marL="4763" indent="-4763" algn="just">
              <a:buNone/>
            </a:pPr>
            <a:r>
              <a:rPr lang="en-US" sz="1400" dirty="0" smtClean="0">
                <a:hlinkClick r:id="rId2"/>
              </a:rPr>
              <a:t>http</a:t>
            </a:r>
            <a:r>
              <a:rPr lang="en-US" sz="1400" dirty="0" smtClean="0">
                <a:hlinkClick r:id="rId2"/>
              </a:rPr>
              <a:t>://</a:t>
            </a:r>
            <a:r>
              <a:rPr lang="en-US" sz="1400" dirty="0" smtClean="0">
                <a:hlinkClick r:id="rId2"/>
              </a:rPr>
              <a:t>www.codeproject.com/Articles/22769/Introduction-to-Object-Oriented-Programming-Concep#Class_Diagram</a:t>
            </a:r>
            <a:r>
              <a:rPr lang="en-US" sz="1400" dirty="0" smtClean="0"/>
              <a:t> </a:t>
            </a:r>
          </a:p>
          <a:p>
            <a:pPr marL="4763" indent="-4763" algn="just">
              <a:buNone/>
            </a:pPr>
            <a:endParaRPr lang="ru-RU" sz="2400" dirty="0"/>
          </a:p>
        </p:txBody>
      </p:sp>
      <p:pic>
        <p:nvPicPr>
          <p:cNvPr id="1026" name="Picture 2" descr="D:\Desktop\notation.jpg"/>
          <p:cNvPicPr>
            <a:picLocks noChangeAspect="1" noChangeArrowheads="1"/>
          </p:cNvPicPr>
          <p:nvPr/>
        </p:nvPicPr>
        <p:blipFill>
          <a:blip r:embed="rId3" cstate="print"/>
          <a:srcRect/>
          <a:stretch>
            <a:fillRect/>
          </a:stretch>
        </p:blipFill>
        <p:spPr bwMode="auto">
          <a:xfrm>
            <a:off x="2786050" y="2632977"/>
            <a:ext cx="4214842" cy="3010601"/>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Java basic data types</a:t>
            </a:r>
            <a:endParaRPr lang="ru-RU" dirty="0"/>
          </a:p>
        </p:txBody>
      </p:sp>
      <p:sp>
        <p:nvSpPr>
          <p:cNvPr id="3" name="Содержимое 2"/>
          <p:cNvSpPr>
            <a:spLocks noGrp="1"/>
          </p:cNvSpPr>
          <p:nvPr>
            <p:ph idx="1"/>
          </p:nvPr>
        </p:nvSpPr>
        <p:spPr/>
        <p:txBody>
          <a:bodyPr>
            <a:normAutofit/>
          </a:bodyPr>
          <a:lstStyle/>
          <a:p>
            <a:pPr algn="just">
              <a:buNone/>
            </a:pPr>
            <a:r>
              <a:rPr lang="en-US" sz="2600" dirty="0" smtClean="0"/>
              <a:t>There are two data types available in Java:</a:t>
            </a:r>
          </a:p>
          <a:p>
            <a:pPr algn="just"/>
            <a:r>
              <a:rPr lang="en-US" sz="2600" u="sng" dirty="0" smtClean="0"/>
              <a:t>Primitive Data Types</a:t>
            </a:r>
            <a:r>
              <a:rPr lang="en-US" sz="2600" dirty="0" smtClean="0"/>
              <a:t> (byte, short, </a:t>
            </a:r>
            <a:r>
              <a:rPr lang="en-US" sz="2600" dirty="0" err="1" smtClean="0"/>
              <a:t>int</a:t>
            </a:r>
            <a:r>
              <a:rPr lang="en-US" sz="2600" dirty="0" smtClean="0"/>
              <a:t>, long, float, double, </a:t>
            </a:r>
            <a:r>
              <a:rPr lang="en-US" sz="2600" dirty="0" err="1" smtClean="0"/>
              <a:t>boolean</a:t>
            </a:r>
            <a:r>
              <a:rPr lang="en-US" sz="2600" dirty="0" smtClean="0"/>
              <a:t>, char).</a:t>
            </a:r>
          </a:p>
          <a:p>
            <a:pPr algn="just"/>
            <a:r>
              <a:rPr lang="en-US" sz="2600" u="sng" dirty="0" smtClean="0"/>
              <a:t>Reference/Object </a:t>
            </a:r>
            <a:r>
              <a:rPr lang="en-US" sz="2600" u="sng" dirty="0" smtClean="0"/>
              <a:t>Data Types</a:t>
            </a:r>
            <a:r>
              <a:rPr lang="en-US" sz="2600" dirty="0" smtClean="0"/>
              <a:t> - </a:t>
            </a:r>
            <a:r>
              <a:rPr lang="en-US" sz="2600" dirty="0" smtClean="0"/>
              <a:t>reference </a:t>
            </a:r>
            <a:r>
              <a:rPr lang="en-US" sz="2600" dirty="0" smtClean="0"/>
              <a:t>variables are created using defined constructors of the classes. They are used to access objects. These variables are declared to be of a specific type that cannot be changed</a:t>
            </a:r>
            <a:r>
              <a:rPr lang="en-US" sz="2600" dirty="0" smtClean="0"/>
              <a:t>.</a:t>
            </a:r>
          </a:p>
          <a:p>
            <a:pPr algn="just">
              <a:buNone/>
            </a:pPr>
            <a:endParaRPr lang="en-US" dirty="0" smtClean="0"/>
          </a:p>
          <a:p>
            <a:pPr>
              <a:buNone/>
            </a:pPr>
            <a:r>
              <a:rPr lang="en-US" sz="1400" dirty="0" smtClean="0">
                <a:hlinkClick r:id="rId2"/>
              </a:rPr>
              <a:t>http://</a:t>
            </a:r>
            <a:r>
              <a:rPr lang="en-US" sz="1400" dirty="0" smtClean="0">
                <a:hlinkClick r:id="rId2"/>
              </a:rPr>
              <a:t>www.tutorialspoint.com/java/java_basic_datatypes.htm</a:t>
            </a:r>
            <a:r>
              <a:rPr lang="en-US" sz="1400" dirty="0" smtClean="0"/>
              <a:t> </a:t>
            </a:r>
            <a:endParaRPr lang="ru-RU"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Java access modifiers</a:t>
            </a:r>
            <a:endParaRPr lang="ru-RU" dirty="0"/>
          </a:p>
        </p:txBody>
      </p:sp>
      <p:sp>
        <p:nvSpPr>
          <p:cNvPr id="3" name="Содержимое 2"/>
          <p:cNvSpPr>
            <a:spLocks noGrp="1"/>
          </p:cNvSpPr>
          <p:nvPr>
            <p:ph idx="1"/>
          </p:nvPr>
        </p:nvSpPr>
        <p:spPr>
          <a:xfrm>
            <a:off x="1142976" y="1214422"/>
            <a:ext cx="7498080" cy="4800600"/>
          </a:xfrm>
        </p:spPr>
        <p:txBody>
          <a:bodyPr>
            <a:normAutofit lnSpcReduction="10000"/>
          </a:bodyPr>
          <a:lstStyle/>
          <a:p>
            <a:pPr marL="12700" indent="-12700" algn="just">
              <a:buNone/>
            </a:pPr>
            <a:r>
              <a:rPr lang="en-US" sz="2300" dirty="0" smtClean="0"/>
              <a:t>		Java </a:t>
            </a:r>
            <a:r>
              <a:rPr lang="en-US" sz="2300" dirty="0" smtClean="0"/>
              <a:t>provides a number of access modifiers to set access levels for classes, variables, methods and constructors. The four access levels are:</a:t>
            </a:r>
          </a:p>
          <a:p>
            <a:pPr marL="12700" indent="-12700" algn="just"/>
            <a:r>
              <a:rPr lang="en-US" sz="2300" dirty="0" smtClean="0"/>
              <a:t>Visible to the package. </a:t>
            </a:r>
            <a:r>
              <a:rPr lang="en-US" sz="2300" dirty="0" smtClean="0"/>
              <a:t>No </a:t>
            </a:r>
            <a:r>
              <a:rPr lang="en-US" sz="2300" dirty="0" smtClean="0"/>
              <a:t>modifiers are </a:t>
            </a:r>
            <a:r>
              <a:rPr lang="en-US" sz="2300" dirty="0" smtClean="0"/>
              <a:t>needed (</a:t>
            </a:r>
            <a:r>
              <a:rPr lang="en-US" sz="2300" i="1" dirty="0" smtClean="0"/>
              <a:t>default</a:t>
            </a:r>
            <a:r>
              <a:rPr lang="en-US" sz="2300" dirty="0" smtClean="0"/>
              <a:t>).</a:t>
            </a:r>
            <a:endParaRPr lang="en-US" sz="2300" dirty="0" smtClean="0"/>
          </a:p>
          <a:p>
            <a:pPr marL="12700" indent="-12700" algn="just"/>
            <a:r>
              <a:rPr lang="en-US" sz="2300" dirty="0" smtClean="0"/>
              <a:t>Visible to the class only (</a:t>
            </a:r>
            <a:r>
              <a:rPr lang="en-US" sz="2300" i="1" dirty="0" smtClean="0"/>
              <a:t>private</a:t>
            </a:r>
            <a:r>
              <a:rPr lang="en-US" sz="2300" dirty="0" smtClean="0"/>
              <a:t>).</a:t>
            </a:r>
            <a:endParaRPr lang="en-US" sz="2300" dirty="0" smtClean="0"/>
          </a:p>
          <a:p>
            <a:pPr marL="12700" indent="-12700" algn="just"/>
            <a:r>
              <a:rPr lang="en-US" sz="2300" dirty="0" smtClean="0"/>
              <a:t>Visible to the world (</a:t>
            </a:r>
            <a:r>
              <a:rPr lang="en-US" sz="2300" i="1" dirty="0" smtClean="0"/>
              <a:t>public</a:t>
            </a:r>
            <a:r>
              <a:rPr lang="en-US" sz="2300" dirty="0" smtClean="0"/>
              <a:t>).</a:t>
            </a:r>
          </a:p>
          <a:p>
            <a:pPr marL="12700" indent="-12700" algn="just"/>
            <a:r>
              <a:rPr lang="en-US" sz="2300" dirty="0" smtClean="0"/>
              <a:t>Visible to the package and all </a:t>
            </a:r>
            <a:endParaRPr lang="en-US" sz="2300" dirty="0" smtClean="0"/>
          </a:p>
          <a:p>
            <a:pPr marL="12700" indent="-12700" algn="just">
              <a:buNone/>
            </a:pPr>
            <a:r>
              <a:rPr lang="en-US" sz="2300" dirty="0" smtClean="0"/>
              <a:t>subclasses </a:t>
            </a:r>
            <a:r>
              <a:rPr lang="en-US" sz="2300" i="1" dirty="0" smtClean="0"/>
              <a:t>(protected</a:t>
            </a:r>
            <a:r>
              <a:rPr lang="en-US" sz="2300" dirty="0" smtClean="0"/>
              <a:t>).</a:t>
            </a:r>
          </a:p>
          <a:p>
            <a:pPr>
              <a:buNone/>
            </a:pPr>
            <a:endParaRPr lang="en-US" sz="1400" dirty="0" smtClean="0">
              <a:hlinkClick r:id="rId2"/>
            </a:endParaRPr>
          </a:p>
          <a:p>
            <a:pPr>
              <a:buNone/>
            </a:pPr>
            <a:endParaRPr lang="en-US" sz="1400" dirty="0" smtClean="0">
              <a:hlinkClick r:id="rId2"/>
            </a:endParaRPr>
          </a:p>
          <a:p>
            <a:pPr>
              <a:buNone/>
            </a:pPr>
            <a:endParaRPr lang="en-US" sz="1400" dirty="0" smtClean="0">
              <a:hlinkClick r:id="rId2"/>
            </a:endParaRPr>
          </a:p>
          <a:p>
            <a:pPr>
              <a:buNone/>
            </a:pPr>
            <a:endParaRPr lang="en-US" sz="1400" dirty="0" smtClean="0">
              <a:hlinkClick r:id="rId2"/>
            </a:endParaRPr>
          </a:p>
          <a:p>
            <a:pPr>
              <a:buNone/>
            </a:pPr>
            <a:r>
              <a:rPr lang="en-US" sz="1400" dirty="0" smtClean="0">
                <a:hlinkClick r:id="rId2"/>
              </a:rPr>
              <a:t>http</a:t>
            </a:r>
            <a:r>
              <a:rPr lang="en-US" sz="1400" dirty="0" smtClean="0">
                <a:hlinkClick r:id="rId2"/>
              </a:rPr>
              <a:t>://</a:t>
            </a:r>
            <a:r>
              <a:rPr lang="en-US" sz="1400" dirty="0" smtClean="0">
                <a:hlinkClick r:id="rId2"/>
              </a:rPr>
              <a:t>www.tutorialspoint.com/java/java_access_modifiers.htm</a:t>
            </a:r>
            <a:endParaRPr lang="en-US" sz="1400" dirty="0" smtClean="0"/>
          </a:p>
          <a:p>
            <a:pPr>
              <a:buNone/>
            </a:pPr>
            <a:endParaRPr lang="ru-RU" dirty="0"/>
          </a:p>
        </p:txBody>
      </p:sp>
      <p:pic>
        <p:nvPicPr>
          <p:cNvPr id="2050" name="Picture 2" descr="D:\Desktop\image038.jpg"/>
          <p:cNvPicPr>
            <a:picLocks noChangeAspect="1" noChangeArrowheads="1"/>
          </p:cNvPicPr>
          <p:nvPr/>
        </p:nvPicPr>
        <p:blipFill>
          <a:blip r:embed="rId3" cstate="print"/>
          <a:srcRect/>
          <a:stretch>
            <a:fillRect/>
          </a:stretch>
        </p:blipFill>
        <p:spPr bwMode="auto">
          <a:xfrm>
            <a:off x="5572164" y="2714620"/>
            <a:ext cx="3500430" cy="2656576"/>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Java non access modifiers</a:t>
            </a:r>
            <a:endParaRPr lang="ru-RU" dirty="0"/>
          </a:p>
        </p:txBody>
      </p:sp>
      <p:sp>
        <p:nvSpPr>
          <p:cNvPr id="3" name="Содержимое 2"/>
          <p:cNvSpPr>
            <a:spLocks noGrp="1"/>
          </p:cNvSpPr>
          <p:nvPr>
            <p:ph idx="1"/>
          </p:nvPr>
        </p:nvSpPr>
        <p:spPr/>
        <p:txBody>
          <a:bodyPr>
            <a:normAutofit/>
          </a:bodyPr>
          <a:lstStyle/>
          <a:p>
            <a:pPr marL="4763" indent="-4763" algn="just">
              <a:buNone/>
            </a:pPr>
            <a:r>
              <a:rPr lang="en-US" sz="2100" dirty="0" smtClean="0"/>
              <a:t>		Java </a:t>
            </a:r>
            <a:r>
              <a:rPr lang="en-US" sz="2100" dirty="0" smtClean="0"/>
              <a:t>provides a number of non-access modifiers to achieve many other functionality.</a:t>
            </a:r>
          </a:p>
          <a:p>
            <a:pPr marL="4763" indent="-4763" algn="just"/>
            <a:r>
              <a:rPr lang="en-US" sz="2100" dirty="0" smtClean="0"/>
              <a:t>The </a:t>
            </a:r>
            <a:r>
              <a:rPr lang="en-US" sz="2100" i="1" dirty="0" smtClean="0"/>
              <a:t>static</a:t>
            </a:r>
            <a:r>
              <a:rPr lang="en-US" sz="2100" dirty="0" smtClean="0"/>
              <a:t> modifier for creating class methods and variables</a:t>
            </a:r>
          </a:p>
          <a:p>
            <a:pPr marL="4763" indent="-4763" algn="just"/>
            <a:r>
              <a:rPr lang="en-US" sz="2100" dirty="0" smtClean="0"/>
              <a:t>The </a:t>
            </a:r>
            <a:r>
              <a:rPr lang="en-US" sz="2100" i="1" dirty="0" smtClean="0"/>
              <a:t>final</a:t>
            </a:r>
            <a:r>
              <a:rPr lang="en-US" sz="2100" dirty="0" smtClean="0"/>
              <a:t> modifier for finalizing the implementations of classes, methods, and variables.</a:t>
            </a:r>
          </a:p>
          <a:p>
            <a:pPr marL="4763" indent="-4763" algn="just"/>
            <a:r>
              <a:rPr lang="en-US" sz="2100" dirty="0" smtClean="0"/>
              <a:t>The </a:t>
            </a:r>
            <a:r>
              <a:rPr lang="en-US" sz="2100" i="1" dirty="0" smtClean="0"/>
              <a:t>abstract</a:t>
            </a:r>
            <a:r>
              <a:rPr lang="en-US" sz="2100" dirty="0" smtClean="0"/>
              <a:t> modifier for creating abstract classes and methods.</a:t>
            </a:r>
          </a:p>
          <a:p>
            <a:pPr marL="4763" indent="-4763" algn="just"/>
            <a:r>
              <a:rPr lang="en-US" sz="2100" dirty="0" smtClean="0"/>
              <a:t>The </a:t>
            </a:r>
            <a:r>
              <a:rPr lang="en-US" sz="2100" i="1" dirty="0" smtClean="0"/>
              <a:t>synchronized</a:t>
            </a:r>
            <a:r>
              <a:rPr lang="en-US" sz="2100" dirty="0" smtClean="0"/>
              <a:t> and </a:t>
            </a:r>
            <a:r>
              <a:rPr lang="en-US" sz="2100" i="1" dirty="0" smtClean="0"/>
              <a:t>volatile</a:t>
            </a:r>
            <a:r>
              <a:rPr lang="en-US" sz="2100" dirty="0" smtClean="0"/>
              <a:t> modifiers, which are used for threads</a:t>
            </a:r>
            <a:r>
              <a:rPr lang="en-US" sz="2100" dirty="0" smtClean="0"/>
              <a:t>.</a:t>
            </a:r>
          </a:p>
          <a:p>
            <a:pPr marL="4763" indent="-4763" algn="just">
              <a:buNone/>
            </a:pPr>
            <a:endParaRPr lang="en-US" sz="2100" dirty="0" smtClean="0"/>
          </a:p>
          <a:p>
            <a:pPr marL="4763" indent="-4763" algn="just">
              <a:buNone/>
            </a:pPr>
            <a:endParaRPr lang="en-US" sz="2100" dirty="0" smtClean="0"/>
          </a:p>
          <a:p>
            <a:pPr marL="4763" indent="-4763" algn="just">
              <a:buNone/>
            </a:pPr>
            <a:r>
              <a:rPr lang="en-US" sz="1400" dirty="0" smtClean="0">
                <a:hlinkClick r:id="rId2"/>
              </a:rPr>
              <a:t>http://</a:t>
            </a:r>
            <a:r>
              <a:rPr lang="en-US" sz="1400" dirty="0" smtClean="0">
                <a:hlinkClick r:id="rId2"/>
              </a:rPr>
              <a:t>www.tutorialspoint.com/java/java_nonaccess_modifiers.htm</a:t>
            </a:r>
            <a:endParaRPr lang="en-US" sz="1400" dirty="0" smtClean="0"/>
          </a:p>
          <a:p>
            <a:pPr marL="4763" indent="-4763" algn="just">
              <a:buNone/>
            </a:pPr>
            <a:endParaRPr lang="en-US" sz="2100" dirty="0" smtClean="0"/>
          </a:p>
          <a:p>
            <a:pPr marL="4763" indent="-4763" algn="just">
              <a:buNone/>
            </a:pPr>
            <a:endParaRPr lang="ru-RU" sz="2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57290" y="0"/>
            <a:ext cx="7498080" cy="714356"/>
          </a:xfrm>
        </p:spPr>
        <p:txBody>
          <a:bodyPr>
            <a:normAutofit fontScale="90000"/>
          </a:bodyPr>
          <a:lstStyle/>
          <a:p>
            <a:r>
              <a:rPr lang="en-US" dirty="0" smtClean="0"/>
              <a:t>Java constructors</a:t>
            </a:r>
            <a:endParaRPr lang="ru-RU" dirty="0"/>
          </a:p>
        </p:txBody>
      </p:sp>
      <p:sp>
        <p:nvSpPr>
          <p:cNvPr id="3" name="Содержимое 2"/>
          <p:cNvSpPr>
            <a:spLocks noGrp="1"/>
          </p:cNvSpPr>
          <p:nvPr>
            <p:ph idx="1"/>
          </p:nvPr>
        </p:nvSpPr>
        <p:spPr>
          <a:xfrm>
            <a:off x="1071538" y="785794"/>
            <a:ext cx="7858180" cy="5715040"/>
          </a:xfrm>
        </p:spPr>
        <p:txBody>
          <a:bodyPr>
            <a:normAutofit/>
          </a:bodyPr>
          <a:lstStyle/>
          <a:p>
            <a:pPr algn="just"/>
            <a:r>
              <a:rPr lang="en-US" sz="2300" dirty="0" smtClean="0"/>
              <a:t>A java </a:t>
            </a:r>
            <a:r>
              <a:rPr lang="en-US" sz="2300" i="1" dirty="0" smtClean="0"/>
              <a:t>constructor</a:t>
            </a:r>
            <a:r>
              <a:rPr lang="en-US" sz="2300" dirty="0" smtClean="0"/>
              <a:t> has the same name as the name of the class to which it belongs. </a:t>
            </a:r>
            <a:endParaRPr lang="en-US" sz="2300" dirty="0" smtClean="0"/>
          </a:p>
          <a:p>
            <a:pPr algn="just"/>
            <a:r>
              <a:rPr lang="en-US" sz="2300" dirty="0" smtClean="0"/>
              <a:t>Constructors </a:t>
            </a:r>
            <a:r>
              <a:rPr lang="en-US" sz="2300" dirty="0" smtClean="0"/>
              <a:t>never return a value.</a:t>
            </a:r>
          </a:p>
          <a:p>
            <a:pPr algn="just"/>
            <a:r>
              <a:rPr lang="en-US" sz="2300" dirty="0" smtClean="0"/>
              <a:t>Constructors may include parameters of various types. </a:t>
            </a:r>
            <a:endParaRPr lang="en-US" sz="2300" dirty="0" smtClean="0"/>
          </a:p>
          <a:p>
            <a:pPr algn="just"/>
            <a:r>
              <a:rPr lang="en-US" sz="2300" dirty="0" smtClean="0"/>
              <a:t>When </a:t>
            </a:r>
            <a:r>
              <a:rPr lang="en-US" sz="2300" dirty="0" smtClean="0"/>
              <a:t>the constructor is invoked using the new operator, the types must match those that are specified in the constructor definition.</a:t>
            </a:r>
          </a:p>
          <a:p>
            <a:pPr algn="just"/>
            <a:r>
              <a:rPr lang="en-US" sz="2300" dirty="0" smtClean="0"/>
              <a:t>Java provides a default constructor which takes no arguments and performs no special actions or initializations, when no explicit constructors are provided</a:t>
            </a:r>
            <a:r>
              <a:rPr lang="en-US" sz="2300" dirty="0" smtClean="0"/>
              <a:t>.</a:t>
            </a:r>
            <a:endParaRPr lang="en-US" sz="2300" dirty="0" smtClean="0"/>
          </a:p>
          <a:p>
            <a:pPr algn="just">
              <a:buNone/>
            </a:pPr>
            <a:endParaRPr lang="en-US" sz="2300" dirty="0" smtClean="0"/>
          </a:p>
          <a:p>
            <a:pPr algn="just">
              <a:buNone/>
            </a:pPr>
            <a:r>
              <a:rPr lang="en-US" sz="1400" dirty="0" smtClean="0">
                <a:hlinkClick r:id="rId2"/>
              </a:rPr>
              <a:t>http://</a:t>
            </a:r>
            <a:r>
              <a:rPr lang="en-US" sz="1400" dirty="0" smtClean="0">
                <a:hlinkClick r:id="rId2"/>
              </a:rPr>
              <a:t>www.wideskills.com/java-tutorial/java-constructors</a:t>
            </a:r>
            <a:endParaRPr lang="en-US" sz="1400" dirty="0" smtClean="0"/>
          </a:p>
          <a:p>
            <a:pPr algn="just">
              <a:buNone/>
            </a:pPr>
            <a:endParaRPr lang="en-US" sz="2300" dirty="0" smtClean="0"/>
          </a:p>
          <a:p>
            <a:pPr>
              <a:buNone/>
            </a:pPr>
            <a:endParaRPr lang="ru-R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Using the “this” keyword in Java</a:t>
            </a:r>
            <a:endParaRPr lang="ru-RU" dirty="0"/>
          </a:p>
        </p:txBody>
      </p:sp>
      <p:sp>
        <p:nvSpPr>
          <p:cNvPr id="3" name="Содержимое 2"/>
          <p:cNvSpPr>
            <a:spLocks noGrp="1"/>
          </p:cNvSpPr>
          <p:nvPr>
            <p:ph idx="1"/>
          </p:nvPr>
        </p:nvSpPr>
        <p:spPr/>
        <p:txBody>
          <a:bodyPr>
            <a:normAutofit/>
          </a:bodyPr>
          <a:lstStyle/>
          <a:p>
            <a:pPr marL="4763" indent="-4763" algn="just"/>
            <a:r>
              <a:rPr lang="en-US" sz="2100" dirty="0" smtClean="0"/>
              <a:t>Within an instance method or a </a:t>
            </a:r>
            <a:r>
              <a:rPr lang="en-US" sz="2100" i="1" dirty="0" smtClean="0"/>
              <a:t>constructor</a:t>
            </a:r>
            <a:r>
              <a:rPr lang="en-US" sz="2100" dirty="0" smtClean="0"/>
              <a:t>, this is a reference to the current object — the object whose method or constructor is being called. You can refer to any member of the current object from within an instance method or a constructor by using this</a:t>
            </a:r>
            <a:r>
              <a:rPr lang="en-US" sz="2100" dirty="0" smtClean="0"/>
              <a:t>.</a:t>
            </a:r>
          </a:p>
          <a:p>
            <a:pPr marL="4763" indent="-4763" algn="just"/>
            <a:r>
              <a:rPr lang="en-US" sz="2100" dirty="0" smtClean="0"/>
              <a:t>The most common reason for using the this keyword is because a field is shadowed by a method or constructor parameter</a:t>
            </a:r>
            <a:r>
              <a:rPr lang="en-US" sz="2100" dirty="0" smtClean="0"/>
              <a:t>.</a:t>
            </a:r>
          </a:p>
          <a:p>
            <a:pPr marL="4763" indent="-4763" algn="just"/>
            <a:r>
              <a:rPr lang="en-US" sz="2100" dirty="0" smtClean="0"/>
              <a:t>From within a constructor, you can also use the this keyword to call another constructor in the same class. Doing so is called an explicit constructor invocation</a:t>
            </a:r>
            <a:r>
              <a:rPr lang="en-US" sz="2100" dirty="0" smtClean="0"/>
              <a:t>.</a:t>
            </a:r>
          </a:p>
          <a:p>
            <a:pPr marL="4763" indent="-4763" algn="just"/>
            <a:endParaRPr lang="en-US" sz="2100" dirty="0" smtClean="0"/>
          </a:p>
          <a:p>
            <a:pPr marL="4763" indent="-4763" algn="just">
              <a:buNone/>
            </a:pPr>
            <a:r>
              <a:rPr lang="en-US" sz="1400" dirty="0" smtClean="0">
                <a:hlinkClick r:id="rId2"/>
              </a:rPr>
              <a:t>https://</a:t>
            </a:r>
            <a:r>
              <a:rPr lang="en-US" sz="1400" dirty="0" smtClean="0">
                <a:hlinkClick r:id="rId2"/>
              </a:rPr>
              <a:t>docs.oracle.com/javase/tutorial/java/javaOO/thiskey.html</a:t>
            </a:r>
            <a:endParaRPr lang="en-US" sz="1400" dirty="0" smtClean="0"/>
          </a:p>
          <a:p>
            <a:pPr algn="just">
              <a:buNone/>
            </a:pPr>
            <a:endParaRPr lang="ru-RU" sz="21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Using “void” keyword in Java</a:t>
            </a:r>
            <a:endParaRPr lang="ru-RU" dirty="0"/>
          </a:p>
        </p:txBody>
      </p:sp>
      <p:sp>
        <p:nvSpPr>
          <p:cNvPr id="3" name="Содержимое 2"/>
          <p:cNvSpPr>
            <a:spLocks noGrp="1"/>
          </p:cNvSpPr>
          <p:nvPr>
            <p:ph idx="1"/>
          </p:nvPr>
        </p:nvSpPr>
        <p:spPr/>
        <p:txBody>
          <a:bodyPr>
            <a:normAutofit/>
          </a:bodyPr>
          <a:lstStyle/>
          <a:p>
            <a:pPr marL="4763" indent="-4763" algn="just">
              <a:buNone/>
            </a:pPr>
            <a:r>
              <a:rPr lang="en-US" dirty="0" smtClean="0"/>
              <a:t>		</a:t>
            </a:r>
            <a:r>
              <a:rPr lang="en-US" sz="2100" dirty="0" smtClean="0"/>
              <a:t>Used </a:t>
            </a:r>
            <a:r>
              <a:rPr lang="en-US" sz="2100" dirty="0" smtClean="0"/>
              <a:t>at method declaration and definition to specify that the method does not return any type, the method returns </a:t>
            </a:r>
            <a:r>
              <a:rPr lang="en-US" sz="2100" dirty="0" smtClean="0"/>
              <a:t>void.</a:t>
            </a:r>
          </a:p>
          <a:p>
            <a:pPr marL="4763" indent="-4763" algn="just">
              <a:buNone/>
            </a:pPr>
            <a:endParaRPr lang="en-US" b="1" dirty="0" smtClean="0"/>
          </a:p>
          <a:p>
            <a:pPr marL="4763" indent="-4763" algn="just">
              <a:buNone/>
            </a:pPr>
            <a:endParaRPr lang="en-US" b="1" dirty="0" smtClean="0"/>
          </a:p>
          <a:p>
            <a:pPr marL="4763" indent="-4763" algn="just">
              <a:buNone/>
            </a:pPr>
            <a:endParaRPr lang="en-US" sz="1400" dirty="0" smtClean="0">
              <a:hlinkClick r:id="rId2"/>
            </a:endParaRPr>
          </a:p>
          <a:p>
            <a:pPr marL="4763" indent="-4763" algn="just">
              <a:buNone/>
            </a:pPr>
            <a:endParaRPr lang="en-US" sz="1400" dirty="0" smtClean="0">
              <a:hlinkClick r:id="rId2"/>
            </a:endParaRPr>
          </a:p>
          <a:p>
            <a:pPr marL="4763" indent="-4763" algn="just">
              <a:buNone/>
            </a:pPr>
            <a:endParaRPr lang="en-US" sz="1400" dirty="0" smtClean="0">
              <a:hlinkClick r:id="rId2"/>
            </a:endParaRPr>
          </a:p>
          <a:p>
            <a:pPr marL="4763" indent="-4763" algn="just">
              <a:buNone/>
            </a:pPr>
            <a:endParaRPr lang="en-US" sz="1400" dirty="0" smtClean="0">
              <a:hlinkClick r:id="rId2"/>
            </a:endParaRPr>
          </a:p>
          <a:p>
            <a:pPr marL="4763" indent="-4763" algn="just">
              <a:buNone/>
            </a:pPr>
            <a:endParaRPr lang="en-US" sz="1400" dirty="0" smtClean="0">
              <a:hlinkClick r:id="rId2"/>
            </a:endParaRPr>
          </a:p>
          <a:p>
            <a:pPr marL="4763" indent="-4763" algn="just">
              <a:buNone/>
            </a:pPr>
            <a:endParaRPr lang="en-US" sz="1400" dirty="0" smtClean="0">
              <a:hlinkClick r:id="rId2"/>
            </a:endParaRPr>
          </a:p>
          <a:p>
            <a:pPr marL="4763" indent="-4763" algn="just">
              <a:buNone/>
            </a:pPr>
            <a:endParaRPr lang="en-US" sz="1400" dirty="0" smtClean="0">
              <a:hlinkClick r:id="rId2"/>
            </a:endParaRPr>
          </a:p>
          <a:p>
            <a:pPr marL="4763" indent="-4763" algn="just">
              <a:buNone/>
            </a:pPr>
            <a:r>
              <a:rPr lang="en-US" sz="1400" dirty="0" smtClean="0">
                <a:hlinkClick r:id="rId2"/>
              </a:rPr>
              <a:t>https</a:t>
            </a:r>
            <a:r>
              <a:rPr lang="en-US" sz="1400" dirty="0" smtClean="0">
                <a:hlinkClick r:id="rId2"/>
              </a:rPr>
              <a:t>://</a:t>
            </a:r>
            <a:r>
              <a:rPr lang="en-US" sz="1400" dirty="0" smtClean="0">
                <a:hlinkClick r:id="rId2"/>
              </a:rPr>
              <a:t>en.wikibooks.org/wiki/Java_Programming/Keywords/void</a:t>
            </a:r>
            <a:endParaRPr lang="en-US" sz="1400" dirty="0" smtClean="0"/>
          </a:p>
          <a:p>
            <a:pPr marL="4763" indent="-4763" algn="just">
              <a:buNone/>
            </a:pPr>
            <a:endParaRPr lang="ru-RU" dirty="0"/>
          </a:p>
        </p:txBody>
      </p:sp>
      <p:pic>
        <p:nvPicPr>
          <p:cNvPr id="3074" name="Picture 2" descr="D:\Desktop\psvm.png"/>
          <p:cNvPicPr>
            <a:picLocks noChangeAspect="1" noChangeArrowheads="1"/>
          </p:cNvPicPr>
          <p:nvPr/>
        </p:nvPicPr>
        <p:blipFill>
          <a:blip r:embed="rId3" cstate="print"/>
          <a:srcRect/>
          <a:stretch>
            <a:fillRect/>
          </a:stretch>
        </p:blipFill>
        <p:spPr bwMode="auto">
          <a:xfrm>
            <a:off x="2546382" y="2357430"/>
            <a:ext cx="5597518" cy="319782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олнцестояние">
  <a:themeElements>
    <a:clrScheme name="Солнцестояние">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Солнцестояние">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Солнцестояние">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2531</TotalTime>
  <Words>435</Words>
  <Application>Microsoft Office PowerPoint</Application>
  <PresentationFormat>Экран (4:3)</PresentationFormat>
  <Paragraphs>101</Paragraphs>
  <Slides>13</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13</vt:i4>
      </vt:variant>
    </vt:vector>
  </HeadingPairs>
  <TitlesOfParts>
    <vt:vector size="14" baseType="lpstr">
      <vt:lpstr>Солнцестояние</vt:lpstr>
      <vt:lpstr>Lesson 2. Basic terms </vt:lpstr>
      <vt:lpstr>Table of contents</vt:lpstr>
      <vt:lpstr>UML notations</vt:lpstr>
      <vt:lpstr>Java basic data types</vt:lpstr>
      <vt:lpstr>Java access modifiers</vt:lpstr>
      <vt:lpstr>Java non access modifiers</vt:lpstr>
      <vt:lpstr>Java constructors</vt:lpstr>
      <vt:lpstr>Using the “this” keyword in Java</vt:lpstr>
      <vt:lpstr>Using “void” keyword in Java</vt:lpstr>
      <vt:lpstr>Using “return” keyword in Java</vt:lpstr>
      <vt:lpstr>Creating an Object</vt:lpstr>
      <vt:lpstr>Source file declaration rules</vt:lpstr>
      <vt:lpstr>Thank you for attention!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cp:lastModifiedBy>Evgeniy</cp:lastModifiedBy>
  <cp:revision>29</cp:revision>
  <dcterms:modified xsi:type="dcterms:W3CDTF">2016-03-13T17:44:06Z</dcterms:modified>
</cp:coreProperties>
</file>