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4" r:id="rId3"/>
    <p:sldId id="257" r:id="rId4"/>
    <p:sldId id="266" r:id="rId5"/>
    <p:sldId id="271" r:id="rId6"/>
    <p:sldId id="276" r:id="rId7"/>
    <p:sldId id="269" r:id="rId8"/>
    <p:sldId id="270" r:id="rId9"/>
    <p:sldId id="274" r:id="rId10"/>
    <p:sldId id="275" r:id="rId11"/>
    <p:sldId id="277" r:id="rId12"/>
    <p:sldId id="267" r:id="rId13"/>
    <p:sldId id="27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76" autoAdjust="0"/>
    <p:restoredTop sz="99274" autoAdjust="0"/>
  </p:normalViewPr>
  <p:slideViewPr>
    <p:cSldViewPr snapToGrid="0">
      <p:cViewPr>
        <p:scale>
          <a:sx n="60" d="100"/>
          <a:sy n="60" d="100"/>
        </p:scale>
        <p:origin x="-1104" y="-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BEA95-EA6C-4CD3-87B6-DE2FD85C0F2D}" type="datetimeFigureOut">
              <a:rPr lang="uk-UA" smtClean="0"/>
              <a:t>13.06.2017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27B05-139E-4FC9-BD28-B90E882979F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470377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AD5FC-B37F-4BE2-99C3-7E88BFB44866}" type="datetimeFigureOut">
              <a:rPr lang="uk-UA" smtClean="0"/>
              <a:t>13.06.2017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54818-3289-461E-8A93-E6BD92CCDCD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440621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54818-3289-461E-8A93-E6BD92CCDCD6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64632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6A8F2E4-BF2E-4637-BE49-FB0265E65417}" type="datetime1">
              <a:rPr lang="ru-RU" smtClean="0"/>
              <a:t>13.06.2017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D3F2FB1-259F-42B1-9520-13B4D8CBAE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134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938DA-4FBF-41E0-935F-96744C989201}" type="datetime1">
              <a:rPr lang="ru-RU" smtClean="0"/>
              <a:t>13.06.2017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2FB1-259F-42B1-9520-13B4D8CBAE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89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72BA-D96F-47EA-AC73-E26D11F05EA9}" type="datetime1">
              <a:rPr lang="ru-RU" smtClean="0"/>
              <a:t>13.06.2017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2FB1-259F-42B1-9520-13B4D8CBAE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9959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D920-5AB9-4124-852E-F31B3871A31E}" type="datetime1">
              <a:rPr lang="ru-RU" smtClean="0"/>
              <a:t>13.06.2017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2FB1-259F-42B1-9520-13B4D8CBAE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329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7E29-37B8-401D-BAB5-61FA7B60B1A8}" type="datetime1">
              <a:rPr lang="ru-RU" smtClean="0"/>
              <a:t>13.06.2017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2FB1-259F-42B1-9520-13B4D8CBAE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7914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B7CC-4F8B-43B7-970A-88061E892D99}" type="datetime1">
              <a:rPr lang="ru-RU" smtClean="0"/>
              <a:t>13.06.2017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2FB1-259F-42B1-9520-13B4D8CBAE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309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56C3-F782-4450-B6B5-69B047B5E8B9}" type="datetime1">
              <a:rPr lang="ru-RU" smtClean="0"/>
              <a:t>13.06.2017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2FB1-259F-42B1-9520-13B4D8CBAE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724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B6ADEC3-9B15-495B-B1E2-21643AF3A94C}" type="datetime1">
              <a:rPr lang="ru-RU" smtClean="0"/>
              <a:t>13.06.2017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2FB1-259F-42B1-9520-13B4D8CBAE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742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4EB3EFD-3487-48CC-A835-910CA89A0DEB}" type="datetime1">
              <a:rPr lang="ru-RU" smtClean="0"/>
              <a:t>13.06.2017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2FB1-259F-42B1-9520-13B4D8CBAE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853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7C83-2278-4C62-9C99-55ABED2E005C}" type="datetime1">
              <a:rPr lang="ru-RU" smtClean="0"/>
              <a:t>13.06.2017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2FB1-259F-42B1-9520-13B4D8CBAE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734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358A-F94E-46AC-AE4C-DB857F0FAF2B}" type="datetime1">
              <a:rPr lang="ru-RU" smtClean="0"/>
              <a:t>13.06.2017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2FB1-259F-42B1-9520-13B4D8CBAE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12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0D55-274F-4D84-B209-587F89F05556}" type="datetime1">
              <a:rPr lang="ru-RU" smtClean="0"/>
              <a:t>13.06.2017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2FB1-259F-42B1-9520-13B4D8CBAE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805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0C8D-7395-4539-BECF-E25FFCDB5EEC}" type="datetime1">
              <a:rPr lang="ru-RU" smtClean="0"/>
              <a:t>13.06.2017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2FB1-259F-42B1-9520-13B4D8CBAE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061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7CBA9-3716-4871-9909-3579F465D45B}" type="datetime1">
              <a:rPr lang="ru-RU" smtClean="0"/>
              <a:t>13.06.2017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2FB1-259F-42B1-9520-13B4D8CBAE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965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05625-78EC-48A8-9075-32F694113774}" type="datetime1">
              <a:rPr lang="ru-RU" smtClean="0"/>
              <a:t>13.06.2017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2FB1-259F-42B1-9520-13B4D8CBAE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932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9DA6-7885-4165-8AE9-C6027F708514}" type="datetime1">
              <a:rPr lang="ru-RU" smtClean="0"/>
              <a:t>13.06.2017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2FB1-259F-42B1-9520-13B4D8CBAE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418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E8923-0678-4F6B-836E-64B2AA152906}" type="datetime1">
              <a:rPr lang="ru-RU" smtClean="0"/>
              <a:t>13.06.2017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2FB1-259F-42B1-9520-13B4D8CBAE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4731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D1844F7-5FF7-43AD-A4FF-335A5635CD01}" type="datetime1">
              <a:rPr lang="ru-RU" smtClean="0"/>
              <a:t>13.06.2017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D3F2FB1-259F-42B1-9520-13B4D8CBAE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606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3%D0%9E%D0%A1%D0%A2_28147-89" TargetMode="External"/><Relationship Id="rId2" Type="http://schemas.openxmlformats.org/officeDocument/2006/relationships/hyperlink" Target="https://ru.wikipedia.org/wiki/Advanced_Encryption_Standar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hyperlink" Target="https://ru.wikipedia.org/wiki/3DES" TargetMode="External"/><Relationship Id="rId4" Type="http://schemas.openxmlformats.org/officeDocument/2006/relationships/hyperlink" Target="https://ru.wikipedia.org/wiki/DE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41434" y="488731"/>
            <a:ext cx="11272345" cy="1119351"/>
          </a:xfrm>
        </p:spPr>
        <p:txBody>
          <a:bodyPr/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и науки Украины</a:t>
            </a:r>
            <a:b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Харьковский национальный университет радиоэлектроники</a:t>
            </a:r>
            <a:endParaRPr lang="ru-RU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09449" y="4506479"/>
            <a:ext cx="11035858" cy="1752431"/>
          </a:xfrm>
        </p:spPr>
        <p:txBody>
          <a:bodyPr>
            <a:noAutofit/>
          </a:bodyPr>
          <a:lstStyle/>
          <a:p>
            <a:r>
              <a:rPr lang="ru-RU" sz="2400" cap="non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                       								</a:t>
            </a:r>
            <a:r>
              <a:rPr lang="en-US" sz="2400" cap="non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u-RU" sz="2400" cap="non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sz="24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cap="none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cap="non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ст.гр.БИКС-13-2 </a:t>
            </a:r>
            <a:r>
              <a:rPr lang="en-US" sz="2400" cap="non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</a:t>
            </a:r>
            <a:r>
              <a:rPr lang="ru-RU" sz="2400" cap="non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д.т.н., проф. каф БИТ</a:t>
            </a:r>
          </a:p>
          <a:p>
            <a:r>
              <a:rPr lang="ru-RU" sz="2400" cap="non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Евгеньев А.М. </a:t>
            </a:r>
            <a:r>
              <a:rPr lang="en-US" sz="2400" cap="non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</a:t>
            </a:r>
            <a:r>
              <a:rPr lang="ru-RU" sz="2400" cap="non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Халимов</a:t>
            </a:r>
            <a:r>
              <a:rPr lang="ru-RU" sz="2400" cap="non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Г.З.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 bwMode="gray">
          <a:xfrm>
            <a:off x="457198" y="1891863"/>
            <a:ext cx="11288109" cy="21546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</a:t>
            </a:r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КОМПЬЮТЕРНОЙ ИНЖЕНЕРИИ И УПРАВЛЕНИЯ</a:t>
            </a:r>
            <a:endParaRPr lang="ru-R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</a:t>
            </a:r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БЕЗОПАСНОСТИ 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ИНФОРМАЦИОННЫХ ТЕХНОЛОГИЙ</a:t>
            </a:r>
          </a:p>
          <a:p>
            <a:pPr algn="ctr"/>
            <a:endParaRPr lang="ru-R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аттестационная работа</a:t>
            </a:r>
            <a:endParaRPr lang="ru-R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тему: "Анализ методов построения криптосистем на группах"</a:t>
            </a:r>
            <a:endParaRPr lang="ru-RU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00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910605"/>
            <a:ext cx="12192000" cy="1359629"/>
          </a:xfrm>
        </p:spPr>
        <p:txBody>
          <a:bodyPr/>
          <a:lstStyle/>
          <a:p>
            <a:pPr algn="ctr"/>
            <a:r>
              <a:rPr lang="ru-RU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ДНК-криптография</a:t>
            </a:r>
            <a:endParaRPr lang="uk-UA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335907"/>
            <a:ext cx="5756987" cy="414372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Простейшим</a:t>
            </a:r>
            <a:r>
              <a:rPr lang="uk-UA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методом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применения</a:t>
            </a:r>
            <a:r>
              <a:rPr lang="uk-UA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ДНК в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криптографии является использования ее как контейнера, то есть мы шифруем данные обычным алгоритмом, например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моей работе я использовал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RSA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а дальше полученный результат переводиться в нуклеотиды и последним этапом является </a:t>
            </a:r>
            <a:r>
              <a:rPr lang="ru-RU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секвенирование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результата с ДНК.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7488620" y="2755900"/>
            <a:ext cx="485577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endParaRPr lang="uk-UA" sz="5400" dirty="0"/>
          </a:p>
        </p:txBody>
      </p:sp>
      <p:pic>
        <p:nvPicPr>
          <p:cNvPr id="1026" name="Picture 2" descr="C:\Users\ПК\Desktop\Безымянный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187" y="2335907"/>
            <a:ext cx="5830668" cy="4256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14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94839"/>
            <a:ext cx="12192000" cy="1359629"/>
          </a:xfrm>
        </p:spPr>
        <p:txBody>
          <a:bodyPr/>
          <a:lstStyle/>
          <a:p>
            <a:pPr algn="ctr"/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работы программы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97704569"/>
                  </p:ext>
                </p:extLst>
              </p:nvPr>
            </p:nvGraphicFramePr>
            <p:xfrm>
              <a:off x="173420" y="2603500"/>
              <a:ext cx="11855669" cy="37338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490580"/>
                    <a:gridCol w="4948524"/>
                    <a:gridCol w="6416565"/>
                  </a:tblGrid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US" sz="20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RSA</a:t>
                          </a:r>
                          <a:endParaRPr lang="uk-UA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uk-UA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uk-UA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uk-UA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Выбрать два простых различных числа</a:t>
                          </a:r>
                          <a:endParaRPr lang="uk-UA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:r>
                            <a:rPr lang="en-US" sz="1800" b="0" i="0" kern="1200" dirty="0" smtClean="0">
                              <a:solidFill>
                                <a:schemeClr val="dk1"/>
                              </a:solidFill>
                              <a:latin typeface="Cambria Math"/>
                              <a:ea typeface="+mn-ea"/>
                              <a:cs typeface="Times New Roman" panose="02020603050405020304" pitchFamily="18" charset="0"/>
                            </a:rPr>
                            <a:t>p = 3557, q = 2579</a:t>
                          </a:r>
                          <a:endParaRPr lang="uk-UA" sz="1800" b="0" i="0" kern="1200" dirty="0">
                            <a:solidFill>
                              <a:schemeClr val="dk1"/>
                            </a:solidFill>
                            <a:latin typeface="Cambria Math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uk-UA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b="0" i="0" kern="1200" noProof="0" dirty="0" smtClean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Вычислить произведение</a:t>
                          </a:r>
                          <a:endParaRPr lang="ru-RU" noProof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:r>
                            <a:rPr lang="en-US" sz="1800" b="0" i="0" kern="1200" dirty="0" smtClean="0">
                              <a:solidFill>
                                <a:schemeClr val="dk1"/>
                              </a:solidFill>
                              <a:latin typeface="Cambria Math"/>
                              <a:ea typeface="+mn-ea"/>
                              <a:cs typeface="Times New Roman" panose="02020603050405020304" pitchFamily="18" charset="0"/>
                            </a:rPr>
                            <a:t>n = p * q = 3557 * 2579 = 9173503</a:t>
                          </a:r>
                          <a:endParaRPr lang="uk-UA" sz="1800" b="0" i="0" kern="1200" dirty="0">
                            <a:solidFill>
                              <a:schemeClr val="dk1"/>
                            </a:solidFill>
                            <a:latin typeface="Cambria Math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uk-UA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b="0" i="0" kern="1200" noProof="0" dirty="0" smtClean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Вычислить </a:t>
                          </a:r>
                          <a:r>
                            <a:rPr lang="ru-RU" sz="1800" b="0" i="0" u="none" strike="noStrike" kern="1200" dirty="0" smtClean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функцию</a:t>
                          </a:r>
                          <a:r>
                            <a:rPr lang="ru-RU" sz="1800" b="0" i="0" u="none" strike="noStrike" kern="1200" baseline="0" dirty="0" smtClean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Эйлера</a:t>
                          </a:r>
                          <a:endParaRPr lang="uk-UA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:r>
                            <a:rPr lang="ru-RU" sz="1800" b="0" i="0" kern="1200" dirty="0" smtClean="0">
                              <a:solidFill>
                                <a:schemeClr val="dk1"/>
                              </a:solidFill>
                              <a:latin typeface="Cambria Math"/>
                              <a:ea typeface="+mn-ea"/>
                              <a:cs typeface="Times New Roman" panose="02020603050405020304" pitchFamily="18" charset="0"/>
                            </a:rPr>
                            <a:t>Ф</a:t>
                          </a:r>
                          <a:r>
                            <a:rPr lang="en-US" sz="1800" b="0" i="0" kern="1200" dirty="0" smtClean="0">
                              <a:solidFill>
                                <a:schemeClr val="dk1"/>
                              </a:solidFill>
                              <a:latin typeface="Cambria Math"/>
                              <a:ea typeface="+mn-ea"/>
                              <a:cs typeface="Times New Roman" panose="02020603050405020304" pitchFamily="18" charset="0"/>
                            </a:rPr>
                            <a:t>(n) = ( p – 1 ) * ( q – 1 ) = 9167368</a:t>
                          </a:r>
                          <a:endParaRPr lang="uk-UA" sz="1800" b="0" i="0" kern="1200" dirty="0">
                            <a:solidFill>
                              <a:schemeClr val="dk1"/>
                            </a:solidFill>
                            <a:latin typeface="Cambria Math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uk-UA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b="0" i="0" u="none" strike="noStrike" kern="1200" noProof="0" dirty="0" smtClean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Выбрать открытую экспоненту</a:t>
                          </a:r>
                          <a:endParaRPr lang="ru-RU" noProof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:r>
                            <a:rPr lang="en-US" sz="1800" b="0" i="0" kern="1200" dirty="0" smtClean="0">
                              <a:solidFill>
                                <a:schemeClr val="dk1"/>
                              </a:solidFill>
                              <a:latin typeface="Cambria Math"/>
                              <a:ea typeface="+mn-ea"/>
                              <a:cs typeface="Times New Roman" panose="02020603050405020304" pitchFamily="18" charset="0"/>
                            </a:rPr>
                            <a:t>e =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uk-UA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b="0" i="0" u="none" strike="noStrike" kern="1200" noProof="0" dirty="0" smtClean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Вычислить секретную экспоненту</a:t>
                          </a:r>
                          <a:endParaRPr lang="ru-RU" noProof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14:m>
                            <m:oMath xmlns:m="http://schemas.openxmlformats.org/officeDocument/2006/math">
                              <m:r>
                                <a:rPr lang="en-US" sz="1800" b="0" i="0" kern="1200" smtClean="0">
                                  <a:solidFill>
                                    <a:schemeClr val="dk1"/>
                                  </a:solidFill>
                                  <a:latin typeface="Cambria Math"/>
                                  <a:ea typeface="+mn-ea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oMath>
                          </a14:m>
                          <a:r>
                            <a:rPr lang="en-US" sz="1800" b="0" i="0" kern="1200" dirty="0" smtClean="0">
                              <a:solidFill>
                                <a:schemeClr val="dk1"/>
                              </a:solidFill>
                              <a:latin typeface="Cambria Math"/>
                              <a:ea typeface="+mn-ea"/>
                              <a:cs typeface="Times New Roman" panose="02020603050405020304" pitchFamily="18" charset="0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  <a:ea typeface="+mn-ea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b="0" i="0" kern="1200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e</m:t>
                                  </m:r>
                                </m:e>
                                <m:sup>
                                  <m:r>
                                    <a:rPr lang="en-US" sz="1800" b="0" i="0" kern="1200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1800" b="0" i="0" kern="1200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sz="1800" b="0" i="0" kern="1200" smtClean="0">
                                  <a:solidFill>
                                    <a:schemeClr val="dk1"/>
                                  </a:solidFill>
                                  <a:latin typeface="Cambria Math"/>
                                  <a:ea typeface="+mn-ea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kern="1200" smtClean="0">
                                  <a:solidFill>
                                    <a:schemeClr val="dk1"/>
                                  </a:solidFill>
                                  <a:latin typeface="Cambria Math"/>
                                  <a:ea typeface="+mn-ea"/>
                                  <a:cs typeface="Times New Roman" panose="02020603050405020304" pitchFamily="18" charset="0"/>
                                </a:rPr>
                                <m:t>mod</m:t>
                              </m:r>
                              <m:r>
                                <a:rPr lang="en-US" sz="1800" b="0" i="0" kern="1200" smtClean="0">
                                  <a:solidFill>
                                    <a:schemeClr val="dk1"/>
                                  </a:solidFill>
                                  <a:latin typeface="Cambria Math"/>
                                  <a:ea typeface="+mn-ea"/>
                                  <a:cs typeface="Times New Roman" panose="02020603050405020304" pitchFamily="18" charset="0"/>
                                </a:rPr>
                                <m:t> Ф(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kern="1200" smtClean="0">
                                  <a:solidFill>
                                    <a:schemeClr val="dk1"/>
                                  </a:solidFill>
                                  <a:latin typeface="Cambria Math"/>
                                  <a:ea typeface="+mn-ea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  <m:r>
                                <a:rPr lang="en-US" sz="1800" b="0" i="0" kern="1200" smtClean="0">
                                  <a:solidFill>
                                    <a:schemeClr val="dk1"/>
                                  </a:solidFill>
                                  <a:latin typeface="Cambria Math"/>
                                  <a:ea typeface="+mn-ea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uk-UA" sz="1800" b="0" i="0" kern="1200" dirty="0" smtClean="0">
                              <a:solidFill>
                                <a:schemeClr val="dk1"/>
                              </a:solidFill>
                              <a:latin typeface="Cambria Math"/>
                              <a:ea typeface="+mn-ea"/>
                              <a:cs typeface="Times New Roman" panose="02020603050405020304" pitchFamily="18" charset="0"/>
                            </a:rPr>
                            <a:t> = 6111579</a:t>
                          </a:r>
                          <a:endParaRPr lang="uk-UA" sz="1800" b="0" i="0" kern="1200" dirty="0">
                            <a:solidFill>
                              <a:schemeClr val="dk1"/>
                            </a:solidFill>
                            <a:latin typeface="Cambria Math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</a:t>
                          </a:r>
                          <a:endParaRPr lang="uk-UA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uk-UA" sz="18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Выбрать текст для зашифрования</a:t>
                          </a:r>
                          <a:endParaRPr lang="uk-UA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:r>
                            <a:rPr lang="en-US" sz="1800" b="0" i="0" kern="1200" dirty="0" smtClean="0">
                              <a:solidFill>
                                <a:schemeClr val="dk1"/>
                              </a:solidFill>
                              <a:latin typeface="Cambria Math"/>
                              <a:ea typeface="+mn-ea"/>
                              <a:cs typeface="Times New Roman" panose="02020603050405020304" pitchFamily="18" charset="0"/>
                            </a:rPr>
                            <a:t>m = 111111</a:t>
                          </a:r>
                          <a:endParaRPr lang="uk-UA" sz="1800" b="0" i="0" kern="1200" dirty="0">
                            <a:solidFill>
                              <a:schemeClr val="dk1"/>
                            </a:solidFill>
                            <a:latin typeface="Cambria Math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</a:t>
                          </a:r>
                          <a:endParaRPr lang="uk-UA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uk-UA" sz="18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Вычислить шифртекст</a:t>
                          </a:r>
                          <a:endParaRPr lang="uk-UA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:r>
                            <a:rPr lang="en-US" sz="1800" b="0" i="0" kern="1200" dirty="0" smtClean="0">
                              <a:solidFill>
                                <a:schemeClr val="dk1"/>
                              </a:solidFill>
                              <a:latin typeface="Cambria Math"/>
                              <a:ea typeface="+mn-ea"/>
                              <a:cs typeface="Times New Roman" panose="02020603050405020304" pitchFamily="18" charset="0"/>
                            </a:rPr>
                            <a:t>c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  <a:ea typeface="+mn-ea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b="0" i="0" kern="1200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m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1800" b="0" i="0" kern="1200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e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sz="1800" b="0" i="0" kern="1200" smtClean="0">
                                  <a:solidFill>
                                    <a:schemeClr val="dk1"/>
                                  </a:solidFill>
                                  <a:latin typeface="Cambria Math"/>
                                  <a:ea typeface="+mn-ea"/>
                                  <a:cs typeface="Times New Roman" panose="02020603050405020304" pitchFamily="18" charset="0"/>
                                </a:rPr>
                                <m:t>mod</m:t>
                              </m:r>
                              <m:r>
                                <a:rPr lang="en-US" sz="1800" b="0" i="0" kern="1200" smtClean="0">
                                  <a:solidFill>
                                    <a:schemeClr val="dk1"/>
                                  </a:solidFill>
                                  <a:latin typeface="Cambria Math"/>
                                  <a:ea typeface="+mn-ea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18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  <a:ea typeface="+mn-ea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b="0" i="0" kern="1200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n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800" b="0" i="0" kern="1200" dirty="0" smtClean="0">
                              <a:solidFill>
                                <a:schemeClr val="dk1"/>
                              </a:solidFill>
                              <a:latin typeface="Cambria Math"/>
                              <a:ea typeface="+mn-ea"/>
                              <a:cs typeface="Times New Roman" panose="02020603050405020304" pitchFamily="18" charset="0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  <a:ea typeface="+mn-ea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0" kern="1200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111111</m:t>
                                  </m:r>
                                </m:e>
                                <m:sup>
                                  <m:r>
                                    <a:rPr lang="en-US" sz="1800" b="0" i="0" kern="1200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sz="1800" b="0" i="0" kern="1200" smtClean="0">
                                  <a:solidFill>
                                    <a:schemeClr val="dk1"/>
                                  </a:solidFill>
                                  <a:latin typeface="Cambria Math"/>
                                  <a:ea typeface="+mn-ea"/>
                                  <a:cs typeface="Times New Roman" panose="02020603050405020304" pitchFamily="18" charset="0"/>
                                </a:rPr>
                                <m:t>mod</m:t>
                              </m:r>
                              <m:r>
                                <a:rPr lang="en-US" sz="1800" b="0" i="0" kern="1200" smtClean="0">
                                  <a:solidFill>
                                    <a:schemeClr val="dk1"/>
                                  </a:solidFill>
                                  <a:latin typeface="Cambria Math"/>
                                  <a:ea typeface="+mn-ea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1800" b="0" i="0" kern="1200" smtClean="0">
                                  <a:solidFill>
                                    <a:schemeClr val="dk1"/>
                                  </a:solidFill>
                                  <a:latin typeface="Cambria Math"/>
                                  <a:ea typeface="+mn-ea"/>
                                  <a:cs typeface="Times New Roman" panose="02020603050405020304" pitchFamily="18" charset="0"/>
                                </a:rPr>
                                <m:t>9173503</m:t>
                              </m:r>
                              <m:r>
                                <a:rPr lang="en-US" sz="1800" b="0" i="0" kern="1200" smtClean="0">
                                  <a:solidFill>
                                    <a:schemeClr val="dk1"/>
                                  </a:solidFill>
                                  <a:latin typeface="Cambria Math"/>
                                  <a:ea typeface="+mn-ea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sz="1800" b="0" i="0" kern="1200" smtClean="0">
                                  <a:solidFill>
                                    <a:schemeClr val="dk1"/>
                                  </a:solidFill>
                                  <a:latin typeface="Cambria Math"/>
                                  <a:ea typeface="+mn-ea"/>
                                  <a:cs typeface="Times New Roman" panose="02020603050405020304" pitchFamily="18" charset="0"/>
                                </a:rPr>
                                <m:t>4051753</m:t>
                              </m:r>
                            </m:oMath>
                          </a14:m>
                          <a:endParaRPr lang="uk-UA" sz="1800" b="0" i="0" kern="1200" dirty="0">
                            <a:solidFill>
                              <a:schemeClr val="dk1"/>
                            </a:solidFill>
                            <a:latin typeface="Cambria Math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8</a:t>
                          </a:r>
                          <a:endParaRPr lang="uk-UA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Перевести </a:t>
                          </a:r>
                          <a:r>
                            <a:rPr lang="ru-RU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шифротекст</a:t>
                          </a:r>
                          <a:r>
                            <a:rPr lang="ru-RU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в </a:t>
                          </a:r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Base4</a:t>
                          </a:r>
                          <a:endParaRPr lang="uk-UA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 smtClean="0">
                              <a:solidFill>
                                <a:schemeClr val="dk1"/>
                              </a:solidFill>
                              <a:latin typeface="Cambria Math"/>
                              <a:ea typeface="+mn-ea"/>
                              <a:cs typeface="Times New Roman" panose="02020603050405020304" pitchFamily="18" charset="0"/>
                            </a:rPr>
                            <a:t>4051753 –&gt; 33131030221 </a:t>
                          </a:r>
                          <a:endParaRPr lang="uk-UA" sz="1800" b="0" i="0" kern="1200" dirty="0">
                            <a:solidFill>
                              <a:schemeClr val="dk1"/>
                            </a:solidFill>
                            <a:latin typeface="Cambria Math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9</a:t>
                          </a:r>
                          <a:endParaRPr lang="uk-UA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Перевести полученный  </a:t>
                          </a:r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Base4</a:t>
                          </a:r>
                          <a:r>
                            <a:rPr lang="ru-RU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в </a:t>
                          </a:r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DNA</a:t>
                          </a:r>
                          <a:endParaRPr lang="uk-UA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 smtClean="0">
                              <a:solidFill>
                                <a:schemeClr val="dk1"/>
                              </a:solidFill>
                              <a:latin typeface="Cambria Math"/>
                              <a:ea typeface="+mn-ea"/>
                              <a:cs typeface="Times New Roman" panose="02020603050405020304" pitchFamily="18" charset="0"/>
                            </a:rPr>
                            <a:t>33131030221 –&gt; GGTGTAGACCT</a:t>
                          </a:r>
                          <a:endParaRPr lang="uk-UA" sz="1800" b="0" i="0" kern="1200" dirty="0">
                            <a:solidFill>
                              <a:schemeClr val="dk1"/>
                            </a:solidFill>
                            <a:latin typeface="Cambria Math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97704569"/>
                  </p:ext>
                </p:extLst>
              </p:nvPr>
            </p:nvGraphicFramePr>
            <p:xfrm>
              <a:off x="173420" y="2603500"/>
              <a:ext cx="11855669" cy="37338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490580"/>
                    <a:gridCol w="4948524"/>
                    <a:gridCol w="6416565"/>
                  </a:tblGrid>
                  <a:tr h="39624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US" sz="20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RSA</a:t>
                          </a:r>
                          <a:endParaRPr lang="uk-UA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uk-UA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uk-UA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uk-UA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Выбрать два простых различных числа</a:t>
                          </a:r>
                          <a:endParaRPr lang="uk-UA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:r>
                            <a:rPr lang="en-US" sz="1800" b="0" i="0" kern="1200" dirty="0" smtClean="0">
                              <a:solidFill>
                                <a:schemeClr val="dk1"/>
                              </a:solidFill>
                              <a:latin typeface="Cambria Math"/>
                              <a:ea typeface="+mn-ea"/>
                              <a:cs typeface="Times New Roman" panose="02020603050405020304" pitchFamily="18" charset="0"/>
                            </a:rPr>
                            <a:t>p = 3557, q = 2579</a:t>
                          </a:r>
                          <a:endParaRPr lang="uk-UA" sz="1800" b="0" i="0" kern="1200" dirty="0">
                            <a:solidFill>
                              <a:schemeClr val="dk1"/>
                            </a:solidFill>
                            <a:latin typeface="Cambria Math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uk-UA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b="0" i="0" kern="1200" noProof="0" dirty="0" smtClean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Вычислить произведение</a:t>
                          </a:r>
                          <a:endParaRPr lang="ru-RU" noProof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:r>
                            <a:rPr lang="en-US" sz="1800" b="0" i="0" kern="1200" dirty="0" smtClean="0">
                              <a:solidFill>
                                <a:schemeClr val="dk1"/>
                              </a:solidFill>
                              <a:latin typeface="Cambria Math"/>
                              <a:ea typeface="+mn-ea"/>
                              <a:cs typeface="Times New Roman" panose="02020603050405020304" pitchFamily="18" charset="0"/>
                            </a:rPr>
                            <a:t>n = p * q = 3557 * 2579 = 9173503</a:t>
                          </a:r>
                          <a:endParaRPr lang="uk-UA" sz="1800" b="0" i="0" kern="1200" dirty="0">
                            <a:solidFill>
                              <a:schemeClr val="dk1"/>
                            </a:solidFill>
                            <a:latin typeface="Cambria Math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uk-UA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b="0" i="0" kern="1200" noProof="0" dirty="0" smtClean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Вычислить </a:t>
                          </a:r>
                          <a:r>
                            <a:rPr lang="ru-RU" sz="1800" b="0" i="0" u="none" strike="noStrike" kern="1200" dirty="0" smtClean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функцию</a:t>
                          </a:r>
                          <a:r>
                            <a:rPr lang="ru-RU" sz="1800" b="0" i="0" u="none" strike="noStrike" kern="1200" baseline="0" dirty="0" smtClean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Эйлера</a:t>
                          </a:r>
                          <a:endParaRPr lang="uk-UA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:r>
                            <a:rPr lang="ru-RU" sz="1800" b="0" i="0" kern="1200" dirty="0" smtClean="0">
                              <a:solidFill>
                                <a:schemeClr val="dk1"/>
                              </a:solidFill>
                              <a:latin typeface="Cambria Math"/>
                              <a:ea typeface="+mn-ea"/>
                              <a:cs typeface="Times New Roman" panose="02020603050405020304" pitchFamily="18" charset="0"/>
                            </a:rPr>
                            <a:t>Ф</a:t>
                          </a:r>
                          <a:r>
                            <a:rPr lang="en-US" sz="1800" b="0" i="0" kern="1200" dirty="0" smtClean="0">
                              <a:solidFill>
                                <a:schemeClr val="dk1"/>
                              </a:solidFill>
                              <a:latin typeface="Cambria Math"/>
                              <a:ea typeface="+mn-ea"/>
                              <a:cs typeface="Times New Roman" panose="02020603050405020304" pitchFamily="18" charset="0"/>
                            </a:rPr>
                            <a:t>(n) = ( p – 1 ) * ( q – 1 ) = 9167368</a:t>
                          </a:r>
                          <a:endParaRPr lang="uk-UA" sz="1800" b="0" i="0" kern="1200" dirty="0">
                            <a:solidFill>
                              <a:schemeClr val="dk1"/>
                            </a:solidFill>
                            <a:latin typeface="Cambria Math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uk-UA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b="0" i="0" u="none" strike="noStrike" kern="1200" noProof="0" dirty="0" smtClean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Выбрать открытую экспоненту</a:t>
                          </a:r>
                          <a:endParaRPr lang="ru-RU" noProof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:r>
                            <a:rPr lang="en-US" sz="1800" b="0" i="0" kern="1200" dirty="0" smtClean="0">
                              <a:solidFill>
                                <a:schemeClr val="dk1"/>
                              </a:solidFill>
                              <a:latin typeface="Cambria Math"/>
                              <a:ea typeface="+mn-ea"/>
                              <a:cs typeface="Times New Roman" panose="02020603050405020304" pitchFamily="18" charset="0"/>
                            </a:rPr>
                            <a:t>e =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uk-UA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b="0" i="0" u="none" strike="noStrike" kern="1200" noProof="0" dirty="0" smtClean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Вычислить секретную экспоненту</a:t>
                          </a:r>
                          <a:endParaRPr lang="ru-RU" noProof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84710" t="-523333" r="-95" b="-43166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</a:t>
                          </a:r>
                          <a:endParaRPr lang="uk-UA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uk-UA" sz="18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Выбрать текст для зашифрования</a:t>
                          </a:r>
                          <a:endParaRPr lang="uk-UA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:r>
                            <a:rPr lang="en-US" sz="1800" b="0" i="0" kern="1200" dirty="0" smtClean="0">
                              <a:solidFill>
                                <a:schemeClr val="dk1"/>
                              </a:solidFill>
                              <a:latin typeface="Cambria Math"/>
                              <a:ea typeface="+mn-ea"/>
                              <a:cs typeface="Times New Roman" panose="02020603050405020304" pitchFamily="18" charset="0"/>
                            </a:rPr>
                            <a:t>m = 111111</a:t>
                          </a:r>
                          <a:endParaRPr lang="uk-UA" sz="1800" b="0" i="0" kern="1200" dirty="0">
                            <a:solidFill>
                              <a:schemeClr val="dk1"/>
                            </a:solidFill>
                            <a:latin typeface="Cambria Math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</a:t>
                          </a:r>
                          <a:endParaRPr lang="uk-UA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uk-UA" sz="18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Вычислить шифртекст</a:t>
                          </a:r>
                          <a:endParaRPr lang="uk-UA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84710" t="-713115" r="-95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8</a:t>
                          </a:r>
                          <a:endParaRPr lang="uk-UA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Перевести </a:t>
                          </a:r>
                          <a:r>
                            <a:rPr lang="ru-RU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шифротекст</a:t>
                          </a:r>
                          <a:r>
                            <a:rPr lang="ru-RU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в </a:t>
                          </a:r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Base4</a:t>
                          </a:r>
                          <a:endParaRPr lang="uk-UA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 smtClean="0">
                              <a:solidFill>
                                <a:schemeClr val="dk1"/>
                              </a:solidFill>
                              <a:latin typeface="Cambria Math"/>
                              <a:ea typeface="+mn-ea"/>
                              <a:cs typeface="Times New Roman" panose="02020603050405020304" pitchFamily="18" charset="0"/>
                            </a:rPr>
                            <a:t>4051753 –&gt; 33131030221 </a:t>
                          </a:r>
                          <a:endParaRPr lang="uk-UA" sz="1800" b="0" i="0" kern="1200" dirty="0">
                            <a:solidFill>
                              <a:schemeClr val="dk1"/>
                            </a:solidFill>
                            <a:latin typeface="Cambria Math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9</a:t>
                          </a:r>
                          <a:endParaRPr lang="uk-UA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Перевести полученный  </a:t>
                          </a:r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Base4</a:t>
                          </a:r>
                          <a:r>
                            <a:rPr lang="ru-RU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в </a:t>
                          </a:r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DNA</a:t>
                          </a:r>
                          <a:endParaRPr lang="uk-UA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 smtClean="0">
                              <a:solidFill>
                                <a:schemeClr val="dk1"/>
                              </a:solidFill>
                              <a:latin typeface="Cambria Math"/>
                              <a:ea typeface="+mn-ea"/>
                              <a:cs typeface="Times New Roman" panose="02020603050405020304" pitchFamily="18" charset="0"/>
                            </a:rPr>
                            <a:t>33131030221 –&gt; GGTGTAGACCT</a:t>
                          </a:r>
                          <a:endParaRPr lang="uk-UA" sz="1800" b="0" i="0" kern="1200" dirty="0">
                            <a:solidFill>
                              <a:schemeClr val="dk1"/>
                            </a:solidFill>
                            <a:latin typeface="Cambria Math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2546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0108" y="1012305"/>
            <a:ext cx="8761413" cy="706964"/>
          </a:xfrm>
        </p:spPr>
        <p:txBody>
          <a:bodyPr/>
          <a:lstStyle/>
          <a:p>
            <a:pPr lvl="1" algn="ctr"/>
            <a:r>
              <a:rPr lang="ru-RU" sz="3600" b="1" kern="1200" dirty="0" smtClean="0">
                <a:solidFill>
                  <a:schemeClr val="bg2"/>
                </a:solidFill>
                <a:latin typeface="Cambria" panose="02040503050406030204" pitchFamily="18" charset="0"/>
              </a:rPr>
              <a:t>Выводы</a:t>
            </a:r>
            <a:endParaRPr lang="uk-UA" sz="3600" b="1" kern="1200" dirty="0">
              <a:solidFill>
                <a:schemeClr val="bg2"/>
              </a:solidFill>
              <a:latin typeface="Cambria" panose="020405030504060302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7559" y="2443655"/>
            <a:ext cx="11067393" cy="39886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smtClean="0"/>
              <a:t>	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Подводя итоги, можно сказать исследование таких направлений как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групповая математика, ДНК в информационных технология, и хаотические преобразования является перспективным. В скором времени в нашу обыденность могут попасть квантовые компьютеры, и вопрос о защите информации поднимать будет уже поздно. Я считаю, что исследование ДНК в информационных технологиях является самым приоритетным направлением, потому как это может решить не одну, а сразу несколько проблем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защиту информации и ее хранение.</a:t>
            </a:r>
            <a:endParaRPr lang="uk-UA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 bwMode="gray">
          <a:xfrm>
            <a:off x="0" y="2297970"/>
            <a:ext cx="12192000" cy="13596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6000" dirty="0" smtClean="0">
                <a:solidFill>
                  <a:schemeClr val="bg1"/>
                </a:solidFill>
              </a:rPr>
              <a:t>Спасибо за внимание!</a:t>
            </a:r>
            <a:endParaRPr lang="ru-RU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70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4352" y="973668"/>
            <a:ext cx="8761413" cy="706964"/>
          </a:xfrm>
        </p:spPr>
        <p:txBody>
          <a:bodyPr/>
          <a:lstStyle/>
          <a:p>
            <a:pPr algn="ctr"/>
            <a:r>
              <a:rPr lang="ru-RU" b="1" dirty="0" smtClean="0">
                <a:latin typeface="Cambria" panose="02040503050406030204" pitchFamily="18" charset="0"/>
              </a:rPr>
              <a:t>Области криптографии</a:t>
            </a:r>
            <a:endParaRPr lang="ru-RU" b="1" dirty="0">
              <a:latin typeface="Cambria" panose="020405030504060302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9561" y="2564863"/>
            <a:ext cx="6611397" cy="3436692"/>
          </a:xfrm>
        </p:spPr>
        <p:txBody>
          <a:bodyPr>
            <a:normAutofit/>
          </a:bodyPr>
          <a:lstStyle/>
          <a:p>
            <a:pPr algn="just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Благодаря междисциплинарному развитию науки об информации, физической науки и биологической науки в области криптографии появилось много новых технологий, такие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квантовая криптография</a:t>
            </a:r>
          </a:p>
          <a:p>
            <a:pPr algn="just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хаотическая криптография</a:t>
            </a:r>
          </a:p>
          <a:p>
            <a:pPr algn="just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ДНК-криптография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 только квантовая криптография может обеспечить безоговорочную защиту.</a:t>
            </a:r>
            <a:endParaRPr lang="uk-UA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3" descr="C:\Users\ПК\Desktop\ca157bfb9c68b64d262e9276fc8b1a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830" y="2678806"/>
            <a:ext cx="4360197" cy="300853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07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бъект 7"/>
          <p:cNvSpPr txBox="1">
            <a:spLocks/>
          </p:cNvSpPr>
          <p:nvPr/>
        </p:nvSpPr>
        <p:spPr>
          <a:xfrm>
            <a:off x="566670" y="618187"/>
            <a:ext cx="5589431" cy="5177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100" cap="none" dirty="0" smtClean="0">
                <a:solidFill>
                  <a:schemeClr val="bg1"/>
                </a:solidFill>
                <a:latin typeface="Cambria" panose="02040503050406030204" pitchFamily="18" charset="0"/>
              </a:rPr>
              <a:t>	</a:t>
            </a:r>
            <a:r>
              <a:rPr lang="ru-RU" sz="2200" cap="non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Традиционно</a:t>
            </a:r>
            <a:r>
              <a:rPr lang="ru-RU" sz="22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криптография является наукой и искусством разработки и реализации секретных алгоритмов шифрования или криптосистем. </a:t>
            </a:r>
            <a:r>
              <a:rPr lang="ru-RU" sz="2200" cap="none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Криптоанализ</a:t>
            </a:r>
            <a:r>
              <a:rPr lang="ru-RU" sz="22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это наука о разрушении криптосистем, а </a:t>
            </a:r>
            <a:r>
              <a:rPr lang="ru-RU" sz="2200" cap="none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криптология</a:t>
            </a:r>
            <a:r>
              <a:rPr lang="ru-RU" sz="22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все поле криптографии плюс </a:t>
            </a:r>
            <a:r>
              <a:rPr lang="ru-RU" sz="2200" cap="non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криптоанализ</a:t>
            </a:r>
            <a:endParaRPr lang="ru-RU" sz="2200" cap="none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200" cap="non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Современная </a:t>
            </a:r>
            <a:r>
              <a:rPr lang="ru-RU" sz="22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криптография обычно разделяется на криптографию классическую (симметричную) и криптографию с открытым ключом (не симметричную). В первом алгоритмы шифрования и дешифрования предположительно известны только отправителю и </a:t>
            </a:r>
            <a:r>
              <a:rPr lang="ru-RU" sz="2200" cap="non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получателю</a:t>
            </a:r>
            <a:r>
              <a:rPr lang="ru-RU" sz="22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2050" name="Picture 2" descr="C:\Users\ПК\Desktop\5b89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272" y="1828398"/>
            <a:ext cx="5429250" cy="302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4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1786019" y="999426"/>
            <a:ext cx="8761413" cy="706964"/>
          </a:xfrm>
        </p:spPr>
        <p:txBody>
          <a:bodyPr/>
          <a:lstStyle/>
          <a:p>
            <a:pPr algn="ctr"/>
            <a:r>
              <a:rPr lang="ru-RU" b="1" dirty="0" smtClean="0">
                <a:latin typeface="Cambria" panose="02040503050406030204" pitchFamily="18" charset="0"/>
              </a:rPr>
              <a:t>Асимметричная криптография</a:t>
            </a:r>
            <a:endParaRPr lang="ru-RU" b="1" dirty="0">
              <a:latin typeface="Cambria" panose="02040503050406030204" pitchFamily="18" charset="0"/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721218" y="2382591"/>
            <a:ext cx="5287676" cy="429155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идея криптосистемы с открытым ключом – наличие односторонней  функции. Это функция, которую легко реализовать, но ее очень сложно инвертировать. Следовательно, шифрование сообщения становится простым, а расшифровка очень сложной</a:t>
            </a: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Яркими примерами использования асимметричной криптографии являются следующие шифры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uk-UA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tooltip="Advanced Encryption Standard"/>
              </a:rPr>
              <a:t>AES</a:t>
            </a:r>
            <a:r>
              <a:rPr lang="en-US" sz="2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uk-UA" sz="22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tooltip="ГОСТ 28147-89"/>
              </a:rPr>
              <a:t>ГОСТ 28147-89</a:t>
            </a:r>
            <a:r>
              <a:rPr lang="uk-UA" sz="2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2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tooltip="DES"/>
              </a:rPr>
              <a:t>DES</a:t>
            </a:r>
            <a:endParaRPr lang="en-US" sz="22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2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 tooltip="3DES"/>
              </a:rPr>
              <a:t>3</a:t>
            </a:r>
            <a:r>
              <a:rPr lang="en-US" sz="2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 tooltip="3DES"/>
              </a:rPr>
              <a:t>DES</a:t>
            </a:r>
            <a:r>
              <a:rPr lang="en-US" sz="2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2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3074" name="Picture 2" descr="C:\Users\ПК\Desktop\crypto-1024x576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317" y="2446027"/>
            <a:ext cx="5599421" cy="340886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59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76170" y="904035"/>
            <a:ext cx="8761413" cy="706964"/>
          </a:xfrm>
        </p:spPr>
        <p:txBody>
          <a:bodyPr/>
          <a:lstStyle/>
          <a:p>
            <a:pPr algn="ctr"/>
            <a:r>
              <a:rPr lang="ru-RU" b="1" dirty="0" smtClean="0">
                <a:latin typeface="Cambria" panose="02040503050406030204" pitchFamily="18" charset="0"/>
              </a:rPr>
              <a:t>Теория групп</a:t>
            </a:r>
            <a:endParaRPr lang="ru-RU" b="1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7"/>
              <p:cNvSpPr txBox="1">
                <a:spLocks/>
              </p:cNvSpPr>
              <p:nvPr/>
            </p:nvSpPr>
            <p:spPr>
              <a:xfrm>
                <a:off x="723332" y="2238233"/>
                <a:ext cx="10867654" cy="39851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ru-RU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Гру́ппа</a:t>
                </a:r>
                <a:r>
                  <a:rPr lang="ru-RU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в </a:t>
                </a:r>
                <a:r>
                  <a:rPr lang="ru-RU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математике</a:t>
                </a:r>
                <a:r>
                  <a:rPr lang="ru-RU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— </a:t>
                </a:r>
                <a:r>
                  <a:rPr lang="ru-RU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множество, </a:t>
                </a:r>
                <a:r>
                  <a:rPr lang="ru-RU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 котором определена </a:t>
                </a:r>
                <a:r>
                  <a:rPr lang="ru-RU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ассоциативная</a:t>
                </a:r>
                <a:r>
                  <a:rPr lang="ru-RU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бинарная операция, причём для этой операции имеется </a:t>
                </a:r>
                <a:r>
                  <a:rPr lang="ru-RU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нейтральный элемент</a:t>
                </a:r>
                <a:r>
                  <a:rPr lang="ru-RU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(аналог единицы для умножения), и каждый элемент множества имеет </a:t>
                </a:r>
                <a:r>
                  <a:rPr lang="ru-RU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обратный.</a:t>
                </a:r>
              </a:p>
              <a:p>
                <a:pPr marL="0" indent="0" algn="just">
                  <a:buNone/>
                </a:pPr>
                <a:r>
                  <a:rPr lang="ru-RU" sz="24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Неабе</a:t>
                </a:r>
                <a:r>
                  <a:rPr lang="ru-RU" sz="24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лева</a:t>
                </a:r>
                <a:r>
                  <a:rPr lang="ru-RU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(не коммутативная) </a:t>
                </a:r>
                <a:r>
                  <a:rPr lang="ru-RU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группа –  </a:t>
                </a:r>
                <a:r>
                  <a:rPr lang="uk-UA" sz="24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группа</a:t>
                </a:r>
                <a:r>
                  <a:rPr lang="uk-UA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uk-UA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</a:t>
                </a:r>
                <a:r>
                  <a:rPr lang="uk-UA" sz="24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которой г</a:t>
                </a:r>
                <a:r>
                  <a:rPr lang="uk-UA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рупповая операция является </a:t>
                </a:r>
                <a:r>
                  <a:rPr lang="uk-UA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не коммутативной</a:t>
                </a:r>
                <a:r>
                  <a:rPr lang="uk-UA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иначе </a:t>
                </a:r>
                <a:r>
                  <a:rPr lang="uk-UA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говоря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группа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𝐺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,∗</m:t>
                        </m:r>
                      </m:e>
                    </m:d>
                  </m:oMath>
                </a14:m>
                <a:r>
                  <a:rPr lang="uk-UA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не абелева если,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ru-RU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∗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∗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 </m:t>
                    </m:r>
                  </m:oMath>
                </a14:m>
                <a:r>
                  <a:rPr lang="uk-UA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uk-UA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r>
                  <a:rPr lang="uk-UA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</a:t>
                </a:r>
                <a:r>
                  <a:rPr lang="uk-UA" sz="24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любых</a:t>
                </a:r>
                <a:r>
                  <a:rPr lang="uk-UA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uk-UA" sz="24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двух</a:t>
                </a:r>
                <a:r>
                  <a:rPr lang="uk-UA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uk-UA" sz="24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элементов</a:t>
                </a:r>
                <a:r>
                  <a:rPr lang="uk-UA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/>
                      </a:rPr>
                      <m:t>𝑎</m:t>
                    </m:r>
                    <m:r>
                      <a:rPr lang="ru-RU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𝑏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𝐺</m:t>
                    </m:r>
                  </m:oMath>
                </a14:m>
                <a:r>
                  <a:rPr lang="ru-RU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 algn="just">
                  <a:buNone/>
                </a:pPr>
                <a:r>
                  <a:rPr lang="ru-RU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Простейшим примером использования криптографии в группах  является  криптосистема отображения группы символов на группу чисел</a:t>
                </a:r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Объект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32" y="2238233"/>
                <a:ext cx="10867654" cy="3985146"/>
              </a:xfrm>
              <a:prstGeom prst="rect">
                <a:avLst/>
              </a:prstGeom>
              <a:blipFill rotWithShape="1">
                <a:blip r:embed="rId3"/>
                <a:stretch>
                  <a:fillRect l="-898" t="-1223" r="-898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110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52950"/>
            <a:ext cx="12192000" cy="1359629"/>
          </a:xfrm>
        </p:spPr>
        <p:txBody>
          <a:bodyPr/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Криптография на основе хаотических преобразований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0262" y="2286000"/>
            <a:ext cx="11177752" cy="4035972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Во многих, исследованных мной публикациях по криптосистемам, которые строятся на основе хаоса, были описаны только базовые понятия, и почти не была затронуты аспекты реализации. Поэтому на основе полученных данных, я сформулировал небольшой ряд правил, по построению криптосистем с использование хаоса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данной презентации я приведу только несколько из них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Предлагаемое правило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двух ключей с малейшей разницей,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никакой разброс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между соответствующими </a:t>
            </a:r>
            <a:r>
              <a:rPr lang="ru-RU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шифротекстами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не может быть обнаружен никаким из известных статистических анализов.</a:t>
            </a:r>
            <a:endParaRPr lang="uk-UA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Предлагаемое правило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Шифротекст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должен быть статистически неразличим после применения случайной функции и должен быть статистически одинаковым для всех ключей.</a:t>
            </a:r>
            <a:endParaRPr lang="uk-UA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uk-UA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46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7999" y="1063820"/>
            <a:ext cx="8761413" cy="706964"/>
          </a:xfrm>
        </p:spPr>
        <p:txBody>
          <a:bodyPr/>
          <a:lstStyle/>
          <a:p>
            <a:pPr algn="ctr"/>
            <a:r>
              <a:rPr lang="ru-RU" b="1" dirty="0" smtClean="0">
                <a:latin typeface="Cambria" panose="02040503050406030204" pitchFamily="18" charset="0"/>
              </a:rPr>
              <a:t>ДНК в информационных технологиях</a:t>
            </a:r>
            <a:endParaRPr lang="ru-RU" b="1" dirty="0">
              <a:latin typeface="Cambria" panose="020405030504060302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4856" y="2338944"/>
            <a:ext cx="11209282" cy="4282573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Размеры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«цифровой вселенной» 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должны были превысить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16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зеттабайт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 2017 году. Значительная доля этих данных хранится в виде архивов. К примеру, компания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недавно построила отдельный дата-центр для «холодного» хранения 1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эксабайта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данных. Такое же количество информации способно уместиться в 1 мм3 ДНК</a:t>
            </a:r>
            <a:endParaRPr lang="ru-RU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Сохранение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данных в ДНК проходит в три этапа: преобразование цифровых данных в последовательность нуклеотидов ДНК, синтез молекул ДНК и, непосредственно, хранение данных. Чтобы данные считать, необходимо выделить требуемую последовательность из молекулы ДНК и преобразовать её в первоначальный вид</a:t>
            </a:r>
            <a:endParaRPr lang="uk-UA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44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бъект 2"/>
          <p:cNvSpPr txBox="1">
            <a:spLocks/>
          </p:cNvSpPr>
          <p:nvPr/>
        </p:nvSpPr>
        <p:spPr>
          <a:xfrm>
            <a:off x="599089" y="2326932"/>
            <a:ext cx="5707117" cy="453106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Чтобы </a:t>
            </a:r>
            <a:r>
              <a:rPr lang="ru-RU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считать, необходимо выделить требуемую последовательность из молекулы ДНК и преобразовать её в первоначальный вид. Время на проведение синтеза и </a:t>
            </a:r>
            <a:r>
              <a:rPr lang="ru-RU" sz="2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секвенирования</a:t>
            </a:r>
            <a:r>
              <a:rPr lang="ru-RU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 годами уменьшается экспоненциально. </a:t>
            </a:r>
            <a:endParaRPr lang="ru-RU" sz="27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ДНК </a:t>
            </a:r>
            <a:r>
              <a:rPr lang="ru-RU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содержит четыре типа нуклеотидов: </a:t>
            </a:r>
            <a:r>
              <a:rPr lang="ru-RU" sz="2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аденин</a:t>
            </a:r>
            <a:r>
              <a:rPr lang="ru-RU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(A), </a:t>
            </a:r>
            <a:r>
              <a:rPr lang="ru-RU" sz="2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цитозин</a:t>
            </a:r>
            <a:r>
              <a:rPr lang="ru-RU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(С), гуанин (G) и </a:t>
            </a:r>
            <a:r>
              <a:rPr lang="ru-RU" sz="2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тимин</a:t>
            </a:r>
            <a:r>
              <a:rPr lang="ru-RU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(T). Нить ДНК представляет собой линейную последовательность этих нуклеотидов. Таким образом, у нас есть четыре кодовых символа (A, C, G и T), поэтому очевидным подходом к хранению двоичных данных будет их кодирование в четверичной системе счисления, например, 0=A, 1=C, 2=G, и </a:t>
            </a:r>
            <a:r>
              <a:rPr lang="ru-RU" sz="2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3=T</a:t>
            </a:r>
            <a:r>
              <a:rPr lang="ru-RU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837999" y="1063820"/>
            <a:ext cx="8761413" cy="706964"/>
          </a:xfrm>
        </p:spPr>
        <p:txBody>
          <a:bodyPr/>
          <a:lstStyle/>
          <a:p>
            <a:pPr algn="ctr"/>
            <a:r>
              <a:rPr lang="ru-RU" b="1" dirty="0" smtClean="0">
                <a:latin typeface="Cambria" panose="02040503050406030204" pitchFamily="18" charset="0"/>
              </a:rPr>
              <a:t>Хранение данных с помощью ДНК</a:t>
            </a:r>
            <a:endParaRPr lang="ru-RU" b="1" dirty="0">
              <a:latin typeface="Cambria" panose="02040503050406030204" pitchFamily="18" charset="0"/>
            </a:endParaRPr>
          </a:p>
        </p:txBody>
      </p:sp>
      <p:pic>
        <p:nvPicPr>
          <p:cNvPr id="5" name="Рисунок 4" descr="https://habrastorage.org/files/5e7/ff2/a3f/5e7ff2a3fd3e446694938276ec5d8324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182" y="2505754"/>
            <a:ext cx="4909645" cy="42103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754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2965" y="1087821"/>
            <a:ext cx="11240813" cy="946239"/>
          </a:xfrm>
        </p:spPr>
        <p:txBody>
          <a:bodyPr/>
          <a:lstStyle/>
          <a:p>
            <a:pPr marL="0" lvl="1" algn="ctr"/>
            <a:r>
              <a:rPr lang="ru-RU" sz="3600" b="1" kern="12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записи данных в ДНК</a:t>
            </a:r>
            <a:endParaRPr lang="uk-UA" sz="3600" b="1" kern="1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 descr="https://habrastorage.org/storage2/2a1/ea6/7f4/2a1ea67f4c80e6569b32ad8f4b9e2702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737" y="2427889"/>
            <a:ext cx="8497615" cy="41816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754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Ион (конференц-зал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Ион (конференц-зал)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 (конференц-зал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</TotalTime>
  <Words>221</Words>
  <Application>Microsoft Office PowerPoint</Application>
  <PresentationFormat>Произвольный</PresentationFormat>
  <Paragraphs>73</Paragraphs>
  <Slides>13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Ион (конференц-зал)</vt:lpstr>
      <vt:lpstr>Министерство образования и науки Украины Харьковский национальный университет радиоэлектроники</vt:lpstr>
      <vt:lpstr>Области криптографии</vt:lpstr>
      <vt:lpstr>Презентация PowerPoint</vt:lpstr>
      <vt:lpstr>Асимметричная криптография</vt:lpstr>
      <vt:lpstr>Теория групп</vt:lpstr>
      <vt:lpstr>Криптография на основе хаотических преобразований</vt:lpstr>
      <vt:lpstr>ДНК в информационных технологиях</vt:lpstr>
      <vt:lpstr>Хранение данных с помощью ДНК</vt:lpstr>
      <vt:lpstr>Процесс записи данных в ДНК</vt:lpstr>
      <vt:lpstr>ДНК-криптография</vt:lpstr>
      <vt:lpstr>Результаты работы программы</vt:lpstr>
      <vt:lpstr>Выводы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Ольга Присяжная</dc:creator>
  <cp:lastModifiedBy>RePack by Diakov</cp:lastModifiedBy>
  <cp:revision>42</cp:revision>
  <cp:lastPrinted>2017-06-11T20:10:34Z</cp:lastPrinted>
  <dcterms:created xsi:type="dcterms:W3CDTF">2016-07-13T13:38:39Z</dcterms:created>
  <dcterms:modified xsi:type="dcterms:W3CDTF">2017-06-12T21:32:10Z</dcterms:modified>
</cp:coreProperties>
</file>