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02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8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6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62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4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0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4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5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02" y="699795"/>
            <a:ext cx="8637073" cy="26778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Melbourne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housing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087" y="568833"/>
            <a:ext cx="4352381" cy="5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1386"/>
            <a:ext cx="9603275" cy="52749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2.3. Feature engineering</a:t>
            </a:r>
          </a:p>
          <a:p>
            <a:r>
              <a:rPr lang="en-US" dirty="0" smtClean="0"/>
              <a:t>Create a new feature from </a:t>
            </a:r>
            <a:r>
              <a:rPr lang="en-US" dirty="0" err="1" smtClean="0"/>
              <a:t>DateSold</a:t>
            </a:r>
            <a:r>
              <a:rPr lang="en-US" dirty="0" smtClean="0"/>
              <a:t> as Season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and another </a:t>
            </a:r>
            <a:r>
              <a:rPr lang="en-US" dirty="0" err="1" smtClean="0"/>
              <a:t>asYear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properties were sold during summer and falls</a:t>
            </a:r>
          </a:p>
          <a:p>
            <a:r>
              <a:rPr lang="en-US" dirty="0" smtClean="0"/>
              <a:t>Most properties were sold in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0" y="3252180"/>
            <a:ext cx="4521916" cy="3099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5" y="3253564"/>
            <a:ext cx="4603819" cy="306921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221665" y="5752214"/>
            <a:ext cx="1658679" cy="4359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9399181" y="2647507"/>
            <a:ext cx="510363" cy="903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82772"/>
            <a:ext cx="9603275" cy="5083573"/>
          </a:xfrm>
        </p:spPr>
        <p:txBody>
          <a:bodyPr/>
          <a:lstStyle/>
          <a:p>
            <a:r>
              <a:rPr lang="en-US" dirty="0" smtClean="0"/>
              <a:t>3. Visualizations</a:t>
            </a:r>
          </a:p>
          <a:p>
            <a:r>
              <a:rPr lang="en-US" dirty="0" smtClean="0"/>
              <a:t>3.1. Boxplots and Histograms</a:t>
            </a:r>
          </a:p>
          <a:p>
            <a:pPr lvl="1"/>
            <a:r>
              <a:rPr lang="en-US" dirty="0" smtClean="0"/>
              <a:t>The Price histograms shows right skewness towards big values.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sold price during season is similar with some outliers</a:t>
            </a:r>
          </a:p>
          <a:p>
            <a:pPr lvl="1"/>
            <a:r>
              <a:rPr lang="en-US" dirty="0" smtClean="0"/>
              <a:t>2017 was indeed a better year with some outliers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03" y="2932049"/>
            <a:ext cx="3333481" cy="3779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681" y="2932048"/>
            <a:ext cx="8111319" cy="3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1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443" y="308344"/>
            <a:ext cx="10257412" cy="5158002"/>
          </a:xfrm>
        </p:spPr>
        <p:txBody>
          <a:bodyPr/>
          <a:lstStyle/>
          <a:p>
            <a:r>
              <a:rPr lang="en-US" dirty="0" smtClean="0"/>
              <a:t>3. Visualizations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3.2. Time Series</a:t>
            </a:r>
          </a:p>
          <a:p>
            <a:pPr lvl="1"/>
            <a:r>
              <a:rPr lang="en-US" dirty="0"/>
              <a:t>Considering the size of the dataset I expected to have house sales for almost every day. </a:t>
            </a:r>
          </a:p>
          <a:p>
            <a:pPr lvl="1"/>
            <a:r>
              <a:rPr lang="en-US" dirty="0"/>
              <a:t>Unexpectedly, out of all the 2 and a half years, houses were sold only during 78 days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We can also see how were distributed the sales M-by-M without the year value: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426702"/>
            <a:ext cx="7642816" cy="424880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552825" y="3028950"/>
            <a:ext cx="847725" cy="79057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67600" y="3028949"/>
            <a:ext cx="847725" cy="79057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40242"/>
            <a:ext cx="9603275" cy="5126103"/>
          </a:xfrm>
        </p:spPr>
        <p:txBody>
          <a:bodyPr/>
          <a:lstStyle/>
          <a:p>
            <a:r>
              <a:rPr lang="en-US" dirty="0"/>
              <a:t>3.3. Correlation matrix and scatterplots</a:t>
            </a:r>
          </a:p>
          <a:p>
            <a:pPr lvl="1"/>
            <a:r>
              <a:rPr lang="en-US" dirty="0"/>
              <a:t>Let us look at the correlations between our variables, first with a correlation matrix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we move further from CBD the price decreases with different rates depending on how many rooms the house has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00" y="1902292"/>
            <a:ext cx="5961905" cy="492380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254630" y="6018028"/>
            <a:ext cx="340242" cy="5635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54630" y="4136062"/>
            <a:ext cx="340242" cy="3827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36908" y="2977116"/>
            <a:ext cx="357963" cy="4146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2" y="1889812"/>
            <a:ext cx="5421475" cy="491537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7505700" y="3495675"/>
            <a:ext cx="828675" cy="64038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083934" y="4014645"/>
            <a:ext cx="828675" cy="64038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763000" y="4594903"/>
            <a:ext cx="828675" cy="64038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591675" y="5379853"/>
            <a:ext cx="828675" cy="64038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95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18978"/>
            <a:ext cx="9603275" cy="5147368"/>
          </a:xfrm>
        </p:spPr>
        <p:txBody>
          <a:bodyPr/>
          <a:lstStyle/>
          <a:p>
            <a:r>
              <a:rPr lang="en-US" b="1" dirty="0"/>
              <a:t>3.4. Geographical Data</a:t>
            </a:r>
          </a:p>
          <a:p>
            <a:pPr lvl="1"/>
            <a:r>
              <a:rPr lang="en-US" dirty="0" smtClean="0"/>
              <a:t>After removing some outliers that were turning the data to blue only, we can see that closer to the CBD are the most expensive houses.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53" y="2159903"/>
            <a:ext cx="6323809" cy="44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230" y="2159903"/>
            <a:ext cx="4981645" cy="440952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609850" y="4800600"/>
            <a:ext cx="590550" cy="513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1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4. Machine Learning</a:t>
            </a:r>
          </a:p>
          <a:p>
            <a:r>
              <a:rPr lang="en-US" dirty="0"/>
              <a:t>    4.1 Model Comparison</a:t>
            </a:r>
          </a:p>
          <a:p>
            <a:r>
              <a:rPr lang="en-US" dirty="0"/>
              <a:t>    4.2 Fine Tuning - </a:t>
            </a:r>
            <a:r>
              <a:rPr lang="en-US" dirty="0" err="1"/>
              <a:t>hyperparameters</a:t>
            </a:r>
            <a:endParaRPr lang="en-US" dirty="0"/>
          </a:p>
          <a:p>
            <a:r>
              <a:rPr lang="en-US" dirty="0"/>
              <a:t>        a. </a:t>
            </a:r>
            <a:r>
              <a:rPr lang="en-US" i="1" dirty="0"/>
              <a:t>Random </a:t>
            </a:r>
            <a:r>
              <a:rPr lang="en-US" i="1" dirty="0" smtClean="0"/>
              <a:t>Search</a:t>
            </a:r>
            <a:endParaRPr lang="en-US" i="1" dirty="0"/>
          </a:p>
          <a:p>
            <a:r>
              <a:rPr lang="en-US" dirty="0"/>
              <a:t>        b. </a:t>
            </a:r>
            <a:r>
              <a:rPr lang="en-US" i="1" dirty="0"/>
              <a:t>Grid Search</a:t>
            </a:r>
          </a:p>
          <a:p>
            <a:r>
              <a:rPr lang="en-US" dirty="0"/>
              <a:t>   </a:t>
            </a:r>
            <a:r>
              <a:rPr lang="en-US" dirty="0" smtClean="0"/>
              <a:t> 4.3</a:t>
            </a:r>
            <a:r>
              <a:rPr lang="en-US" dirty="0"/>
              <a:t>. Evaluate best model on the test 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4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669852"/>
            <a:ext cx="9603275" cy="4796494"/>
          </a:xfrm>
        </p:spPr>
        <p:txBody>
          <a:bodyPr>
            <a:normAutofit/>
          </a:bodyPr>
          <a:lstStyle/>
          <a:p>
            <a:r>
              <a:rPr lang="en-US" dirty="0"/>
              <a:t>4. Machine Learning</a:t>
            </a:r>
          </a:p>
          <a:p>
            <a:r>
              <a:rPr lang="en-US" dirty="0"/>
              <a:t>    4.1 Model Comparison</a:t>
            </a:r>
          </a:p>
          <a:p>
            <a:endParaRPr lang="en-US" dirty="0" smtClean="0"/>
          </a:p>
          <a:p>
            <a:pPr lvl="5"/>
            <a:r>
              <a:rPr lang="en-US" dirty="0" smtClean="0"/>
              <a:t>Feature </a:t>
            </a:r>
            <a:r>
              <a:rPr lang="en-US" dirty="0" err="1" smtClean="0"/>
              <a:t>importances</a:t>
            </a:r>
            <a:r>
              <a:rPr lang="en-US" dirty="0" smtClean="0"/>
              <a:t> with Random Forest: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24880"/>
            <a:ext cx="4747977" cy="2662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3478" y="3104710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88817" y="3448936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88817" y="3765779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3478" y="4092065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94496" y="4426934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83478" y="4756460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94496" y="5068787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86672" y="3714750"/>
            <a:ext cx="1276682" cy="3773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97305" y="5016363"/>
            <a:ext cx="1276682" cy="3773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795" y="1994487"/>
            <a:ext cx="4772446" cy="42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6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51" y="361507"/>
            <a:ext cx="11132289" cy="5104839"/>
          </a:xfrm>
        </p:spPr>
        <p:txBody>
          <a:bodyPr/>
          <a:lstStyle/>
          <a:p>
            <a:r>
              <a:rPr lang="en-US" dirty="0" smtClean="0"/>
              <a:t>Feature importance with GBM:</a:t>
            </a:r>
          </a:p>
          <a:p>
            <a:pPr lvl="2">
              <a:spcBef>
                <a:spcPts val="0"/>
              </a:spcBef>
            </a:pPr>
            <a:r>
              <a:rPr lang="en-US" dirty="0"/>
              <a:t>A future aim may be to cut the less relevant features (let's say everything after </a:t>
            </a:r>
            <a:r>
              <a:rPr lang="en-US" dirty="0" smtClean="0"/>
              <a:t>‘</a:t>
            </a:r>
            <a:r>
              <a:rPr lang="en-US" dirty="0" err="1" smtClean="0"/>
              <a:t>houseAge</a:t>
            </a:r>
            <a:r>
              <a:rPr lang="en-US" dirty="0" smtClean="0"/>
              <a:t>' </a:t>
            </a:r>
            <a:r>
              <a:rPr lang="en-US" dirty="0"/>
              <a:t>in terms of importance), estimate a new model and compare it with the old ones. I reckon it would lose predictive power, but on the other hand it would gain in terms of training </a:t>
            </a:r>
            <a:r>
              <a:rPr lang="en-US" dirty="0" smtClean="0"/>
              <a:t>speed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		</a:t>
            </a:r>
            <a:r>
              <a:rPr lang="en-US" sz="1600" dirty="0" smtClean="0"/>
              <a:t>		* </a:t>
            </a:r>
            <a:r>
              <a:rPr lang="en-US" sz="1600" dirty="0"/>
              <a:t>the best feature to reliably predict </a:t>
            </a:r>
            <a:r>
              <a:rPr lang="en-US" sz="1600" dirty="0" smtClean="0"/>
              <a:t>the </a:t>
            </a:r>
            <a:r>
              <a:rPr lang="en-US" sz="1600" dirty="0"/>
              <a:t>price of </a:t>
            </a:r>
            <a:r>
              <a:rPr lang="en-US" sz="1600" dirty="0" smtClean="0"/>
              <a:t>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 </a:t>
            </a:r>
            <a:r>
              <a:rPr lang="en-US" sz="1600" dirty="0"/>
              <a:t>Melbourne house </a:t>
            </a:r>
            <a:r>
              <a:rPr lang="en-US" sz="1600" dirty="0" smtClean="0"/>
              <a:t>are actually 3: </a:t>
            </a:r>
            <a:r>
              <a:rPr lang="en-US" sz="1600" dirty="0" err="1" smtClean="0"/>
              <a:t>Lat&amp;Long</a:t>
            </a:r>
            <a:r>
              <a:rPr lang="en-US" sz="1600" dirty="0" smtClean="0"/>
              <a:t> + Distance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* ‘</a:t>
            </a:r>
            <a:r>
              <a:rPr lang="en-US" sz="1600" dirty="0" err="1" smtClean="0"/>
              <a:t>BuildingArea</a:t>
            </a:r>
            <a:r>
              <a:rPr lang="en-US" sz="1600" dirty="0" smtClean="0"/>
              <a:t>’&amp;’</a:t>
            </a:r>
            <a:r>
              <a:rPr lang="en-US" sz="1600" dirty="0" err="1" smtClean="0"/>
              <a:t>Landsize</a:t>
            </a:r>
            <a:r>
              <a:rPr lang="en-US" sz="1600" dirty="0" smtClean="0"/>
              <a:t>’ come second and are equal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&gt;&gt; Location and property size are weighing the most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* ‘Rooms’ are far ahead of ‘</a:t>
            </a:r>
            <a:r>
              <a:rPr lang="en-US" sz="1600" dirty="0" err="1" smtClean="0"/>
              <a:t>houseAge</a:t>
            </a:r>
            <a:r>
              <a:rPr lang="en-US" sz="1600" dirty="0" smtClean="0"/>
              <a:t>’ and ‘Type’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* ‘</a:t>
            </a:r>
            <a:r>
              <a:rPr lang="en-US" sz="1600" dirty="0" err="1" smtClean="0"/>
              <a:t>mont_year</a:t>
            </a:r>
            <a:r>
              <a:rPr lang="en-US" sz="1600" dirty="0" smtClean="0"/>
              <a:t>’ when house was sold was also important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					</a:t>
            </a:r>
            <a:r>
              <a:rPr lang="en-US" dirty="0" smtClean="0"/>
              <a:t>* </a:t>
            </a:r>
            <a:r>
              <a:rPr lang="en-US" dirty="0"/>
              <a:t>Interesting is ‘</a:t>
            </a:r>
            <a:r>
              <a:rPr lang="en-US" dirty="0" err="1"/>
              <a:t>YearBuilt</a:t>
            </a:r>
            <a:r>
              <a:rPr lang="en-US" dirty="0"/>
              <a:t>’ is not as important as we may think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7" y="2106664"/>
            <a:ext cx="5380474" cy="453362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902150" y="4784651"/>
            <a:ext cx="1722474" cy="1041991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63256" y="2498651"/>
            <a:ext cx="1127051" cy="4890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9431" y="3177717"/>
            <a:ext cx="907311" cy="4890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658140" y="5901070"/>
            <a:ext cx="10632" cy="531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118345" y="5901070"/>
            <a:ext cx="10632" cy="53162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792280" y="5901070"/>
            <a:ext cx="10632" cy="53162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219894" y="5954233"/>
            <a:ext cx="5316" cy="365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93952" y="5968410"/>
            <a:ext cx="5316" cy="365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46" y="85059"/>
            <a:ext cx="10845209" cy="5330723"/>
          </a:xfrm>
        </p:spPr>
        <p:txBody>
          <a:bodyPr/>
          <a:lstStyle/>
          <a:p>
            <a:r>
              <a:rPr lang="en-US" dirty="0"/>
              <a:t>4. Machine </a:t>
            </a:r>
            <a:r>
              <a:rPr lang="en-US" dirty="0" smtClean="0"/>
              <a:t>Learning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4.2 Fine </a:t>
            </a:r>
            <a:r>
              <a:rPr lang="en-US" dirty="0" smtClean="0"/>
              <a:t>Tuning - </a:t>
            </a: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- </a:t>
            </a:r>
            <a:r>
              <a:rPr lang="en-US" dirty="0" err="1"/>
              <a:t>hyperparameters</a:t>
            </a:r>
            <a:r>
              <a:rPr lang="en-US" dirty="0"/>
              <a:t> is like the settings of an algorithm that can be adjusted to optimize </a:t>
            </a:r>
            <a:r>
              <a:rPr lang="en-US" dirty="0" smtClean="0"/>
              <a:t>performance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randomized search and the grid search explore exactly the same space of parameters. The result in parameter settings is quite similar, while the run time for randomized search is </a:t>
            </a:r>
            <a:r>
              <a:rPr lang="en-US" u="sng" dirty="0"/>
              <a:t>drastically</a:t>
            </a:r>
            <a:r>
              <a:rPr lang="en-US" dirty="0"/>
              <a:t> lower</a:t>
            </a:r>
            <a:r>
              <a:rPr lang="en-US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u="sng" dirty="0" smtClean="0"/>
              <a:t>a</a:t>
            </a:r>
            <a:r>
              <a:rPr lang="en-US" u="sng" dirty="0"/>
              <a:t>. </a:t>
            </a:r>
            <a:r>
              <a:rPr lang="en-US" i="1" u="sng" dirty="0"/>
              <a:t>Random </a:t>
            </a:r>
            <a:r>
              <a:rPr lang="en-US" i="1" u="sng" dirty="0" smtClean="0"/>
              <a:t>Search </a:t>
            </a:r>
            <a:r>
              <a:rPr lang="en-US" i="1" dirty="0" smtClean="0"/>
              <a:t>- </a:t>
            </a:r>
            <a:r>
              <a:rPr lang="en-US" dirty="0"/>
              <a:t>we can define a grid </a:t>
            </a:r>
            <a:r>
              <a:rPr lang="en-US" dirty="0" smtClean="0"/>
              <a:t>of </a:t>
            </a:r>
            <a:r>
              <a:rPr lang="en-US" dirty="0" err="1" smtClean="0"/>
              <a:t>hyperparameter</a:t>
            </a:r>
            <a:r>
              <a:rPr lang="en-US" dirty="0" smtClean="0"/>
              <a:t> </a:t>
            </a:r>
            <a:r>
              <a:rPr lang="en-US" dirty="0"/>
              <a:t>ranges, and randomly </a:t>
            </a:r>
            <a:r>
              <a:rPr lang="en-US" dirty="0" smtClean="0"/>
              <a:t>sample </a:t>
            </a:r>
            <a:r>
              <a:rPr lang="en-US" dirty="0"/>
              <a:t>from the </a:t>
            </a:r>
            <a:r>
              <a:rPr lang="en-US" dirty="0" smtClean="0"/>
              <a:t>grid</a:t>
            </a:r>
            <a:r>
              <a:rPr lang="en-US" dirty="0"/>
              <a:t>, performing K-Fold CV </a:t>
            </a:r>
            <a:r>
              <a:rPr lang="en-US" dirty="0" smtClean="0"/>
              <a:t>with </a:t>
            </a:r>
            <a:r>
              <a:rPr lang="en-US" dirty="0"/>
              <a:t>each combination of </a:t>
            </a:r>
            <a:r>
              <a:rPr lang="en-US" dirty="0" smtClean="0"/>
              <a:t>values.</a:t>
            </a:r>
            <a:endParaRPr lang="en-US" i="1" dirty="0"/>
          </a:p>
          <a:p>
            <a:pPr lvl="1">
              <a:spcBef>
                <a:spcPts val="0"/>
              </a:spcBef>
            </a:pPr>
            <a:r>
              <a:rPr lang="en-US" dirty="0" smtClean="0"/>
              <a:t>Random Forest </a:t>
            </a:r>
            <a:r>
              <a:rPr lang="en-US" i="1" dirty="0" smtClean="0"/>
              <a:t>- </a:t>
            </a:r>
            <a:r>
              <a:rPr lang="en-US" dirty="0" err="1"/>
              <a:t>Hyperparameter</a:t>
            </a:r>
            <a:r>
              <a:rPr lang="en-US" dirty="0"/>
              <a:t> </a:t>
            </a:r>
            <a:r>
              <a:rPr lang="en-US" dirty="0" smtClean="0"/>
              <a:t>tuning:</a:t>
            </a:r>
            <a:endParaRPr lang="en-US" i="1" dirty="0" smtClean="0"/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24" y="3808284"/>
            <a:ext cx="5175926" cy="3049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09" y="4365379"/>
            <a:ext cx="2803319" cy="156622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7570379" y="4397279"/>
            <a:ext cx="999460" cy="4206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40" y="354563"/>
            <a:ext cx="10682715" cy="5111782"/>
          </a:xfrm>
        </p:spPr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/>
              <a:t>Machine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4.2. Fine Tuning: </a:t>
            </a:r>
          </a:p>
          <a:p>
            <a:pPr lvl="1">
              <a:spcBef>
                <a:spcPts val="0"/>
              </a:spcBef>
            </a:pPr>
            <a:r>
              <a:rPr lang="en-US" u="sng" dirty="0"/>
              <a:t>b. </a:t>
            </a:r>
            <a:r>
              <a:rPr lang="en-US" i="1" u="sng" dirty="0"/>
              <a:t>Grid Search </a:t>
            </a:r>
            <a:r>
              <a:rPr lang="en-US" i="1" dirty="0"/>
              <a:t>- </a:t>
            </a:r>
            <a:r>
              <a:rPr lang="en-US" dirty="0"/>
              <a:t>Now that we know where to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concentrate our search we can narrow down the range </a:t>
            </a:r>
            <a:r>
              <a:rPr lang="en-US" dirty="0" smtClean="0"/>
              <a:t>for </a:t>
            </a:r>
            <a:r>
              <a:rPr lang="en-US" dirty="0"/>
              <a:t>each </a:t>
            </a: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hyperparameter</a:t>
            </a:r>
            <a:r>
              <a:rPr lang="en-US" dirty="0"/>
              <a:t>.</a:t>
            </a:r>
            <a:endParaRPr lang="en-US" i="1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Gradient Boosting - </a:t>
            </a: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  <a:p>
            <a:pPr lvl="3">
              <a:spcBef>
                <a:spcPts val="0"/>
              </a:spcBef>
            </a:pPr>
            <a:r>
              <a:rPr lang="en-US" dirty="0" err="1"/>
              <a:t>n_estimators</a:t>
            </a:r>
            <a:r>
              <a:rPr lang="en-US" dirty="0"/>
              <a:t> = number of trees in the </a:t>
            </a:r>
            <a:r>
              <a:rPr lang="en-US" dirty="0" err="1" smtClean="0"/>
              <a:t>foreset</a:t>
            </a:r>
            <a:endParaRPr lang="en-US" dirty="0" smtClean="0"/>
          </a:p>
          <a:p>
            <a:pPr lvl="3">
              <a:spcBef>
                <a:spcPts val="0"/>
              </a:spcBef>
            </a:pPr>
            <a:r>
              <a:rPr lang="en-US" dirty="0" err="1" smtClean="0"/>
              <a:t>max_features</a:t>
            </a:r>
            <a:r>
              <a:rPr lang="en-US" dirty="0" smtClean="0"/>
              <a:t> </a:t>
            </a:r>
            <a:r>
              <a:rPr lang="en-US" dirty="0"/>
              <a:t>= max number of features considered for splitting a </a:t>
            </a:r>
            <a:r>
              <a:rPr lang="en-US" dirty="0" smtClean="0"/>
              <a:t>node</a:t>
            </a:r>
          </a:p>
          <a:p>
            <a:pPr lvl="3">
              <a:spcBef>
                <a:spcPts val="0"/>
              </a:spcBef>
            </a:pPr>
            <a:r>
              <a:rPr lang="en-US" dirty="0" smtClean="0"/>
              <a:t>max_depth </a:t>
            </a:r>
            <a:r>
              <a:rPr lang="en-US" dirty="0"/>
              <a:t>= max number of levels in each decision </a:t>
            </a:r>
            <a:r>
              <a:rPr lang="en-US" dirty="0" smtClean="0"/>
              <a:t>tree</a:t>
            </a:r>
          </a:p>
          <a:p>
            <a:pPr lvl="3">
              <a:spcBef>
                <a:spcPts val="0"/>
              </a:spcBef>
            </a:pPr>
            <a:r>
              <a:rPr lang="en-US" dirty="0" err="1" smtClean="0"/>
              <a:t>min_samples_split</a:t>
            </a:r>
            <a:r>
              <a:rPr lang="en-US" dirty="0" smtClean="0"/>
              <a:t> </a:t>
            </a:r>
            <a:r>
              <a:rPr lang="en-US" dirty="0"/>
              <a:t>= min number of data points placed in a node before the node is </a:t>
            </a:r>
            <a:r>
              <a:rPr lang="en-US" dirty="0" smtClean="0"/>
              <a:t>split</a:t>
            </a:r>
          </a:p>
          <a:p>
            <a:pPr lvl="3">
              <a:spcBef>
                <a:spcPts val="0"/>
              </a:spcBef>
            </a:pPr>
            <a:r>
              <a:rPr lang="en-US" dirty="0" err="1" smtClean="0"/>
              <a:t>min_samples_leaf</a:t>
            </a:r>
            <a:r>
              <a:rPr lang="en-US" dirty="0" smtClean="0"/>
              <a:t> </a:t>
            </a:r>
            <a:r>
              <a:rPr lang="en-US" dirty="0"/>
              <a:t>= min number of data points allowed in a leaf </a:t>
            </a:r>
            <a:r>
              <a:rPr lang="en-US" dirty="0" smtClean="0"/>
              <a:t>node</a:t>
            </a:r>
          </a:p>
          <a:p>
            <a:pPr lvl="3">
              <a:spcBef>
                <a:spcPts val="0"/>
              </a:spcBef>
            </a:pPr>
            <a:r>
              <a:rPr lang="en-US" dirty="0" smtClean="0"/>
              <a:t>bootstrap </a:t>
            </a:r>
            <a:r>
              <a:rPr lang="en-US" dirty="0"/>
              <a:t>= method for sampling data points (with or without replacement</a:t>
            </a:r>
            <a:r>
              <a:rPr lang="en-US" dirty="0" smtClean="0"/>
              <a:t>)</a:t>
            </a:r>
          </a:p>
          <a:p>
            <a:pPr lvl="3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Results with </a:t>
            </a:r>
            <a:r>
              <a:rPr lang="en-US" dirty="0" err="1" smtClean="0"/>
              <a:t>RandomizedSearchCV</a:t>
            </a:r>
            <a:r>
              <a:rPr lang="en-US" dirty="0" smtClean="0"/>
              <a:t> and with </a:t>
            </a:r>
            <a:r>
              <a:rPr lang="en-US" dirty="0" err="1" smtClean="0"/>
              <a:t>GridSearchCV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92" y="155152"/>
            <a:ext cx="4600000" cy="117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92" y="1460472"/>
            <a:ext cx="4333333" cy="323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92" y="1918173"/>
            <a:ext cx="2038095" cy="933333"/>
          </a:xfrm>
          <a:prstGeom prst="rect">
            <a:avLst/>
          </a:prstGeom>
        </p:spPr>
      </p:pic>
      <p:pic>
        <p:nvPicPr>
          <p:cNvPr id="10" name="Picture 2" descr="C:\Users\desk-do\AppData\Local\Temp\SNAGHTML1ebc131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92" y="2897119"/>
            <a:ext cx="4333875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892" y="3387420"/>
            <a:ext cx="2676190" cy="36190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8414157" y="1096715"/>
            <a:ext cx="1084521" cy="2404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425" y="5108591"/>
            <a:ext cx="2510694" cy="1523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3891" y="5056820"/>
            <a:ext cx="4540783" cy="4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2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130494"/>
            <a:ext cx="8637073" cy="877212"/>
          </a:xfrm>
        </p:spPr>
        <p:txBody>
          <a:bodyPr>
            <a:normAutofit fontScale="9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7779" y="1278294"/>
            <a:ext cx="682885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Objective: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are going to use the </a:t>
            </a:r>
            <a:r>
              <a:rPr lang="en-US" sz="2400" dirty="0" smtClean="0"/>
              <a:t>Melbourne housing </a:t>
            </a:r>
            <a:r>
              <a:rPr lang="en-US" sz="2400" dirty="0"/>
              <a:t>data and try to predict the </a:t>
            </a:r>
            <a:r>
              <a:rPr lang="en-US" sz="2400" dirty="0" smtClean="0"/>
              <a:t>&gt;&gt;price&lt;&lt; </a:t>
            </a:r>
            <a:r>
              <a:rPr lang="en-US" sz="2400" dirty="0"/>
              <a:t>of a house using </a:t>
            </a:r>
            <a:r>
              <a:rPr lang="en-US" sz="2400" dirty="0" smtClean="0"/>
              <a:t>Supervised Machine Learning algorithms.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 smtClean="0"/>
              <a:t>Source file: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the data is taken from Kaggle.com and has values for three years: 2016,2017 and 2018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99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318978"/>
            <a:ext cx="10532341" cy="51473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4. Machine Learning</a:t>
            </a:r>
          </a:p>
          <a:p>
            <a:pPr lvl="1"/>
            <a:r>
              <a:rPr lang="en-US" dirty="0"/>
              <a:t>4.3. Evaluate best model on the test set</a:t>
            </a:r>
          </a:p>
          <a:p>
            <a:pPr lvl="1"/>
            <a:r>
              <a:rPr lang="en-US" dirty="0" smtClean="0"/>
              <a:t>As the time spent to tune parameters is significant I chose for us to see how the performance varies when we increase ‘</a:t>
            </a:r>
            <a:r>
              <a:rPr lang="en-US" dirty="0" err="1" smtClean="0"/>
              <a:t>max_depth</a:t>
            </a:r>
            <a:r>
              <a:rPr lang="en-US" dirty="0" smtClean="0"/>
              <a:t>’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this graph it is really easy to see where the overfitting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begins: </a:t>
            </a:r>
            <a:r>
              <a:rPr lang="en-US" dirty="0"/>
              <a:t>after </a:t>
            </a:r>
            <a:r>
              <a:rPr lang="en-US" dirty="0" smtClean="0"/>
              <a:t>~9 </a:t>
            </a:r>
            <a:r>
              <a:rPr lang="en-US" dirty="0"/>
              <a:t>splits the test performance does not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increase </a:t>
            </a:r>
            <a:r>
              <a:rPr lang="en-US" dirty="0"/>
              <a:t>anymore, while the train stops increasing after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20 </a:t>
            </a:r>
            <a:r>
              <a:rPr lang="en-US" dirty="0"/>
              <a:t>splits. </a:t>
            </a:r>
            <a:endParaRPr lang="en-US" dirty="0"/>
          </a:p>
          <a:p>
            <a:r>
              <a:rPr lang="en-US" dirty="0" smtClean="0"/>
              <a:t>Future steps: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Work with categorical features to create dummies instead of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LabelEncoder</a:t>
            </a:r>
            <a:r>
              <a:rPr lang="en-US" dirty="0" smtClean="0"/>
              <a:t>;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Change ‘Rooms’ and ‘Car’ features to categorical type;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Remove some more outliers to see how the model performs;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346" y="2716015"/>
            <a:ext cx="4820845" cy="32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6458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1. A first look to the dataset</a:t>
            </a:r>
          </a:p>
          <a:p>
            <a:r>
              <a:rPr lang="en-US" dirty="0"/>
              <a:t>2.Data </a:t>
            </a:r>
            <a:r>
              <a:rPr lang="en-US" dirty="0" smtClean="0"/>
              <a:t>Cleaning</a:t>
            </a:r>
            <a:endParaRPr lang="en-US" dirty="0"/>
          </a:p>
          <a:p>
            <a:r>
              <a:rPr lang="en-US" dirty="0"/>
              <a:t>    2.1.Missing Values</a:t>
            </a:r>
          </a:p>
          <a:p>
            <a:r>
              <a:rPr lang="en-US" dirty="0"/>
              <a:t>    2.2.Outliers</a:t>
            </a:r>
          </a:p>
          <a:p>
            <a:r>
              <a:rPr lang="en-US" dirty="0"/>
              <a:t>    2.3.Feature Engineering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 smtClean="0"/>
              <a:t>Visualisations</a:t>
            </a:r>
            <a:endParaRPr lang="en-US" dirty="0"/>
          </a:p>
          <a:p>
            <a:r>
              <a:rPr lang="en-US" dirty="0"/>
              <a:t>    3.1 Boxplot and histogram</a:t>
            </a:r>
          </a:p>
          <a:p>
            <a:r>
              <a:rPr lang="en-US" dirty="0"/>
              <a:t>    3.2 Time Series</a:t>
            </a:r>
          </a:p>
          <a:p>
            <a:r>
              <a:rPr lang="en-US" dirty="0"/>
              <a:t>    3.3 Scatterplot</a:t>
            </a:r>
          </a:p>
          <a:p>
            <a:r>
              <a:rPr lang="en-US" dirty="0"/>
              <a:t>    3.4 Map</a:t>
            </a:r>
          </a:p>
          <a:p>
            <a:endParaRPr lang="en-US" dirty="0"/>
          </a:p>
          <a:p>
            <a:r>
              <a:rPr lang="en-US" dirty="0"/>
              <a:t>4. Machine </a:t>
            </a:r>
            <a:r>
              <a:rPr lang="en-US" dirty="0" smtClean="0"/>
              <a:t>Learning</a:t>
            </a:r>
            <a:endParaRPr lang="en-US" dirty="0"/>
          </a:p>
          <a:p>
            <a:r>
              <a:rPr lang="en-US" dirty="0"/>
              <a:t>    4.1 Model Comparison</a:t>
            </a:r>
          </a:p>
          <a:p>
            <a:r>
              <a:rPr lang="en-US" dirty="0"/>
              <a:t>    4.2 Fine Tuning - </a:t>
            </a:r>
            <a:r>
              <a:rPr lang="en-US" dirty="0" err="1"/>
              <a:t>hyperparameters</a:t>
            </a:r>
            <a:endParaRPr lang="en-US" dirty="0"/>
          </a:p>
          <a:p>
            <a:r>
              <a:rPr lang="en-US" dirty="0"/>
              <a:t>        a. </a:t>
            </a:r>
            <a:r>
              <a:rPr lang="en-US" i="1" dirty="0"/>
              <a:t>Random </a:t>
            </a:r>
            <a:r>
              <a:rPr lang="en-US" i="1" dirty="0" smtClean="0"/>
              <a:t>Search</a:t>
            </a:r>
            <a:endParaRPr lang="en-US" i="1" dirty="0"/>
          </a:p>
          <a:p>
            <a:r>
              <a:rPr lang="en-US" dirty="0"/>
              <a:t>        b. </a:t>
            </a:r>
            <a:r>
              <a:rPr lang="en-US" i="1" dirty="0"/>
              <a:t>Grid Search</a:t>
            </a:r>
          </a:p>
          <a:p>
            <a:r>
              <a:rPr lang="en-US" dirty="0"/>
              <a:t>    4.3 Test set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6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52593"/>
            <a:ext cx="9603275" cy="1049235"/>
          </a:xfrm>
        </p:spPr>
        <p:txBody>
          <a:bodyPr/>
          <a:lstStyle/>
          <a:p>
            <a:r>
              <a:rPr lang="en-US" dirty="0"/>
              <a:t>1. A first look to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08922"/>
            <a:ext cx="9603275" cy="5449078"/>
          </a:xfrm>
        </p:spPr>
        <p:txBody>
          <a:bodyPr numCol="2">
            <a:normAutofit lnSpcReduction="10000"/>
          </a:bodyPr>
          <a:lstStyle/>
          <a:p>
            <a:r>
              <a:rPr lang="en-US" dirty="0" smtClean="0"/>
              <a:t>There are 21 columns and 34857 rows</a:t>
            </a:r>
          </a:p>
          <a:p>
            <a:endParaRPr lang="en-US" dirty="0" smtClean="0"/>
          </a:p>
          <a:p>
            <a:r>
              <a:rPr lang="en-US" dirty="0" smtClean="0"/>
              <a:t>We have insights about:</a:t>
            </a:r>
          </a:p>
          <a:p>
            <a:r>
              <a:rPr lang="en-US" dirty="0" smtClean="0"/>
              <a:t>- Rooms: 1 to 16</a:t>
            </a:r>
          </a:p>
          <a:p>
            <a:r>
              <a:rPr lang="en-US" dirty="0" smtClean="0"/>
              <a:t>- Price: 85K to 11,2M AUD</a:t>
            </a:r>
          </a:p>
          <a:p>
            <a:r>
              <a:rPr lang="en-US" dirty="0" smtClean="0"/>
              <a:t>- Distance to city center (CBD) </a:t>
            </a:r>
          </a:p>
          <a:p>
            <a:pPr lvl="1"/>
            <a:r>
              <a:rPr lang="en-US" dirty="0"/>
              <a:t>0</a:t>
            </a:r>
            <a:r>
              <a:rPr lang="en-US" dirty="0" smtClean="0"/>
              <a:t> – 48 km</a:t>
            </a:r>
          </a:p>
          <a:p>
            <a:r>
              <a:rPr lang="en-US" dirty="0" smtClean="0"/>
              <a:t>- Land Size &amp; Building Area</a:t>
            </a:r>
          </a:p>
          <a:p>
            <a:r>
              <a:rPr lang="en-US" dirty="0" smtClean="0"/>
              <a:t>- Type of a house: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 - house, cottage, villa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 – townhouse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 – unit, duplex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Region </a:t>
            </a:r>
            <a:r>
              <a:rPr lang="en-US" dirty="0"/>
              <a:t>Name </a:t>
            </a:r>
            <a:r>
              <a:rPr lang="en-US" dirty="0" smtClean="0"/>
              <a:t>- General </a:t>
            </a:r>
            <a:r>
              <a:rPr lang="en-US" dirty="0"/>
              <a:t>Region (West, North West, North, North </a:t>
            </a:r>
            <a:r>
              <a:rPr lang="en-US" dirty="0" smtClean="0"/>
              <a:t>east)</a:t>
            </a:r>
            <a:endParaRPr lang="en-US" dirty="0"/>
          </a:p>
          <a:p>
            <a:r>
              <a:rPr lang="en-US" dirty="0" smtClean="0"/>
              <a:t>Year Built: 1965 - 2018</a:t>
            </a:r>
          </a:p>
          <a:p>
            <a:r>
              <a:rPr lang="en-US" dirty="0" smtClean="0"/>
              <a:t>Latitude and Longitude</a:t>
            </a:r>
          </a:p>
          <a:p>
            <a:r>
              <a:rPr lang="en-US" dirty="0" smtClean="0"/>
              <a:t>Bathrooms and Car spots</a:t>
            </a:r>
          </a:p>
          <a:p>
            <a:pPr lvl="1"/>
            <a:r>
              <a:rPr lang="en-US" dirty="0" smtClean="0"/>
              <a:t>0-12 / 0-26</a:t>
            </a:r>
          </a:p>
          <a:p>
            <a:r>
              <a:rPr lang="en-US" dirty="0" smtClean="0"/>
              <a:t>Suburb</a:t>
            </a:r>
          </a:p>
          <a:p>
            <a:r>
              <a:rPr lang="en-US" dirty="0" smtClean="0"/>
              <a:t>Property count: number of properties in the Suburb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6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474905"/>
            <a:ext cx="9603275" cy="747834"/>
          </a:xfrm>
        </p:spPr>
        <p:txBody>
          <a:bodyPr/>
          <a:lstStyle/>
          <a:p>
            <a:r>
              <a:rPr lang="en-US" dirty="0"/>
              <a:t>1. A first look to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71600"/>
            <a:ext cx="9603275" cy="4094745"/>
          </a:xfrm>
        </p:spPr>
        <p:txBody>
          <a:bodyPr/>
          <a:lstStyle/>
          <a:p>
            <a:r>
              <a:rPr lang="en-US" dirty="0"/>
              <a:t>As we read the description of each column we see </a:t>
            </a:r>
            <a:r>
              <a:rPr lang="en-US" dirty="0" smtClean="0"/>
              <a:t>that:</a:t>
            </a:r>
            <a:endParaRPr lang="en-US" dirty="0"/>
          </a:p>
          <a:p>
            <a:pPr lvl="1"/>
            <a:r>
              <a:rPr lang="en-US" dirty="0"/>
              <a:t>Bathroom, Car </a:t>
            </a:r>
            <a:r>
              <a:rPr lang="en-US" dirty="0" smtClean="0"/>
              <a:t>are floats but should </a:t>
            </a:r>
            <a:r>
              <a:rPr lang="en-US" dirty="0"/>
              <a:t>be </a:t>
            </a:r>
            <a:r>
              <a:rPr lang="en-US" dirty="0" smtClean="0"/>
              <a:t>integer</a:t>
            </a:r>
          </a:p>
          <a:p>
            <a:pPr lvl="2"/>
            <a:r>
              <a:rPr lang="en-US" dirty="0" smtClean="0"/>
              <a:t>Because there are NULL values we’ll wait after fixing that</a:t>
            </a:r>
            <a:endParaRPr lang="en-US" dirty="0"/>
          </a:p>
          <a:p>
            <a:pPr lvl="1"/>
            <a:r>
              <a:rPr lang="en-US" dirty="0"/>
              <a:t>Postcode </a:t>
            </a:r>
            <a:r>
              <a:rPr lang="en-US" dirty="0" smtClean="0"/>
              <a:t>is float but we should change it to </a:t>
            </a:r>
            <a:r>
              <a:rPr lang="en-US" dirty="0"/>
              <a:t>a category type</a:t>
            </a:r>
          </a:p>
          <a:p>
            <a:pPr lvl="1"/>
            <a:r>
              <a:rPr lang="en-US" dirty="0" err="1" smtClean="0"/>
              <a:t>Yearbuilt</a:t>
            </a:r>
            <a:r>
              <a:rPr lang="en-US" dirty="0" smtClean="0"/>
              <a:t> </a:t>
            </a:r>
            <a:r>
              <a:rPr lang="en-US" dirty="0"/>
              <a:t>should be an integer</a:t>
            </a:r>
          </a:p>
          <a:p>
            <a:pPr lvl="1"/>
            <a:r>
              <a:rPr lang="en-US" dirty="0" err="1"/>
              <a:t>Propertycount</a:t>
            </a:r>
            <a:r>
              <a:rPr lang="en-US" dirty="0"/>
              <a:t> should be an integer</a:t>
            </a:r>
          </a:p>
          <a:p>
            <a:pPr lvl="1"/>
            <a:r>
              <a:rPr lang="en-US" dirty="0" smtClean="0"/>
              <a:t>Rooms and Bedroom2 seem to represent the same data</a:t>
            </a:r>
            <a:endParaRPr lang="en-US" dirty="0"/>
          </a:p>
          <a:p>
            <a:pPr lvl="2"/>
            <a:r>
              <a:rPr lang="en-US" dirty="0"/>
              <a:t>Out of 34854 records, only 9162 have different </a:t>
            </a:r>
            <a:r>
              <a:rPr lang="en-US" dirty="0" smtClean="0"/>
              <a:t>values</a:t>
            </a:r>
          </a:p>
          <a:p>
            <a:pPr lvl="2"/>
            <a:r>
              <a:rPr lang="en-US" dirty="0"/>
              <a:t>From those 9162, 8217 are NULLs which means approximately 90%.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666" y="4112948"/>
            <a:ext cx="2831602" cy="2706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666" y="1371600"/>
            <a:ext cx="2476190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82772"/>
            <a:ext cx="9603275" cy="44026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Analyze ‘Building Area’ column</a:t>
            </a:r>
          </a:p>
          <a:p>
            <a:pPr lvl="1"/>
            <a:r>
              <a:rPr lang="en-US" dirty="0"/>
              <a:t>The boxplot shows an outstanding outlier, with a building area of more than 40000 squared meters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We notice </a:t>
            </a:r>
            <a:r>
              <a:rPr lang="en-US" dirty="0"/>
              <a:t>the building has only 5 rooms,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</a:t>
            </a:r>
            <a:r>
              <a:rPr lang="en-US" dirty="0"/>
              <a:t>bathrooms and the '</a:t>
            </a:r>
            <a:r>
              <a:rPr lang="en-US" dirty="0" err="1"/>
              <a:t>BuildingArea</a:t>
            </a:r>
            <a:r>
              <a:rPr lang="en-US" dirty="0"/>
              <a:t>' is </a:t>
            </a:r>
            <a:r>
              <a:rPr lang="en-US" dirty="0" smtClean="0"/>
              <a:t>bigger</a:t>
            </a:r>
          </a:p>
          <a:p>
            <a:pPr marL="0" indent="0">
              <a:buNone/>
            </a:pPr>
            <a:r>
              <a:rPr lang="en-US" dirty="0" smtClean="0"/>
              <a:t>than </a:t>
            </a:r>
            <a:r>
              <a:rPr lang="en-US" dirty="0"/>
              <a:t>the '</a:t>
            </a:r>
            <a:r>
              <a:rPr lang="en-US" dirty="0" err="1"/>
              <a:t>LandSize</a:t>
            </a:r>
            <a:r>
              <a:rPr lang="en-US" dirty="0"/>
              <a:t>' it might me an error.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YearBuilt</a:t>
            </a:r>
            <a:r>
              <a:rPr lang="en-US" dirty="0" smtClean="0"/>
              <a:t> is also missing.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However </a:t>
            </a:r>
            <a:r>
              <a:rPr lang="en-US" dirty="0"/>
              <a:t>this property could be an old factory with lots of land.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safely drop this row.</a:t>
            </a:r>
            <a:endParaRPr lang="en-US" dirty="0"/>
          </a:p>
        </p:txBody>
      </p:sp>
      <p:pic>
        <p:nvPicPr>
          <p:cNvPr id="2050" name="Picture 2" descr="C:\Users\desk-do\AppData\Local\Temp\SNAGHTMLcc9be8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84" y="1436337"/>
            <a:ext cx="39338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desk-do\AppData\Local\Temp\SNAGHTMLcd804f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4944140"/>
            <a:ext cx="10524438" cy="11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desk-do\AppData\Local\Temp\SNAGHTMLcd8688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96" y="4785427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desk-do\AppData\Local\Temp\SNAGHTMLcdad59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4944140"/>
            <a:ext cx="18002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desk-do\AppData\Local\Temp\SNAGHTMLcdad59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83" y="4944139"/>
            <a:ext cx="18002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desk-do\AppData\Local\Temp\SNAGHTMLcdad59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989" y="4932472"/>
            <a:ext cx="18002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4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24667"/>
            <a:ext cx="8980952" cy="49333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46420"/>
            <a:ext cx="9603275" cy="3450613"/>
          </a:xfrm>
        </p:spPr>
        <p:txBody>
          <a:bodyPr/>
          <a:lstStyle/>
          <a:p>
            <a:r>
              <a:rPr lang="en-US" dirty="0" smtClean="0"/>
              <a:t>After dropping the most extreme outlier, we can group </a:t>
            </a:r>
            <a:r>
              <a:rPr lang="en-US" dirty="0" err="1" smtClean="0"/>
              <a:t>BuildingArea</a:t>
            </a:r>
            <a:r>
              <a:rPr lang="en-US" dirty="0" smtClean="0"/>
              <a:t> into bins of ~50 </a:t>
            </a:r>
            <a:r>
              <a:rPr lang="en-US" dirty="0" err="1" smtClean="0"/>
              <a:t>sqm</a:t>
            </a:r>
            <a:r>
              <a:rPr lang="en-US" dirty="0" smtClean="0"/>
              <a:t> to see on a plot bar how are the houses distributed.</a:t>
            </a:r>
          </a:p>
          <a:p>
            <a:r>
              <a:rPr lang="en-US" dirty="0" smtClean="0"/>
              <a:t>Most of the houses are between 100 and 200 </a:t>
            </a:r>
            <a:r>
              <a:rPr lang="en-US" dirty="0" err="1" smtClean="0"/>
              <a:t>sqm</a:t>
            </a:r>
            <a:r>
              <a:rPr lang="en-US" dirty="0"/>
              <a:t> </a:t>
            </a:r>
            <a:r>
              <a:rPr lang="en-US" dirty="0" smtClean="0"/>
              <a:t>(~55%)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86270" y="6156251"/>
            <a:ext cx="3104707" cy="5422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93" y="2990436"/>
            <a:ext cx="3000000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87826"/>
            <a:ext cx="9603275" cy="5351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Data cleaning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809" y="893137"/>
            <a:ext cx="11203154" cy="4371192"/>
          </a:xfrm>
        </p:spPr>
        <p:txBody>
          <a:bodyPr/>
          <a:lstStyle/>
          <a:p>
            <a:r>
              <a:rPr lang="en-US" dirty="0" smtClean="0"/>
              <a:t>2.1. Missing values</a:t>
            </a:r>
          </a:p>
          <a:p>
            <a:pPr lvl="1"/>
            <a:r>
              <a:rPr lang="en-US" dirty="0" smtClean="0"/>
              <a:t>Out of a total of ~34750 rows some features have a lot of NULLs</a:t>
            </a:r>
          </a:p>
          <a:p>
            <a:r>
              <a:rPr lang="en-US" sz="1600" dirty="0"/>
              <a:t>We’d evaluate whether it is better to impute the missing values with </a:t>
            </a:r>
            <a:r>
              <a:rPr lang="en-US" sz="1600" dirty="0" smtClean="0"/>
              <a:t>their mean </a:t>
            </a:r>
            <a:r>
              <a:rPr lang="en-US" sz="1600" dirty="0"/>
              <a:t>or </a:t>
            </a:r>
            <a:r>
              <a:rPr lang="en-US" sz="1600" dirty="0" smtClean="0"/>
              <a:t>median.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In both graphs we can see where the imputed values would be. 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There </a:t>
            </a:r>
            <a:r>
              <a:rPr lang="en-US" sz="1600" dirty="0"/>
              <a:t>is not a striking visual difference between the two graphs. However, after a careful look we can say </a:t>
            </a:r>
            <a:r>
              <a:rPr lang="en-US" sz="1600" dirty="0" smtClean="0"/>
              <a:t>that: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Price </a:t>
            </a:r>
            <a:r>
              <a:rPr lang="en-US" sz="1600" dirty="0"/>
              <a:t>has a lot of outliers, and the </a:t>
            </a:r>
            <a:r>
              <a:rPr lang="en-US" sz="1600" u="sng" dirty="0"/>
              <a:t>median</a:t>
            </a:r>
            <a:r>
              <a:rPr lang="en-US" sz="1600" dirty="0"/>
              <a:t> is less affected by them, as the horizontal line in the graph on the right is </a:t>
            </a:r>
            <a:r>
              <a:rPr lang="en-US" sz="1600" dirty="0" smtClean="0"/>
              <a:t>lower.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Chosen Solution: Impute </a:t>
            </a:r>
            <a:r>
              <a:rPr lang="en-US" sz="1600" dirty="0"/>
              <a:t>NULLs in </a:t>
            </a:r>
            <a:r>
              <a:rPr lang="en-US" sz="1600" dirty="0" err="1"/>
              <a:t>BuildingArea</a:t>
            </a:r>
            <a:r>
              <a:rPr lang="en-US" sz="1600" dirty="0"/>
              <a:t> with </a:t>
            </a:r>
            <a:r>
              <a:rPr lang="en-US" sz="1600" dirty="0" smtClean="0"/>
              <a:t>median </a:t>
            </a:r>
            <a:r>
              <a:rPr lang="en-US" sz="1600" dirty="0"/>
              <a:t>from ['</a:t>
            </a:r>
            <a:r>
              <a:rPr lang="en-US" sz="1600" dirty="0" err="1"/>
              <a:t>Regionname</a:t>
            </a:r>
            <a:r>
              <a:rPr lang="en-US" sz="1600" dirty="0"/>
              <a:t>' and 'Suburb</a:t>
            </a:r>
            <a:r>
              <a:rPr lang="en-US" sz="1600" dirty="0" smtClean="0"/>
              <a:t>']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						The median for groups: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099" y="31899"/>
            <a:ext cx="2081864" cy="240946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9280780" y="1087777"/>
            <a:ext cx="669851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11" y="3984523"/>
            <a:ext cx="3733130" cy="1959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44" y="3303937"/>
            <a:ext cx="7719637" cy="346643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227280" y="5344682"/>
            <a:ext cx="1782" cy="721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63284" y="3340709"/>
            <a:ext cx="410545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41733" y="3340709"/>
            <a:ext cx="410545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29004" y="6462863"/>
            <a:ext cx="275922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230" y="5980923"/>
            <a:ext cx="275922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85657" y="6471451"/>
            <a:ext cx="275922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81825" y="6016578"/>
            <a:ext cx="275922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965510" y="6106711"/>
            <a:ext cx="811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04400" y="5298559"/>
            <a:ext cx="245760" cy="7773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109429" y="5298559"/>
            <a:ext cx="245760" cy="77738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3405"/>
            <a:ext cx="9603275" cy="705304"/>
          </a:xfrm>
        </p:spPr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95" y="600075"/>
            <a:ext cx="11464443" cy="4866271"/>
          </a:xfrm>
        </p:spPr>
        <p:txBody>
          <a:bodyPr/>
          <a:lstStyle/>
          <a:p>
            <a:r>
              <a:rPr lang="en-US" dirty="0" smtClean="0"/>
              <a:t>2.2. Outliers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Let’s visualize Price and Distance to spot outliers: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&gt; each </a:t>
            </a:r>
            <a:r>
              <a:rPr lang="en-US" dirty="0"/>
              <a:t>point </a:t>
            </a:r>
            <a:r>
              <a:rPr lang="en-US" dirty="0" smtClean="0"/>
              <a:t>is </a:t>
            </a:r>
            <a:r>
              <a:rPr lang="en-US" dirty="0"/>
              <a:t>either an outlier </a:t>
            </a:r>
            <a:r>
              <a:rPr lang="en-US" dirty="0" smtClean="0"/>
              <a:t>either </a:t>
            </a:r>
            <a:r>
              <a:rPr lang="en-US" dirty="0"/>
              <a:t>for price or </a:t>
            </a:r>
            <a:r>
              <a:rPr lang="en-US" dirty="0" smtClean="0"/>
              <a:t>distance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I chose to keep an extremely high threshold to define outliers: over 5 </a:t>
            </a:r>
            <a:r>
              <a:rPr lang="en-US" dirty="0" err="1" smtClean="0"/>
              <a:t>std</a:t>
            </a:r>
            <a:r>
              <a:rPr lang="en-US" dirty="0" smtClean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where </a:t>
            </a:r>
            <a:r>
              <a:rPr lang="en-US" dirty="0"/>
              <a:t>2 or 3 would have been much more common.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Reason: the high prevalence of outliers found in this database.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sz="1600" dirty="0" smtClean="0"/>
              <a:t>Graph with </a:t>
            </a:r>
            <a:r>
              <a:rPr lang="en-US" sz="1600" dirty="0" err="1" smtClean="0"/>
              <a:t>Mahalanobis</a:t>
            </a:r>
            <a:r>
              <a:rPr lang="en-US" sz="1600" dirty="0" smtClean="0"/>
              <a:t> distance in color: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574" y="430604"/>
            <a:ext cx="2081864" cy="240946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9233723" y="475802"/>
            <a:ext cx="669851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5" y="3019621"/>
            <a:ext cx="5465135" cy="37180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20876780">
            <a:off x="662420" y="3685277"/>
            <a:ext cx="2881424" cy="16586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20586" y="5626531"/>
            <a:ext cx="627321" cy="7989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674" y="3542859"/>
            <a:ext cx="5943764" cy="31735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50948" y="3810649"/>
            <a:ext cx="2955851" cy="1384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 can see that more "central" points have a low </a:t>
            </a:r>
            <a:r>
              <a:rPr lang="en-US" sz="1400" dirty="0" err="1"/>
              <a:t>Mahalanobis</a:t>
            </a:r>
            <a:r>
              <a:rPr lang="en-US" sz="1400" dirty="0"/>
              <a:t> distance (white points), while those on the outskirts have more saturated colors, i.e., higher distance to the </a:t>
            </a:r>
            <a:r>
              <a:rPr lang="en-US" sz="1400" dirty="0" err="1"/>
              <a:t>centre</a:t>
            </a:r>
            <a:r>
              <a:rPr lang="en-US" sz="1400" dirty="0"/>
              <a:t>. </a:t>
            </a:r>
          </a:p>
        </p:txBody>
      </p:sp>
      <p:sp>
        <p:nvSpPr>
          <p:cNvPr id="12" name="Oval 11"/>
          <p:cNvSpPr/>
          <p:nvPr/>
        </p:nvSpPr>
        <p:spPr>
          <a:xfrm>
            <a:off x="6889898" y="3806456"/>
            <a:ext cx="1807535" cy="11802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19466" y="5093900"/>
            <a:ext cx="2334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% </a:t>
            </a:r>
            <a:r>
              <a:rPr lang="en-US" sz="1600" dirty="0"/>
              <a:t>of Outliers for </a:t>
            </a:r>
            <a:r>
              <a:rPr lang="en-US" sz="1600" dirty="0" smtClean="0"/>
              <a:t>Distance </a:t>
            </a:r>
            <a:r>
              <a:rPr lang="en-US" sz="1600" dirty="0"/>
              <a:t>~= 0.2</a:t>
            </a:r>
            <a:r>
              <a:rPr lang="en-US" sz="1600" dirty="0" smtClean="0"/>
              <a:t>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3343" y="3663614"/>
            <a:ext cx="2343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% </a:t>
            </a:r>
            <a:r>
              <a:rPr lang="en-US" sz="1600" dirty="0"/>
              <a:t>of Outliers for Price ~= 0.47%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948" y="5418224"/>
            <a:ext cx="2955851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 this plot, the only clear 2D outliers are the dark points on the top left corner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262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2" grpId="0" animBg="1"/>
      <p:bldP spid="13" grpId="0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6170</TotalTime>
  <Words>1319</Words>
  <Application>Microsoft Office PowerPoint</Application>
  <PresentationFormat>Widescreen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Melbourne   housing data</vt:lpstr>
      <vt:lpstr>PowerPoint Presentation</vt:lpstr>
      <vt:lpstr>Summary of the analysis</vt:lpstr>
      <vt:lpstr>1. A first look to the dataset</vt:lpstr>
      <vt:lpstr>1. A first look to the dataset</vt:lpstr>
      <vt:lpstr>PowerPoint Presentation</vt:lpstr>
      <vt:lpstr>PowerPoint Presentation</vt:lpstr>
      <vt:lpstr>2. Data cleaning </vt:lpstr>
      <vt:lpstr>2. Data cleaning</vt:lpstr>
      <vt:lpstr> </vt:lpstr>
      <vt:lpstr>PowerPoint Presentation</vt:lpstr>
      <vt:lpstr>PowerPoint Presentation</vt:lpstr>
      <vt:lpstr>PowerPoint Presentation</vt:lpstr>
      <vt:lpstr>PowerPoint Presentation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  housing data</dc:title>
  <dc:creator>Windows User</dc:creator>
  <cp:lastModifiedBy>Windows User</cp:lastModifiedBy>
  <cp:revision>97</cp:revision>
  <dcterms:created xsi:type="dcterms:W3CDTF">2018-08-20T03:40:05Z</dcterms:created>
  <dcterms:modified xsi:type="dcterms:W3CDTF">2018-08-25T09:59:10Z</dcterms:modified>
</cp:coreProperties>
</file>