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89" r:id="rId4"/>
    <p:sldId id="286" r:id="rId5"/>
    <p:sldId id="291" r:id="rId6"/>
    <p:sldId id="295" r:id="rId7"/>
    <p:sldId id="299" r:id="rId8"/>
    <p:sldId id="300" r:id="rId9"/>
    <p:sldId id="296" r:id="rId10"/>
    <p:sldId id="298" r:id="rId11"/>
    <p:sldId id="292" r:id="rId12"/>
    <p:sldId id="308" r:id="rId13"/>
    <p:sldId id="309" r:id="rId14"/>
    <p:sldId id="301" r:id="rId15"/>
    <p:sldId id="302" r:id="rId16"/>
    <p:sldId id="303" r:id="rId17"/>
    <p:sldId id="304" r:id="rId18"/>
    <p:sldId id="310" r:id="rId19"/>
    <p:sldId id="314" r:id="rId20"/>
    <p:sldId id="306" r:id="rId21"/>
    <p:sldId id="313" r:id="rId22"/>
    <p:sldId id="311" r:id="rId23"/>
    <p:sldId id="293" r:id="rId24"/>
    <p:sldId id="288" r:id="rId25"/>
    <p:sldId id="287" r:id="rId26"/>
    <p:sldId id="278" r:id="rId27"/>
    <p:sldId id="3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8BC"/>
    <a:srgbClr val="BC8A8A"/>
    <a:srgbClr val="FCF6F6"/>
    <a:srgbClr val="F6E2E3"/>
    <a:srgbClr val="C89E9E"/>
    <a:srgbClr val="0483B0"/>
    <a:srgbClr val="ED8F05"/>
    <a:srgbClr val="CA7A85"/>
    <a:srgbClr val="62983E"/>
    <a:srgbClr val="38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2" autoAdjust="0"/>
    <p:restoredTop sz="63594" autoAdjust="0"/>
  </p:normalViewPr>
  <p:slideViewPr>
    <p:cSldViewPr snapToGrid="0">
      <p:cViewPr varScale="1">
        <p:scale>
          <a:sx n="71" d="100"/>
          <a:sy n="71" d="100"/>
        </p:scale>
        <p:origin x="-2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347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15D4E-418C-4841-87FC-BE6EFCA0FE39}" type="datetimeFigureOut">
              <a:rPr lang="ko-KR" altLang="en-US" smtClean="0"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77FA2-D4C7-452E-8EC9-65CA289D26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77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7FA2-D4C7-452E-8EC9-65CA289D26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7FA2-D4C7-452E-8EC9-65CA289D267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5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7FA2-D4C7-452E-8EC9-65CA289D26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3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0990" indent="-38099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항목별로 호텔 검색하거나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할 수 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Page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정보를 수정하거나 탈퇴할 수 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Page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현재 예약 현황을 확인하고 예약을 취소 할 수 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Page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지난 예약을 확인하고 이용한 호텔에  대한 후기를 작성할 수 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고객센터에서 문의사항을 작성할 수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이벤트페이지에서 진행중인 이벤트를 확인하고 특정 이벤트 상세보기 페이지에서 포인트를 지급받을 수 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7FA2-D4C7-452E-8EC9-65CA289D26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7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0990" indent="-38099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관리자 계정으로 </a:t>
            </a:r>
            <a:r>
              <a:rPr lang="ko-KR" altLang="en-US" sz="1200" dirty="0" err="1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로그인이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가능하다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고객센터에 등록된 문의 글에 대해 답변할 수 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정보는 수정이 가능하다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게스트가 예약한 지점과 객실에 대한 정보를 확인할 수 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고객센터에서 게스트가 올린 질문에 답변할 수 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호텔에 대한 후기는 확인만 가능하다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0990" indent="-38099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회원리스트에서 회원을 아이디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회원상태로 검색하고 관리할 수 있다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포인트부여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등급변경</a:t>
            </a:r>
            <a:r>
              <a:rPr lang="en-US" altLang="ko-KR" sz="1200" dirty="0" smtClean="0">
                <a:solidFill>
                  <a:srgbClr val="FFFF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80990" indent="-38099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sz="1200" dirty="0">
              <a:solidFill>
                <a:srgbClr val="FFFF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7FA2-D4C7-452E-8EC9-65CA289D26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7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빠진 부분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게스트에 관리자에 의해 세 등급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(VIP,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 회원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불량 회원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dirty="0" smtClean="0"/>
              <a:t>으로 구분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7FA2-D4C7-452E-8EC9-65CA289D26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4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7FA2-D4C7-452E-8EC9-65CA289D2671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28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/>
          <p:cNvSpPr>
            <a:spLocks noGrp="1"/>
          </p:cNvSpPr>
          <p:nvPr>
            <p:ph type="pic" sz="quarter" idx="10"/>
          </p:nvPr>
        </p:nvSpPr>
        <p:spPr>
          <a:xfrm>
            <a:off x="1803400" y="2819400"/>
            <a:ext cx="2832100" cy="28067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4927600" y="2844800"/>
            <a:ext cx="2832100" cy="28067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8013700" y="2857500"/>
            <a:ext cx="2832100" cy="28067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E9B8BC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703639" y="4267358"/>
            <a:ext cx="278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[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과정평가형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]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자바기반</a:t>
            </a:r>
            <a:endParaRPr lang="en-US" altLang="ko-KR" sz="1600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  <a:cs typeface="Lato" panose="020F0502020204030203" pitchFamily="34" charset="0"/>
            </a:endParaRPr>
          </a:p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하이브리드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 개발자 양성과정</a:t>
            </a:r>
            <a:endParaRPr lang="en-US" sz="16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718090" y="2315250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HOTEL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4359349" y="3134655"/>
            <a:ext cx="3505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HOLIDAY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90" y="1545169"/>
            <a:ext cx="536147" cy="5815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43570" y="6103415"/>
            <a:ext cx="370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정은실 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김찬양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  윤희영 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김도은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8279" y="369365"/>
            <a:ext cx="2095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2019. 04. 26. 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Lato" panose="020F0502020204030203" pitchFamily="34" charset="0"/>
              </a:rPr>
              <a:t>금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1155491"/>
            <a:ext cx="67948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GANTT 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70794"/>
            <a:ext cx="179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작업일정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7483211" y="2233215"/>
            <a:ext cx="2308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56B5F"/>
                </a:solidFill>
              </a:rPr>
              <a:t>Gantt Chart</a:t>
            </a:r>
            <a:r>
              <a:rPr lang="ko-KR" altLang="en-US" sz="1600" b="1" dirty="0">
                <a:solidFill>
                  <a:srgbClr val="756B5F"/>
                </a:solidFill>
              </a:rPr>
              <a:t>를 이용한 일정관리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400362" y="77907"/>
            <a:ext cx="6697509" cy="6712858"/>
            <a:chOff x="5494491" y="145142"/>
            <a:chExt cx="6697509" cy="6712858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494491" y="145142"/>
              <a:ext cx="6697509" cy="67128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45708" tIns="22854" rIns="45708" bIns="2285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b="1" dirty="0">
                <a:latin typeface="+mj-lt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932" y="211964"/>
              <a:ext cx="6540627" cy="657921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06" y="4267200"/>
            <a:ext cx="2108200" cy="2590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87641" y="3834533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2019.04.08 – 2019.04.26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-41433" y="434220"/>
            <a:ext cx="813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계획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-5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48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2"/>
          <p:cNvSpPr>
            <a:spLocks/>
          </p:cNvSpPr>
          <p:nvPr/>
        </p:nvSpPr>
        <p:spPr bwMode="auto">
          <a:xfrm>
            <a:off x="7306782" y="4977166"/>
            <a:ext cx="27644" cy="809105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>
            <a:off x="2078425" y="4977166"/>
            <a:ext cx="27644" cy="809105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00037" y="3887905"/>
            <a:ext cx="1207810" cy="1209936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1984862" y="5664533"/>
            <a:ext cx="215301" cy="215832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40183" y="3927855"/>
            <a:ext cx="1127519" cy="1129504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2612" y="3887905"/>
            <a:ext cx="1208341" cy="1209936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742757" y="3927855"/>
            <a:ext cx="1127519" cy="1129504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7213219" y="5664532"/>
            <a:ext cx="215301" cy="215832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9969" y="413643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" name="Freeform 28"/>
          <p:cNvSpPr>
            <a:spLocks/>
          </p:cNvSpPr>
          <p:nvPr/>
        </p:nvSpPr>
        <p:spPr bwMode="auto">
          <a:xfrm>
            <a:off x="3384829" y="3185653"/>
            <a:ext cx="27644" cy="808573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3" name="Freeform 26"/>
          <p:cNvSpPr>
            <a:spLocks/>
          </p:cNvSpPr>
          <p:nvPr/>
        </p:nvSpPr>
        <p:spPr bwMode="auto">
          <a:xfrm>
            <a:off x="4712007" y="4977165"/>
            <a:ext cx="27644" cy="809105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4" name="Freeform 30"/>
          <p:cNvSpPr>
            <a:spLocks/>
          </p:cNvSpPr>
          <p:nvPr/>
        </p:nvSpPr>
        <p:spPr bwMode="auto">
          <a:xfrm>
            <a:off x="5972975" y="3185653"/>
            <a:ext cx="27644" cy="808573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96869" y="3887905"/>
            <a:ext cx="1208341" cy="1209936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3290734" y="3091027"/>
            <a:ext cx="215301" cy="215301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836417" y="3927789"/>
            <a:ext cx="1128181" cy="113016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094281" y="3887905"/>
            <a:ext cx="1208341" cy="1209936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34959" y="3927855"/>
            <a:ext cx="1127518" cy="1129504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96715" y="3887905"/>
            <a:ext cx="1208341" cy="1209936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36860" y="3927789"/>
            <a:ext cx="1127520" cy="113016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4617913" y="5664532"/>
            <a:ext cx="215301" cy="215832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5879413" y="3091027"/>
            <a:ext cx="215301" cy="215301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0729" y="4102110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50358" y="4106157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30354" y="4114685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4961" y="4106157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6" name="Freeform 28"/>
          <p:cNvSpPr>
            <a:spLocks/>
          </p:cNvSpPr>
          <p:nvPr/>
        </p:nvSpPr>
        <p:spPr bwMode="auto">
          <a:xfrm>
            <a:off x="8638349" y="3175002"/>
            <a:ext cx="27644" cy="808573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37" name="Freeform 26"/>
          <p:cNvSpPr>
            <a:spLocks/>
          </p:cNvSpPr>
          <p:nvPr/>
        </p:nvSpPr>
        <p:spPr bwMode="auto">
          <a:xfrm>
            <a:off x="9963139" y="4966514"/>
            <a:ext cx="27644" cy="809105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8048001" y="3877254"/>
            <a:ext cx="1208341" cy="1209936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544521" y="3080376"/>
            <a:ext cx="215301" cy="215301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8088081" y="3917138"/>
            <a:ext cx="1128181" cy="113016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9345413" y="3877254"/>
            <a:ext cx="1208341" cy="1209936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9386091" y="3917204"/>
            <a:ext cx="1127518" cy="1129504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46" name="Oval 27"/>
          <p:cNvSpPr>
            <a:spLocks noChangeArrowheads="1"/>
          </p:cNvSpPr>
          <p:nvPr/>
        </p:nvSpPr>
        <p:spPr bwMode="auto">
          <a:xfrm>
            <a:off x="9869045" y="5653881"/>
            <a:ext cx="215301" cy="215832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1905" y="4091459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6</a:t>
            </a:r>
            <a:endParaRPr lang="en-US" sz="5000" dirty="0">
              <a:solidFill>
                <a:schemeClr val="accent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01490" y="4095506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7</a:t>
            </a:r>
            <a:endParaRPr lang="en-US" sz="5000" dirty="0">
              <a:solidFill>
                <a:schemeClr val="accent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3800" y="2507748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기능정의 및 설계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7149" y="6061490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요구사항 분석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17879" y="6078042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주요 </a:t>
            </a:r>
            <a:r>
              <a:rPr lang="en-US" altLang="ko-KR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DFD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2844" y="6079651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순차 다이어그램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77" name="Rectangle 3"/>
          <p:cNvSpPr/>
          <p:nvPr/>
        </p:nvSpPr>
        <p:spPr>
          <a:xfrm>
            <a:off x="1444455" y="545891"/>
            <a:ext cx="66565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+mj-ea"/>
                <a:ea typeface="+mj-ea"/>
              </a:rPr>
              <a:t>PROJECT</a:t>
            </a:r>
            <a:r>
              <a:rPr lang="en-US" sz="5000" dirty="0" smtClean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sz="5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STEPS 2</a:t>
            </a:r>
            <a:endParaRPr lang="en-US" sz="32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Rectangle 3"/>
          <p:cNvSpPr/>
          <p:nvPr/>
        </p:nvSpPr>
        <p:spPr>
          <a:xfrm>
            <a:off x="8906522" y="1115277"/>
            <a:ext cx="2663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60891" y="2507748"/>
            <a:ext cx="2431798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유스케이스</a:t>
            </a: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 다이어그램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35165" y="2506350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DB</a:t>
            </a: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설계</a:t>
            </a:r>
            <a:r>
              <a:rPr lang="en-US" altLang="ko-KR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(ERD)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69430" y="6080845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Project Explorer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55" name="Rectangle 4"/>
          <p:cNvSpPr/>
          <p:nvPr/>
        </p:nvSpPr>
        <p:spPr>
          <a:xfrm rot="5400000">
            <a:off x="700518" y="468655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56" name="Rectangle 6"/>
          <p:cNvSpPr/>
          <p:nvPr/>
        </p:nvSpPr>
        <p:spPr>
          <a:xfrm rot="16200000">
            <a:off x="9763645" y="-849116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79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18052" y="5109095"/>
            <a:ext cx="219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로그인 후</a:t>
            </a:r>
            <a:endParaRPr lang="en-US" altLang="ko-KR" sz="1600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  <a:p>
            <a:pPr algn="ctr"/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호텔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조회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및 예약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58946" y="2740444"/>
            <a:ext cx="2109798" cy="2112882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03088" y="2761965"/>
            <a:ext cx="2109798" cy="2112882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22171" y="2746955"/>
            <a:ext cx="2109798" cy="2112882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60030" y="2746955"/>
            <a:ext cx="2109798" cy="2112882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7" name="Rectangle 3"/>
          <p:cNvSpPr/>
          <p:nvPr/>
        </p:nvSpPr>
        <p:spPr>
          <a:xfrm>
            <a:off x="3804937" y="545891"/>
            <a:ext cx="6102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3"/>
                </a:solidFill>
                <a:latin typeface="+mj-ea"/>
              </a:rPr>
              <a:t>REQUIREMENTS </a:t>
            </a:r>
            <a:r>
              <a:rPr lang="ko-KR" altLang="en-US" sz="2800" b="1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요구사항 </a:t>
            </a:r>
            <a:r>
              <a:rPr lang="ko-KR" altLang="en-US" sz="2800" b="1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분석</a:t>
            </a:r>
            <a:endParaRPr lang="en-US" altLang="ko-KR" sz="2800" b="1" dirty="0">
              <a:solidFill>
                <a:schemeClr val="accent3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8262" y="5150648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My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Page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 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60030" y="5232205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Q&amp;A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03088" y="5150648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EVENT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3442" y="22356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66" y="2971939"/>
            <a:ext cx="2064958" cy="16498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43" y="3002794"/>
            <a:ext cx="2112823" cy="1688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2384" y="3480231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E9B8BC"/>
                </a:solidFill>
                <a:latin typeface="+mj-ea"/>
                <a:ea typeface="+mj-ea"/>
              </a:rPr>
              <a:t>Q&amp;A</a:t>
            </a:r>
            <a:endParaRPr lang="ko-KR" altLang="en-US" sz="3600" b="1" dirty="0">
              <a:solidFill>
                <a:srgbClr val="E9B8BC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5" y="3038441"/>
            <a:ext cx="1952364" cy="1559930"/>
          </a:xfrm>
          <a:prstGeom prst="rect">
            <a:avLst/>
          </a:prstGeom>
        </p:spPr>
      </p:pic>
      <p:sp>
        <p:nvSpPr>
          <p:cNvPr id="42" name="Rectangle 3"/>
          <p:cNvSpPr/>
          <p:nvPr/>
        </p:nvSpPr>
        <p:spPr>
          <a:xfrm>
            <a:off x="-41433" y="434220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-1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80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14278" y="5228168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회원관리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79216" y="2851991"/>
            <a:ext cx="2109798" cy="2112882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3065" y="2851991"/>
            <a:ext cx="2109798" cy="2112882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19135" y="2851991"/>
            <a:ext cx="2109798" cy="2112882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7" name="Rectangle 3"/>
          <p:cNvSpPr/>
          <p:nvPr/>
        </p:nvSpPr>
        <p:spPr>
          <a:xfrm>
            <a:off x="3804937" y="545891"/>
            <a:ext cx="6102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3"/>
                </a:solidFill>
                <a:latin typeface="+mj-ea"/>
              </a:rPr>
              <a:t>REQUIREMENTS </a:t>
            </a:r>
            <a:r>
              <a:rPr lang="ko-KR" altLang="en-US" sz="2800" b="1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요구사항 </a:t>
            </a:r>
            <a:r>
              <a:rPr lang="ko-KR" altLang="en-US" sz="2800" b="1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분석</a:t>
            </a:r>
            <a:endParaRPr lang="en-US" altLang="ko-KR" sz="2800" b="1" dirty="0">
              <a:solidFill>
                <a:schemeClr val="accent3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8807" y="23525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82502" y="5211291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이벤트관리</a:t>
            </a: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78241" y="5228168"/>
            <a:ext cx="219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공지사항</a:t>
            </a: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  <a:p>
            <a:pPr algn="ct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고객서비스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22171" y="5194414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호텔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, 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예약 관리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grpSp>
        <p:nvGrpSpPr>
          <p:cNvPr id="55" name="Group 35"/>
          <p:cNvGrpSpPr/>
          <p:nvPr/>
        </p:nvGrpSpPr>
        <p:grpSpPr>
          <a:xfrm>
            <a:off x="8953876" y="2851991"/>
            <a:ext cx="2109798" cy="2112882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56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593" y="3128467"/>
            <a:ext cx="1952364" cy="15599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26" y="3048190"/>
            <a:ext cx="1940954" cy="1550813"/>
          </a:xfrm>
          <a:prstGeom prst="rect">
            <a:avLst/>
          </a:prstGeom>
        </p:spPr>
      </p:pic>
      <p:sp>
        <p:nvSpPr>
          <p:cNvPr id="59" name="Rectangle 3"/>
          <p:cNvSpPr/>
          <p:nvPr/>
        </p:nvSpPr>
        <p:spPr>
          <a:xfrm>
            <a:off x="-41433" y="434220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-1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31" y="3169090"/>
            <a:ext cx="1850680" cy="14786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36" y="2995173"/>
            <a:ext cx="2135668" cy="17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886427" y="825199"/>
            <a:ext cx="6763657" cy="5095949"/>
          </a:xfrm>
          <a:prstGeom prst="rect">
            <a:avLst/>
          </a:prstGeom>
          <a:solidFill>
            <a:schemeClr val="bg1"/>
          </a:solidFill>
          <a:ln w="38100">
            <a:solidFill>
              <a:srgbClr val="C89E9E"/>
            </a:solidFill>
          </a:ln>
          <a:extLst/>
        </p:spPr>
        <p:txBody>
          <a:bodyPr vert="horz" wrap="square" lIns="45708" tIns="22854" rIns="45708" bIns="22854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544" y="2621709"/>
            <a:ext cx="220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1199033"/>
            <a:ext cx="3950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chemeClr val="accent3"/>
                </a:solidFill>
                <a:latin typeface="+mj-ea"/>
                <a:ea typeface="+mj-ea"/>
              </a:rPr>
              <a:t>이용자 권한</a:t>
            </a:r>
            <a:endParaRPr lang="en-US" sz="3200" b="1" dirty="0" smtClean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요구사항 분석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39262" y="2034309"/>
            <a:ext cx="1044116" cy="6192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비회원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781166" y="2034309"/>
            <a:ext cx="1044116" cy="6192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회원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39262" y="3883522"/>
            <a:ext cx="864096" cy="6192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763848" y="2277883"/>
            <a:ext cx="627787" cy="19270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덧셈 기호 12"/>
          <p:cNvSpPr/>
          <p:nvPr/>
        </p:nvSpPr>
        <p:spPr>
          <a:xfrm>
            <a:off x="7569437" y="2898402"/>
            <a:ext cx="262113" cy="385418"/>
          </a:xfrm>
          <a:prstGeom prst="mathPlus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39262" y="1133453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16" name="꺾인 연결선 15"/>
          <p:cNvCxnSpPr>
            <a:stCxn id="10" idx="0"/>
            <a:endCxn id="15" idx="3"/>
          </p:cNvCxnSpPr>
          <p:nvPr/>
        </p:nvCxnSpPr>
        <p:spPr>
          <a:xfrm rot="16200000" flipV="1">
            <a:off x="6944911" y="675996"/>
            <a:ext cx="696781" cy="201984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597" y="5093141"/>
            <a:ext cx="48320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100" dirty="0">
              <a:solidFill>
                <a:schemeClr val="accent3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게스</a:t>
            </a:r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100" dirty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가입 </a:t>
            </a:r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절차를 거쳐 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가입한 이용자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</a:p>
          <a:p>
            <a:pPr>
              <a:lnSpc>
                <a:spcPts val="2400"/>
              </a:lnSpc>
            </a:pPr>
            <a:r>
              <a:rPr lang="en-US" altLang="ko-KR" sz="1100" dirty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등급으로 구분함</a:t>
            </a:r>
            <a:endParaRPr lang="en-US" altLang="ko-KR" sz="1100" dirty="0">
              <a:solidFill>
                <a:schemeClr val="accent3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받은 지역별 관리자</a:t>
            </a:r>
            <a:endParaRPr lang="en-US" altLang="ko-KR" sz="1100" dirty="0" smtClean="0">
              <a:solidFill>
                <a:schemeClr val="accent3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가입하지 않거나 로그인 하지 않은 이용자</a:t>
            </a:r>
            <a:endParaRPr lang="en-US" altLang="ko-KR" sz="1100" dirty="0" smtClean="0">
              <a:solidFill>
                <a:schemeClr val="accent3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9262" y="2757567"/>
            <a:ext cx="213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지역별 호텔 정보 보기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공지사항 글 보기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이벤트 게시판 글 보기</a:t>
            </a:r>
            <a:endParaRPr lang="en-US" altLang="ko-KR" sz="1200" b="1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1166" y="2756126"/>
            <a:ext cx="363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호텔 예약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예약 시 포인트 사용 가능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이용한 호텔에 관해 후기 작성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고객 센터를 통</a:t>
            </a: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해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관리자에게 문의사항 작성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9262" y="4513853"/>
            <a:ext cx="3197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호텔 정보 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회원 등급 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회원에게 포인트 부여</a:t>
            </a: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후 메일 발송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호텔 이용 후기 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문의 사항 답변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765936" y="434220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-1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54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220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1155491"/>
            <a:ext cx="5738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chemeClr val="accent3"/>
                </a:solidFill>
                <a:latin typeface="+mj-ea"/>
                <a:ea typeface="+mj-ea"/>
              </a:rPr>
              <a:t>UseCase</a:t>
            </a:r>
            <a:r>
              <a:rPr lang="en-US" sz="3600" dirty="0" smtClean="0">
                <a:solidFill>
                  <a:schemeClr val="accent3"/>
                </a:solidFill>
                <a:latin typeface="+mj-ea"/>
                <a:ea typeface="+mj-ea"/>
              </a:rPr>
              <a:t>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>
            <a:stCxn id="47" idx="6"/>
            <a:endCxn id="48" idx="2"/>
          </p:cNvCxnSpPr>
          <p:nvPr/>
        </p:nvCxnSpPr>
        <p:spPr>
          <a:xfrm>
            <a:off x="10167570" y="6221946"/>
            <a:ext cx="297002" cy="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072878" y="787401"/>
            <a:ext cx="6281481" cy="57729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0" name="그룹 9"/>
          <p:cNvGrpSpPr/>
          <p:nvPr/>
        </p:nvGrpSpPr>
        <p:grpSpPr>
          <a:xfrm>
            <a:off x="11615549" y="3541747"/>
            <a:ext cx="427226" cy="741484"/>
            <a:chOff x="909152" y="2362099"/>
            <a:chExt cx="493228" cy="749063"/>
          </a:xfrm>
        </p:grpSpPr>
        <p:grpSp>
          <p:nvGrpSpPr>
            <p:cNvPr id="11" name="그룹 1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3" name="타원 1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00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1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09152" y="2818841"/>
              <a:ext cx="493228" cy="292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admin</a:t>
              </a:r>
              <a:endParaRPr lang="ko-KR" altLang="en-US" sz="13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95725" y="1624198"/>
            <a:ext cx="1084896" cy="744509"/>
            <a:chOff x="563138" y="2362099"/>
            <a:chExt cx="1280188" cy="752119"/>
          </a:xfrm>
        </p:grpSpPr>
        <p:grpSp>
          <p:nvGrpSpPr>
            <p:cNvPr id="19" name="그룹 18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1" name="타원 20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00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21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63138" y="2818841"/>
              <a:ext cx="1280188" cy="29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NonMember</a:t>
              </a:r>
              <a:endParaRPr lang="ko-KR" altLang="en-US" sz="13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827421" y="4536852"/>
            <a:ext cx="612346" cy="944137"/>
            <a:chOff x="788465" y="2362099"/>
            <a:chExt cx="694030" cy="953787"/>
          </a:xfrm>
        </p:grpSpPr>
        <p:grpSp>
          <p:nvGrpSpPr>
            <p:cNvPr id="27" name="그룹 2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9" name="타원 2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00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2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88465" y="2823557"/>
              <a:ext cx="694030" cy="492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  Guest</a:t>
              </a:r>
            </a:p>
            <a:p>
              <a:r>
                <a:rPr lang="en-US" altLang="ko-KR" sz="1300" dirty="0"/>
                <a:t>(Member)</a:t>
              </a:r>
              <a:endParaRPr lang="ko-KR" altLang="en-US" sz="13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042813" y="3221768"/>
            <a:ext cx="344986" cy="746154"/>
            <a:chOff x="906738" y="2362099"/>
            <a:chExt cx="392226" cy="753779"/>
          </a:xfrm>
        </p:grpSpPr>
        <p:grpSp>
          <p:nvGrpSpPr>
            <p:cNvPr id="35" name="그룹 3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7" name="타원 3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00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3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906738" y="2823558"/>
              <a:ext cx="392226" cy="292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User</a:t>
              </a:r>
              <a:endParaRPr lang="ko-KR" altLang="en-US" sz="1300" dirty="0"/>
            </a:p>
          </p:txBody>
        </p:sp>
      </p:grpSp>
      <p:sp>
        <p:nvSpPr>
          <p:cNvPr id="42" name="아래쪽 화살표 41"/>
          <p:cNvSpPr/>
          <p:nvPr/>
        </p:nvSpPr>
        <p:spPr>
          <a:xfrm rot="2263910" flipH="1">
            <a:off x="3387338" y="2228060"/>
            <a:ext cx="443697" cy="921072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/>
          </a:p>
        </p:txBody>
      </p:sp>
      <p:sp>
        <p:nvSpPr>
          <p:cNvPr id="43" name="아래쪽 화살표 42"/>
          <p:cNvSpPr/>
          <p:nvPr/>
        </p:nvSpPr>
        <p:spPr>
          <a:xfrm rot="8639166" flipH="1">
            <a:off x="3396697" y="4048695"/>
            <a:ext cx="386984" cy="989722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/>
          </a:p>
        </p:txBody>
      </p:sp>
      <p:sp>
        <p:nvSpPr>
          <p:cNvPr id="44" name="타원 43"/>
          <p:cNvSpPr/>
          <p:nvPr/>
        </p:nvSpPr>
        <p:spPr>
          <a:xfrm>
            <a:off x="6897963" y="3488321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endParaRPr lang="en-US" altLang="ko-KR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5187651" y="2796188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  <a:endParaRPr lang="en-US" altLang="ko-KR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5372934" y="5061865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ID/PW</a:t>
            </a:r>
          </a:p>
          <a:p>
            <a:pPr algn="ctr"/>
            <a:r>
              <a:rPr lang="ko-KR" altLang="en-US" sz="1000" b="1" dirty="0"/>
              <a:t>찾기</a:t>
            </a:r>
            <a:endParaRPr lang="en-US" altLang="ko-KR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9402240" y="6023919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방정보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  <a:endParaRPr lang="en-US" altLang="ko-KR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10464572" y="6031628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호텔</a:t>
            </a:r>
            <a:endParaRPr lang="en-US" altLang="ko-KR" sz="1000" b="1" dirty="0"/>
          </a:p>
          <a:p>
            <a:pPr algn="ctr"/>
            <a:r>
              <a:rPr lang="ko-KR" altLang="en-US" sz="1000" b="1" dirty="0" smtClean="0"/>
              <a:t>정보관리</a:t>
            </a:r>
            <a:endParaRPr lang="en-US" altLang="ko-KR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9421290" y="4976910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지난예약</a:t>
            </a:r>
            <a:endParaRPr lang="en-US" altLang="ko-KR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393004" y="5597541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/>
              <a:t>MyPage</a:t>
            </a:r>
            <a:endParaRPr lang="en-US" altLang="ko-KR" sz="1000" b="1" dirty="0"/>
          </a:p>
        </p:txBody>
      </p:sp>
      <p:sp>
        <p:nvSpPr>
          <p:cNvPr id="51" name="타원 50"/>
          <p:cNvSpPr/>
          <p:nvPr/>
        </p:nvSpPr>
        <p:spPr>
          <a:xfrm>
            <a:off x="7483681" y="5588016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후기관리</a:t>
            </a:r>
            <a:endParaRPr lang="en-US" altLang="ko-KR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6453158" y="5597541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나의예약</a:t>
            </a:r>
            <a:endParaRPr lang="en-US" altLang="ko-KR" sz="1000" b="1" dirty="0"/>
          </a:p>
        </p:txBody>
      </p:sp>
      <p:sp>
        <p:nvSpPr>
          <p:cNvPr id="53" name="타원 52"/>
          <p:cNvSpPr/>
          <p:nvPr/>
        </p:nvSpPr>
        <p:spPr>
          <a:xfrm>
            <a:off x="6453158" y="5114528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회원수정</a:t>
            </a:r>
            <a:endParaRPr lang="en-US" altLang="ko-KR" sz="1000" b="1" dirty="0"/>
          </a:p>
        </p:txBody>
      </p:sp>
      <p:sp>
        <p:nvSpPr>
          <p:cNvPr id="54" name="타원 53"/>
          <p:cNvSpPr/>
          <p:nvPr/>
        </p:nvSpPr>
        <p:spPr>
          <a:xfrm>
            <a:off x="7766581" y="4029504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고객센터</a:t>
            </a:r>
            <a:endParaRPr lang="en-US" altLang="ko-KR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9401914" y="5499078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호텔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예약현황</a:t>
            </a:r>
            <a:endParaRPr lang="en-US" altLang="ko-KR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6453158" y="6076407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내문의글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10459676" y="1149546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리스트</a:t>
            </a:r>
            <a:endParaRPr lang="en-US" altLang="ko-KR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7502731" y="5114528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회원탙퇴</a:t>
            </a:r>
            <a:endParaRPr lang="en-US" altLang="ko-KR" sz="1000" b="1" dirty="0"/>
          </a:p>
        </p:txBody>
      </p:sp>
      <p:cxnSp>
        <p:nvCxnSpPr>
          <p:cNvPr id="59" name="직선 연결선 58"/>
          <p:cNvCxnSpPr>
            <a:stCxn id="54" idx="3"/>
            <a:endCxn id="130" idx="0"/>
          </p:cNvCxnSpPr>
          <p:nvPr/>
        </p:nvCxnSpPr>
        <p:spPr>
          <a:xfrm flipH="1">
            <a:off x="7636990" y="4367557"/>
            <a:ext cx="241671" cy="198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24" idx="6"/>
            <a:endCxn id="62" idx="2"/>
          </p:cNvCxnSpPr>
          <p:nvPr/>
        </p:nvCxnSpPr>
        <p:spPr>
          <a:xfrm>
            <a:off x="7121806" y="2835704"/>
            <a:ext cx="47504" cy="2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169310" y="2658692"/>
            <a:ext cx="980982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호텔 소개 페이지</a:t>
            </a:r>
            <a:endParaRPr lang="en-US" altLang="ko-KR" sz="1000" b="1" dirty="0"/>
          </a:p>
        </p:txBody>
      </p:sp>
      <p:cxnSp>
        <p:nvCxnSpPr>
          <p:cNvPr id="63" name="직선 연결선 62"/>
          <p:cNvCxnSpPr>
            <a:stCxn id="62" idx="7"/>
            <a:endCxn id="64" idx="2"/>
          </p:cNvCxnSpPr>
          <p:nvPr/>
        </p:nvCxnSpPr>
        <p:spPr>
          <a:xfrm flipV="1">
            <a:off x="8006631" y="2566734"/>
            <a:ext cx="206987" cy="149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213618" y="2368707"/>
            <a:ext cx="980982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호텔 예약 페이지</a:t>
            </a:r>
            <a:endParaRPr lang="en-US" altLang="ko-KR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9806426" y="3366730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 관리</a:t>
            </a:r>
            <a:endParaRPr lang="en-US" altLang="ko-KR" sz="1000" b="1" dirty="0"/>
          </a:p>
        </p:txBody>
      </p:sp>
      <p:cxnSp>
        <p:nvCxnSpPr>
          <p:cNvPr id="66" name="직선 연결선 65"/>
          <p:cNvCxnSpPr>
            <a:stCxn id="126" idx="3"/>
            <a:endCxn id="125" idx="0"/>
          </p:cNvCxnSpPr>
          <p:nvPr/>
        </p:nvCxnSpPr>
        <p:spPr>
          <a:xfrm flipH="1">
            <a:off x="9069718" y="3143919"/>
            <a:ext cx="204538" cy="164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26" idx="5"/>
            <a:endCxn id="65" idx="0"/>
          </p:cNvCxnSpPr>
          <p:nvPr/>
        </p:nvCxnSpPr>
        <p:spPr>
          <a:xfrm>
            <a:off x="9815426" y="3143919"/>
            <a:ext cx="373665" cy="22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9" idx="6"/>
            <a:endCxn id="57" idx="1"/>
          </p:cNvCxnSpPr>
          <p:nvPr/>
        </p:nvCxnSpPr>
        <p:spPr>
          <a:xfrm>
            <a:off x="10196180" y="1071612"/>
            <a:ext cx="375576" cy="135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9430850" y="873585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등급변</a:t>
            </a:r>
            <a:r>
              <a:rPr lang="ko-KR" altLang="en-US" sz="1000" b="1" dirty="0"/>
              <a:t>경</a:t>
            </a:r>
            <a:endParaRPr lang="en-US" altLang="ko-KR" sz="1000" b="1" dirty="0"/>
          </a:p>
        </p:txBody>
      </p:sp>
      <p:cxnSp>
        <p:nvCxnSpPr>
          <p:cNvPr id="70" name="직선 연결선 69"/>
          <p:cNvCxnSpPr>
            <a:stCxn id="71" idx="6"/>
            <a:endCxn id="57" idx="3"/>
          </p:cNvCxnSpPr>
          <p:nvPr/>
        </p:nvCxnSpPr>
        <p:spPr>
          <a:xfrm flipV="1">
            <a:off x="10201310" y="1487599"/>
            <a:ext cx="370446" cy="15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9435980" y="1442206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포인트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부여</a:t>
            </a:r>
            <a:endParaRPr lang="en-US" altLang="ko-KR" sz="1000" b="1" dirty="0"/>
          </a:p>
        </p:txBody>
      </p:sp>
      <p:cxnSp>
        <p:nvCxnSpPr>
          <p:cNvPr id="72" name="직선 연결선 71"/>
          <p:cNvCxnSpPr>
            <a:stCxn id="45" idx="3"/>
          </p:cNvCxnSpPr>
          <p:nvPr/>
        </p:nvCxnSpPr>
        <p:spPr>
          <a:xfrm flipH="1">
            <a:off x="4472197" y="3134241"/>
            <a:ext cx="827534" cy="2103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6" idx="2"/>
          </p:cNvCxnSpPr>
          <p:nvPr/>
        </p:nvCxnSpPr>
        <p:spPr>
          <a:xfrm flipH="1" flipV="1">
            <a:off x="4472197" y="5237315"/>
            <a:ext cx="900737" cy="22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44" idx="3"/>
          </p:cNvCxnSpPr>
          <p:nvPr/>
        </p:nvCxnSpPr>
        <p:spPr>
          <a:xfrm flipH="1">
            <a:off x="4472197" y="3826374"/>
            <a:ext cx="2537846" cy="1410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28" idx="5"/>
            <a:endCxn id="127" idx="0"/>
          </p:cNvCxnSpPr>
          <p:nvPr/>
        </p:nvCxnSpPr>
        <p:spPr>
          <a:xfrm>
            <a:off x="8004334" y="1192008"/>
            <a:ext cx="324793" cy="249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28" idx="3"/>
            <a:endCxn id="129" idx="0"/>
          </p:cNvCxnSpPr>
          <p:nvPr/>
        </p:nvCxnSpPr>
        <p:spPr>
          <a:xfrm flipH="1">
            <a:off x="7121806" y="1192008"/>
            <a:ext cx="341358" cy="316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127" idx="5"/>
          </p:cNvCxnSpPr>
          <p:nvPr/>
        </p:nvCxnSpPr>
        <p:spPr>
          <a:xfrm>
            <a:off x="8599712" y="1779344"/>
            <a:ext cx="2967338" cy="2359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7" idx="4"/>
          </p:cNvCxnSpPr>
          <p:nvPr/>
        </p:nvCxnSpPr>
        <p:spPr>
          <a:xfrm>
            <a:off x="10842341" y="1545600"/>
            <a:ext cx="724709" cy="2592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5" idx="5"/>
          </p:cNvCxnSpPr>
          <p:nvPr/>
        </p:nvCxnSpPr>
        <p:spPr>
          <a:xfrm>
            <a:off x="10459676" y="3704783"/>
            <a:ext cx="1107374" cy="43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29" idx="2"/>
          </p:cNvCxnSpPr>
          <p:nvPr/>
        </p:nvCxnSpPr>
        <p:spPr>
          <a:xfrm flipH="1">
            <a:off x="4980621" y="1706579"/>
            <a:ext cx="1758520" cy="51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129" idx="3"/>
          </p:cNvCxnSpPr>
          <p:nvPr/>
        </p:nvCxnSpPr>
        <p:spPr>
          <a:xfrm flipH="1">
            <a:off x="4472197" y="1846605"/>
            <a:ext cx="2379024" cy="3390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endCxn id="124" idx="2"/>
          </p:cNvCxnSpPr>
          <p:nvPr/>
        </p:nvCxnSpPr>
        <p:spPr>
          <a:xfrm>
            <a:off x="4980621" y="2222513"/>
            <a:ext cx="1375855" cy="613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62" idx="5"/>
            <a:endCxn id="132" idx="2"/>
          </p:cNvCxnSpPr>
          <p:nvPr/>
        </p:nvCxnSpPr>
        <p:spPr>
          <a:xfrm>
            <a:off x="8006631" y="2996745"/>
            <a:ext cx="292110" cy="74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5" idx="1"/>
          </p:cNvCxnSpPr>
          <p:nvPr/>
        </p:nvCxnSpPr>
        <p:spPr>
          <a:xfrm>
            <a:off x="4980621" y="2222513"/>
            <a:ext cx="319110" cy="631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44" idx="1"/>
          </p:cNvCxnSpPr>
          <p:nvPr/>
        </p:nvCxnSpPr>
        <p:spPr>
          <a:xfrm>
            <a:off x="4980621" y="2222513"/>
            <a:ext cx="2029422" cy="1323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50" idx="2"/>
          </p:cNvCxnSpPr>
          <p:nvPr/>
        </p:nvCxnSpPr>
        <p:spPr>
          <a:xfrm>
            <a:off x="4472197" y="5237315"/>
            <a:ext cx="920807" cy="55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50" idx="7"/>
            <a:endCxn id="53" idx="2"/>
          </p:cNvCxnSpPr>
          <p:nvPr/>
        </p:nvCxnSpPr>
        <p:spPr>
          <a:xfrm flipV="1">
            <a:off x="6046254" y="5312555"/>
            <a:ext cx="406904" cy="342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50" idx="5"/>
            <a:endCxn id="56" idx="2"/>
          </p:cNvCxnSpPr>
          <p:nvPr/>
        </p:nvCxnSpPr>
        <p:spPr>
          <a:xfrm>
            <a:off x="6046254" y="5935594"/>
            <a:ext cx="406904" cy="338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0" idx="6"/>
            <a:endCxn id="52" idx="2"/>
          </p:cNvCxnSpPr>
          <p:nvPr/>
        </p:nvCxnSpPr>
        <p:spPr>
          <a:xfrm>
            <a:off x="6158334" y="5795568"/>
            <a:ext cx="294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52" idx="6"/>
            <a:endCxn id="51" idx="2"/>
          </p:cNvCxnSpPr>
          <p:nvPr/>
        </p:nvCxnSpPr>
        <p:spPr>
          <a:xfrm flipV="1">
            <a:off x="7218488" y="5786043"/>
            <a:ext cx="265193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endCxn id="124" idx="4"/>
          </p:cNvCxnSpPr>
          <p:nvPr/>
        </p:nvCxnSpPr>
        <p:spPr>
          <a:xfrm flipV="1">
            <a:off x="4472197" y="3033731"/>
            <a:ext cx="2266944" cy="220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44" idx="6"/>
          </p:cNvCxnSpPr>
          <p:nvPr/>
        </p:nvCxnSpPr>
        <p:spPr>
          <a:xfrm>
            <a:off x="7663293" y="3686348"/>
            <a:ext cx="3903757" cy="452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endCxn id="130" idx="2"/>
          </p:cNvCxnSpPr>
          <p:nvPr/>
        </p:nvCxnSpPr>
        <p:spPr>
          <a:xfrm flipV="1">
            <a:off x="4472197" y="4763886"/>
            <a:ext cx="2782128" cy="47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31" idx="7"/>
          </p:cNvCxnSpPr>
          <p:nvPr/>
        </p:nvCxnSpPr>
        <p:spPr>
          <a:xfrm flipV="1">
            <a:off x="9041084" y="4138550"/>
            <a:ext cx="2525966" cy="48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49" idx="7"/>
          </p:cNvCxnSpPr>
          <p:nvPr/>
        </p:nvCxnSpPr>
        <p:spPr>
          <a:xfrm flipV="1">
            <a:off x="10074540" y="4138550"/>
            <a:ext cx="1492510" cy="896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55" idx="7"/>
          </p:cNvCxnSpPr>
          <p:nvPr/>
        </p:nvCxnSpPr>
        <p:spPr>
          <a:xfrm flipV="1">
            <a:off x="10055164" y="4138550"/>
            <a:ext cx="1511886" cy="1418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48" idx="0"/>
          </p:cNvCxnSpPr>
          <p:nvPr/>
        </p:nvCxnSpPr>
        <p:spPr>
          <a:xfrm flipV="1">
            <a:off x="10847237" y="4138550"/>
            <a:ext cx="719813" cy="1893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endCxn id="47" idx="7"/>
          </p:cNvCxnSpPr>
          <p:nvPr/>
        </p:nvCxnSpPr>
        <p:spPr>
          <a:xfrm flipH="1">
            <a:off x="10055490" y="4138550"/>
            <a:ext cx="1511560" cy="194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5" idx="3"/>
          </p:cNvCxnSpPr>
          <p:nvPr/>
        </p:nvCxnSpPr>
        <p:spPr>
          <a:xfrm flipH="1">
            <a:off x="4472197" y="3646782"/>
            <a:ext cx="4326936" cy="1590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6356476" y="2637677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지역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선택</a:t>
            </a:r>
            <a:endParaRPr lang="en-US" altLang="ko-KR" sz="1000" b="1" dirty="0"/>
          </a:p>
        </p:txBody>
      </p:sp>
      <p:sp>
        <p:nvSpPr>
          <p:cNvPr id="125" name="타원 124"/>
          <p:cNvSpPr/>
          <p:nvPr/>
        </p:nvSpPr>
        <p:spPr>
          <a:xfrm>
            <a:off x="8687053" y="3308729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세</a:t>
            </a:r>
            <a:endParaRPr lang="en-US" altLang="ko-KR" sz="1000" b="1" dirty="0"/>
          </a:p>
        </p:txBody>
      </p:sp>
      <p:sp>
        <p:nvSpPr>
          <p:cNvPr id="126" name="타원 125"/>
          <p:cNvSpPr/>
          <p:nvPr/>
        </p:nvSpPr>
        <p:spPr>
          <a:xfrm>
            <a:off x="9162176" y="2805866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/>
          </a:p>
        </p:txBody>
      </p:sp>
      <p:sp>
        <p:nvSpPr>
          <p:cNvPr id="127" name="타원 126"/>
          <p:cNvSpPr/>
          <p:nvPr/>
        </p:nvSpPr>
        <p:spPr>
          <a:xfrm>
            <a:off x="7946462" y="1441291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이벤트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  <a:endParaRPr lang="en-US" altLang="ko-KR" sz="1000" b="1" dirty="0"/>
          </a:p>
        </p:txBody>
      </p:sp>
      <p:sp>
        <p:nvSpPr>
          <p:cNvPr id="128" name="타원 127"/>
          <p:cNvSpPr/>
          <p:nvPr/>
        </p:nvSpPr>
        <p:spPr>
          <a:xfrm>
            <a:off x="7351084" y="853955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이벤트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  <a:endParaRPr lang="en-US" altLang="ko-KR" sz="1000" b="1" dirty="0"/>
          </a:p>
        </p:txBody>
      </p:sp>
      <p:sp>
        <p:nvSpPr>
          <p:cNvPr id="129" name="타원 128"/>
          <p:cNvSpPr/>
          <p:nvPr/>
        </p:nvSpPr>
        <p:spPr>
          <a:xfrm>
            <a:off x="6739141" y="1508552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이벤트</a:t>
            </a:r>
            <a:endParaRPr lang="en-US" altLang="ko-KR" sz="1000" b="1" dirty="0"/>
          </a:p>
          <a:p>
            <a:pPr algn="ctr"/>
            <a:r>
              <a:rPr lang="ko-KR" altLang="en-US" sz="1000" b="1" dirty="0" err="1"/>
              <a:t>글확인</a:t>
            </a:r>
            <a:endParaRPr lang="en-US" altLang="ko-KR" sz="1000" b="1" dirty="0"/>
          </a:p>
        </p:txBody>
      </p:sp>
      <p:sp>
        <p:nvSpPr>
          <p:cNvPr id="130" name="타원 129"/>
          <p:cNvSpPr/>
          <p:nvPr/>
        </p:nvSpPr>
        <p:spPr>
          <a:xfrm>
            <a:off x="7254325" y="4565859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문의글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작성</a:t>
            </a:r>
            <a:endParaRPr lang="en-US" altLang="ko-KR" sz="1000" b="1" dirty="0"/>
          </a:p>
        </p:txBody>
      </p:sp>
      <p:sp>
        <p:nvSpPr>
          <p:cNvPr id="131" name="타원 130"/>
          <p:cNvSpPr/>
          <p:nvPr/>
        </p:nvSpPr>
        <p:spPr>
          <a:xfrm>
            <a:off x="8387834" y="4565859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답변글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작성</a:t>
            </a:r>
            <a:endParaRPr lang="en-US" altLang="ko-KR" sz="1000" b="1" dirty="0"/>
          </a:p>
        </p:txBody>
      </p:sp>
      <p:sp>
        <p:nvSpPr>
          <p:cNvPr id="132" name="타원 131"/>
          <p:cNvSpPr/>
          <p:nvPr/>
        </p:nvSpPr>
        <p:spPr>
          <a:xfrm>
            <a:off x="8298741" y="2873234"/>
            <a:ext cx="765330" cy="3960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후기글</a:t>
            </a:r>
            <a:endParaRPr lang="en-US" altLang="ko-KR" sz="1000" b="1" dirty="0"/>
          </a:p>
        </p:txBody>
      </p:sp>
      <p:cxnSp>
        <p:nvCxnSpPr>
          <p:cNvPr id="185" name="직선 연결선 184"/>
          <p:cNvCxnSpPr>
            <a:stCxn id="54" idx="5"/>
            <a:endCxn id="131" idx="0"/>
          </p:cNvCxnSpPr>
          <p:nvPr/>
        </p:nvCxnSpPr>
        <p:spPr>
          <a:xfrm>
            <a:off x="8419831" y="4367557"/>
            <a:ext cx="350668" cy="198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3"/>
          <p:cNvSpPr/>
          <p:nvPr/>
        </p:nvSpPr>
        <p:spPr>
          <a:xfrm>
            <a:off x="765936" y="434220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-2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8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"/>
          <p:cNvSpPr/>
          <p:nvPr/>
        </p:nvSpPr>
        <p:spPr>
          <a:xfrm>
            <a:off x="1355549" y="104427"/>
            <a:ext cx="7042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순차다이어그램</a:t>
            </a:r>
            <a:endParaRPr lang="en-US" sz="32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Rectangle 4"/>
          <p:cNvSpPr/>
          <p:nvPr/>
        </p:nvSpPr>
        <p:spPr>
          <a:xfrm rot="5400000">
            <a:off x="691332" y="8340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/>
          <p:cNvSpPr/>
          <p:nvPr/>
        </p:nvSpPr>
        <p:spPr>
          <a:xfrm rot="16200000">
            <a:off x="8065505" y="-3008957"/>
            <a:ext cx="63744" cy="7011044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/>
          <p:cNvSpPr/>
          <p:nvPr/>
        </p:nvSpPr>
        <p:spPr>
          <a:xfrm>
            <a:off x="4508625" y="143594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+mj-ea"/>
              </a:rPr>
              <a:t>User Mode Sequence Diagram</a:t>
            </a:r>
            <a:r>
              <a:rPr lang="en-US" altLang="ko-KR" dirty="0">
                <a:solidFill>
                  <a:schemeClr val="accent2"/>
                </a:solidFill>
                <a:latin typeface="+mj-ea"/>
              </a:rPr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229808" y="6470743"/>
            <a:ext cx="8543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941814" y="6398718"/>
            <a:ext cx="8543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229808" y="5789225"/>
            <a:ext cx="74877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229808" y="5136827"/>
            <a:ext cx="652770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845815" y="5064803"/>
            <a:ext cx="67197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208184" y="4509830"/>
            <a:ext cx="558951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6081425" y="4035862"/>
            <a:ext cx="75629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33810" y="3315160"/>
            <a:ext cx="3551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941814" y="2747487"/>
            <a:ext cx="27897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229810" y="1713916"/>
            <a:ext cx="75629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037812" y="4407601"/>
            <a:ext cx="55678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685744" y="3933633"/>
            <a:ext cx="948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229808" y="2213739"/>
            <a:ext cx="1535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845818" y="1638171"/>
            <a:ext cx="948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653905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 smtClean="0"/>
              <a:t>사용자</a:t>
            </a:r>
            <a:endParaRPr lang="ko-KR" altLang="en-US" sz="1300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037812" y="1429992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613886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가입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2997794" y="1429992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573868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로그인</a:t>
            </a:r>
            <a:r>
              <a:rPr lang="en-US" altLang="ko-KR" sz="1300" b="1" dirty="0"/>
              <a:t>/</a:t>
            </a:r>
          </a:p>
          <a:p>
            <a:pPr algn="ctr"/>
            <a:r>
              <a:rPr lang="ko-KR" altLang="en-US" sz="1300" b="1" dirty="0"/>
              <a:t>아웃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3957775" y="1429992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533850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탈퇴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4917757" y="1429992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453813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호텔예약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6837721" y="1429992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493831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호텔검색</a:t>
            </a:r>
            <a:endParaRPr lang="en-US" altLang="ko-KR" sz="1300" b="1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5877739" y="1429992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413795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b="1" dirty="0"/>
              <a:t>Q&amp;A</a:t>
            </a:r>
            <a:r>
              <a:rPr lang="ko-KR" altLang="en-US" sz="1300" b="1" dirty="0"/>
              <a:t>이용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373777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고객센터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이용</a:t>
            </a:r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8757513" y="1429992"/>
            <a:ext cx="171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9333758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이벤트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확인</a:t>
            </a:r>
            <a:endParaRPr lang="en-US" altLang="ko-KR" sz="1300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9717666" y="1429992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0293740" y="811520"/>
            <a:ext cx="767900" cy="4681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b="1" dirty="0"/>
              <a:t>My Page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10677647" y="1429992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845816" y="2141715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76" name="직사각형 75"/>
          <p:cNvSpPr/>
          <p:nvPr/>
        </p:nvSpPr>
        <p:spPr>
          <a:xfrm>
            <a:off x="1845816" y="2675463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78" name="직사각형 77"/>
          <p:cNvSpPr/>
          <p:nvPr/>
        </p:nvSpPr>
        <p:spPr>
          <a:xfrm>
            <a:off x="1845816" y="3243135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79" name="직사각형 78"/>
          <p:cNvSpPr/>
          <p:nvPr/>
        </p:nvSpPr>
        <p:spPr>
          <a:xfrm>
            <a:off x="5685742" y="3887008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80" name="직사각형 79"/>
          <p:cNvSpPr/>
          <p:nvPr/>
        </p:nvSpPr>
        <p:spPr>
          <a:xfrm>
            <a:off x="1845816" y="4335576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81" name="직사각형 80"/>
          <p:cNvSpPr/>
          <p:nvPr/>
        </p:nvSpPr>
        <p:spPr>
          <a:xfrm>
            <a:off x="8565687" y="4992778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82" name="직사각형 81"/>
          <p:cNvSpPr/>
          <p:nvPr/>
        </p:nvSpPr>
        <p:spPr>
          <a:xfrm>
            <a:off x="1845816" y="5645176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83" name="직사각형 82"/>
          <p:cNvSpPr/>
          <p:nvPr/>
        </p:nvSpPr>
        <p:spPr>
          <a:xfrm>
            <a:off x="1845816" y="6326693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966639" y="4101010"/>
            <a:ext cx="1678019" cy="246710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10. </a:t>
            </a:r>
            <a:r>
              <a:rPr lang="ko-KR" altLang="en-US" sz="1300" dirty="0"/>
              <a:t>호텔 예약 확인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645724" y="3887008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90" name="직사각형 89"/>
          <p:cNvSpPr/>
          <p:nvPr/>
        </p:nvSpPr>
        <p:spPr>
          <a:xfrm>
            <a:off x="1845816" y="4992778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91" name="직사각형 90"/>
          <p:cNvSpPr/>
          <p:nvPr/>
        </p:nvSpPr>
        <p:spPr>
          <a:xfrm>
            <a:off x="9525669" y="5645176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92" name="직사각형 91"/>
          <p:cNvSpPr/>
          <p:nvPr/>
        </p:nvSpPr>
        <p:spPr>
          <a:xfrm>
            <a:off x="10485651" y="6326693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229808" y="2285764"/>
            <a:ext cx="15359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013471" y="1291537"/>
            <a:ext cx="1464313" cy="224282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1. </a:t>
            </a:r>
            <a:r>
              <a:rPr lang="ko-KR" altLang="en-US" sz="1300" dirty="0"/>
              <a:t>회원정보입력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414708" y="1948110"/>
            <a:ext cx="951419" cy="224282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3. </a:t>
            </a:r>
            <a:r>
              <a:rPr lang="ko-KR" altLang="en-US" sz="1300" dirty="0"/>
              <a:t>로그인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037812" y="1747323"/>
            <a:ext cx="1464313" cy="185357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2. </a:t>
            </a:r>
            <a:r>
              <a:rPr lang="ko-KR" altLang="en-US" sz="1300" dirty="0"/>
              <a:t>회원정보확인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75503" y="2495496"/>
            <a:ext cx="1191573" cy="220723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ko-KR" sz="1300" dirty="0"/>
              <a:t>5. </a:t>
            </a:r>
            <a:r>
              <a:rPr lang="ko-KR" altLang="en-US" sz="1300" dirty="0"/>
              <a:t>회원 탈퇴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403503" y="2297203"/>
            <a:ext cx="1925917" cy="203893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4. </a:t>
            </a:r>
            <a:r>
              <a:rPr lang="ko-KR" altLang="en-US" sz="1300" dirty="0"/>
              <a:t>회원정보 확인 승인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073518" y="3049530"/>
            <a:ext cx="1754953" cy="224282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7. </a:t>
            </a:r>
            <a:r>
              <a:rPr lang="ko-KR" altLang="en-US" sz="1300" dirty="0"/>
              <a:t>호텔 지역별 검색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91079" y="2822716"/>
            <a:ext cx="1985755" cy="185357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6. </a:t>
            </a:r>
            <a:r>
              <a:rPr lang="ko-KR" altLang="en-US" sz="1300" dirty="0"/>
              <a:t>해당 회원 탈퇴 처리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966639" y="3612400"/>
            <a:ext cx="1754953" cy="224282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9. </a:t>
            </a:r>
            <a:r>
              <a:rPr lang="ko-KR" altLang="en-US" sz="1300" dirty="0"/>
              <a:t>검색된 호텔 예약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72459" y="3396326"/>
            <a:ext cx="1464313" cy="224282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8. </a:t>
            </a:r>
            <a:r>
              <a:rPr lang="ko-KR" altLang="en-US" sz="1300" dirty="0"/>
              <a:t>호텔정보확인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51799" y="4172176"/>
            <a:ext cx="2233655" cy="224282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13. </a:t>
            </a:r>
            <a:r>
              <a:rPr lang="ko-KR" altLang="en-US" sz="1300" dirty="0"/>
              <a:t>호스트에게 </a:t>
            </a:r>
            <a:r>
              <a:rPr lang="en-US" altLang="ko-KR" sz="1300" dirty="0"/>
              <a:t>Q&amp;A </a:t>
            </a:r>
            <a:r>
              <a:rPr lang="ko-KR" altLang="en-US" sz="1300" dirty="0"/>
              <a:t>작성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7797702" y="1429992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63438" y="4531672"/>
            <a:ext cx="1780598" cy="224282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14. Q&amp;A </a:t>
            </a:r>
            <a:r>
              <a:rPr lang="ko-KR" altLang="en-US" sz="1300" dirty="0"/>
              <a:t>내용 확인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85788" y="4775624"/>
            <a:ext cx="3276539" cy="27138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15. </a:t>
            </a:r>
            <a:r>
              <a:rPr lang="ko-KR" altLang="en-US" sz="1300" dirty="0"/>
              <a:t>관리자에게 고객센터 문의사항 작성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10130" y="5157425"/>
            <a:ext cx="2250751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16. </a:t>
            </a:r>
            <a:r>
              <a:rPr lang="ko-KR" altLang="en-US" sz="1300" dirty="0"/>
              <a:t>작성한 문의사항 확인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89" name="직사각형 88"/>
          <p:cNvSpPr/>
          <p:nvPr/>
        </p:nvSpPr>
        <p:spPr>
          <a:xfrm>
            <a:off x="7605706" y="4335576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018105" y="5412588"/>
            <a:ext cx="1993971" cy="268495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ko-KR" sz="1300" dirty="0"/>
              <a:t>17. </a:t>
            </a:r>
            <a:r>
              <a:rPr lang="ko-KR" altLang="en-US" sz="1300" dirty="0"/>
              <a:t>공지된 이벤트 검색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941814" y="5717200"/>
            <a:ext cx="75838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005775" y="5822522"/>
            <a:ext cx="2505145" cy="323161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ko-KR" sz="1300" dirty="0"/>
              <a:t>18. </a:t>
            </a:r>
            <a:r>
              <a:rPr lang="ko-KR" altLang="en-US" sz="1300" dirty="0"/>
              <a:t>기존에 작성된 이벤트 참여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990065" y="6055646"/>
            <a:ext cx="5468775" cy="328371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ko-KR" sz="1300" dirty="0"/>
              <a:t>19. </a:t>
            </a:r>
            <a:r>
              <a:rPr lang="ko-KR" altLang="en-US" sz="1300" dirty="0"/>
              <a:t>회원정보 수정</a:t>
            </a:r>
            <a:r>
              <a:rPr lang="en-US" altLang="ko-KR" sz="1300" dirty="0"/>
              <a:t>, </a:t>
            </a:r>
            <a:r>
              <a:rPr lang="ko-KR" altLang="en-US" sz="1300" dirty="0"/>
              <a:t>예약 조회</a:t>
            </a:r>
            <a:r>
              <a:rPr lang="en-US" altLang="ko-KR" sz="1300" dirty="0"/>
              <a:t>, </a:t>
            </a:r>
            <a:r>
              <a:rPr lang="ko-KR" altLang="en-US" sz="1300" dirty="0"/>
              <a:t>지난 예약 조회 후 후기작성</a:t>
            </a:r>
            <a:r>
              <a:rPr lang="en-US" altLang="ko-KR" sz="1300" dirty="0"/>
              <a:t>, </a:t>
            </a:r>
            <a:r>
              <a:rPr lang="ko-KR" altLang="en-US" sz="1300" dirty="0"/>
              <a:t>문의사항 조회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86860" y="6521544"/>
            <a:ext cx="3359936" cy="328371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ko-KR" sz="1300" dirty="0"/>
              <a:t>20. </a:t>
            </a:r>
            <a:r>
              <a:rPr lang="ko-KR" altLang="en-US" sz="1300" dirty="0"/>
              <a:t>해당 회원 정보 확인 후 수정</a:t>
            </a:r>
            <a:r>
              <a:rPr lang="en-US" altLang="ko-KR" sz="1300" dirty="0"/>
              <a:t>/</a:t>
            </a:r>
            <a:r>
              <a:rPr lang="ko-KR" altLang="en-US" sz="1300" dirty="0"/>
              <a:t>입력</a:t>
            </a:r>
            <a:r>
              <a:rPr lang="en-US" altLang="ko-KR" sz="1300" dirty="0"/>
              <a:t>/</a:t>
            </a:r>
            <a:r>
              <a:rPr lang="ko-KR" altLang="en-US" sz="1300" dirty="0"/>
              <a:t>확인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2229808" y="2819512"/>
            <a:ext cx="278394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725761" y="2675463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74" name="직사각형 73"/>
          <p:cNvSpPr/>
          <p:nvPr/>
        </p:nvSpPr>
        <p:spPr>
          <a:xfrm>
            <a:off x="1845816" y="1578846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84" name="직사각형 83"/>
          <p:cNvSpPr/>
          <p:nvPr/>
        </p:nvSpPr>
        <p:spPr>
          <a:xfrm>
            <a:off x="2805797" y="1578846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85" name="직사각형 84"/>
          <p:cNvSpPr/>
          <p:nvPr/>
        </p:nvSpPr>
        <p:spPr>
          <a:xfrm>
            <a:off x="3765779" y="2141715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2229809" y="3387185"/>
            <a:ext cx="35519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685742" y="3243135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12" name="Rectangle 3"/>
          <p:cNvSpPr/>
          <p:nvPr/>
        </p:nvSpPr>
        <p:spPr>
          <a:xfrm>
            <a:off x="-19822" y="571315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-3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41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"/>
          <p:cNvSpPr/>
          <p:nvPr/>
        </p:nvSpPr>
        <p:spPr>
          <a:xfrm>
            <a:off x="1355549" y="104427"/>
            <a:ext cx="7042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순차다이어그램</a:t>
            </a:r>
            <a:endParaRPr lang="en-US" sz="32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Rectangle 4"/>
          <p:cNvSpPr/>
          <p:nvPr/>
        </p:nvSpPr>
        <p:spPr>
          <a:xfrm rot="5400000">
            <a:off x="691332" y="8340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/>
          <p:cNvSpPr/>
          <p:nvPr/>
        </p:nvSpPr>
        <p:spPr>
          <a:xfrm rot="16200000">
            <a:off x="8065505" y="-3008957"/>
            <a:ext cx="63744" cy="7011044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/>
          <p:cNvSpPr/>
          <p:nvPr/>
        </p:nvSpPr>
        <p:spPr>
          <a:xfrm>
            <a:off x="4508625" y="143594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+mj-ea"/>
              </a:rPr>
              <a:t>Admin </a:t>
            </a:r>
            <a:r>
              <a:rPr lang="en-US" altLang="ko-KR" dirty="0">
                <a:solidFill>
                  <a:schemeClr val="accent3"/>
                </a:solidFill>
                <a:latin typeface="+mj-ea"/>
              </a:rPr>
              <a:t>Mode Sequence Diagram</a:t>
            </a:r>
            <a:r>
              <a:rPr lang="en-US" altLang="ko-KR" dirty="0">
                <a:solidFill>
                  <a:schemeClr val="accent2"/>
                </a:solidFill>
                <a:latin typeface="+mj-ea"/>
              </a:rPr>
              <a:t> </a:t>
            </a:r>
            <a:endParaRPr lang="ko-KR" altLang="en-US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303783" y="1556230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479818" y="1052058"/>
            <a:ext cx="911881" cy="504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관리자</a:t>
            </a:r>
          </a:p>
        </p:txBody>
      </p:sp>
      <p:cxnSp>
        <p:nvCxnSpPr>
          <p:cNvPr id="127" name="직선 연결선 126"/>
          <p:cNvCxnSpPr/>
          <p:nvPr/>
        </p:nvCxnSpPr>
        <p:spPr>
          <a:xfrm>
            <a:off x="1959809" y="1556230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4167873" y="1052058"/>
            <a:ext cx="911881" cy="504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호텔 관리</a:t>
            </a:r>
            <a:endParaRPr lang="en-US" altLang="ko-KR" sz="1300" b="1" dirty="0"/>
          </a:p>
        </p:txBody>
      </p:sp>
      <p:cxnSp>
        <p:nvCxnSpPr>
          <p:cNvPr id="129" name="직선 연결선 128"/>
          <p:cNvCxnSpPr/>
          <p:nvPr/>
        </p:nvCxnSpPr>
        <p:spPr>
          <a:xfrm>
            <a:off x="4647864" y="1556230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5511848" y="1052058"/>
            <a:ext cx="911881" cy="504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회원관리</a:t>
            </a:r>
          </a:p>
        </p:txBody>
      </p:sp>
      <p:cxnSp>
        <p:nvCxnSpPr>
          <p:cNvPr id="131" name="직선 연결선 130"/>
          <p:cNvCxnSpPr/>
          <p:nvPr/>
        </p:nvCxnSpPr>
        <p:spPr>
          <a:xfrm>
            <a:off x="5991838" y="1556230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6855715" y="1052058"/>
            <a:ext cx="911881" cy="504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예약관리</a:t>
            </a:r>
          </a:p>
        </p:txBody>
      </p:sp>
      <p:cxnSp>
        <p:nvCxnSpPr>
          <p:cNvPr id="133" name="직선 연결선 132"/>
          <p:cNvCxnSpPr/>
          <p:nvPr/>
        </p:nvCxnSpPr>
        <p:spPr>
          <a:xfrm>
            <a:off x="7335813" y="1556230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9639769" y="1052058"/>
            <a:ext cx="911881" cy="504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고객센터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답변</a:t>
            </a:r>
          </a:p>
        </p:txBody>
      </p:sp>
      <p:cxnSp>
        <p:nvCxnSpPr>
          <p:cNvPr id="135" name="직선 연결선 134"/>
          <p:cNvCxnSpPr/>
          <p:nvPr/>
        </p:nvCxnSpPr>
        <p:spPr>
          <a:xfrm>
            <a:off x="10119760" y="1556230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8199796" y="1052058"/>
            <a:ext cx="911881" cy="504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후기관리</a:t>
            </a:r>
            <a:endParaRPr lang="en-US" altLang="ko-KR" sz="1300" b="1" dirty="0"/>
          </a:p>
        </p:txBody>
      </p:sp>
      <p:cxnSp>
        <p:nvCxnSpPr>
          <p:cNvPr id="137" name="직선 연결선 136"/>
          <p:cNvCxnSpPr/>
          <p:nvPr/>
        </p:nvCxnSpPr>
        <p:spPr>
          <a:xfrm>
            <a:off x="8679787" y="1556230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11079741" y="1052058"/>
            <a:ext cx="911881" cy="504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이벤트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공지</a:t>
            </a:r>
          </a:p>
        </p:txBody>
      </p:sp>
      <p:cxnSp>
        <p:nvCxnSpPr>
          <p:cNvPr id="139" name="직선 연결선 138"/>
          <p:cNvCxnSpPr/>
          <p:nvPr/>
        </p:nvCxnSpPr>
        <p:spPr>
          <a:xfrm>
            <a:off x="11559732" y="1556230"/>
            <a:ext cx="0" cy="48976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935468" y="1593877"/>
            <a:ext cx="1635278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1. </a:t>
            </a:r>
            <a:r>
              <a:rPr lang="ko-KR" altLang="en-US" sz="1300" dirty="0"/>
              <a:t>관리자정보입력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959808" y="2001079"/>
            <a:ext cx="1635278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2. </a:t>
            </a:r>
            <a:r>
              <a:rPr lang="ko-KR" altLang="en-US" sz="1300" dirty="0"/>
              <a:t>관리자정보확인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247803" y="2309320"/>
            <a:ext cx="2024222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3. </a:t>
            </a:r>
            <a:r>
              <a:rPr lang="ko-KR" altLang="en-US" sz="1300" dirty="0"/>
              <a:t>호텔 정보 수정</a:t>
            </a:r>
            <a:r>
              <a:rPr lang="en-US" altLang="ko-KR" sz="1300" dirty="0"/>
              <a:t>, </a:t>
            </a:r>
            <a:r>
              <a:rPr lang="ko-KR" altLang="en-US" sz="1300" dirty="0"/>
              <a:t>등록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247803" y="2606398"/>
            <a:ext cx="2024222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4. </a:t>
            </a:r>
            <a:r>
              <a:rPr lang="ko-KR" altLang="en-US" sz="1300" dirty="0"/>
              <a:t>정보 수정</a:t>
            </a:r>
            <a:r>
              <a:rPr lang="en-US" altLang="ko-KR" sz="1300" dirty="0"/>
              <a:t>, </a:t>
            </a:r>
            <a:r>
              <a:rPr lang="ko-KR" altLang="en-US" sz="1300" dirty="0"/>
              <a:t>등록 적용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439802" y="2941121"/>
            <a:ext cx="3631291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5. </a:t>
            </a:r>
            <a:r>
              <a:rPr lang="ko-KR" altLang="en-US" sz="1300" dirty="0"/>
              <a:t>회원 등급 관리</a:t>
            </a:r>
            <a:r>
              <a:rPr lang="en-US" altLang="ko-KR" sz="1300" dirty="0"/>
              <a:t>, </a:t>
            </a:r>
            <a:r>
              <a:rPr lang="ko-KR" altLang="en-US" sz="1300" dirty="0"/>
              <a:t>포인트 부여 후 메일 발송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439799" y="3313945"/>
            <a:ext cx="3438955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6. </a:t>
            </a:r>
            <a:r>
              <a:rPr lang="ko-KR" altLang="en-US" sz="1300" dirty="0"/>
              <a:t>등급 변경</a:t>
            </a:r>
            <a:r>
              <a:rPr lang="en-US" altLang="ko-KR" sz="1300" dirty="0"/>
              <a:t>, </a:t>
            </a:r>
            <a:r>
              <a:rPr lang="ko-KR" altLang="en-US" sz="1300" dirty="0"/>
              <a:t>포인트 부여 적용</a:t>
            </a:r>
            <a:r>
              <a:rPr lang="en-US" altLang="ko-KR" sz="1300" dirty="0"/>
              <a:t>, </a:t>
            </a:r>
            <a:r>
              <a:rPr lang="ko-KR" altLang="en-US" sz="1300" dirty="0"/>
              <a:t>메일 발송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207785" y="3589344"/>
            <a:ext cx="1583988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7. </a:t>
            </a:r>
            <a:r>
              <a:rPr lang="ko-KR" altLang="en-US" sz="1300" dirty="0"/>
              <a:t>예약 내역 확인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207785" y="3933045"/>
            <a:ext cx="3532985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8. </a:t>
            </a:r>
            <a:r>
              <a:rPr lang="ko-KR" altLang="en-US" sz="1300" dirty="0"/>
              <a:t>등록 되어있는 해당 호텔 예약 가져오기 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2823792" y="1052058"/>
            <a:ext cx="911881" cy="504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b="1" dirty="0"/>
              <a:t>로그인</a:t>
            </a:r>
            <a:r>
              <a:rPr lang="en-US" altLang="ko-KR" sz="1300" b="1" dirty="0"/>
              <a:t>/</a:t>
            </a:r>
          </a:p>
          <a:p>
            <a:pPr algn="ctr"/>
            <a:r>
              <a:rPr lang="ko-KR" altLang="en-US" sz="1300" b="1" dirty="0"/>
              <a:t>아웃</a:t>
            </a:r>
            <a:endParaRPr lang="en-US" altLang="ko-KR" sz="13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5648621" y="4212166"/>
            <a:ext cx="1985755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9. </a:t>
            </a:r>
            <a:r>
              <a:rPr lang="ko-KR" altLang="en-US" sz="1300" dirty="0"/>
              <a:t>불량 후기 삭제 처리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62978" y="4581267"/>
            <a:ext cx="2079785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10. </a:t>
            </a:r>
            <a:r>
              <a:rPr lang="ko-KR" altLang="en-US" sz="1300" dirty="0"/>
              <a:t>해당 후기 삭제 적용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044937" y="4975315"/>
            <a:ext cx="2019948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11. </a:t>
            </a:r>
            <a:r>
              <a:rPr lang="ko-KR" altLang="en-US" sz="1300" dirty="0"/>
              <a:t>고객센터 답변 작성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087730" y="5301514"/>
            <a:ext cx="1678019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12. </a:t>
            </a:r>
            <a:r>
              <a:rPr lang="ko-KR" altLang="en-US" sz="1300" dirty="0"/>
              <a:t>답변 내용</a:t>
            </a:r>
            <a:r>
              <a:rPr lang="en-US" altLang="ko-KR" sz="1300" dirty="0"/>
              <a:t> </a:t>
            </a:r>
            <a:r>
              <a:rPr lang="ko-KR" altLang="en-US" sz="1300" dirty="0"/>
              <a:t>입력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289656" y="5623537"/>
            <a:ext cx="1848983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13. </a:t>
            </a:r>
            <a:r>
              <a:rPr lang="ko-KR" altLang="en-US" sz="1300" dirty="0"/>
              <a:t>이벤트 내용 작성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310688" y="5957633"/>
            <a:ext cx="1678019" cy="328371"/>
          </a:xfrm>
          <a:prstGeom prst="rect">
            <a:avLst/>
          </a:prstGeom>
          <a:solidFill>
            <a:schemeClr val="bg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1300" dirty="0"/>
              <a:t>14. </a:t>
            </a:r>
            <a:r>
              <a:rPr lang="ko-KR" altLang="en-US" sz="1300" dirty="0"/>
              <a:t>해당 내용 입력</a:t>
            </a: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2055807" y="5877711"/>
            <a:ext cx="93006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151805" y="2636601"/>
            <a:ext cx="234719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2130181" y="5301513"/>
            <a:ext cx="77974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2151805" y="4581267"/>
            <a:ext cx="64079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2151805" y="3933045"/>
            <a:ext cx="499190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2055807" y="3861020"/>
            <a:ext cx="5087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>
            <a:off x="2151805" y="3284823"/>
            <a:ext cx="38399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1959808" y="3212798"/>
            <a:ext cx="3839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2163494" y="1988379"/>
            <a:ext cx="94829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959809" y="5229489"/>
            <a:ext cx="79678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2055807" y="4509242"/>
            <a:ext cx="6407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2151805" y="2564576"/>
            <a:ext cx="23471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163495" y="1916354"/>
            <a:ext cx="948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 flipH="1">
            <a:off x="2151805" y="5949736"/>
            <a:ext cx="920464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1767812" y="1844329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1767812" y="2492551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1767812" y="3140773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1767812" y="3788995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1767812" y="4437217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45" name="직사각형 144"/>
          <p:cNvSpPr/>
          <p:nvPr/>
        </p:nvSpPr>
        <p:spPr>
          <a:xfrm>
            <a:off x="1767812" y="5157464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46" name="직사각형 145"/>
          <p:cNvSpPr/>
          <p:nvPr/>
        </p:nvSpPr>
        <p:spPr>
          <a:xfrm>
            <a:off x="3111786" y="1844329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47" name="직사각형 146"/>
          <p:cNvSpPr/>
          <p:nvPr/>
        </p:nvSpPr>
        <p:spPr>
          <a:xfrm>
            <a:off x="4455761" y="2492551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5799735" y="3140773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7143710" y="3788995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8487684" y="4437217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9927656" y="5157464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1767812" y="5805686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162" name="직사각형 161"/>
          <p:cNvSpPr/>
          <p:nvPr/>
        </p:nvSpPr>
        <p:spPr>
          <a:xfrm>
            <a:off x="11367629" y="5805686"/>
            <a:ext cx="383993" cy="2160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b="1" dirty="0"/>
          </a:p>
        </p:txBody>
      </p:sp>
      <p:sp>
        <p:nvSpPr>
          <p:cNvPr id="65" name="Rectangle 3"/>
          <p:cNvSpPr/>
          <p:nvPr/>
        </p:nvSpPr>
        <p:spPr>
          <a:xfrm>
            <a:off x="-19822" y="571315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-3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3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"/>
          <p:cNvSpPr/>
          <p:nvPr/>
        </p:nvSpPr>
        <p:spPr>
          <a:xfrm>
            <a:off x="1529515" y="172304"/>
            <a:ext cx="7042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기능정의 및 설계</a:t>
            </a:r>
            <a:endParaRPr lang="en-US" altLang="ko-KR" sz="3200" b="1" dirty="0">
              <a:solidFill>
                <a:schemeClr val="accent3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Rectangle 4"/>
          <p:cNvSpPr/>
          <p:nvPr/>
        </p:nvSpPr>
        <p:spPr>
          <a:xfrm rot="5400000">
            <a:off x="691332" y="8340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/>
          <p:cNvSpPr/>
          <p:nvPr/>
        </p:nvSpPr>
        <p:spPr>
          <a:xfrm rot="16200000">
            <a:off x="8322925" y="-3008957"/>
            <a:ext cx="63744" cy="7011044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/>
          <p:cNvSpPr/>
          <p:nvPr/>
        </p:nvSpPr>
        <p:spPr>
          <a:xfrm>
            <a:off x="4849275" y="11689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Function &amp; Design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" y="1293661"/>
            <a:ext cx="11941382" cy="507524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36" y="912661"/>
            <a:ext cx="2457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/>
          <p:nvPr/>
        </p:nvSpPr>
        <p:spPr>
          <a:xfrm>
            <a:off x="-19822" y="571315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-4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76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"/>
          <p:cNvSpPr/>
          <p:nvPr/>
        </p:nvSpPr>
        <p:spPr>
          <a:xfrm>
            <a:off x="1529515" y="172304"/>
            <a:ext cx="7042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기능정의 및 설계</a:t>
            </a:r>
            <a:endParaRPr lang="en-US" altLang="ko-KR" sz="3200" b="1" dirty="0">
              <a:solidFill>
                <a:schemeClr val="accent3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Rectangle 4"/>
          <p:cNvSpPr/>
          <p:nvPr/>
        </p:nvSpPr>
        <p:spPr>
          <a:xfrm rot="5400000">
            <a:off x="691332" y="8340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/>
          <p:cNvSpPr/>
          <p:nvPr/>
        </p:nvSpPr>
        <p:spPr>
          <a:xfrm rot="16200000">
            <a:off x="8322925" y="-3008957"/>
            <a:ext cx="63744" cy="7011044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/>
          <p:cNvSpPr/>
          <p:nvPr/>
        </p:nvSpPr>
        <p:spPr>
          <a:xfrm>
            <a:off x="4849275" y="11689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Function &amp; 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" y="1590972"/>
            <a:ext cx="12022088" cy="414397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103" y="1209972"/>
            <a:ext cx="2457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/>
          <p:nvPr/>
        </p:nvSpPr>
        <p:spPr>
          <a:xfrm>
            <a:off x="-19822" y="571315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-4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8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8"/>
          <p:cNvSpPr>
            <a:spLocks/>
          </p:cNvSpPr>
          <p:nvPr/>
        </p:nvSpPr>
        <p:spPr bwMode="auto">
          <a:xfrm>
            <a:off x="4558894" y="252691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" name="Freeform 26"/>
          <p:cNvSpPr>
            <a:spLocks/>
          </p:cNvSpPr>
          <p:nvPr/>
        </p:nvSpPr>
        <p:spPr bwMode="auto">
          <a:xfrm>
            <a:off x="6141333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" name="Freeform 30"/>
          <p:cNvSpPr>
            <a:spLocks/>
          </p:cNvSpPr>
          <p:nvPr/>
        </p:nvSpPr>
        <p:spPr bwMode="auto">
          <a:xfrm>
            <a:off x="7644828" y="252691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auto">
          <a:xfrm>
            <a:off x="9235170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>
            <a:off x="3001225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57850" y="3364234"/>
            <a:ext cx="1440745" cy="1442647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4446702" y="2414090"/>
            <a:ext cx="256711" cy="256711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11594" y="3364234"/>
            <a:ext cx="1440112" cy="1442647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2889667" y="5482567"/>
            <a:ext cx="256711" cy="257344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59461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05005" y="3411789"/>
            <a:ext cx="1345168" cy="134753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404798" y="3364234"/>
            <a:ext cx="1440745" cy="1442647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453299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957734" y="3364234"/>
            <a:ext cx="1440745" cy="1442647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005600" y="3411789"/>
            <a:ext cx="1344380" cy="134753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514798" y="3364234"/>
            <a:ext cx="1440745" cy="1442647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8562664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6029142" y="5482566"/>
            <a:ext cx="256711" cy="257344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7533271" y="2414090"/>
            <a:ext cx="256711" cy="256711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9123612" y="5482566"/>
            <a:ext cx="256711" cy="257344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0924" y="5855095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작업일정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8493" y="5855095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주제 및 목적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06248" y="5855095"/>
            <a:ext cx="289071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작업분할 구조도 </a:t>
            </a:r>
            <a:r>
              <a:rPr lang="en-US" altLang="ko-KR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(WBS)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2919" y="1959015"/>
            <a:ext cx="2210725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업무분담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5833" y="1959015"/>
            <a:ext cx="2210725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개발환경 </a:t>
            </a:r>
            <a:r>
              <a:rPr lang="en-US" altLang="ko-KR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(</a:t>
            </a: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개발리소스</a:t>
            </a:r>
            <a:r>
              <a:rPr lang="en-US" altLang="ko-KR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)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72192" y="3660562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58902" y="3619638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6570" y="3624463"/>
            <a:ext cx="510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2752" y="3634632"/>
            <a:ext cx="510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02125" y="3624463"/>
            <a:ext cx="510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7" name="Rectangle 3"/>
          <p:cNvSpPr/>
          <p:nvPr/>
        </p:nvSpPr>
        <p:spPr>
          <a:xfrm>
            <a:off x="1355549" y="539847"/>
            <a:ext cx="704293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+mj-ea"/>
                <a:ea typeface="+mj-ea"/>
              </a:rPr>
              <a:t>PROJECT</a:t>
            </a:r>
            <a:r>
              <a:rPr lang="en-US" sz="5000" dirty="0" smtClean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sz="5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STEPS 1</a:t>
            </a:r>
            <a:endParaRPr lang="en-US" sz="32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Rectangle 3"/>
          <p:cNvSpPr/>
          <p:nvPr/>
        </p:nvSpPr>
        <p:spPr>
          <a:xfrm>
            <a:off x="10473314" y="1109233"/>
            <a:ext cx="1129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계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획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Rectangle 4"/>
          <p:cNvSpPr/>
          <p:nvPr/>
        </p:nvSpPr>
        <p:spPr>
          <a:xfrm rot="5400000">
            <a:off x="691332" y="443760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/>
          <p:cNvSpPr/>
          <p:nvPr/>
        </p:nvSpPr>
        <p:spPr>
          <a:xfrm rot="16200000">
            <a:off x="9763645" y="-849116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450893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984675"/>
            <a:ext cx="67948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Flow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699978"/>
            <a:ext cx="45784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흐름 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예약기능</a:t>
            </a:r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3DDB269B-C3AE-4EB9-8229-55985C586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96962"/>
              </p:ext>
            </p:extLst>
          </p:nvPr>
        </p:nvGraphicFramePr>
        <p:xfrm>
          <a:off x="9461325" y="2403365"/>
          <a:ext cx="1309996" cy="41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96">
                  <a:extLst>
                    <a:ext uri="{9D8B030D-6E8A-4147-A177-3AD203B41FA5}">
                      <a16:colId xmlns:a16="http://schemas.microsoft.com/office/drawing/2014/main" xmlns="" val="2473975010"/>
                    </a:ext>
                  </a:extLst>
                </a:gridCol>
              </a:tblGrid>
              <a:tr h="417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7853" marR="97853" marT="36708" marB="36708" anchor="ctr"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610865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59E84819-CBDC-458A-9B1D-8EAADB2E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76844"/>
              </p:ext>
            </p:extLst>
          </p:nvPr>
        </p:nvGraphicFramePr>
        <p:xfrm>
          <a:off x="7224588" y="4466195"/>
          <a:ext cx="1541157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57">
                  <a:extLst>
                    <a:ext uri="{9D8B030D-6E8A-4147-A177-3AD203B41FA5}">
                      <a16:colId xmlns:a16="http://schemas.microsoft.com/office/drawing/2014/main" xmlns="" val="2473975010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객실</a:t>
                      </a:r>
                    </a:p>
                  </a:txBody>
                  <a:tcPr marL="97853" marR="97853" marT="36708" marB="36708" anchor="ctr"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6108655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7CA31547-2BEA-464D-8BE5-1CD65AA62B53}"/>
              </a:ext>
            </a:extLst>
          </p:cNvPr>
          <p:cNvSpPr/>
          <p:nvPr/>
        </p:nvSpPr>
        <p:spPr>
          <a:xfrm>
            <a:off x="9204344" y="3430939"/>
            <a:ext cx="1823957" cy="8722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54C15D2-A925-47E2-BDD9-085F3E8F9BF6}"/>
              </a:ext>
            </a:extLst>
          </p:cNvPr>
          <p:cNvSpPr txBox="1"/>
          <p:nvPr/>
        </p:nvSpPr>
        <p:spPr>
          <a:xfrm>
            <a:off x="3669683" y="5279283"/>
            <a:ext cx="1427005" cy="3828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/>
            <a:r>
              <a:rPr lang="ko-KR" altLang="en-US" sz="1300" dirty="0"/>
              <a:t>예약가능</a:t>
            </a:r>
            <a:endParaRPr lang="en-US" altLang="ko-KR" sz="1300" dirty="0"/>
          </a:p>
          <a:p>
            <a:pPr algn="r"/>
            <a:r>
              <a:rPr lang="ko-KR" altLang="en-US" sz="1300" dirty="0"/>
              <a:t>객실목록</a:t>
            </a:r>
            <a:endParaRPr lang="en-US" altLang="ko-KR" sz="13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ABE5613-7719-48D2-BD79-BE29C3BE6354}"/>
              </a:ext>
            </a:extLst>
          </p:cNvPr>
          <p:cNvSpPr/>
          <p:nvPr/>
        </p:nvSpPr>
        <p:spPr>
          <a:xfrm>
            <a:off x="4267600" y="3172584"/>
            <a:ext cx="1695283" cy="5167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예약가능한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객실 검색 화면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7A64EAE-0BFB-43D3-B055-0505EB93AF97}"/>
              </a:ext>
            </a:extLst>
          </p:cNvPr>
          <p:cNvSpPr/>
          <p:nvPr/>
        </p:nvSpPr>
        <p:spPr>
          <a:xfrm>
            <a:off x="4383186" y="4203904"/>
            <a:ext cx="1464106" cy="98174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예약 가능 객실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5C0192-75C2-479A-82B7-0FA349444ADB}"/>
              </a:ext>
            </a:extLst>
          </p:cNvPr>
          <p:cNvSpPr/>
          <p:nvPr/>
        </p:nvSpPr>
        <p:spPr>
          <a:xfrm>
            <a:off x="4267600" y="5823410"/>
            <a:ext cx="1695283" cy="5167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예약 가능한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객실 목록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4A76196-5BFA-4DF9-AD6B-BBEF76190297}"/>
              </a:ext>
            </a:extLst>
          </p:cNvPr>
          <p:cNvSpPr/>
          <p:nvPr/>
        </p:nvSpPr>
        <p:spPr>
          <a:xfrm>
            <a:off x="9268681" y="5823410"/>
            <a:ext cx="1695283" cy="5167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결제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107FABC1-9F6F-4868-A843-F0ECBFCBC4C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115241" y="3689296"/>
            <a:ext cx="1" cy="514607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2A8EBBB-403A-4F01-9C7D-CD54AED5D44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5115241" y="5185651"/>
            <a:ext cx="1" cy="637759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BE55A72-B898-4DD9-89F0-5B771EF77309}"/>
              </a:ext>
            </a:extLst>
          </p:cNvPr>
          <p:cNvCxnSpPr>
            <a:cxnSpLocks/>
          </p:cNvCxnSpPr>
          <p:nvPr/>
        </p:nvCxnSpPr>
        <p:spPr>
          <a:xfrm>
            <a:off x="5847292" y="4598337"/>
            <a:ext cx="102605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69D1A7D4-2F7B-4E01-9BF5-0D7A54FB2729}"/>
              </a:ext>
            </a:extLst>
          </p:cNvPr>
          <p:cNvCxnSpPr>
            <a:cxnSpLocks/>
          </p:cNvCxnSpPr>
          <p:nvPr/>
        </p:nvCxnSpPr>
        <p:spPr>
          <a:xfrm flipH="1">
            <a:off x="5847292" y="4753350"/>
            <a:ext cx="102605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1C2E8885-AA49-4781-9EDF-1E7A26FF759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962883" y="6081766"/>
            <a:ext cx="3305798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79DE0BB2-5226-4D7B-9508-9F38B5A493D4}"/>
              </a:ext>
            </a:extLst>
          </p:cNvPr>
          <p:cNvCxnSpPr>
            <a:stCxn id="12" idx="0"/>
            <a:endCxn id="11" idx="4"/>
          </p:cNvCxnSpPr>
          <p:nvPr/>
        </p:nvCxnSpPr>
        <p:spPr>
          <a:xfrm flipV="1">
            <a:off x="10116323" y="4303185"/>
            <a:ext cx="0" cy="152022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F1F6D9D-DD1D-4CAB-9CB6-82F00D1A079A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flipV="1">
            <a:off x="10116323" y="2820489"/>
            <a:ext cx="0" cy="61045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7EC7275-AE60-4F83-A45E-F787284B15EC}"/>
              </a:ext>
            </a:extLst>
          </p:cNvPr>
          <p:cNvSpPr txBox="1"/>
          <p:nvPr/>
        </p:nvSpPr>
        <p:spPr>
          <a:xfrm>
            <a:off x="5962883" y="3183188"/>
            <a:ext cx="1845326" cy="92332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ko-KR" altLang="en-US" sz="1300" dirty="0" smtClean="0"/>
              <a:t>체크인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체크아웃일자</a:t>
            </a:r>
            <a:endParaRPr lang="en-US" altLang="ko-KR" sz="1300" dirty="0"/>
          </a:p>
          <a:p>
            <a:r>
              <a:rPr lang="ko-KR" altLang="en-US" sz="1300" dirty="0"/>
              <a:t>입실인원수</a:t>
            </a:r>
            <a:endParaRPr lang="en-US" altLang="ko-KR" sz="1300" dirty="0"/>
          </a:p>
          <a:p>
            <a:r>
              <a:rPr lang="ko-KR" altLang="en-US" sz="1300" dirty="0"/>
              <a:t>호텔코드</a:t>
            </a:r>
            <a:endParaRPr lang="en-US" altLang="ko-KR" sz="1300" dirty="0"/>
          </a:p>
          <a:p>
            <a:r>
              <a:rPr lang="ko-KR" altLang="en-US" sz="1300" dirty="0"/>
              <a:t>객실등급</a:t>
            </a:r>
            <a:endParaRPr lang="en-US" altLang="ko-KR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01AB86B-70D2-4254-8305-0F4A3283DD1A}"/>
              </a:ext>
            </a:extLst>
          </p:cNvPr>
          <p:cNvSpPr txBox="1"/>
          <p:nvPr/>
        </p:nvSpPr>
        <p:spPr>
          <a:xfrm>
            <a:off x="6061387" y="4840000"/>
            <a:ext cx="1427005" cy="3828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ko-KR" altLang="en-US" sz="1300" dirty="0"/>
              <a:t>예약가능</a:t>
            </a:r>
            <a:endParaRPr lang="en-US" altLang="ko-KR" sz="1300" dirty="0"/>
          </a:p>
          <a:p>
            <a:r>
              <a:rPr lang="ko-KR" altLang="en-US" sz="1300" dirty="0"/>
              <a:t>객실목록</a:t>
            </a:r>
            <a:endParaRPr lang="en-US" altLang="ko-KR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E0D780E-4D24-48AC-BE20-9102FAA45484}"/>
              </a:ext>
            </a:extLst>
          </p:cNvPr>
          <p:cNvSpPr txBox="1"/>
          <p:nvPr/>
        </p:nvSpPr>
        <p:spPr>
          <a:xfrm>
            <a:off x="5149794" y="5292979"/>
            <a:ext cx="1427005" cy="3828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ko-KR" altLang="en-US" sz="1300" dirty="0"/>
              <a:t>체크인일자</a:t>
            </a:r>
            <a:endParaRPr lang="en-US" altLang="ko-KR" sz="1300" dirty="0"/>
          </a:p>
          <a:p>
            <a:r>
              <a:rPr lang="ko-KR" altLang="en-US" sz="1300" dirty="0"/>
              <a:t>체크아웃일자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3D5C2D6-5468-4617-AE5D-19A086AF2622}"/>
              </a:ext>
            </a:extLst>
          </p:cNvPr>
          <p:cNvSpPr txBox="1"/>
          <p:nvPr/>
        </p:nvSpPr>
        <p:spPr>
          <a:xfrm>
            <a:off x="6803010" y="6125522"/>
            <a:ext cx="2010398" cy="72327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ko-KR" altLang="en-US" sz="1300" dirty="0" smtClean="0"/>
              <a:t>체크인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체크아웃일자</a:t>
            </a:r>
            <a:endParaRPr lang="en-US" altLang="ko-KR" sz="1300" dirty="0"/>
          </a:p>
          <a:p>
            <a:r>
              <a:rPr lang="ko-KR" altLang="en-US" sz="1300" dirty="0"/>
              <a:t>예약할 객실</a:t>
            </a:r>
            <a:endParaRPr lang="en-US" altLang="ko-KR" sz="1300" dirty="0"/>
          </a:p>
          <a:p>
            <a:r>
              <a:rPr lang="ko-KR" altLang="en-US" sz="1300" dirty="0"/>
              <a:t>사용자</a:t>
            </a:r>
            <a:r>
              <a:rPr lang="en-US" altLang="ko-KR" sz="1300" dirty="0"/>
              <a:t>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8E7527-2B6B-4FD9-8F84-6E0254566E31}"/>
              </a:ext>
            </a:extLst>
          </p:cNvPr>
          <p:cNvSpPr txBox="1"/>
          <p:nvPr/>
        </p:nvSpPr>
        <p:spPr>
          <a:xfrm>
            <a:off x="8883744" y="4931343"/>
            <a:ext cx="1427005" cy="72327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ko-KR" altLang="en-US" sz="1300" dirty="0"/>
              <a:t>체크인일자</a:t>
            </a:r>
            <a:endParaRPr lang="en-US" altLang="ko-KR" sz="1300" dirty="0"/>
          </a:p>
          <a:p>
            <a:r>
              <a:rPr lang="ko-KR" altLang="en-US" sz="1300" dirty="0"/>
              <a:t>체크아웃일자</a:t>
            </a:r>
            <a:endParaRPr lang="en-US" altLang="ko-KR" sz="1300" dirty="0"/>
          </a:p>
          <a:p>
            <a:r>
              <a:rPr lang="ko-KR" altLang="en-US" sz="1300" dirty="0"/>
              <a:t>예약할 객실</a:t>
            </a:r>
            <a:endParaRPr lang="en-US" altLang="ko-KR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AEE416D-D7BE-46B7-B787-97262156FF53}"/>
              </a:ext>
            </a:extLst>
          </p:cNvPr>
          <p:cNvSpPr txBox="1"/>
          <p:nvPr/>
        </p:nvSpPr>
        <p:spPr>
          <a:xfrm>
            <a:off x="10180125" y="5025311"/>
            <a:ext cx="1427005" cy="3828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ko-KR" altLang="en-US" sz="1300" dirty="0"/>
              <a:t>사용자</a:t>
            </a:r>
            <a:r>
              <a:rPr lang="en-US" altLang="ko-KR" sz="1300" dirty="0"/>
              <a:t>ID</a:t>
            </a:r>
          </a:p>
          <a:p>
            <a:r>
              <a:rPr lang="ko-KR" altLang="en-US" sz="1300" dirty="0"/>
              <a:t>사용 포인트</a:t>
            </a:r>
            <a:endParaRPr lang="en-US" altLang="ko-KR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5C12237-A380-4322-A9B5-8DE00EC338BD}"/>
              </a:ext>
            </a:extLst>
          </p:cNvPr>
          <p:cNvSpPr txBox="1"/>
          <p:nvPr/>
        </p:nvSpPr>
        <p:spPr>
          <a:xfrm>
            <a:off x="11015206" y="3122083"/>
            <a:ext cx="1427005" cy="82451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ko-KR" altLang="en-US" sz="1300" dirty="0"/>
              <a:t>체크인일자</a:t>
            </a:r>
            <a:endParaRPr lang="en-US" altLang="ko-KR" sz="1300" dirty="0"/>
          </a:p>
          <a:p>
            <a:r>
              <a:rPr lang="ko-KR" altLang="en-US" sz="1300" dirty="0"/>
              <a:t>체크아웃일자</a:t>
            </a:r>
            <a:endParaRPr lang="en-US" altLang="ko-KR" sz="1300" dirty="0"/>
          </a:p>
          <a:p>
            <a:r>
              <a:rPr lang="ko-KR" altLang="en-US" sz="1300" dirty="0"/>
              <a:t>예약할 객실</a:t>
            </a:r>
            <a:endParaRPr lang="en-US" altLang="ko-KR" sz="1300" dirty="0"/>
          </a:p>
          <a:p>
            <a:r>
              <a:rPr lang="ko-KR" altLang="en-US" sz="1300" dirty="0"/>
              <a:t>사용자 </a:t>
            </a:r>
            <a:r>
              <a:rPr lang="en-US" altLang="ko-KR" sz="1300" dirty="0"/>
              <a:t>ID</a:t>
            </a:r>
          </a:p>
          <a:p>
            <a:r>
              <a:rPr lang="ko-KR" altLang="en-US" sz="1300" dirty="0"/>
              <a:t>실결제금액</a:t>
            </a:r>
            <a:endParaRPr lang="en-US" altLang="ko-KR" sz="1300" dirty="0"/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/>
          <p:cNvSpPr/>
          <p:nvPr/>
        </p:nvSpPr>
        <p:spPr>
          <a:xfrm>
            <a:off x="765936" y="434220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-5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94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15" y="555867"/>
            <a:ext cx="9132970" cy="6308035"/>
          </a:xfrm>
          <a:prstGeom prst="rect">
            <a:avLst/>
          </a:prstGeom>
        </p:spPr>
      </p:pic>
      <p:sp>
        <p:nvSpPr>
          <p:cNvPr id="77" name="Rectangle 3"/>
          <p:cNvSpPr/>
          <p:nvPr/>
        </p:nvSpPr>
        <p:spPr>
          <a:xfrm>
            <a:off x="1355549" y="184811"/>
            <a:ext cx="7042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설계 </a:t>
            </a:r>
            <a:endParaRPr lang="en-US" sz="32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Rectangle 4"/>
          <p:cNvSpPr/>
          <p:nvPr/>
        </p:nvSpPr>
        <p:spPr>
          <a:xfrm rot="5400000">
            <a:off x="691332" y="8340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/>
          <p:cNvSpPr/>
          <p:nvPr/>
        </p:nvSpPr>
        <p:spPr>
          <a:xfrm rot="16200000">
            <a:off x="8065505" y="-3008957"/>
            <a:ext cx="63744" cy="7011044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/>
          <p:cNvSpPr/>
          <p:nvPr/>
        </p:nvSpPr>
        <p:spPr>
          <a:xfrm>
            <a:off x="2984392" y="302690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E-R Diagram</a:t>
            </a:r>
            <a:endParaRPr lang="en-US" altLang="ko-KR" dirty="0">
              <a:solidFill>
                <a:schemeClr val="accent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-19822" y="571315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-6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95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"/>
          <p:cNvSpPr/>
          <p:nvPr/>
        </p:nvSpPr>
        <p:spPr>
          <a:xfrm>
            <a:off x="1355549" y="104427"/>
            <a:ext cx="7042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Project Explorer</a:t>
            </a:r>
            <a:endParaRPr lang="en-US" sz="32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Rectangle 4"/>
          <p:cNvSpPr/>
          <p:nvPr/>
        </p:nvSpPr>
        <p:spPr>
          <a:xfrm rot="5400000">
            <a:off x="691332" y="8340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/>
          <p:cNvSpPr/>
          <p:nvPr/>
        </p:nvSpPr>
        <p:spPr>
          <a:xfrm rot="16200000">
            <a:off x="8065505" y="-3008957"/>
            <a:ext cx="63744" cy="7011044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2" y="960508"/>
            <a:ext cx="10058400" cy="5532432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-19822" y="571315"/>
            <a:ext cx="161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분석 및 설계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-7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76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8"/>
          <p:cNvSpPr>
            <a:spLocks/>
          </p:cNvSpPr>
          <p:nvPr/>
        </p:nvSpPr>
        <p:spPr bwMode="auto">
          <a:xfrm rot="5400000">
            <a:off x="9860433" y="3149033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3" name="Freeform 26"/>
          <p:cNvSpPr>
            <a:spLocks/>
          </p:cNvSpPr>
          <p:nvPr/>
        </p:nvSpPr>
        <p:spPr bwMode="auto">
          <a:xfrm rot="5400000">
            <a:off x="7724036" y="4731155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 rot="5400000">
            <a:off x="7724036" y="1591047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5400000">
            <a:off x="8079944" y="2912602"/>
            <a:ext cx="1440745" cy="1442647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 rot="5400000">
            <a:off x="10215073" y="3502405"/>
            <a:ext cx="256711" cy="256711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solidFill>
                <a:srgbClr val="BC8A8A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rot="5400000">
            <a:off x="8080261" y="1366030"/>
            <a:ext cx="1440112" cy="1442647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 rot="5400000">
            <a:off x="7146280" y="1945054"/>
            <a:ext cx="256711" cy="257344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solidFill>
                <a:srgbClr val="BC8A8A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 rot="5400000">
            <a:off x="8128444" y="1413980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 rot="5400000">
            <a:off x="8127733" y="2959524"/>
            <a:ext cx="1345168" cy="134753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 rot="5400000">
            <a:off x="8079944" y="4459550"/>
            <a:ext cx="1440745" cy="1442647"/>
          </a:xfrm>
          <a:prstGeom prst="ellipse">
            <a:avLst/>
          </a:pr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 rot="5400000">
            <a:off x="8128444" y="450781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 rot="5400000">
            <a:off x="7146281" y="5084529"/>
            <a:ext cx="256711" cy="257344"/>
          </a:xfrm>
          <a:prstGeom prst="ellipse">
            <a:avLst/>
          </a:prstGeom>
          <a:solidFill>
            <a:srgbClr val="BC8A8A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solidFill>
                <a:srgbClr val="BC8A8A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2920" y="1886177"/>
            <a:ext cx="202387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UI </a:t>
            </a: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시연 및 핵심코드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17071" y="5015945"/>
            <a:ext cx="150995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후기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64983" y="3433626"/>
            <a:ext cx="189469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차후 개발 내용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39387" y="1652046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80311" y="3238756"/>
            <a:ext cx="510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75487" y="4776424"/>
            <a:ext cx="510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7" name="Rectangle 3"/>
          <p:cNvSpPr/>
          <p:nvPr/>
        </p:nvSpPr>
        <p:spPr>
          <a:xfrm>
            <a:off x="219663" y="2468691"/>
            <a:ext cx="6926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PROJECT</a:t>
            </a:r>
            <a:r>
              <a:rPr lang="en-US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sz="5000" dirty="0" smtClean="0">
                <a:solidFill>
                  <a:schemeClr val="accent3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STEPS 3</a:t>
            </a:r>
            <a:endParaRPr lang="en-US" sz="3200" dirty="0" smtClean="0">
              <a:solidFill>
                <a:schemeClr val="accent3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Rectangle 3"/>
          <p:cNvSpPr/>
          <p:nvPr/>
        </p:nvSpPr>
        <p:spPr>
          <a:xfrm>
            <a:off x="2628081" y="3765905"/>
            <a:ext cx="2929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및 테스트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6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E9B8BC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144465" y="455890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By HOTEL HOLIDAY</a:t>
            </a:r>
            <a:endParaRPr lang="en-US" sz="1400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782210" y="2262242"/>
            <a:ext cx="26212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UI</a:t>
            </a:r>
            <a:r>
              <a:rPr lang="ko-KR" altLang="en-US" sz="600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시연</a:t>
            </a:r>
            <a:endParaRPr lang="en-US" sz="6000" dirty="0" smtClean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754" name="TextBox 1753"/>
          <p:cNvSpPr txBox="1"/>
          <p:nvPr/>
        </p:nvSpPr>
        <p:spPr>
          <a:xfrm>
            <a:off x="4326776" y="3346687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핵심코</a:t>
            </a:r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드</a:t>
            </a:r>
            <a:endParaRPr lang="en-US" sz="6600" dirty="0" smtClean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27" y="1545169"/>
            <a:ext cx="536147" cy="581501"/>
          </a:xfrm>
          <a:prstGeom prst="rect">
            <a:avLst/>
          </a:prstGeom>
        </p:spPr>
      </p:pic>
      <p:sp>
        <p:nvSpPr>
          <p:cNvPr id="11" name="Rectangle 3"/>
          <p:cNvSpPr/>
          <p:nvPr/>
        </p:nvSpPr>
        <p:spPr>
          <a:xfrm>
            <a:off x="5241866" y="656346"/>
            <a:ext cx="1808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구현 및 테스트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-1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544" y="2069259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603041"/>
            <a:ext cx="5236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After Development</a:t>
            </a:r>
            <a:endParaRPr lang="en-US" sz="5000" dirty="0" smtClean="0">
              <a:solidFill>
                <a:schemeClr val="accent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285686"/>
            <a:ext cx="3278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차후 개발 내용</a:t>
            </a:r>
            <a:endParaRPr lang="en-US" sz="36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316"/>
          <p:cNvSpPr/>
          <p:nvPr/>
        </p:nvSpPr>
        <p:spPr>
          <a:xfrm>
            <a:off x="11004416" y="1949906"/>
            <a:ext cx="959466" cy="95946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317"/>
          <p:cNvSpPr/>
          <p:nvPr/>
        </p:nvSpPr>
        <p:spPr>
          <a:xfrm>
            <a:off x="11004416" y="3584606"/>
            <a:ext cx="959466" cy="95946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318"/>
          <p:cNvSpPr/>
          <p:nvPr/>
        </p:nvSpPr>
        <p:spPr>
          <a:xfrm>
            <a:off x="11004416" y="5219306"/>
            <a:ext cx="959466" cy="95946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07"/>
          <p:cNvSpPr/>
          <p:nvPr/>
        </p:nvSpPr>
        <p:spPr>
          <a:xfrm>
            <a:off x="11448149" y="161926"/>
            <a:ext cx="72000" cy="65529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rgbClr val="E9B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313"/>
          <p:cNvSpPr/>
          <p:nvPr/>
        </p:nvSpPr>
        <p:spPr>
          <a:xfrm>
            <a:off x="11065858" y="3646048"/>
            <a:ext cx="836582" cy="836582"/>
          </a:xfrm>
          <a:prstGeom prst="ellipse">
            <a:avLst/>
          </a:prstGeom>
          <a:noFill/>
          <a:ln>
            <a:solidFill>
              <a:srgbClr val="E9B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314"/>
          <p:cNvSpPr/>
          <p:nvPr/>
        </p:nvSpPr>
        <p:spPr>
          <a:xfrm>
            <a:off x="11065858" y="5280748"/>
            <a:ext cx="836582" cy="836582"/>
          </a:xfrm>
          <a:prstGeom prst="ellipse">
            <a:avLst/>
          </a:prstGeom>
          <a:noFill/>
          <a:ln>
            <a:solidFill>
              <a:srgbClr val="E9B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253045" y="5537628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rgbClr val="E9B8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324"/>
          <p:cNvSpPr/>
          <p:nvPr/>
        </p:nvSpPr>
        <p:spPr>
          <a:xfrm>
            <a:off x="7718421" y="2105483"/>
            <a:ext cx="2941021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호텔 별로 제공 옵션 별도 지정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8" name="Rectangle 325"/>
          <p:cNvSpPr/>
          <p:nvPr/>
        </p:nvSpPr>
        <p:spPr>
          <a:xfrm>
            <a:off x="7718421" y="3763525"/>
            <a:ext cx="2941021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후기 사진 여러 장 업로드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Rectangle 326"/>
          <p:cNvSpPr/>
          <p:nvPr/>
        </p:nvSpPr>
        <p:spPr>
          <a:xfrm>
            <a:off x="7762203" y="5388700"/>
            <a:ext cx="2941021" cy="701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호텔 별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Q&amp;A 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게시판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4" name="Oval 316"/>
          <p:cNvSpPr/>
          <p:nvPr/>
        </p:nvSpPr>
        <p:spPr>
          <a:xfrm>
            <a:off x="6800347" y="1954389"/>
            <a:ext cx="959466" cy="95946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317"/>
          <p:cNvSpPr/>
          <p:nvPr/>
        </p:nvSpPr>
        <p:spPr>
          <a:xfrm>
            <a:off x="6800347" y="3589089"/>
            <a:ext cx="959466" cy="95946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318"/>
          <p:cNvSpPr/>
          <p:nvPr/>
        </p:nvSpPr>
        <p:spPr>
          <a:xfrm>
            <a:off x="6800347" y="5223789"/>
            <a:ext cx="959466" cy="95946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Rectangle 307"/>
          <p:cNvSpPr/>
          <p:nvPr/>
        </p:nvSpPr>
        <p:spPr>
          <a:xfrm>
            <a:off x="7244080" y="166409"/>
            <a:ext cx="72000" cy="65529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12"/>
          <p:cNvSpPr/>
          <p:nvPr/>
        </p:nvSpPr>
        <p:spPr>
          <a:xfrm>
            <a:off x="6861789" y="2015831"/>
            <a:ext cx="836582" cy="836582"/>
          </a:xfrm>
          <a:prstGeom prst="ellipse">
            <a:avLst/>
          </a:prstGeom>
          <a:noFill/>
          <a:ln>
            <a:solidFill>
              <a:srgbClr val="E9B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13"/>
          <p:cNvSpPr/>
          <p:nvPr/>
        </p:nvSpPr>
        <p:spPr>
          <a:xfrm>
            <a:off x="6861789" y="3650531"/>
            <a:ext cx="836582" cy="836582"/>
          </a:xfrm>
          <a:prstGeom prst="ellipse">
            <a:avLst/>
          </a:prstGeom>
          <a:noFill/>
          <a:ln>
            <a:solidFill>
              <a:srgbClr val="E9B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14"/>
          <p:cNvSpPr/>
          <p:nvPr/>
        </p:nvSpPr>
        <p:spPr>
          <a:xfrm>
            <a:off x="6861789" y="5285231"/>
            <a:ext cx="836582" cy="836582"/>
          </a:xfrm>
          <a:prstGeom prst="ellipse">
            <a:avLst/>
          </a:prstGeom>
          <a:noFill/>
          <a:ln>
            <a:solidFill>
              <a:srgbClr val="E9B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324"/>
          <p:cNvSpPr/>
          <p:nvPr/>
        </p:nvSpPr>
        <p:spPr>
          <a:xfrm>
            <a:off x="3594657" y="2073143"/>
            <a:ext cx="2941021" cy="701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호텔 및 객실 등록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9" name="Rectangle 325"/>
          <p:cNvSpPr/>
          <p:nvPr/>
        </p:nvSpPr>
        <p:spPr>
          <a:xfrm>
            <a:off x="3581087" y="3751260"/>
            <a:ext cx="29410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평점 별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&amp; 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가격 별 호텔 검색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Rectangle 326"/>
          <p:cNvSpPr/>
          <p:nvPr/>
        </p:nvSpPr>
        <p:spPr>
          <a:xfrm>
            <a:off x="3581086" y="5417095"/>
            <a:ext cx="2941021" cy="701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호텔 즐겨 찾기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(BOOK MARK)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3" name="Freeform 154"/>
          <p:cNvSpPr>
            <a:spLocks noEditPoints="1"/>
          </p:cNvSpPr>
          <p:nvPr/>
        </p:nvSpPr>
        <p:spPr bwMode="auto">
          <a:xfrm>
            <a:off x="6993734" y="5388700"/>
            <a:ext cx="572692" cy="554795"/>
          </a:xfrm>
          <a:custGeom>
            <a:avLst/>
            <a:gdLst/>
            <a:ahLst/>
            <a:cxnLst>
              <a:cxn ang="0">
                <a:pos x="256" y="92"/>
              </a:cxn>
              <a:cxn ang="0">
                <a:pos x="250" y="84"/>
              </a:cxn>
              <a:cxn ang="0">
                <a:pos x="240" y="80"/>
              </a:cxn>
              <a:cxn ang="0">
                <a:pos x="144" y="10"/>
              </a:cxn>
              <a:cxn ang="0">
                <a:pos x="142" y="6"/>
              </a:cxn>
              <a:cxn ang="0">
                <a:pos x="134" y="0"/>
              </a:cxn>
              <a:cxn ang="0">
                <a:pos x="128" y="0"/>
              </a:cxn>
              <a:cxn ang="0">
                <a:pos x="118" y="2"/>
              </a:cxn>
              <a:cxn ang="0">
                <a:pos x="112" y="10"/>
              </a:cxn>
              <a:cxn ang="0">
                <a:pos x="16" y="80"/>
              </a:cxn>
              <a:cxn ang="0">
                <a:pos x="10" y="82"/>
              </a:cxn>
              <a:cxn ang="0">
                <a:pos x="4" y="88"/>
              </a:cxn>
              <a:cxn ang="0">
                <a:pos x="0" y="92"/>
              </a:cxn>
              <a:cxn ang="0">
                <a:pos x="0" y="102"/>
              </a:cxn>
              <a:cxn ang="0">
                <a:pos x="6" y="110"/>
              </a:cxn>
              <a:cxn ang="0">
                <a:pos x="42" y="228"/>
              </a:cxn>
              <a:cxn ang="0">
                <a:pos x="42" y="232"/>
              </a:cxn>
              <a:cxn ang="0">
                <a:pos x="46" y="242"/>
              </a:cxn>
              <a:cxn ang="0">
                <a:pos x="50" y="244"/>
              </a:cxn>
              <a:cxn ang="0">
                <a:pos x="60" y="248"/>
              </a:cxn>
              <a:cxn ang="0">
                <a:pos x="70" y="246"/>
              </a:cxn>
              <a:cxn ang="0">
                <a:pos x="186" y="246"/>
              </a:cxn>
              <a:cxn ang="0">
                <a:pos x="196" y="248"/>
              </a:cxn>
              <a:cxn ang="0">
                <a:pos x="200" y="248"/>
              </a:cxn>
              <a:cxn ang="0">
                <a:pos x="206" y="244"/>
              </a:cxn>
              <a:cxn ang="0">
                <a:pos x="212" y="236"/>
              </a:cxn>
              <a:cxn ang="0">
                <a:pos x="214" y="228"/>
              </a:cxn>
              <a:cxn ang="0">
                <a:pos x="250" y="110"/>
              </a:cxn>
              <a:cxn ang="0">
                <a:pos x="254" y="106"/>
              </a:cxn>
              <a:cxn ang="0">
                <a:pos x="256" y="98"/>
              </a:cxn>
              <a:cxn ang="0">
                <a:pos x="188" y="146"/>
              </a:cxn>
              <a:cxn ang="0">
                <a:pos x="184" y="154"/>
              </a:cxn>
              <a:cxn ang="0">
                <a:pos x="196" y="230"/>
              </a:cxn>
              <a:cxn ang="0">
                <a:pos x="136" y="198"/>
              </a:cxn>
              <a:cxn ang="0">
                <a:pos x="128" y="196"/>
              </a:cxn>
              <a:cxn ang="0">
                <a:pos x="60" y="230"/>
              </a:cxn>
              <a:cxn ang="0">
                <a:pos x="72" y="162"/>
              </a:cxn>
              <a:cxn ang="0">
                <a:pos x="68" y="146"/>
              </a:cxn>
              <a:cxn ang="0">
                <a:pos x="86" y="88"/>
              </a:cxn>
              <a:cxn ang="0">
                <a:pos x="94" y="84"/>
              </a:cxn>
              <a:cxn ang="0">
                <a:pos x="128" y="18"/>
              </a:cxn>
              <a:cxn ang="0">
                <a:pos x="156" y="78"/>
              </a:cxn>
              <a:cxn ang="0">
                <a:pos x="170" y="88"/>
              </a:cxn>
              <a:cxn ang="0">
                <a:pos x="188" y="146"/>
              </a:cxn>
            </a:cxnLst>
            <a:rect l="0" t="0" r="r" b="b"/>
            <a:pathLst>
              <a:path w="256" h="248">
                <a:moveTo>
                  <a:pt x="256" y="92"/>
                </a:moveTo>
                <a:lnTo>
                  <a:pt x="256" y="92"/>
                </a:lnTo>
                <a:lnTo>
                  <a:pt x="252" y="88"/>
                </a:lnTo>
                <a:lnTo>
                  <a:pt x="250" y="84"/>
                </a:lnTo>
                <a:lnTo>
                  <a:pt x="246" y="82"/>
                </a:lnTo>
                <a:lnTo>
                  <a:pt x="240" y="80"/>
                </a:lnTo>
                <a:lnTo>
                  <a:pt x="174" y="70"/>
                </a:lnTo>
                <a:lnTo>
                  <a:pt x="144" y="10"/>
                </a:lnTo>
                <a:lnTo>
                  <a:pt x="144" y="10"/>
                </a:lnTo>
                <a:lnTo>
                  <a:pt x="142" y="6"/>
                </a:lnTo>
                <a:lnTo>
                  <a:pt x="138" y="2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18" y="2"/>
                </a:lnTo>
                <a:lnTo>
                  <a:pt x="114" y="6"/>
                </a:lnTo>
                <a:lnTo>
                  <a:pt x="112" y="10"/>
                </a:lnTo>
                <a:lnTo>
                  <a:pt x="82" y="70"/>
                </a:lnTo>
                <a:lnTo>
                  <a:pt x="16" y="80"/>
                </a:lnTo>
                <a:lnTo>
                  <a:pt x="16" y="80"/>
                </a:lnTo>
                <a:lnTo>
                  <a:pt x="10" y="82"/>
                </a:lnTo>
                <a:lnTo>
                  <a:pt x="6" y="84"/>
                </a:lnTo>
                <a:lnTo>
                  <a:pt x="4" y="88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0" y="102"/>
                </a:lnTo>
                <a:lnTo>
                  <a:pt x="2" y="106"/>
                </a:lnTo>
                <a:lnTo>
                  <a:pt x="6" y="110"/>
                </a:lnTo>
                <a:lnTo>
                  <a:pt x="54" y="160"/>
                </a:lnTo>
                <a:lnTo>
                  <a:pt x="42" y="228"/>
                </a:lnTo>
                <a:lnTo>
                  <a:pt x="42" y="228"/>
                </a:lnTo>
                <a:lnTo>
                  <a:pt x="42" y="232"/>
                </a:lnTo>
                <a:lnTo>
                  <a:pt x="44" y="236"/>
                </a:lnTo>
                <a:lnTo>
                  <a:pt x="46" y="242"/>
                </a:lnTo>
                <a:lnTo>
                  <a:pt x="50" y="244"/>
                </a:lnTo>
                <a:lnTo>
                  <a:pt x="50" y="244"/>
                </a:lnTo>
                <a:lnTo>
                  <a:pt x="56" y="248"/>
                </a:lnTo>
                <a:lnTo>
                  <a:pt x="60" y="248"/>
                </a:lnTo>
                <a:lnTo>
                  <a:pt x="60" y="248"/>
                </a:lnTo>
                <a:lnTo>
                  <a:pt x="70" y="246"/>
                </a:lnTo>
                <a:lnTo>
                  <a:pt x="128" y="214"/>
                </a:lnTo>
                <a:lnTo>
                  <a:pt x="186" y="246"/>
                </a:lnTo>
                <a:lnTo>
                  <a:pt x="186" y="246"/>
                </a:lnTo>
                <a:lnTo>
                  <a:pt x="196" y="248"/>
                </a:lnTo>
                <a:lnTo>
                  <a:pt x="196" y="248"/>
                </a:lnTo>
                <a:lnTo>
                  <a:pt x="200" y="248"/>
                </a:lnTo>
                <a:lnTo>
                  <a:pt x="206" y="244"/>
                </a:lnTo>
                <a:lnTo>
                  <a:pt x="206" y="244"/>
                </a:lnTo>
                <a:lnTo>
                  <a:pt x="210" y="242"/>
                </a:lnTo>
                <a:lnTo>
                  <a:pt x="212" y="236"/>
                </a:lnTo>
                <a:lnTo>
                  <a:pt x="214" y="232"/>
                </a:lnTo>
                <a:lnTo>
                  <a:pt x="214" y="228"/>
                </a:lnTo>
                <a:lnTo>
                  <a:pt x="202" y="160"/>
                </a:lnTo>
                <a:lnTo>
                  <a:pt x="250" y="110"/>
                </a:lnTo>
                <a:lnTo>
                  <a:pt x="250" y="110"/>
                </a:lnTo>
                <a:lnTo>
                  <a:pt x="254" y="106"/>
                </a:lnTo>
                <a:lnTo>
                  <a:pt x="256" y="102"/>
                </a:lnTo>
                <a:lnTo>
                  <a:pt x="256" y="98"/>
                </a:lnTo>
                <a:lnTo>
                  <a:pt x="256" y="92"/>
                </a:lnTo>
                <a:close/>
                <a:moveTo>
                  <a:pt x="188" y="146"/>
                </a:moveTo>
                <a:lnTo>
                  <a:pt x="188" y="146"/>
                </a:lnTo>
                <a:lnTo>
                  <a:pt x="184" y="154"/>
                </a:lnTo>
                <a:lnTo>
                  <a:pt x="184" y="162"/>
                </a:lnTo>
                <a:lnTo>
                  <a:pt x="196" y="230"/>
                </a:lnTo>
                <a:lnTo>
                  <a:pt x="136" y="198"/>
                </a:lnTo>
                <a:lnTo>
                  <a:pt x="136" y="198"/>
                </a:lnTo>
                <a:lnTo>
                  <a:pt x="128" y="196"/>
                </a:lnTo>
                <a:lnTo>
                  <a:pt x="128" y="196"/>
                </a:lnTo>
                <a:lnTo>
                  <a:pt x="120" y="198"/>
                </a:lnTo>
                <a:lnTo>
                  <a:pt x="60" y="230"/>
                </a:lnTo>
                <a:lnTo>
                  <a:pt x="72" y="162"/>
                </a:lnTo>
                <a:lnTo>
                  <a:pt x="72" y="162"/>
                </a:lnTo>
                <a:lnTo>
                  <a:pt x="72" y="154"/>
                </a:lnTo>
                <a:lnTo>
                  <a:pt x="68" y="146"/>
                </a:lnTo>
                <a:lnTo>
                  <a:pt x="18" y="98"/>
                </a:lnTo>
                <a:lnTo>
                  <a:pt x="86" y="88"/>
                </a:lnTo>
                <a:lnTo>
                  <a:pt x="86" y="88"/>
                </a:lnTo>
                <a:lnTo>
                  <a:pt x="94" y="84"/>
                </a:lnTo>
                <a:lnTo>
                  <a:pt x="100" y="78"/>
                </a:lnTo>
                <a:lnTo>
                  <a:pt x="128" y="18"/>
                </a:lnTo>
                <a:lnTo>
                  <a:pt x="156" y="78"/>
                </a:lnTo>
                <a:lnTo>
                  <a:pt x="156" y="78"/>
                </a:lnTo>
                <a:lnTo>
                  <a:pt x="162" y="84"/>
                </a:lnTo>
                <a:lnTo>
                  <a:pt x="170" y="88"/>
                </a:lnTo>
                <a:lnTo>
                  <a:pt x="238" y="98"/>
                </a:lnTo>
                <a:lnTo>
                  <a:pt x="188" y="146"/>
                </a:lnTo>
                <a:close/>
              </a:path>
            </a:pathLst>
          </a:custGeom>
          <a:solidFill>
            <a:srgbClr val="E9B8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386" y="3683061"/>
            <a:ext cx="983388" cy="7857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91" y="3589089"/>
            <a:ext cx="1137516" cy="9088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72" y="1969343"/>
            <a:ext cx="1106188" cy="8838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305" y="2096153"/>
            <a:ext cx="836581" cy="668424"/>
          </a:xfrm>
          <a:prstGeom prst="rect">
            <a:avLst/>
          </a:prstGeom>
        </p:spPr>
      </p:pic>
      <p:sp>
        <p:nvSpPr>
          <p:cNvPr id="65" name="Rectangle 3"/>
          <p:cNvSpPr/>
          <p:nvPr/>
        </p:nvSpPr>
        <p:spPr>
          <a:xfrm>
            <a:off x="763332" y="5537628"/>
            <a:ext cx="1808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구현 및 테스트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-2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24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3"/>
          <p:cNvSpPr/>
          <p:nvPr/>
        </p:nvSpPr>
        <p:spPr>
          <a:xfrm>
            <a:off x="3818189" y="601311"/>
            <a:ext cx="46049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COMMNET</a:t>
            </a:r>
            <a:r>
              <a:rPr lang="en-US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44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후기</a:t>
            </a:r>
            <a:endParaRPr lang="en-US" sz="44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Rectangle 3"/>
          <p:cNvSpPr/>
          <p:nvPr/>
        </p:nvSpPr>
        <p:spPr>
          <a:xfrm>
            <a:off x="7613783" y="1463085"/>
            <a:ext cx="1808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구현 및 테스트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-3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7623" y="5016861"/>
            <a:ext cx="2673017" cy="4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시간부족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544579" y="3099116"/>
            <a:ext cx="1459106" cy="1461238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45831" y="3099116"/>
            <a:ext cx="1459106" cy="1461238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98975" y="3099116"/>
            <a:ext cx="1459106" cy="1461238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78" name="Freeform 179"/>
          <p:cNvSpPr>
            <a:spLocks noEditPoints="1"/>
          </p:cNvSpPr>
          <p:nvPr/>
        </p:nvSpPr>
        <p:spPr bwMode="auto">
          <a:xfrm>
            <a:off x="1863393" y="3548982"/>
            <a:ext cx="781230" cy="561506"/>
          </a:xfrm>
          <a:custGeom>
            <a:avLst/>
            <a:gdLst/>
            <a:ahLst/>
            <a:cxnLst>
              <a:cxn ang="0">
                <a:pos x="204" y="52"/>
              </a:cxn>
              <a:cxn ang="0">
                <a:pos x="184" y="18"/>
              </a:cxn>
              <a:cxn ang="0">
                <a:pos x="150" y="2"/>
              </a:cxn>
              <a:cxn ang="0">
                <a:pos x="126" y="0"/>
              </a:cxn>
              <a:cxn ang="0">
                <a:pos x="96" y="12"/>
              </a:cxn>
              <a:cxn ang="0">
                <a:pos x="76" y="32"/>
              </a:cxn>
              <a:cxn ang="0">
                <a:pos x="60" y="40"/>
              </a:cxn>
              <a:cxn ang="0">
                <a:pos x="46" y="42"/>
              </a:cxn>
              <a:cxn ang="0">
                <a:pos x="30" y="56"/>
              </a:cxn>
              <a:cxn ang="0">
                <a:pos x="24" y="76"/>
              </a:cxn>
              <a:cxn ang="0">
                <a:pos x="26" y="88"/>
              </a:cxn>
              <a:cxn ang="0">
                <a:pos x="2" y="118"/>
              </a:cxn>
              <a:cxn ang="0">
                <a:pos x="2" y="142"/>
              </a:cxn>
              <a:cxn ang="0">
                <a:pos x="16" y="168"/>
              </a:cxn>
              <a:cxn ang="0">
                <a:pos x="42" y="182"/>
              </a:cxn>
              <a:cxn ang="0">
                <a:pos x="196" y="184"/>
              </a:cxn>
              <a:cxn ang="0">
                <a:pos x="208" y="182"/>
              </a:cxn>
              <a:cxn ang="0">
                <a:pos x="238" y="166"/>
              </a:cxn>
              <a:cxn ang="0">
                <a:pos x="254" y="136"/>
              </a:cxn>
              <a:cxn ang="0">
                <a:pos x="256" y="114"/>
              </a:cxn>
              <a:cxn ang="0">
                <a:pos x="242" y="86"/>
              </a:cxn>
              <a:cxn ang="0">
                <a:pos x="218" y="68"/>
              </a:cxn>
              <a:cxn ang="0">
                <a:pos x="196" y="168"/>
              </a:cxn>
              <a:cxn ang="0">
                <a:pos x="44" y="168"/>
              </a:cxn>
              <a:cxn ang="0">
                <a:pos x="26" y="158"/>
              </a:cxn>
              <a:cxn ang="0">
                <a:pos x="16" y="140"/>
              </a:cxn>
              <a:cxn ang="0">
                <a:pos x="18" y="122"/>
              </a:cxn>
              <a:cxn ang="0">
                <a:pos x="34" y="102"/>
              </a:cxn>
              <a:cxn ang="0">
                <a:pos x="44" y="94"/>
              </a:cxn>
              <a:cxn ang="0">
                <a:pos x="42" y="82"/>
              </a:cxn>
              <a:cxn ang="0">
                <a:pos x="42" y="68"/>
              </a:cxn>
              <a:cxn ang="0">
                <a:pos x="60" y="56"/>
              </a:cxn>
              <a:cxn ang="0">
                <a:pos x="70" y="58"/>
              </a:cxn>
              <a:cxn ang="0">
                <a:pos x="80" y="58"/>
              </a:cxn>
              <a:cxn ang="0">
                <a:pos x="86" y="48"/>
              </a:cxn>
              <a:cxn ang="0">
                <a:pos x="120" y="18"/>
              </a:cxn>
              <a:cxn ang="0">
                <a:pos x="146" y="16"/>
              </a:cxn>
              <a:cxn ang="0">
                <a:pos x="174" y="30"/>
              </a:cxn>
              <a:cxn ang="0">
                <a:pos x="190" y="56"/>
              </a:cxn>
              <a:cxn ang="0">
                <a:pos x="192" y="74"/>
              </a:cxn>
              <a:cxn ang="0">
                <a:pos x="204" y="80"/>
              </a:cxn>
              <a:cxn ang="0">
                <a:pos x="218" y="86"/>
              </a:cxn>
              <a:cxn ang="0">
                <a:pos x="234" y="102"/>
              </a:cxn>
              <a:cxn ang="0">
                <a:pos x="240" y="124"/>
              </a:cxn>
              <a:cxn ang="0">
                <a:pos x="236" y="142"/>
              </a:cxn>
              <a:cxn ang="0">
                <a:pos x="220" y="160"/>
              </a:cxn>
              <a:cxn ang="0">
                <a:pos x="196" y="168"/>
              </a:cxn>
            </a:cxnLst>
            <a:rect l="0" t="0" r="r" b="b"/>
            <a:pathLst>
              <a:path w="256" h="184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rgbClr val="E9B8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grpSp>
        <p:nvGrpSpPr>
          <p:cNvPr id="279" name="Group 183"/>
          <p:cNvGrpSpPr/>
          <p:nvPr/>
        </p:nvGrpSpPr>
        <p:grpSpPr>
          <a:xfrm>
            <a:off x="4418243" y="3523708"/>
            <a:ext cx="699489" cy="612055"/>
            <a:chOff x="3149600" y="1174750"/>
            <a:chExt cx="406400" cy="355600"/>
          </a:xfrm>
          <a:solidFill>
            <a:srgbClr val="E9B8BC"/>
          </a:solidFill>
        </p:grpSpPr>
        <p:sp>
          <p:nvSpPr>
            <p:cNvPr id="280" name="Freeform 174"/>
            <p:cNvSpPr>
              <a:spLocks noEditPoints="1"/>
            </p:cNvSpPr>
            <p:nvPr/>
          </p:nvSpPr>
          <p:spPr bwMode="auto">
            <a:xfrm>
              <a:off x="3149600" y="1174750"/>
              <a:ext cx="406400" cy="355600"/>
            </a:xfrm>
            <a:custGeom>
              <a:avLst/>
              <a:gdLst/>
              <a:ahLst/>
              <a:cxnLst>
                <a:cxn ang="0">
                  <a:pos x="234" y="22"/>
                </a:cxn>
                <a:cxn ang="0">
                  <a:pos x="210" y="6"/>
                </a:cxn>
                <a:cxn ang="0">
                  <a:pos x="182" y="0"/>
                </a:cxn>
                <a:cxn ang="0">
                  <a:pos x="154" y="4"/>
                </a:cxn>
                <a:cxn ang="0">
                  <a:pos x="128" y="20"/>
                </a:cxn>
                <a:cxn ang="0">
                  <a:pos x="116" y="10"/>
                </a:cxn>
                <a:cxn ang="0">
                  <a:pos x="90" y="2"/>
                </a:cxn>
                <a:cxn ang="0">
                  <a:pos x="60" y="2"/>
                </a:cxn>
                <a:cxn ang="0">
                  <a:pos x="34" y="12"/>
                </a:cxn>
                <a:cxn ang="0">
                  <a:pos x="22" y="22"/>
                </a:cxn>
                <a:cxn ang="0">
                  <a:pos x="6" y="48"/>
                </a:cxn>
                <a:cxn ang="0">
                  <a:pos x="0" y="76"/>
                </a:cxn>
                <a:cxn ang="0">
                  <a:pos x="6" y="104"/>
                </a:cxn>
                <a:cxn ang="0">
                  <a:pos x="22" y="130"/>
                </a:cxn>
                <a:cxn ang="0">
                  <a:pos x="110" y="216"/>
                </a:cxn>
                <a:cxn ang="0">
                  <a:pos x="118" y="222"/>
                </a:cxn>
                <a:cxn ang="0">
                  <a:pos x="138" y="222"/>
                </a:cxn>
                <a:cxn ang="0">
                  <a:pos x="146" y="216"/>
                </a:cxn>
                <a:cxn ang="0">
                  <a:pos x="234" y="130"/>
                </a:cxn>
                <a:cxn ang="0">
                  <a:pos x="250" y="104"/>
                </a:cxn>
                <a:cxn ang="0">
                  <a:pos x="256" y="76"/>
                </a:cxn>
                <a:cxn ang="0">
                  <a:pos x="250" y="48"/>
                </a:cxn>
                <a:cxn ang="0">
                  <a:pos x="234" y="22"/>
                </a:cxn>
                <a:cxn ang="0">
                  <a:pos x="134" y="206"/>
                </a:cxn>
                <a:cxn ang="0">
                  <a:pos x="132" y="208"/>
                </a:cxn>
                <a:cxn ang="0">
                  <a:pos x="124" y="208"/>
                </a:cxn>
                <a:cxn ang="0">
                  <a:pos x="34" y="118"/>
                </a:cxn>
                <a:cxn ang="0">
                  <a:pos x="26" y="108"/>
                </a:cxn>
                <a:cxn ang="0">
                  <a:pos x="18" y="88"/>
                </a:cxn>
                <a:cxn ang="0">
                  <a:pos x="18" y="64"/>
                </a:cxn>
                <a:cxn ang="0">
                  <a:pos x="26" y="42"/>
                </a:cxn>
                <a:cxn ang="0">
                  <a:pos x="34" y="34"/>
                </a:cxn>
                <a:cxn ang="0">
                  <a:pos x="54" y="20"/>
                </a:cxn>
                <a:cxn ang="0">
                  <a:pos x="76" y="16"/>
                </a:cxn>
                <a:cxn ang="0">
                  <a:pos x="98" y="20"/>
                </a:cxn>
                <a:cxn ang="0">
                  <a:pos x="118" y="32"/>
                </a:cxn>
                <a:cxn ang="0">
                  <a:pos x="138" y="32"/>
                </a:cxn>
                <a:cxn ang="0">
                  <a:pos x="148" y="24"/>
                </a:cxn>
                <a:cxn ang="0">
                  <a:pos x="170" y="16"/>
                </a:cxn>
                <a:cxn ang="0">
                  <a:pos x="192" y="18"/>
                </a:cxn>
                <a:cxn ang="0">
                  <a:pos x="212" y="26"/>
                </a:cxn>
                <a:cxn ang="0">
                  <a:pos x="222" y="34"/>
                </a:cxn>
                <a:cxn ang="0">
                  <a:pos x="236" y="54"/>
                </a:cxn>
                <a:cxn ang="0">
                  <a:pos x="240" y="76"/>
                </a:cxn>
                <a:cxn ang="0">
                  <a:pos x="236" y="98"/>
                </a:cxn>
                <a:cxn ang="0">
                  <a:pos x="222" y="118"/>
                </a:cxn>
              </a:cxnLst>
              <a:rect l="0" t="0" r="r" b="b"/>
              <a:pathLst>
                <a:path w="256" h="224">
                  <a:moveTo>
                    <a:pt x="234" y="22"/>
                  </a:moveTo>
                  <a:lnTo>
                    <a:pt x="234" y="22"/>
                  </a:lnTo>
                  <a:lnTo>
                    <a:pt x="222" y="12"/>
                  </a:lnTo>
                  <a:lnTo>
                    <a:pt x="210" y="6"/>
                  </a:lnTo>
                  <a:lnTo>
                    <a:pt x="196" y="2"/>
                  </a:lnTo>
                  <a:lnTo>
                    <a:pt x="182" y="0"/>
                  </a:lnTo>
                  <a:lnTo>
                    <a:pt x="166" y="2"/>
                  </a:lnTo>
                  <a:lnTo>
                    <a:pt x="154" y="4"/>
                  </a:lnTo>
                  <a:lnTo>
                    <a:pt x="140" y="10"/>
                  </a:lnTo>
                  <a:lnTo>
                    <a:pt x="128" y="20"/>
                  </a:lnTo>
                  <a:lnTo>
                    <a:pt x="128" y="20"/>
                  </a:lnTo>
                  <a:lnTo>
                    <a:pt x="116" y="10"/>
                  </a:lnTo>
                  <a:lnTo>
                    <a:pt x="102" y="4"/>
                  </a:lnTo>
                  <a:lnTo>
                    <a:pt x="90" y="2"/>
                  </a:lnTo>
                  <a:lnTo>
                    <a:pt x="74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4" y="1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8"/>
                  </a:lnTo>
                  <a:lnTo>
                    <a:pt x="2" y="62"/>
                  </a:lnTo>
                  <a:lnTo>
                    <a:pt x="0" y="76"/>
                  </a:lnTo>
                  <a:lnTo>
                    <a:pt x="2" y="90"/>
                  </a:lnTo>
                  <a:lnTo>
                    <a:pt x="6" y="104"/>
                  </a:lnTo>
                  <a:lnTo>
                    <a:pt x="12" y="118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110" y="216"/>
                  </a:lnTo>
                  <a:lnTo>
                    <a:pt x="110" y="216"/>
                  </a:lnTo>
                  <a:lnTo>
                    <a:pt x="118" y="222"/>
                  </a:lnTo>
                  <a:lnTo>
                    <a:pt x="128" y="224"/>
                  </a:lnTo>
                  <a:lnTo>
                    <a:pt x="138" y="222"/>
                  </a:lnTo>
                  <a:lnTo>
                    <a:pt x="146" y="216"/>
                  </a:lnTo>
                  <a:lnTo>
                    <a:pt x="146" y="216"/>
                  </a:lnTo>
                  <a:lnTo>
                    <a:pt x="234" y="130"/>
                  </a:lnTo>
                  <a:lnTo>
                    <a:pt x="234" y="130"/>
                  </a:lnTo>
                  <a:lnTo>
                    <a:pt x="244" y="118"/>
                  </a:lnTo>
                  <a:lnTo>
                    <a:pt x="250" y="104"/>
                  </a:lnTo>
                  <a:lnTo>
                    <a:pt x="254" y="90"/>
                  </a:lnTo>
                  <a:lnTo>
                    <a:pt x="256" y="76"/>
                  </a:lnTo>
                  <a:lnTo>
                    <a:pt x="254" y="62"/>
                  </a:lnTo>
                  <a:lnTo>
                    <a:pt x="250" y="48"/>
                  </a:lnTo>
                  <a:lnTo>
                    <a:pt x="244" y="34"/>
                  </a:lnTo>
                  <a:lnTo>
                    <a:pt x="234" y="22"/>
                  </a:lnTo>
                  <a:close/>
                  <a:moveTo>
                    <a:pt x="222" y="118"/>
                  </a:moveTo>
                  <a:lnTo>
                    <a:pt x="134" y="206"/>
                  </a:lnTo>
                  <a:lnTo>
                    <a:pt x="134" y="206"/>
                  </a:lnTo>
                  <a:lnTo>
                    <a:pt x="132" y="208"/>
                  </a:lnTo>
                  <a:lnTo>
                    <a:pt x="128" y="208"/>
                  </a:lnTo>
                  <a:lnTo>
                    <a:pt x="124" y="208"/>
                  </a:lnTo>
                  <a:lnTo>
                    <a:pt x="122" y="206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26" y="108"/>
                  </a:lnTo>
                  <a:lnTo>
                    <a:pt x="20" y="98"/>
                  </a:lnTo>
                  <a:lnTo>
                    <a:pt x="18" y="88"/>
                  </a:lnTo>
                  <a:lnTo>
                    <a:pt x="16" y="76"/>
                  </a:lnTo>
                  <a:lnTo>
                    <a:pt x="18" y="64"/>
                  </a:lnTo>
                  <a:lnTo>
                    <a:pt x="20" y="54"/>
                  </a:lnTo>
                  <a:lnTo>
                    <a:pt x="26" y="4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42" y="26"/>
                  </a:lnTo>
                  <a:lnTo>
                    <a:pt x="54" y="20"/>
                  </a:lnTo>
                  <a:lnTo>
                    <a:pt x="64" y="18"/>
                  </a:lnTo>
                  <a:lnTo>
                    <a:pt x="76" y="16"/>
                  </a:lnTo>
                  <a:lnTo>
                    <a:pt x="86" y="16"/>
                  </a:lnTo>
                  <a:lnTo>
                    <a:pt x="98" y="20"/>
                  </a:lnTo>
                  <a:lnTo>
                    <a:pt x="108" y="24"/>
                  </a:lnTo>
                  <a:lnTo>
                    <a:pt x="118" y="32"/>
                  </a:lnTo>
                  <a:lnTo>
                    <a:pt x="128" y="42"/>
                  </a:lnTo>
                  <a:lnTo>
                    <a:pt x="138" y="32"/>
                  </a:lnTo>
                  <a:lnTo>
                    <a:pt x="138" y="32"/>
                  </a:lnTo>
                  <a:lnTo>
                    <a:pt x="148" y="24"/>
                  </a:lnTo>
                  <a:lnTo>
                    <a:pt x="158" y="20"/>
                  </a:lnTo>
                  <a:lnTo>
                    <a:pt x="170" y="16"/>
                  </a:lnTo>
                  <a:lnTo>
                    <a:pt x="180" y="16"/>
                  </a:lnTo>
                  <a:lnTo>
                    <a:pt x="192" y="18"/>
                  </a:lnTo>
                  <a:lnTo>
                    <a:pt x="202" y="20"/>
                  </a:lnTo>
                  <a:lnTo>
                    <a:pt x="212" y="26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30" y="42"/>
                  </a:lnTo>
                  <a:lnTo>
                    <a:pt x="236" y="54"/>
                  </a:lnTo>
                  <a:lnTo>
                    <a:pt x="238" y="64"/>
                  </a:lnTo>
                  <a:lnTo>
                    <a:pt x="240" y="76"/>
                  </a:lnTo>
                  <a:lnTo>
                    <a:pt x="238" y="88"/>
                  </a:lnTo>
                  <a:lnTo>
                    <a:pt x="236" y="98"/>
                  </a:lnTo>
                  <a:lnTo>
                    <a:pt x="230" y="108"/>
                  </a:lnTo>
                  <a:lnTo>
                    <a:pt x="222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281" name="Freeform 177"/>
            <p:cNvSpPr>
              <a:spLocks/>
            </p:cNvSpPr>
            <p:nvPr/>
          </p:nvSpPr>
          <p:spPr bwMode="auto">
            <a:xfrm>
              <a:off x="3213100" y="1238250"/>
              <a:ext cx="60325" cy="6032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0" y="2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4"/>
                </a:cxn>
                <a:cxn ang="0">
                  <a:pos x="2" y="20"/>
                </a:cxn>
                <a:cxn ang="0">
                  <a:pos x="0" y="2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4" y="38"/>
                </a:cxn>
                <a:cxn ang="0">
                  <a:pos x="6" y="36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10" y="24"/>
                </a:cxn>
                <a:cxn ang="0">
                  <a:pos x="16" y="16"/>
                </a:cxn>
                <a:cxn ang="0">
                  <a:pos x="24" y="10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6" y="6"/>
                </a:cxn>
                <a:cxn ang="0">
                  <a:pos x="38" y="4"/>
                </a:cxn>
                <a:cxn ang="0">
                  <a:pos x="38" y="4"/>
                </a:cxn>
                <a:cxn ang="0">
                  <a:pos x="36" y="2"/>
                </a:cxn>
                <a:cxn ang="0">
                  <a:pos x="34" y="0"/>
                </a:cxn>
              </a:cxnLst>
              <a:rect l="0" t="0" r="r" b="b"/>
              <a:pathLst>
                <a:path w="38" h="38"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6" y="36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6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282" name="Freeform 178"/>
            <p:cNvSpPr>
              <a:spLocks/>
            </p:cNvSpPr>
            <p:nvPr/>
          </p:nvSpPr>
          <p:spPr bwMode="auto">
            <a:xfrm>
              <a:off x="3213100" y="1238250"/>
              <a:ext cx="60325" cy="6032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0" y="2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4"/>
                </a:cxn>
                <a:cxn ang="0">
                  <a:pos x="2" y="20"/>
                </a:cxn>
                <a:cxn ang="0">
                  <a:pos x="0" y="2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4" y="38"/>
                </a:cxn>
                <a:cxn ang="0">
                  <a:pos x="6" y="36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10" y="24"/>
                </a:cxn>
                <a:cxn ang="0">
                  <a:pos x="16" y="16"/>
                </a:cxn>
                <a:cxn ang="0">
                  <a:pos x="24" y="10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6" y="6"/>
                </a:cxn>
                <a:cxn ang="0">
                  <a:pos x="38" y="4"/>
                </a:cxn>
                <a:cxn ang="0">
                  <a:pos x="38" y="4"/>
                </a:cxn>
                <a:cxn ang="0">
                  <a:pos x="36" y="2"/>
                </a:cxn>
                <a:cxn ang="0">
                  <a:pos x="34" y="0"/>
                </a:cxn>
              </a:cxnLst>
              <a:rect l="0" t="0" r="r" b="b"/>
              <a:pathLst>
                <a:path w="38" h="38"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6" y="36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6" y="2"/>
                  </a:lnTo>
                  <a:lnTo>
                    <a:pt x="3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51" name="Freeform 154"/>
          <p:cNvSpPr>
            <a:spLocks noEditPoints="1"/>
          </p:cNvSpPr>
          <p:nvPr/>
        </p:nvSpPr>
        <p:spPr bwMode="auto">
          <a:xfrm>
            <a:off x="6983859" y="3491402"/>
            <a:ext cx="698496" cy="676668"/>
          </a:xfrm>
          <a:custGeom>
            <a:avLst/>
            <a:gdLst/>
            <a:ahLst/>
            <a:cxnLst>
              <a:cxn ang="0">
                <a:pos x="256" y="92"/>
              </a:cxn>
              <a:cxn ang="0">
                <a:pos x="250" y="84"/>
              </a:cxn>
              <a:cxn ang="0">
                <a:pos x="240" y="80"/>
              </a:cxn>
              <a:cxn ang="0">
                <a:pos x="144" y="10"/>
              </a:cxn>
              <a:cxn ang="0">
                <a:pos x="142" y="6"/>
              </a:cxn>
              <a:cxn ang="0">
                <a:pos x="134" y="0"/>
              </a:cxn>
              <a:cxn ang="0">
                <a:pos x="128" y="0"/>
              </a:cxn>
              <a:cxn ang="0">
                <a:pos x="118" y="2"/>
              </a:cxn>
              <a:cxn ang="0">
                <a:pos x="112" y="10"/>
              </a:cxn>
              <a:cxn ang="0">
                <a:pos x="16" y="80"/>
              </a:cxn>
              <a:cxn ang="0">
                <a:pos x="10" y="82"/>
              </a:cxn>
              <a:cxn ang="0">
                <a:pos x="4" y="88"/>
              </a:cxn>
              <a:cxn ang="0">
                <a:pos x="0" y="92"/>
              </a:cxn>
              <a:cxn ang="0">
                <a:pos x="0" y="102"/>
              </a:cxn>
              <a:cxn ang="0">
                <a:pos x="6" y="110"/>
              </a:cxn>
              <a:cxn ang="0">
                <a:pos x="42" y="228"/>
              </a:cxn>
              <a:cxn ang="0">
                <a:pos x="42" y="232"/>
              </a:cxn>
              <a:cxn ang="0">
                <a:pos x="46" y="242"/>
              </a:cxn>
              <a:cxn ang="0">
                <a:pos x="50" y="244"/>
              </a:cxn>
              <a:cxn ang="0">
                <a:pos x="60" y="248"/>
              </a:cxn>
              <a:cxn ang="0">
                <a:pos x="70" y="246"/>
              </a:cxn>
              <a:cxn ang="0">
                <a:pos x="186" y="246"/>
              </a:cxn>
              <a:cxn ang="0">
                <a:pos x="196" y="248"/>
              </a:cxn>
              <a:cxn ang="0">
                <a:pos x="200" y="248"/>
              </a:cxn>
              <a:cxn ang="0">
                <a:pos x="206" y="244"/>
              </a:cxn>
              <a:cxn ang="0">
                <a:pos x="212" y="236"/>
              </a:cxn>
              <a:cxn ang="0">
                <a:pos x="214" y="228"/>
              </a:cxn>
              <a:cxn ang="0">
                <a:pos x="250" y="110"/>
              </a:cxn>
              <a:cxn ang="0">
                <a:pos x="254" y="106"/>
              </a:cxn>
              <a:cxn ang="0">
                <a:pos x="256" y="98"/>
              </a:cxn>
              <a:cxn ang="0">
                <a:pos x="188" y="146"/>
              </a:cxn>
              <a:cxn ang="0">
                <a:pos x="184" y="154"/>
              </a:cxn>
              <a:cxn ang="0">
                <a:pos x="196" y="230"/>
              </a:cxn>
              <a:cxn ang="0">
                <a:pos x="136" y="198"/>
              </a:cxn>
              <a:cxn ang="0">
                <a:pos x="128" y="196"/>
              </a:cxn>
              <a:cxn ang="0">
                <a:pos x="60" y="230"/>
              </a:cxn>
              <a:cxn ang="0">
                <a:pos x="72" y="162"/>
              </a:cxn>
              <a:cxn ang="0">
                <a:pos x="68" y="146"/>
              </a:cxn>
              <a:cxn ang="0">
                <a:pos x="86" y="88"/>
              </a:cxn>
              <a:cxn ang="0">
                <a:pos x="94" y="84"/>
              </a:cxn>
              <a:cxn ang="0">
                <a:pos x="128" y="18"/>
              </a:cxn>
              <a:cxn ang="0">
                <a:pos x="156" y="78"/>
              </a:cxn>
              <a:cxn ang="0">
                <a:pos x="170" y="88"/>
              </a:cxn>
              <a:cxn ang="0">
                <a:pos x="188" y="146"/>
              </a:cxn>
            </a:cxnLst>
            <a:rect l="0" t="0" r="r" b="b"/>
            <a:pathLst>
              <a:path w="256" h="248">
                <a:moveTo>
                  <a:pt x="256" y="92"/>
                </a:moveTo>
                <a:lnTo>
                  <a:pt x="256" y="92"/>
                </a:lnTo>
                <a:lnTo>
                  <a:pt x="252" y="88"/>
                </a:lnTo>
                <a:lnTo>
                  <a:pt x="250" y="84"/>
                </a:lnTo>
                <a:lnTo>
                  <a:pt x="246" y="82"/>
                </a:lnTo>
                <a:lnTo>
                  <a:pt x="240" y="80"/>
                </a:lnTo>
                <a:lnTo>
                  <a:pt x="174" y="70"/>
                </a:lnTo>
                <a:lnTo>
                  <a:pt x="144" y="10"/>
                </a:lnTo>
                <a:lnTo>
                  <a:pt x="144" y="10"/>
                </a:lnTo>
                <a:lnTo>
                  <a:pt x="142" y="6"/>
                </a:lnTo>
                <a:lnTo>
                  <a:pt x="138" y="2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18" y="2"/>
                </a:lnTo>
                <a:lnTo>
                  <a:pt x="114" y="6"/>
                </a:lnTo>
                <a:lnTo>
                  <a:pt x="112" y="10"/>
                </a:lnTo>
                <a:lnTo>
                  <a:pt x="82" y="70"/>
                </a:lnTo>
                <a:lnTo>
                  <a:pt x="16" y="80"/>
                </a:lnTo>
                <a:lnTo>
                  <a:pt x="16" y="80"/>
                </a:lnTo>
                <a:lnTo>
                  <a:pt x="10" y="82"/>
                </a:lnTo>
                <a:lnTo>
                  <a:pt x="6" y="84"/>
                </a:lnTo>
                <a:lnTo>
                  <a:pt x="4" y="88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0" y="102"/>
                </a:lnTo>
                <a:lnTo>
                  <a:pt x="2" y="106"/>
                </a:lnTo>
                <a:lnTo>
                  <a:pt x="6" y="110"/>
                </a:lnTo>
                <a:lnTo>
                  <a:pt x="54" y="160"/>
                </a:lnTo>
                <a:lnTo>
                  <a:pt x="42" y="228"/>
                </a:lnTo>
                <a:lnTo>
                  <a:pt x="42" y="228"/>
                </a:lnTo>
                <a:lnTo>
                  <a:pt x="42" y="232"/>
                </a:lnTo>
                <a:lnTo>
                  <a:pt x="44" y="236"/>
                </a:lnTo>
                <a:lnTo>
                  <a:pt x="46" y="242"/>
                </a:lnTo>
                <a:lnTo>
                  <a:pt x="50" y="244"/>
                </a:lnTo>
                <a:lnTo>
                  <a:pt x="50" y="244"/>
                </a:lnTo>
                <a:lnTo>
                  <a:pt x="56" y="248"/>
                </a:lnTo>
                <a:lnTo>
                  <a:pt x="60" y="248"/>
                </a:lnTo>
                <a:lnTo>
                  <a:pt x="60" y="248"/>
                </a:lnTo>
                <a:lnTo>
                  <a:pt x="70" y="246"/>
                </a:lnTo>
                <a:lnTo>
                  <a:pt x="128" y="214"/>
                </a:lnTo>
                <a:lnTo>
                  <a:pt x="186" y="246"/>
                </a:lnTo>
                <a:lnTo>
                  <a:pt x="186" y="246"/>
                </a:lnTo>
                <a:lnTo>
                  <a:pt x="196" y="248"/>
                </a:lnTo>
                <a:lnTo>
                  <a:pt x="196" y="248"/>
                </a:lnTo>
                <a:lnTo>
                  <a:pt x="200" y="248"/>
                </a:lnTo>
                <a:lnTo>
                  <a:pt x="206" y="244"/>
                </a:lnTo>
                <a:lnTo>
                  <a:pt x="206" y="244"/>
                </a:lnTo>
                <a:lnTo>
                  <a:pt x="210" y="242"/>
                </a:lnTo>
                <a:lnTo>
                  <a:pt x="212" y="236"/>
                </a:lnTo>
                <a:lnTo>
                  <a:pt x="214" y="232"/>
                </a:lnTo>
                <a:lnTo>
                  <a:pt x="214" y="228"/>
                </a:lnTo>
                <a:lnTo>
                  <a:pt x="202" y="160"/>
                </a:lnTo>
                <a:lnTo>
                  <a:pt x="250" y="110"/>
                </a:lnTo>
                <a:lnTo>
                  <a:pt x="250" y="110"/>
                </a:lnTo>
                <a:lnTo>
                  <a:pt x="254" y="106"/>
                </a:lnTo>
                <a:lnTo>
                  <a:pt x="256" y="102"/>
                </a:lnTo>
                <a:lnTo>
                  <a:pt x="256" y="98"/>
                </a:lnTo>
                <a:lnTo>
                  <a:pt x="256" y="92"/>
                </a:lnTo>
                <a:close/>
                <a:moveTo>
                  <a:pt x="188" y="146"/>
                </a:moveTo>
                <a:lnTo>
                  <a:pt x="188" y="146"/>
                </a:lnTo>
                <a:lnTo>
                  <a:pt x="184" y="154"/>
                </a:lnTo>
                <a:lnTo>
                  <a:pt x="184" y="162"/>
                </a:lnTo>
                <a:lnTo>
                  <a:pt x="196" y="230"/>
                </a:lnTo>
                <a:lnTo>
                  <a:pt x="136" y="198"/>
                </a:lnTo>
                <a:lnTo>
                  <a:pt x="136" y="198"/>
                </a:lnTo>
                <a:lnTo>
                  <a:pt x="128" y="196"/>
                </a:lnTo>
                <a:lnTo>
                  <a:pt x="128" y="196"/>
                </a:lnTo>
                <a:lnTo>
                  <a:pt x="120" y="198"/>
                </a:lnTo>
                <a:lnTo>
                  <a:pt x="60" y="230"/>
                </a:lnTo>
                <a:lnTo>
                  <a:pt x="72" y="162"/>
                </a:lnTo>
                <a:lnTo>
                  <a:pt x="72" y="162"/>
                </a:lnTo>
                <a:lnTo>
                  <a:pt x="72" y="154"/>
                </a:lnTo>
                <a:lnTo>
                  <a:pt x="68" y="146"/>
                </a:lnTo>
                <a:lnTo>
                  <a:pt x="18" y="98"/>
                </a:lnTo>
                <a:lnTo>
                  <a:pt x="86" y="88"/>
                </a:lnTo>
                <a:lnTo>
                  <a:pt x="86" y="88"/>
                </a:lnTo>
                <a:lnTo>
                  <a:pt x="94" y="84"/>
                </a:lnTo>
                <a:lnTo>
                  <a:pt x="100" y="78"/>
                </a:lnTo>
                <a:lnTo>
                  <a:pt x="128" y="18"/>
                </a:lnTo>
                <a:lnTo>
                  <a:pt x="156" y="78"/>
                </a:lnTo>
                <a:lnTo>
                  <a:pt x="156" y="78"/>
                </a:lnTo>
                <a:lnTo>
                  <a:pt x="162" y="84"/>
                </a:lnTo>
                <a:lnTo>
                  <a:pt x="170" y="88"/>
                </a:lnTo>
                <a:lnTo>
                  <a:pt x="238" y="98"/>
                </a:lnTo>
                <a:lnTo>
                  <a:pt x="188" y="146"/>
                </a:lnTo>
                <a:close/>
              </a:path>
            </a:pathLst>
          </a:custGeom>
          <a:solidFill>
            <a:srgbClr val="E9B8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grpSp>
        <p:nvGrpSpPr>
          <p:cNvPr id="54" name="Group 32"/>
          <p:cNvGrpSpPr/>
          <p:nvPr/>
        </p:nvGrpSpPr>
        <p:grpSpPr>
          <a:xfrm>
            <a:off x="9250516" y="3099116"/>
            <a:ext cx="1459106" cy="1461238"/>
            <a:chOff x="2646363" y="2141538"/>
            <a:chExt cx="2174875" cy="2178050"/>
          </a:xfrm>
          <a:solidFill>
            <a:schemeClr val="accent3">
              <a:lumMod val="50000"/>
            </a:schemeClr>
          </a:solidFill>
          <a:effectLst/>
        </p:grpSpPr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rgbClr val="E9B8BC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46233" y="3322964"/>
            <a:ext cx="433132" cy="1015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E9B8BC"/>
                </a:solidFill>
                <a:latin typeface="+mj-ea"/>
                <a:ea typeface="+mj-ea"/>
              </a:rPr>
              <a:t>!</a:t>
            </a:r>
            <a:endParaRPr lang="ko-KR" altLang="en-US" sz="6000" b="1" dirty="0">
              <a:solidFill>
                <a:srgbClr val="E9B8BC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25020" y="5016861"/>
            <a:ext cx="2673017" cy="4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좌충우돌 프로젝트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29172" y="5016861"/>
            <a:ext cx="2673017" cy="4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실력의 중요성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04933" y="5016861"/>
            <a:ext cx="2673017" cy="4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협업의 중요성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E9B8BC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144465" y="426735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By HOTEL HOLIDAY</a:t>
            </a:r>
            <a:endParaRPr lang="en-US" sz="1400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719692" y="2315250"/>
            <a:ext cx="27462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 smtClean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THANK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4851790" y="3134655"/>
            <a:ext cx="25201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 smtClean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YOU</a:t>
            </a:r>
            <a:r>
              <a:rPr lang="en-US" sz="7000" dirty="0" smtClean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 smtClean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27" y="1545169"/>
            <a:ext cx="536147" cy="5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3" y="2621709"/>
            <a:ext cx="260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115549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chemeClr val="accent3"/>
                </a:solidFill>
                <a:latin typeface="+mj-ea"/>
                <a:ea typeface="+mj-ea"/>
              </a:rPr>
              <a:t>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2509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주제 및 목적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3112168" y="527081"/>
            <a:ext cx="8871285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70000"/>
              </a:lnSpc>
            </a:pP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본 프로젝트는 가상의 호텔 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프랜차이즈 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HOLIDAY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의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숙박예약 시스템입니다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 Light" panose="020F0502020204030203" pitchFamily="34" charset="0"/>
              </a:rPr>
              <a:t>.</a:t>
            </a:r>
            <a:endParaRPr lang="en-US" altLang="ko-KR" sz="15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1661696" y="3864660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호텔 예약 서비스를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이용하는 회원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36183" y="2474520"/>
            <a:ext cx="6751719" cy="3458878"/>
            <a:chOff x="2651225" y="2474520"/>
            <a:chExt cx="6751719" cy="34588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225" y="2474520"/>
              <a:ext cx="4371881" cy="345887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063" y="2474520"/>
              <a:ext cx="4371881" cy="3458878"/>
            </a:xfrm>
            <a:prstGeom prst="rect">
              <a:avLst/>
            </a:prstGeom>
          </p:spPr>
        </p:pic>
      </p:grpSp>
      <p:sp>
        <p:nvSpPr>
          <p:cNvPr id="14" name="Rectangle 5"/>
          <p:cNvSpPr/>
          <p:nvPr/>
        </p:nvSpPr>
        <p:spPr>
          <a:xfrm>
            <a:off x="8442764" y="3864660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전반적으로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관리하는 사람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352083" y="561787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게스트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731921" y="561787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Rectangle 3"/>
          <p:cNvSpPr/>
          <p:nvPr/>
        </p:nvSpPr>
        <p:spPr>
          <a:xfrm>
            <a:off x="-41433" y="434220"/>
            <a:ext cx="813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계획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-1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76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 bwMode="auto">
          <a:xfrm>
            <a:off x="4602005" y="2853700"/>
            <a:ext cx="3343265" cy="300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b="1" dirty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133978" y="2853700"/>
            <a:ext cx="3343265" cy="300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b="1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079809" y="2853700"/>
            <a:ext cx="3343265" cy="300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544" y="2069259"/>
            <a:ext cx="231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603041"/>
            <a:ext cx="30752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+mj-ea"/>
                <a:ea typeface="+mj-ea"/>
              </a:rPr>
              <a:t>SITES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625" y="1285686"/>
            <a:ext cx="47483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REFERENCE</a:t>
            </a:r>
            <a:endParaRPr lang="en-US" sz="5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rgbClr val="C8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다운로드\Kalmuri\K-0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2" t="1" r="8420" b="296"/>
          <a:stretch/>
        </p:blipFill>
        <p:spPr bwMode="auto">
          <a:xfrm>
            <a:off x="1131441" y="2903702"/>
            <a:ext cx="3240000" cy="29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1"/>
          <a:stretch/>
        </p:blipFill>
        <p:spPr bwMode="auto">
          <a:xfrm>
            <a:off x="4653637" y="2903702"/>
            <a:ext cx="3240000" cy="290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" r="4431" b="22356"/>
          <a:stretch/>
        </p:blipFill>
        <p:spPr bwMode="auto">
          <a:xfrm>
            <a:off x="8185610" y="2917422"/>
            <a:ext cx="3240000" cy="288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/>
          <p:nvPr/>
        </p:nvSpPr>
        <p:spPr>
          <a:xfrm>
            <a:off x="-41433" y="434220"/>
            <a:ext cx="813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계획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-2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220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1155491"/>
            <a:ext cx="4894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개발환경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grpSp>
        <p:nvGrpSpPr>
          <p:cNvPr id="12" name="그룹 19"/>
          <p:cNvGrpSpPr>
            <a:grpSpLocks/>
          </p:cNvGrpSpPr>
          <p:nvPr/>
        </p:nvGrpSpPr>
        <p:grpSpPr bwMode="auto">
          <a:xfrm>
            <a:off x="4694892" y="1704757"/>
            <a:ext cx="6834717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13" name="직사각형 1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rgbClr val="C89E9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  <a:latin typeface="+mj-ea"/>
                  <a:ea typeface="+mj-ea"/>
                </a:rPr>
                <a:t>OS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j-ea"/>
                  <a:ea typeface="+mj-ea"/>
                </a:rPr>
                <a:t>Windows 7 Ultimate K</a:t>
              </a:r>
            </a:p>
          </p:txBody>
        </p:sp>
      </p:grpSp>
      <p:grpSp>
        <p:nvGrpSpPr>
          <p:cNvPr id="15" name="그룹 20"/>
          <p:cNvGrpSpPr>
            <a:grpSpLocks/>
          </p:cNvGrpSpPr>
          <p:nvPr/>
        </p:nvGrpSpPr>
        <p:grpSpPr bwMode="auto">
          <a:xfrm>
            <a:off x="4694892" y="2269907"/>
            <a:ext cx="6834717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16" name="직사각형 1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solidFill>
              <a:srgbClr val="C89E9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  <a:latin typeface="+mj-ea"/>
                  <a:ea typeface="+mj-ea"/>
                </a:rPr>
                <a:t>WAS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j-ea"/>
                  <a:ea typeface="+mj-ea"/>
                </a:rPr>
                <a:t>Apache Tomcat 8.5</a:t>
              </a:r>
            </a:p>
          </p:txBody>
        </p:sp>
      </p:grpSp>
      <p:grpSp>
        <p:nvGrpSpPr>
          <p:cNvPr id="18" name="그룹 21"/>
          <p:cNvGrpSpPr>
            <a:grpSpLocks/>
          </p:cNvGrpSpPr>
          <p:nvPr/>
        </p:nvGrpSpPr>
        <p:grpSpPr bwMode="auto">
          <a:xfrm>
            <a:off x="4690659" y="2836644"/>
            <a:ext cx="6836193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19" name="직사각형 1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solidFill>
              <a:srgbClr val="C89E9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  <a:latin typeface="+mj-ea"/>
                  <a:ea typeface="+mj-ea"/>
                </a:rPr>
                <a:t>DBMS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j-ea"/>
                  <a:ea typeface="+mj-ea"/>
                </a:rPr>
                <a:t>Oracle XE 11g</a:t>
              </a:r>
            </a:p>
          </p:txBody>
        </p:sp>
      </p:grpSp>
      <p:grpSp>
        <p:nvGrpSpPr>
          <p:cNvPr id="21" name="그룹 22"/>
          <p:cNvGrpSpPr>
            <a:grpSpLocks/>
          </p:cNvGrpSpPr>
          <p:nvPr/>
        </p:nvGrpSpPr>
        <p:grpSpPr bwMode="auto">
          <a:xfrm>
            <a:off x="4675842" y="3401794"/>
            <a:ext cx="6834716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22" name="직사각형 2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solidFill>
              <a:srgbClr val="C89E9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  <a:latin typeface="+mj-ea"/>
                  <a:ea typeface="+mj-ea"/>
                </a:rPr>
                <a:t>Language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j-ea"/>
                  <a:ea typeface="+mj-ea"/>
                </a:rPr>
                <a:t>Java Platform 8, JSP &amp; Servlet </a:t>
              </a:r>
            </a:p>
          </p:txBody>
        </p:sp>
      </p:grpSp>
      <p:grpSp>
        <p:nvGrpSpPr>
          <p:cNvPr id="24" name="그룹 24"/>
          <p:cNvGrpSpPr>
            <a:grpSpLocks/>
          </p:cNvGrpSpPr>
          <p:nvPr/>
        </p:nvGrpSpPr>
        <p:grpSpPr bwMode="auto">
          <a:xfrm>
            <a:off x="4675842" y="4535269"/>
            <a:ext cx="6834716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25" name="직사각형 2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rgbClr val="C89E9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  <a:latin typeface="+mj-ea"/>
                  <a:ea typeface="+mj-ea"/>
                </a:rPr>
                <a:t>WEB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j-ea"/>
                  <a:ea typeface="+mj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j-ea"/>
                  <a:ea typeface="+mj-ea"/>
                </a:rPr>
                <a:t>JavaScript, jQuery</a:t>
              </a:r>
              <a:endParaRPr lang="en-US" altLang="ko-KR" sz="1200" dirty="0">
                <a:solidFill>
                  <a:srgbClr val="3F3F4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3"/>
          <p:cNvGrpSpPr>
            <a:grpSpLocks/>
          </p:cNvGrpSpPr>
          <p:nvPr/>
        </p:nvGrpSpPr>
        <p:grpSpPr bwMode="auto">
          <a:xfrm>
            <a:off x="4675843" y="3968532"/>
            <a:ext cx="6834717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28" name="직사각형 2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solidFill>
              <a:srgbClr val="C89E9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 smtClean="0">
                  <a:solidFill>
                    <a:prstClr val="white"/>
                  </a:solidFill>
                  <a:latin typeface="+mj-ea"/>
                  <a:ea typeface="+mj-ea"/>
                </a:rPr>
                <a:t>Framework</a:t>
              </a:r>
              <a:endParaRPr lang="en-US" altLang="ko-KR" sz="1400" b="1" spc="-100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ko-KR" altLang="en-US" sz="1200" dirty="0" smtClean="0">
                  <a:solidFill>
                    <a:srgbClr val="3F3F48"/>
                  </a:solidFill>
                  <a:latin typeface="+mj-ea"/>
                  <a:ea typeface="+mj-ea"/>
                </a:rPr>
                <a:t>전자정부 표준 프레임워크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j-ea"/>
                  <a:ea typeface="+mj-ea"/>
                </a:rPr>
                <a:t>(Spring framework),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j-ea"/>
                  <a:ea typeface="+mj-ea"/>
                </a:rPr>
                <a:t>Mybatis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j-ea"/>
                  <a:ea typeface="+mj-ea"/>
                </a:rPr>
                <a:t> framework</a:t>
              </a:r>
              <a:endParaRPr lang="en-US" altLang="ko-KR" sz="1200" dirty="0">
                <a:solidFill>
                  <a:srgbClr val="3F3F4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그룹 26"/>
          <p:cNvGrpSpPr>
            <a:grpSpLocks/>
          </p:cNvGrpSpPr>
          <p:nvPr/>
        </p:nvGrpSpPr>
        <p:grpSpPr bwMode="auto">
          <a:xfrm>
            <a:off x="4675842" y="5667160"/>
            <a:ext cx="6852441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31" name="직사각형 3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j-ea"/>
                  <a:ea typeface="+mj-ea"/>
                </a:rPr>
                <a:t>JavaScript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j-ea"/>
                  <a:ea typeface="+mj-ea"/>
                </a:rPr>
                <a:t>jquery-1.12.4, jquery-ui-1.12.1,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j-ea"/>
                  <a:ea typeface="+mj-ea"/>
                </a:rPr>
                <a:t>jquery.ulslide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j-ea"/>
                  <a:ea typeface="+mj-ea"/>
                </a:rPr>
                <a:t> 1.5.5, DAUM Maps API,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j-ea"/>
                  <a:ea typeface="+mj-ea"/>
                </a:rPr>
                <a:t>ckeditor</a:t>
              </a:r>
              <a:endParaRPr lang="en-US" altLang="ko-KR" sz="1200" dirty="0">
                <a:solidFill>
                  <a:srgbClr val="3F3F48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solidFill>
              <a:srgbClr val="C89E9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  <a:latin typeface="+mj-ea"/>
                  <a:ea typeface="+mj-ea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  <a:latin typeface="+mj-ea"/>
                  <a:ea typeface="+mj-ea"/>
                </a:rPr>
                <a:t>Source</a:t>
              </a:r>
            </a:p>
          </p:txBody>
        </p:sp>
      </p:grpSp>
      <p:grpSp>
        <p:nvGrpSpPr>
          <p:cNvPr id="33" name="그룹 25"/>
          <p:cNvGrpSpPr>
            <a:grpSpLocks/>
          </p:cNvGrpSpPr>
          <p:nvPr/>
        </p:nvGrpSpPr>
        <p:grpSpPr bwMode="auto">
          <a:xfrm>
            <a:off x="4675842" y="5100419"/>
            <a:ext cx="6834716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34" name="직사각형 3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solidFill>
              <a:srgbClr val="C89E9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  <a:latin typeface="+mj-ea"/>
                  <a:ea typeface="+mj-ea"/>
                </a:rPr>
                <a:t>Tool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j-ea"/>
                  <a:ea typeface="+mj-ea"/>
                </a:rPr>
                <a:t>Spring tool suite 3.9.7,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j-ea"/>
                  <a:ea typeface="+mj-ea"/>
                </a:rPr>
                <a:t>eXERD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j-ea"/>
                  <a:ea typeface="+mj-ea"/>
                </a:rPr>
                <a:t>(E-R Modeling Tool)</a:t>
              </a:r>
            </a:p>
          </p:txBody>
        </p:sp>
      </p:grpSp>
      <p:sp>
        <p:nvSpPr>
          <p:cNvPr id="36" name="Rectangle 3"/>
          <p:cNvSpPr/>
          <p:nvPr/>
        </p:nvSpPr>
        <p:spPr>
          <a:xfrm>
            <a:off x="-41433" y="434220"/>
            <a:ext cx="813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계획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-2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37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endCxn id="9" idx="2"/>
          </p:cNvCxnSpPr>
          <p:nvPr/>
        </p:nvCxnSpPr>
        <p:spPr>
          <a:xfrm flipV="1">
            <a:off x="6009262" y="1472148"/>
            <a:ext cx="2460" cy="23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676458" y="1229571"/>
            <a:ext cx="670528" cy="324000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584077" y="1230698"/>
            <a:ext cx="670528" cy="324000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544" y="2621709"/>
            <a:ext cx="220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981" y="1490860"/>
            <a:ext cx="3135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accent3"/>
                </a:solidFill>
                <a:latin typeface="+mj-ea"/>
                <a:ea typeface="+mj-ea"/>
              </a:rPr>
              <a:t>사용자 모드 측</a:t>
            </a:r>
            <a:r>
              <a:rPr lang="en-US" altLang="ko-KR" sz="2000" b="1" dirty="0" smtClean="0">
                <a:solidFill>
                  <a:schemeClr val="accent3"/>
                </a:solidFill>
                <a:latin typeface="+mj-ea"/>
                <a:ea typeface="+mj-ea"/>
              </a:rPr>
              <a:t>(WBS)</a:t>
            </a:r>
            <a:endParaRPr lang="en-US" sz="2000" b="1" dirty="0" smtClean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900891"/>
            <a:ext cx="30123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작업분할 구조도</a:t>
            </a:r>
            <a:endParaRPr lang="en-US" sz="3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73998" y="649552"/>
            <a:ext cx="670528" cy="324000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Holiday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76458" y="1148148"/>
            <a:ext cx="670528" cy="324000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로그인</a:t>
            </a:r>
            <a:r>
              <a:rPr lang="en-US" altLang="ko-KR" sz="1000" b="1" dirty="0" smtClean="0">
                <a:latin typeface="+mj-ea"/>
                <a:ea typeface="+mj-ea"/>
              </a:rPr>
              <a:t>/</a:t>
            </a: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로그아</a:t>
            </a:r>
            <a:r>
              <a:rPr lang="ko-KR" altLang="en-US" sz="1000" b="1" dirty="0">
                <a:latin typeface="+mj-ea"/>
                <a:ea typeface="+mj-ea"/>
              </a:rPr>
              <a:t>웃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4077" y="1148148"/>
            <a:ext cx="670528" cy="324000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ID/PW</a:t>
            </a: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찾</a:t>
            </a:r>
            <a:r>
              <a:rPr lang="ko-KR" altLang="en-US" sz="1000" b="1" dirty="0">
                <a:latin typeface="+mj-ea"/>
                <a:ea typeface="+mj-ea"/>
              </a:rPr>
              <a:t>기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2650" y="1940236"/>
            <a:ext cx="670528" cy="324000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Guest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>
            <a:stCxn id="8" idx="2"/>
            <a:endCxn id="9" idx="0"/>
          </p:cNvCxnSpPr>
          <p:nvPr/>
        </p:nvCxnSpPr>
        <p:spPr>
          <a:xfrm>
            <a:off x="6009262" y="973552"/>
            <a:ext cx="2460" cy="174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0" idx="0"/>
            <a:endCxn id="8" idx="2"/>
          </p:cNvCxnSpPr>
          <p:nvPr/>
        </p:nvCxnSpPr>
        <p:spPr>
          <a:xfrm rot="5400000" flipH="1" flipV="1">
            <a:off x="5377003" y="515890"/>
            <a:ext cx="174596" cy="10899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0"/>
          </p:cNvCxnSpPr>
          <p:nvPr/>
        </p:nvCxnSpPr>
        <p:spPr>
          <a:xfrm flipV="1">
            <a:off x="4917914" y="1706192"/>
            <a:ext cx="0" cy="23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917914" y="1706192"/>
            <a:ext cx="1091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09262" y="1706192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457534" y="1706192"/>
            <a:ext cx="1512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>
            <a:off x="9969702" y="1706192"/>
            <a:ext cx="0" cy="23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560990" y="2774616"/>
            <a:ext cx="670528" cy="648072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My</a:t>
            </a:r>
          </a:p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Page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260054" y="2774616"/>
            <a:ext cx="670528" cy="648072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이벤트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418414" y="2774616"/>
            <a:ext cx="670528" cy="648072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고객 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센터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603870" y="2774616"/>
            <a:ext cx="670528" cy="648072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지역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선</a:t>
            </a:r>
            <a:r>
              <a:rPr lang="ko-KR" altLang="en-US" sz="1000" b="1" dirty="0">
                <a:latin typeface="+mj-ea"/>
                <a:ea typeface="+mj-ea"/>
              </a:rPr>
              <a:t>택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98334" y="4676540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방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선택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512878" y="4676540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latin typeface="+mj-ea"/>
                <a:ea typeface="+mj-ea"/>
              </a:rPr>
              <a:t>문의글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작</a:t>
            </a:r>
            <a:r>
              <a:rPr lang="ko-KR" altLang="en-US" sz="1000" b="1" dirty="0">
                <a:latin typeface="+mj-ea"/>
                <a:ea typeface="+mj-ea"/>
              </a:rPr>
              <a:t>성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69702" y="3721534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이벤트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확인</a:t>
            </a:r>
            <a:endParaRPr lang="en-US" altLang="ko-KR" sz="1000" b="1" dirty="0" smtClean="0">
              <a:latin typeface="+mj-ea"/>
              <a:ea typeface="+mj-ea"/>
            </a:endParaRPr>
          </a:p>
        </p:txBody>
      </p:sp>
      <p:cxnSp>
        <p:nvCxnSpPr>
          <p:cNvPr id="28" name="직선 연결선 27"/>
          <p:cNvCxnSpPr>
            <a:stCxn id="23" idx="2"/>
            <a:endCxn id="26" idx="0"/>
          </p:cNvCxnSpPr>
          <p:nvPr/>
        </p:nvCxnSpPr>
        <p:spPr>
          <a:xfrm>
            <a:off x="9753678" y="3422688"/>
            <a:ext cx="0" cy="1253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2"/>
            <a:endCxn id="25" idx="0"/>
          </p:cNvCxnSpPr>
          <p:nvPr/>
        </p:nvCxnSpPr>
        <p:spPr>
          <a:xfrm>
            <a:off x="8939134" y="3422688"/>
            <a:ext cx="0" cy="1253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778750" y="5612644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latin typeface="+mj-ea"/>
                <a:ea typeface="+mj-ea"/>
              </a:rPr>
              <a:t>방정보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조</a:t>
            </a:r>
            <a:r>
              <a:rPr lang="ko-KR" altLang="en-US" sz="1000" b="1" dirty="0">
                <a:latin typeface="+mj-ea"/>
                <a:ea typeface="+mj-ea"/>
              </a:rPr>
              <a:t>회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38294" y="5612644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이용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후기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529830" y="5612644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방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예약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8948246" y="5324612"/>
            <a:ext cx="0" cy="15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0"/>
          </p:cNvCxnSpPr>
          <p:nvPr/>
        </p:nvCxnSpPr>
        <p:spPr>
          <a:xfrm flipV="1">
            <a:off x="8579094" y="5475474"/>
            <a:ext cx="0" cy="137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0024470" y="5475474"/>
            <a:ext cx="0" cy="137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10770630" y="5475474"/>
            <a:ext cx="0" cy="137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579094" y="5475474"/>
            <a:ext cx="2191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662026" y="4676540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회원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수</a:t>
            </a:r>
            <a:r>
              <a:rPr lang="ko-KR" altLang="en-US" sz="1000" b="1" dirty="0">
                <a:latin typeface="+mj-ea"/>
                <a:ea typeface="+mj-ea"/>
              </a:rPr>
              <a:t>정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53618" y="4676540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회원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탈퇴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96747" y="4676540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회원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가입</a:t>
            </a:r>
            <a:endParaRPr lang="en-US" altLang="ko-KR" sz="1000" b="1" dirty="0" smtClean="0">
              <a:latin typeface="+mj-ea"/>
              <a:ea typeface="+mj-ea"/>
            </a:endParaRPr>
          </a:p>
        </p:txBody>
      </p:sp>
      <p:cxnSp>
        <p:nvCxnSpPr>
          <p:cNvPr id="41" name="직선 연결선 40"/>
          <p:cNvCxnSpPr>
            <a:stCxn id="40" idx="0"/>
          </p:cNvCxnSpPr>
          <p:nvPr/>
        </p:nvCxnSpPr>
        <p:spPr>
          <a:xfrm flipV="1">
            <a:off x="3137547" y="4539370"/>
            <a:ext cx="0" cy="137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584074" y="4539370"/>
            <a:ext cx="0" cy="137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138698" y="4539370"/>
            <a:ext cx="1445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87880" y="4676540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지난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예</a:t>
            </a:r>
            <a:r>
              <a:rPr lang="ko-KR" altLang="en-US" sz="1000" b="1" dirty="0">
                <a:latin typeface="+mj-ea"/>
                <a:ea typeface="+mj-ea"/>
              </a:rPr>
              <a:t>약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83077" y="4676540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예약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현</a:t>
            </a:r>
            <a:r>
              <a:rPr lang="ko-KR" altLang="en-US" sz="1000" b="1" dirty="0">
                <a:latin typeface="+mj-ea"/>
                <a:ea typeface="+mj-ea"/>
              </a:rPr>
              <a:t>황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6014182" y="4539370"/>
            <a:ext cx="0" cy="137170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811564" y="4676540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고객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센터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err="1" smtClean="0">
                <a:latin typeface="+mj-ea"/>
                <a:ea typeface="+mj-ea"/>
              </a:rPr>
              <a:t>글확인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0990" y="3726744"/>
            <a:ext cx="670528" cy="648072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회원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관</a:t>
            </a:r>
            <a:r>
              <a:rPr lang="ko-KR" altLang="en-US" sz="1000" b="1" dirty="0">
                <a:latin typeface="+mj-ea"/>
                <a:ea typeface="+mj-ea"/>
              </a:rPr>
              <a:t>리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87477" y="5612644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후기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작</a:t>
            </a:r>
            <a:r>
              <a:rPr lang="ko-KR" altLang="en-US" sz="1000" b="1" dirty="0">
                <a:latin typeface="+mj-ea"/>
                <a:ea typeface="+mj-ea"/>
              </a:rPr>
              <a:t>성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68462" y="5612644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예약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취</a:t>
            </a:r>
            <a:r>
              <a:rPr lang="ko-KR" altLang="en-US" sz="1000" b="1" dirty="0">
                <a:latin typeface="+mj-ea"/>
                <a:ea typeface="+mj-ea"/>
              </a:rPr>
              <a:t>소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66086" y="5612644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latin typeface="+mj-ea"/>
                <a:ea typeface="+mj-ea"/>
              </a:rPr>
              <a:t>문의글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수</a:t>
            </a:r>
            <a:r>
              <a:rPr lang="ko-KR" altLang="en-US" sz="1000" b="1" dirty="0">
                <a:latin typeface="+mj-ea"/>
                <a:ea typeface="+mj-ea"/>
              </a:rPr>
              <a:t>정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1686" y="5612644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latin typeface="+mj-ea"/>
                <a:ea typeface="+mj-ea"/>
              </a:rPr>
              <a:t>문의글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삭</a:t>
            </a:r>
            <a:r>
              <a:rPr lang="ko-KR" altLang="en-US" sz="1000" b="1" dirty="0">
                <a:latin typeface="+mj-ea"/>
                <a:ea typeface="+mj-ea"/>
              </a:rPr>
              <a:t>제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cxnSp>
        <p:nvCxnSpPr>
          <p:cNvPr id="53" name="직선 연결선 52"/>
          <p:cNvCxnSpPr>
            <a:endCxn id="44" idx="2"/>
          </p:cNvCxnSpPr>
          <p:nvPr/>
        </p:nvCxnSpPr>
        <p:spPr>
          <a:xfrm flipH="1" flipV="1">
            <a:off x="5328680" y="5324612"/>
            <a:ext cx="16489" cy="2880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7402486" y="5475474"/>
            <a:ext cx="0" cy="137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6701966" y="5475474"/>
            <a:ext cx="0" cy="137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706886" y="5475474"/>
            <a:ext cx="6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7" idx="2"/>
          </p:cNvCxnSpPr>
          <p:nvPr/>
        </p:nvCxnSpPr>
        <p:spPr>
          <a:xfrm>
            <a:off x="7052364" y="5324612"/>
            <a:ext cx="0" cy="15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6020798" y="5324612"/>
            <a:ext cx="0" cy="2880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323012" y="3726744"/>
            <a:ext cx="670528" cy="648072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나의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예</a:t>
            </a:r>
            <a:r>
              <a:rPr lang="ko-KR" altLang="en-US" sz="1000" b="1" dirty="0">
                <a:latin typeface="+mj-ea"/>
                <a:ea typeface="+mj-ea"/>
              </a:rPr>
              <a:t>약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16412" y="3726744"/>
            <a:ext cx="670528" cy="648072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나의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문의</a:t>
            </a:r>
          </a:p>
        </p:txBody>
      </p:sp>
      <p:cxnSp>
        <p:nvCxnSpPr>
          <p:cNvPr id="61" name="직선 연결선 60"/>
          <p:cNvCxnSpPr>
            <a:stCxn id="60" idx="2"/>
            <a:endCxn id="47" idx="0"/>
          </p:cNvCxnSpPr>
          <p:nvPr/>
        </p:nvCxnSpPr>
        <p:spPr>
          <a:xfrm>
            <a:off x="7051676" y="4374816"/>
            <a:ext cx="688" cy="30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6018612" y="4539370"/>
            <a:ext cx="0" cy="1371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318092" y="4539370"/>
            <a:ext cx="0" cy="1371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323012" y="4539370"/>
            <a:ext cx="695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668490" y="4388508"/>
            <a:ext cx="0" cy="1508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883554" y="4374816"/>
            <a:ext cx="0" cy="30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883554" y="3422688"/>
            <a:ext cx="0" cy="30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83554" y="3574716"/>
            <a:ext cx="3171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643640" y="3573550"/>
            <a:ext cx="0" cy="1508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054686" y="3570672"/>
            <a:ext cx="0" cy="15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917914" y="2264236"/>
            <a:ext cx="0" cy="26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861008" y="2527218"/>
            <a:ext cx="0" cy="252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921932" y="2527218"/>
            <a:ext cx="0" cy="252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9718210" y="2527218"/>
            <a:ext cx="0" cy="252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0595318" y="2527218"/>
            <a:ext cx="0" cy="252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61008" y="2528384"/>
            <a:ext cx="6734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780147" y="2774616"/>
            <a:ext cx="670528" cy="648072"/>
          </a:xfrm>
          <a:prstGeom prst="rect">
            <a:avLst/>
          </a:prstGeom>
          <a:solidFill>
            <a:srgbClr val="3834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공지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사항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8118078" y="2527218"/>
            <a:ext cx="0" cy="252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7" idx="0"/>
            <a:endCxn id="22" idx="2"/>
          </p:cNvCxnSpPr>
          <p:nvPr/>
        </p:nvCxnSpPr>
        <p:spPr>
          <a:xfrm rot="5400000" flipH="1" flipV="1">
            <a:off x="10253487" y="3379703"/>
            <a:ext cx="298846" cy="38481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689782" y="3721534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포인트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수</a:t>
            </a:r>
            <a:r>
              <a:rPr lang="ko-KR" altLang="en-US" sz="1000" b="1" dirty="0">
                <a:latin typeface="+mj-ea"/>
                <a:ea typeface="+mj-ea"/>
              </a:rPr>
              <a:t>령</a:t>
            </a:r>
            <a:endParaRPr lang="en-US" altLang="ko-KR" sz="1000" b="1" dirty="0" smtClean="0">
              <a:latin typeface="+mj-ea"/>
              <a:ea typeface="+mj-ea"/>
            </a:endParaRPr>
          </a:p>
        </p:txBody>
      </p:sp>
      <p:cxnSp>
        <p:nvCxnSpPr>
          <p:cNvPr id="81" name="꺾인 연결선 80"/>
          <p:cNvCxnSpPr>
            <a:stCxn id="80" idx="0"/>
          </p:cNvCxnSpPr>
          <p:nvPr/>
        </p:nvCxnSpPr>
        <p:spPr>
          <a:xfrm rot="16200000" flipV="1">
            <a:off x="10689541" y="3480493"/>
            <a:ext cx="146818" cy="3352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634438" y="1940236"/>
            <a:ext cx="670528" cy="324000"/>
          </a:xfrm>
          <a:prstGeom prst="rect">
            <a:avLst/>
          </a:prstGeom>
          <a:solidFill>
            <a:srgbClr val="C0B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ADMIN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560990" y="4282455"/>
            <a:ext cx="670528" cy="91913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93346" y="5232699"/>
            <a:ext cx="486152" cy="91913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60888" y="5232698"/>
            <a:ext cx="483876" cy="91913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352480" y="5232698"/>
            <a:ext cx="483876" cy="91913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260054" y="3330775"/>
            <a:ext cx="670528" cy="91913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969702" y="4277693"/>
            <a:ext cx="481600" cy="91913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689782" y="4277692"/>
            <a:ext cx="481600" cy="91913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323012" y="4283121"/>
            <a:ext cx="670528" cy="91913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86742" y="5232697"/>
            <a:ext cx="483876" cy="91913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783673" y="5229225"/>
            <a:ext cx="480408" cy="95387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86339" y="6168803"/>
            <a:ext cx="483876" cy="91913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66186" y="6168803"/>
            <a:ext cx="483876" cy="91913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338294" y="6168803"/>
            <a:ext cx="483876" cy="91913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0529830" y="6168499"/>
            <a:ext cx="481600" cy="91913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16412" y="4287069"/>
            <a:ext cx="670528" cy="91913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11472" y="5227934"/>
            <a:ext cx="480408" cy="95387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466525" y="6165025"/>
            <a:ext cx="480408" cy="95387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161686" y="6168803"/>
            <a:ext cx="480408" cy="95387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603870" y="3328338"/>
            <a:ext cx="670528" cy="91913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418414" y="3328338"/>
            <a:ext cx="670528" cy="91913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698334" y="5227933"/>
            <a:ext cx="480408" cy="95387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512878" y="5227936"/>
            <a:ext cx="480408" cy="95387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779503" y="6168803"/>
            <a:ext cx="480408" cy="95387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782243" y="3329306"/>
            <a:ext cx="666336" cy="91913"/>
          </a:xfrm>
          <a:prstGeom prst="rect">
            <a:avLst/>
          </a:prstGeom>
          <a:solidFill>
            <a:srgbClr val="6298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10" name="Rectangle 3"/>
          <p:cNvSpPr/>
          <p:nvPr/>
        </p:nvSpPr>
        <p:spPr>
          <a:xfrm>
            <a:off x="-41433" y="434220"/>
            <a:ext cx="813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계획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-3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40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꺾인 연결선 216"/>
          <p:cNvCxnSpPr>
            <a:stCxn id="197" idx="2"/>
            <a:endCxn id="199" idx="0"/>
          </p:cNvCxnSpPr>
          <p:nvPr/>
        </p:nvCxnSpPr>
        <p:spPr>
          <a:xfrm rot="5400000">
            <a:off x="5111949" y="1303637"/>
            <a:ext cx="333597" cy="20386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197" idx="2"/>
            <a:endCxn id="198" idx="0"/>
          </p:cNvCxnSpPr>
          <p:nvPr/>
        </p:nvCxnSpPr>
        <p:spPr>
          <a:xfrm rot="16200000" flipH="1">
            <a:off x="7368521" y="1085743"/>
            <a:ext cx="333597" cy="24744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직사각형 238"/>
          <p:cNvSpPr/>
          <p:nvPr/>
        </p:nvSpPr>
        <p:spPr>
          <a:xfrm>
            <a:off x="5964183" y="1902628"/>
            <a:ext cx="669167" cy="324000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544" y="2621709"/>
            <a:ext cx="220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981" y="1490860"/>
            <a:ext cx="3135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accent3"/>
                </a:solidFill>
                <a:latin typeface="+mj-ea"/>
                <a:ea typeface="+mj-ea"/>
              </a:rPr>
              <a:t>관리자 모드 측</a:t>
            </a:r>
            <a:r>
              <a:rPr lang="en-US" altLang="ko-KR" sz="2000" b="1" dirty="0" smtClean="0">
                <a:solidFill>
                  <a:schemeClr val="accent3"/>
                </a:solidFill>
                <a:latin typeface="+mj-ea"/>
                <a:ea typeface="+mj-ea"/>
              </a:rPr>
              <a:t>(WBS)</a:t>
            </a:r>
            <a:endParaRPr lang="en-US" sz="2000" b="1" dirty="0" smtClean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900891"/>
            <a:ext cx="30123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작업분할 구조도</a:t>
            </a:r>
            <a:endParaRPr lang="en-US" sz="3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5962823" y="1199091"/>
            <a:ext cx="670528" cy="324000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Holiday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962822" y="1832178"/>
            <a:ext cx="670528" cy="324000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로그인</a:t>
            </a:r>
            <a:r>
              <a:rPr lang="en-US" altLang="ko-KR" sz="1000" b="1" dirty="0" smtClean="0">
                <a:latin typeface="+mj-ea"/>
                <a:ea typeface="+mj-ea"/>
              </a:rPr>
              <a:t>/</a:t>
            </a: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로그아</a:t>
            </a:r>
            <a:r>
              <a:rPr lang="ko-KR" altLang="en-US" sz="1000" b="1" dirty="0">
                <a:latin typeface="+mj-ea"/>
                <a:ea typeface="+mj-ea"/>
              </a:rPr>
              <a:t>웃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8437288" y="2489775"/>
            <a:ext cx="670528" cy="324000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ADMIN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3924143" y="2489775"/>
            <a:ext cx="670528" cy="324000"/>
          </a:xfrm>
          <a:prstGeom prst="rect">
            <a:avLst/>
          </a:prstGeom>
          <a:solidFill>
            <a:srgbClr val="C0B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Guest</a:t>
            </a:r>
            <a:endParaRPr lang="en-US" altLang="ko-KR" sz="1000" b="1" dirty="0" smtClean="0">
              <a:latin typeface="+mj-ea"/>
              <a:ea typeface="+mj-ea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075688" y="3324154"/>
            <a:ext cx="670528" cy="648072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고객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센터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8170150" y="5226079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문의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답</a:t>
            </a:r>
            <a:r>
              <a:rPr lang="ko-KR" altLang="en-US" sz="1000" b="1" dirty="0">
                <a:latin typeface="+mj-ea"/>
                <a:ea typeface="+mj-ea"/>
              </a:rPr>
              <a:t>변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8170151" y="4274515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문의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확</a:t>
            </a:r>
            <a:r>
              <a:rPr lang="ko-KR" altLang="en-US" sz="1000" b="1" dirty="0">
                <a:latin typeface="+mj-ea"/>
                <a:ea typeface="+mj-ea"/>
              </a:rPr>
              <a:t>인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7412595" y="4273950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호텔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선</a:t>
            </a:r>
            <a:r>
              <a:rPr lang="ko-KR" altLang="en-US" sz="1000" b="1" dirty="0">
                <a:latin typeface="+mj-ea"/>
                <a:ea typeface="+mj-ea"/>
              </a:rPr>
              <a:t>택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7318132" y="3324154"/>
            <a:ext cx="670528" cy="648072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Hotel</a:t>
            </a: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관</a:t>
            </a:r>
            <a:r>
              <a:rPr lang="ko-KR" altLang="en-US" sz="1000" b="1" dirty="0">
                <a:latin typeface="+mj-ea"/>
                <a:ea typeface="+mj-ea"/>
              </a:rPr>
              <a:t>리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5920922" y="5214545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예약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현</a:t>
            </a:r>
            <a:r>
              <a:rPr lang="ko-KR" altLang="en-US" sz="1000" b="1" dirty="0">
                <a:latin typeface="+mj-ea"/>
                <a:ea typeface="+mj-ea"/>
              </a:rPr>
              <a:t>황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7412597" y="5214633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방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정보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관</a:t>
            </a:r>
            <a:r>
              <a:rPr lang="ko-KR" altLang="en-US" sz="1000" b="1" dirty="0">
                <a:latin typeface="+mj-ea"/>
                <a:ea typeface="+mj-ea"/>
              </a:rPr>
              <a:t>리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6633350" y="5214633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지난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예</a:t>
            </a:r>
            <a:r>
              <a:rPr lang="ko-KR" altLang="en-US" sz="1000" b="1" dirty="0">
                <a:latin typeface="+mj-ea"/>
                <a:ea typeface="+mj-ea"/>
              </a:rPr>
              <a:t>약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8951860" y="3324155"/>
            <a:ext cx="670528" cy="648072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이벤트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게시판</a:t>
            </a:r>
            <a:r>
              <a:rPr lang="en-US" altLang="ko-KR" sz="1000" b="1" dirty="0" smtClean="0">
                <a:latin typeface="+mj-ea"/>
                <a:ea typeface="+mj-ea"/>
              </a:rPr>
              <a:t>)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9046323" y="5214722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이벤트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관</a:t>
            </a:r>
            <a:r>
              <a:rPr lang="ko-KR" altLang="en-US" sz="1000" b="1" dirty="0">
                <a:latin typeface="+mj-ea"/>
                <a:ea typeface="+mj-ea"/>
              </a:rPr>
              <a:t>리</a:t>
            </a:r>
            <a:endParaRPr lang="en-US" altLang="ko-KR" sz="1000" b="1" dirty="0" smtClean="0">
              <a:latin typeface="+mj-ea"/>
              <a:ea typeface="+mj-ea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398478" y="3334397"/>
            <a:ext cx="670528" cy="648072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회원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관리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4482224" y="5214721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회원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리스트</a:t>
            </a:r>
          </a:p>
        </p:txBody>
      </p:sp>
      <p:sp>
        <p:nvSpPr>
          <p:cNvPr id="212" name="직사각형 211"/>
          <p:cNvSpPr/>
          <p:nvPr/>
        </p:nvSpPr>
        <p:spPr>
          <a:xfrm>
            <a:off x="3747803" y="5214633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회원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등급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조정</a:t>
            </a:r>
          </a:p>
        </p:txBody>
      </p:sp>
      <p:sp>
        <p:nvSpPr>
          <p:cNvPr id="213" name="직사각형 212"/>
          <p:cNvSpPr/>
          <p:nvPr/>
        </p:nvSpPr>
        <p:spPr>
          <a:xfrm>
            <a:off x="5191631" y="5214721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포인트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부</a:t>
            </a:r>
            <a:r>
              <a:rPr lang="ko-KR" altLang="en-US" sz="1000" b="1" dirty="0">
                <a:latin typeface="+mj-ea"/>
                <a:ea typeface="+mj-ea"/>
              </a:rPr>
              <a:t>여</a:t>
            </a:r>
            <a:endParaRPr lang="en-US" altLang="ko-KR" sz="1000" b="1" dirty="0" smtClean="0">
              <a:latin typeface="+mj-ea"/>
              <a:ea typeface="+mj-ea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9828799" y="3324155"/>
            <a:ext cx="670528" cy="648072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공지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사항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latin typeface="+mj-ea"/>
                <a:ea typeface="+mj-ea"/>
              </a:rPr>
              <a:t>게시판</a:t>
            </a:r>
            <a:r>
              <a:rPr lang="en-US" altLang="ko-KR" sz="1000" b="1" dirty="0" smtClean="0">
                <a:latin typeface="+mj-ea"/>
                <a:ea typeface="+mj-ea"/>
              </a:rPr>
              <a:t>)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9923264" y="5214633"/>
            <a:ext cx="4816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공지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사항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관</a:t>
            </a:r>
            <a:r>
              <a:rPr lang="ko-KR" altLang="en-US" sz="1000" b="1" dirty="0">
                <a:latin typeface="+mj-ea"/>
                <a:ea typeface="+mj-ea"/>
              </a:rPr>
              <a:t>리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cxnSp>
        <p:nvCxnSpPr>
          <p:cNvPr id="216" name="꺾인 연결선 215"/>
          <p:cNvCxnSpPr>
            <a:stCxn id="196" idx="2"/>
            <a:endCxn id="197" idx="0"/>
          </p:cNvCxnSpPr>
          <p:nvPr/>
        </p:nvCxnSpPr>
        <p:spPr>
          <a:xfrm rot="5400000">
            <a:off x="6143544" y="1677634"/>
            <a:ext cx="309087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stCxn id="210" idx="0"/>
            <a:endCxn id="198" idx="2"/>
          </p:cNvCxnSpPr>
          <p:nvPr/>
        </p:nvCxnSpPr>
        <p:spPr>
          <a:xfrm rot="5400000" flipH="1" flipV="1">
            <a:off x="6492836" y="1054681"/>
            <a:ext cx="520622" cy="40388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98" idx="2"/>
            <a:endCxn id="214" idx="0"/>
          </p:cNvCxnSpPr>
          <p:nvPr/>
        </p:nvCxnSpPr>
        <p:spPr>
          <a:xfrm rot="16200000" flipH="1">
            <a:off x="9213117" y="2373209"/>
            <a:ext cx="510380" cy="13915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04" idx="0"/>
            <a:endCxn id="198" idx="2"/>
          </p:cNvCxnSpPr>
          <p:nvPr/>
        </p:nvCxnSpPr>
        <p:spPr>
          <a:xfrm rot="5400000" flipH="1" flipV="1">
            <a:off x="7957785" y="2509387"/>
            <a:ext cx="510379" cy="1119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꺾인 연결선 221"/>
          <p:cNvCxnSpPr>
            <a:stCxn id="198" idx="2"/>
            <a:endCxn id="208" idx="0"/>
          </p:cNvCxnSpPr>
          <p:nvPr/>
        </p:nvCxnSpPr>
        <p:spPr>
          <a:xfrm rot="16200000" flipH="1">
            <a:off x="8774648" y="2811679"/>
            <a:ext cx="510380" cy="5145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198" idx="2"/>
            <a:endCxn id="200" idx="0"/>
          </p:cNvCxnSpPr>
          <p:nvPr/>
        </p:nvCxnSpPr>
        <p:spPr>
          <a:xfrm rot="5400000">
            <a:off x="8336563" y="2888164"/>
            <a:ext cx="510379" cy="36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210" idx="2"/>
            <a:endCxn id="213" idx="0"/>
          </p:cNvCxnSpPr>
          <p:nvPr/>
        </p:nvCxnSpPr>
        <p:spPr>
          <a:xfrm rot="16200000" flipH="1">
            <a:off x="4466960" y="4249250"/>
            <a:ext cx="1232252" cy="6986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꺾인 연결선 224"/>
          <p:cNvCxnSpPr>
            <a:stCxn id="210" idx="2"/>
            <a:endCxn id="212" idx="0"/>
          </p:cNvCxnSpPr>
          <p:nvPr/>
        </p:nvCxnSpPr>
        <p:spPr>
          <a:xfrm rot="5400000">
            <a:off x="3745091" y="4225982"/>
            <a:ext cx="1232164" cy="745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꺾인 연결선 225"/>
          <p:cNvCxnSpPr>
            <a:stCxn id="210" idx="2"/>
            <a:endCxn id="211" idx="0"/>
          </p:cNvCxnSpPr>
          <p:nvPr/>
        </p:nvCxnSpPr>
        <p:spPr>
          <a:xfrm rot="5400000">
            <a:off x="4112257" y="4593236"/>
            <a:ext cx="1232252" cy="10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stCxn id="204" idx="2"/>
            <a:endCxn id="203" idx="0"/>
          </p:cNvCxnSpPr>
          <p:nvPr/>
        </p:nvCxnSpPr>
        <p:spPr>
          <a:xfrm rot="5400000">
            <a:off x="7502534" y="4123088"/>
            <a:ext cx="30172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200" idx="2"/>
            <a:endCxn id="202" idx="0"/>
          </p:cNvCxnSpPr>
          <p:nvPr/>
        </p:nvCxnSpPr>
        <p:spPr>
          <a:xfrm rot="5400000">
            <a:off x="8259808" y="4123370"/>
            <a:ext cx="30228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꺾인 연결선 228"/>
          <p:cNvCxnSpPr>
            <a:stCxn id="202" idx="2"/>
            <a:endCxn id="201" idx="0"/>
          </p:cNvCxnSpPr>
          <p:nvPr/>
        </p:nvCxnSpPr>
        <p:spPr>
          <a:xfrm rot="5400000">
            <a:off x="8259205" y="5074333"/>
            <a:ext cx="303492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208" idx="2"/>
            <a:endCxn id="209" idx="0"/>
          </p:cNvCxnSpPr>
          <p:nvPr/>
        </p:nvCxnSpPr>
        <p:spPr>
          <a:xfrm rot="5400000">
            <a:off x="8665877" y="4593474"/>
            <a:ext cx="1242495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꺾인 연결선 230"/>
          <p:cNvCxnSpPr>
            <a:stCxn id="214" idx="2"/>
            <a:endCxn id="215" idx="0"/>
          </p:cNvCxnSpPr>
          <p:nvPr/>
        </p:nvCxnSpPr>
        <p:spPr>
          <a:xfrm rot="16200000" flipH="1">
            <a:off x="9542860" y="4593429"/>
            <a:ext cx="124240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03" idx="2"/>
            <a:endCxn id="206" idx="0"/>
          </p:cNvCxnSpPr>
          <p:nvPr/>
        </p:nvCxnSpPr>
        <p:spPr>
          <a:xfrm>
            <a:off x="7653395" y="4922022"/>
            <a:ext cx="2" cy="292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직사각형 232"/>
          <p:cNvSpPr/>
          <p:nvPr/>
        </p:nvSpPr>
        <p:spPr>
          <a:xfrm>
            <a:off x="6203622" y="3324154"/>
            <a:ext cx="670528" cy="648072"/>
          </a:xfrm>
          <a:prstGeom prst="rect">
            <a:avLst/>
          </a:prstGeom>
          <a:solidFill>
            <a:srgbClr val="383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예약 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관리</a:t>
            </a:r>
          </a:p>
        </p:txBody>
      </p:sp>
      <p:cxnSp>
        <p:nvCxnSpPr>
          <p:cNvPr id="234" name="직선 연결선 233"/>
          <p:cNvCxnSpPr>
            <a:stCxn id="233" idx="2"/>
          </p:cNvCxnSpPr>
          <p:nvPr/>
        </p:nvCxnSpPr>
        <p:spPr>
          <a:xfrm>
            <a:off x="6538886" y="3972226"/>
            <a:ext cx="0" cy="62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05" idx="0"/>
          </p:cNvCxnSpPr>
          <p:nvPr/>
        </p:nvCxnSpPr>
        <p:spPr>
          <a:xfrm flipV="1">
            <a:off x="6161722" y="4598551"/>
            <a:ext cx="0" cy="615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07" idx="0"/>
          </p:cNvCxnSpPr>
          <p:nvPr/>
        </p:nvCxnSpPr>
        <p:spPr>
          <a:xfrm flipV="1">
            <a:off x="6874150" y="4593429"/>
            <a:ext cx="0" cy="62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H="1">
            <a:off x="6159341" y="4596213"/>
            <a:ext cx="712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3" idx="0"/>
          </p:cNvCxnSpPr>
          <p:nvPr/>
        </p:nvCxnSpPr>
        <p:spPr>
          <a:xfrm flipV="1">
            <a:off x="6538886" y="3074086"/>
            <a:ext cx="0" cy="250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4398477" y="3890136"/>
            <a:ext cx="670529" cy="92492"/>
          </a:xfrm>
          <a:prstGeom prst="rect">
            <a:avLst/>
          </a:prstGeom>
          <a:solidFill>
            <a:srgbClr val="6298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9828799" y="3880315"/>
            <a:ext cx="670528" cy="91912"/>
          </a:xfrm>
          <a:prstGeom prst="rect">
            <a:avLst/>
          </a:prstGeom>
          <a:solidFill>
            <a:srgbClr val="6298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3747803" y="5770881"/>
            <a:ext cx="481600" cy="91913"/>
          </a:xfrm>
          <a:prstGeom prst="rect">
            <a:avLst/>
          </a:prstGeom>
          <a:solidFill>
            <a:srgbClr val="6298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4482224" y="5770704"/>
            <a:ext cx="481600" cy="91913"/>
          </a:xfrm>
          <a:prstGeom prst="rect">
            <a:avLst/>
          </a:prstGeom>
          <a:solidFill>
            <a:srgbClr val="6298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191631" y="5770764"/>
            <a:ext cx="481600" cy="91913"/>
          </a:xfrm>
          <a:prstGeom prst="rect">
            <a:avLst/>
          </a:prstGeom>
          <a:solidFill>
            <a:srgbClr val="6298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9923264" y="5770704"/>
            <a:ext cx="481600" cy="91913"/>
          </a:xfrm>
          <a:prstGeom prst="rect">
            <a:avLst/>
          </a:prstGeom>
          <a:solidFill>
            <a:srgbClr val="6298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203622" y="3888933"/>
            <a:ext cx="670528" cy="91913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5918541" y="5770703"/>
            <a:ext cx="481600" cy="91913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6633350" y="5770703"/>
            <a:ext cx="481600" cy="91913"/>
          </a:xfrm>
          <a:prstGeom prst="rect">
            <a:avLst/>
          </a:prstGeom>
          <a:solidFill>
            <a:srgbClr val="ED8F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8951860" y="3880313"/>
            <a:ext cx="670528" cy="91913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9046323" y="5771267"/>
            <a:ext cx="481600" cy="91913"/>
          </a:xfrm>
          <a:prstGeom prst="rect">
            <a:avLst/>
          </a:prstGeom>
          <a:solidFill>
            <a:srgbClr val="CA7A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412595" y="5770702"/>
            <a:ext cx="481600" cy="91913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8170150" y="5782238"/>
            <a:ext cx="481600" cy="91913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8170150" y="4832580"/>
            <a:ext cx="481600" cy="91913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7412597" y="4830109"/>
            <a:ext cx="481600" cy="91913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7318131" y="3881379"/>
            <a:ext cx="670528" cy="91913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8075686" y="3880312"/>
            <a:ext cx="670528" cy="91913"/>
          </a:xfrm>
          <a:prstGeom prst="rect">
            <a:avLst/>
          </a:prstGeom>
          <a:solidFill>
            <a:srgbClr val="0483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68" name="Rectangle 3"/>
          <p:cNvSpPr/>
          <p:nvPr/>
        </p:nvSpPr>
        <p:spPr>
          <a:xfrm>
            <a:off x="-41433" y="434220"/>
            <a:ext cx="813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계획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-3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68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544" y="2069259"/>
            <a:ext cx="220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4" y="603041"/>
            <a:ext cx="52980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+mj-ea"/>
                <a:ea typeface="+mj-ea"/>
              </a:rPr>
              <a:t>Work Sharing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rgbClr val="C8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302625" y="1439621"/>
            <a:ext cx="18582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업무 분담</a:t>
            </a:r>
            <a:endParaRPr lang="en-US" sz="3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3" name="그룹 8"/>
          <p:cNvGrpSpPr>
            <a:grpSpLocks/>
          </p:cNvGrpSpPr>
          <p:nvPr/>
        </p:nvGrpSpPr>
        <p:grpSpPr bwMode="auto">
          <a:xfrm>
            <a:off x="5443184" y="1230487"/>
            <a:ext cx="2938988" cy="2598167"/>
            <a:chOff x="683568" y="908719"/>
            <a:chExt cx="3420000" cy="3023144"/>
          </a:xfrm>
        </p:grpSpPr>
        <p:sp>
          <p:nvSpPr>
            <p:cNvPr id="14" name="직사각형 1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383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>
                  <a:latin typeface="+mj-ea"/>
                  <a:ea typeface="+mj-ea"/>
                </a:rPr>
                <a:t>윤희영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37286" y="1601654"/>
            <a:ext cx="2876254" cy="21544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소프트웨어 설계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 smtClean="0">
                <a:latin typeface="+mj-ea"/>
                <a:ea typeface="+mj-ea"/>
              </a:rPr>
              <a:t>프로젝트 전반적 설계</a:t>
            </a:r>
            <a:r>
              <a:rPr lang="en-US" altLang="ko-KR" sz="1200" dirty="0" smtClean="0">
                <a:latin typeface="+mj-ea"/>
                <a:ea typeface="+mj-ea"/>
              </a:rPr>
              <a:t>, e-r diagram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회원관리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latin typeface="+mj-ea"/>
                <a:ea typeface="+mj-ea"/>
              </a:rPr>
              <a:t>■ </a:t>
            </a:r>
            <a:r>
              <a:rPr lang="ko-KR" altLang="en-US" sz="1200" b="1" dirty="0" smtClean="0">
                <a:latin typeface="+mj-ea"/>
                <a:ea typeface="+mj-ea"/>
              </a:rPr>
              <a:t>포인</a:t>
            </a:r>
            <a:r>
              <a:rPr lang="ko-KR" altLang="en-US" sz="1200" b="1" dirty="0">
                <a:latin typeface="+mj-ea"/>
                <a:ea typeface="+mj-ea"/>
              </a:rPr>
              <a:t>트</a:t>
            </a:r>
            <a:r>
              <a:rPr lang="ko-KR" altLang="en-US" sz="1200" b="1" dirty="0" smtClean="0">
                <a:latin typeface="+mj-ea"/>
                <a:ea typeface="+mj-ea"/>
              </a:rPr>
              <a:t> 관리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공지사항 게시판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관리자 로그인</a:t>
            </a:r>
            <a:endParaRPr lang="en-US" altLang="ko-KR" sz="1200" b="1" dirty="0">
              <a:latin typeface="+mj-ea"/>
              <a:ea typeface="+mj-ea"/>
            </a:endParaRPr>
          </a:p>
        </p:txBody>
      </p:sp>
      <p:grpSp>
        <p:nvGrpSpPr>
          <p:cNvPr id="19" name="그룹 4"/>
          <p:cNvGrpSpPr>
            <a:grpSpLocks/>
          </p:cNvGrpSpPr>
          <p:nvPr/>
        </p:nvGrpSpPr>
        <p:grpSpPr bwMode="auto">
          <a:xfrm>
            <a:off x="8596855" y="1230488"/>
            <a:ext cx="2937625" cy="2598166"/>
            <a:chOff x="683568" y="908720"/>
            <a:chExt cx="3420000" cy="3023144"/>
          </a:xfrm>
        </p:grpSpPr>
        <p:sp>
          <p:nvSpPr>
            <p:cNvPr id="20" name="직사각형 1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383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 smtClean="0">
                  <a:latin typeface="+mj-ea"/>
                  <a:ea typeface="+mj-ea"/>
                </a:rPr>
                <a:t>김도은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689593" y="1601441"/>
            <a:ext cx="29376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</a:t>
            </a:r>
            <a:r>
              <a:rPr lang="ko-KR" altLang="en-US" sz="1200" b="1" dirty="0">
                <a:latin typeface="+mj-ea"/>
                <a:ea typeface="+mj-ea"/>
              </a:rPr>
              <a:t>소프트웨어 설계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프로젝트 전반적 설계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 smtClean="0">
                <a:latin typeface="+mj-ea"/>
                <a:ea typeface="+mj-ea"/>
              </a:rPr>
              <a:t>UML</a:t>
            </a:r>
          </a:p>
          <a:p>
            <a:pPr>
              <a:defRPr/>
            </a:pP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메인 페이지</a:t>
            </a:r>
            <a:r>
              <a:rPr lang="en-US" altLang="ko-KR" sz="1200" b="1" dirty="0" smtClean="0">
                <a:latin typeface="+mj-ea"/>
                <a:ea typeface="+mj-ea"/>
              </a:rPr>
              <a:t>(header, footer </a:t>
            </a:r>
            <a:r>
              <a:rPr lang="ko-KR" altLang="en-US" sz="1200" b="1" dirty="0" smtClean="0">
                <a:latin typeface="+mj-ea"/>
                <a:ea typeface="+mj-ea"/>
              </a:rPr>
              <a:t>포함</a:t>
            </a:r>
            <a:r>
              <a:rPr lang="en-US" altLang="ko-KR" sz="1200" b="1" dirty="0" smtClean="0">
                <a:latin typeface="+mj-ea"/>
                <a:ea typeface="+mj-ea"/>
              </a:rPr>
              <a:t>)</a:t>
            </a:r>
          </a:p>
          <a:p>
            <a:pPr>
              <a:defRPr/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로그인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로그아웃</a:t>
            </a:r>
            <a:r>
              <a:rPr lang="en-US" altLang="ko-KR" sz="1200" b="1" dirty="0" smtClean="0">
                <a:latin typeface="+mj-ea"/>
                <a:ea typeface="+mj-ea"/>
              </a:rPr>
              <a:t>, ID/PW</a:t>
            </a:r>
            <a:r>
              <a:rPr lang="ko-KR" altLang="en-US" sz="1200" b="1" dirty="0" smtClean="0">
                <a:latin typeface="+mj-ea"/>
                <a:ea typeface="+mj-ea"/>
              </a:rPr>
              <a:t>찾기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latin typeface="+mj-ea"/>
                <a:ea typeface="+mj-ea"/>
              </a:rPr>
              <a:t>■ </a:t>
            </a:r>
            <a:r>
              <a:rPr lang="ko-KR" altLang="en-US" sz="1200" b="1" dirty="0" smtClean="0">
                <a:latin typeface="+mj-ea"/>
                <a:ea typeface="+mj-ea"/>
              </a:rPr>
              <a:t>회원 정보 관리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4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latin typeface="+mj-ea"/>
                <a:ea typeface="+mj-ea"/>
              </a:rPr>
              <a:t>■ </a:t>
            </a:r>
            <a:r>
              <a:rPr lang="ko-KR" altLang="en-US" sz="1200" b="1" dirty="0" smtClean="0">
                <a:latin typeface="+mj-ea"/>
                <a:ea typeface="+mj-ea"/>
              </a:rPr>
              <a:t>이벤트 관리</a:t>
            </a:r>
            <a:endParaRPr lang="en-US" altLang="ko-KR" sz="1200" b="1" dirty="0">
              <a:latin typeface="+mj-ea"/>
              <a:ea typeface="+mj-ea"/>
            </a:endParaRPr>
          </a:p>
        </p:txBody>
      </p:sp>
      <p:grpSp>
        <p:nvGrpSpPr>
          <p:cNvPr id="23" name="그룹 8"/>
          <p:cNvGrpSpPr>
            <a:grpSpLocks/>
          </p:cNvGrpSpPr>
          <p:nvPr/>
        </p:nvGrpSpPr>
        <p:grpSpPr bwMode="auto">
          <a:xfrm>
            <a:off x="5444207" y="3890514"/>
            <a:ext cx="2938988" cy="2598167"/>
            <a:chOff x="683568" y="908719"/>
            <a:chExt cx="3420000" cy="3023144"/>
          </a:xfrm>
        </p:grpSpPr>
        <p:sp>
          <p:nvSpPr>
            <p:cNvPr id="24" name="직사각형 2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383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>
                  <a:latin typeface="+mj-ea"/>
                  <a:ea typeface="+mj-ea"/>
                </a:rPr>
                <a:t>정은실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538309" y="4261681"/>
            <a:ext cx="2876254" cy="23391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소프트웨어 설계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 smtClean="0">
                <a:latin typeface="+mj-ea"/>
                <a:ea typeface="+mj-ea"/>
              </a:rPr>
              <a:t>프로젝트 전반적 설계</a:t>
            </a:r>
            <a:r>
              <a:rPr lang="en-US" altLang="ko-KR" sz="1200" dirty="0" smtClean="0">
                <a:latin typeface="+mj-ea"/>
                <a:ea typeface="+mj-ea"/>
              </a:rPr>
              <a:t>, e-r diagram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latin typeface="+mj-ea"/>
                <a:ea typeface="+mj-ea"/>
              </a:rPr>
              <a:t>■ 예약 </a:t>
            </a:r>
            <a:r>
              <a:rPr lang="ko-KR" altLang="en-US" sz="1200" b="1" dirty="0" smtClean="0">
                <a:latin typeface="+mj-ea"/>
                <a:ea typeface="+mj-ea"/>
              </a:rPr>
              <a:t>하</a:t>
            </a:r>
            <a:r>
              <a:rPr lang="ko-KR" altLang="en-US" sz="1200" b="1" dirty="0">
                <a:latin typeface="+mj-ea"/>
                <a:ea typeface="+mj-ea"/>
              </a:rPr>
              <a:t>기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예약 관리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latin typeface="+mj-ea"/>
                <a:ea typeface="+mj-ea"/>
              </a:rPr>
              <a:t>■ </a:t>
            </a:r>
            <a:r>
              <a:rPr lang="ko-KR" altLang="en-US" sz="1200" b="1" dirty="0" smtClean="0">
                <a:latin typeface="+mj-ea"/>
                <a:ea typeface="+mj-ea"/>
              </a:rPr>
              <a:t>후기 작성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latin typeface="+mj-ea"/>
                <a:ea typeface="+mj-ea"/>
              </a:rPr>
              <a:t>■ </a:t>
            </a:r>
            <a:r>
              <a:rPr lang="ko-KR" altLang="en-US" sz="1200" b="1" dirty="0" smtClean="0">
                <a:latin typeface="+mj-ea"/>
                <a:ea typeface="+mj-ea"/>
              </a:rPr>
              <a:t>이벤트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dirty="0" smtClean="0">
              <a:latin typeface="+mj-ea"/>
              <a:ea typeface="+mj-ea"/>
            </a:endParaRPr>
          </a:p>
        </p:txBody>
      </p:sp>
      <p:grpSp>
        <p:nvGrpSpPr>
          <p:cNvPr id="27" name="그룹 4"/>
          <p:cNvGrpSpPr>
            <a:grpSpLocks/>
          </p:cNvGrpSpPr>
          <p:nvPr/>
        </p:nvGrpSpPr>
        <p:grpSpPr bwMode="auto">
          <a:xfrm>
            <a:off x="8597878" y="3890515"/>
            <a:ext cx="2937625" cy="2598166"/>
            <a:chOff x="683568" y="908720"/>
            <a:chExt cx="3420000" cy="3023144"/>
          </a:xfrm>
        </p:grpSpPr>
        <p:sp>
          <p:nvSpPr>
            <p:cNvPr id="28" name="직사각형 2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383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 smtClean="0">
                  <a:latin typeface="+mj-ea"/>
                  <a:ea typeface="+mj-ea"/>
                </a:rPr>
                <a:t>김찬양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89593" y="4261681"/>
            <a:ext cx="2937625" cy="23391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</a:t>
            </a:r>
            <a:r>
              <a:rPr lang="ko-KR" altLang="en-US" sz="1200" b="1" dirty="0">
                <a:latin typeface="+mj-ea"/>
                <a:ea typeface="+mj-ea"/>
              </a:rPr>
              <a:t>소프트웨어 </a:t>
            </a:r>
            <a:r>
              <a:rPr lang="ko-KR" altLang="en-US" sz="1200" b="1" dirty="0" smtClean="0">
                <a:latin typeface="+mj-ea"/>
                <a:ea typeface="+mj-ea"/>
              </a:rPr>
              <a:t>설계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dirty="0" smtClean="0">
                <a:latin typeface="+mj-ea"/>
                <a:ea typeface="+mj-ea"/>
              </a:rPr>
              <a:t> - </a:t>
            </a:r>
            <a:r>
              <a:rPr lang="ko-KR" altLang="en-US" sz="1200" dirty="0" smtClean="0">
                <a:latin typeface="+mj-ea"/>
                <a:ea typeface="+mj-ea"/>
              </a:rPr>
              <a:t>프로젝트 전반적 설계</a:t>
            </a:r>
            <a:r>
              <a:rPr lang="en-US" altLang="ko-KR" sz="1200" dirty="0" smtClean="0">
                <a:latin typeface="+mj-ea"/>
                <a:ea typeface="+mj-ea"/>
              </a:rPr>
              <a:t>, UML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■ 관리자의 고객 센터 게시판 관리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latin typeface="+mj-ea"/>
                <a:ea typeface="+mj-ea"/>
              </a:rPr>
              <a:t>■ </a:t>
            </a:r>
            <a:r>
              <a:rPr lang="ko-KR" altLang="en-US" sz="1200" b="1" dirty="0" smtClean="0">
                <a:latin typeface="+mj-ea"/>
                <a:ea typeface="+mj-ea"/>
              </a:rPr>
              <a:t>고객센터 게시판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latin typeface="+mj-ea"/>
                <a:ea typeface="+mj-ea"/>
              </a:rPr>
              <a:t>■ </a:t>
            </a:r>
            <a:r>
              <a:rPr lang="ko-KR" altLang="en-US" sz="1200" b="1" dirty="0" smtClean="0">
                <a:latin typeface="+mj-ea"/>
                <a:ea typeface="+mj-ea"/>
              </a:rPr>
              <a:t>호텔 관리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latin typeface="+mj-ea"/>
                <a:ea typeface="+mj-ea"/>
              </a:rPr>
              <a:t>■ 호텔 </a:t>
            </a:r>
            <a:r>
              <a:rPr lang="ko-KR" altLang="en-US" sz="1200" b="1" dirty="0" smtClean="0">
                <a:latin typeface="+mj-ea"/>
                <a:ea typeface="+mj-ea"/>
              </a:rPr>
              <a:t>정보 페이지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443183" y="1230488"/>
            <a:ext cx="346197" cy="309582"/>
          </a:xfrm>
          <a:prstGeom prst="rect">
            <a:avLst/>
          </a:prstGeom>
          <a:solidFill>
            <a:srgbClr val="629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8596855" y="1230488"/>
            <a:ext cx="346197" cy="309582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444207" y="3888151"/>
            <a:ext cx="346197" cy="309582"/>
          </a:xfrm>
          <a:prstGeom prst="rect">
            <a:avLst/>
          </a:prstGeom>
          <a:solidFill>
            <a:srgbClr val="ED8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8597878" y="3888402"/>
            <a:ext cx="346197" cy="309582"/>
          </a:xfrm>
          <a:prstGeom prst="rect">
            <a:avLst/>
          </a:prstGeom>
          <a:solidFill>
            <a:srgbClr val="048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-41433" y="434220"/>
            <a:ext cx="813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계획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-4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0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HOTEL HOLIDAY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1155491"/>
            <a:ext cx="57171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GANTT 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rgbClr val="CA7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81680"/>
            <a:ext cx="179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</a:t>
            </a:r>
            <a:r>
              <a:rPr lang="ko-KR" altLang="en-US" sz="3200" b="1" dirty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</a:t>
            </a: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rgbClr val="E9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7483211" y="2233215"/>
            <a:ext cx="2308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56B5F"/>
                </a:solidFill>
              </a:rPr>
              <a:t>Gantt Chart</a:t>
            </a:r>
            <a:r>
              <a:rPr lang="ko-KR" altLang="en-US" sz="1600" b="1" dirty="0">
                <a:solidFill>
                  <a:srgbClr val="756B5F"/>
                </a:solidFill>
              </a:rPr>
              <a:t>를 이용한 일정관리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309903" y="80378"/>
            <a:ext cx="5779580" cy="6708744"/>
            <a:chOff x="6231228" y="145142"/>
            <a:chExt cx="5667990" cy="6579215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6231228" y="145142"/>
              <a:ext cx="5667990" cy="65792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45708" tIns="22854" rIns="45708" bIns="2285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b="1" dirty="0">
                <a:latin typeface="+mj-lt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327" y="194008"/>
              <a:ext cx="5583793" cy="648148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53" y="4267200"/>
            <a:ext cx="2108200" cy="2590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15488" y="3867090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2019.04.08 – 2019.04.26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-41433" y="434220"/>
            <a:ext cx="813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계획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-5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20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xtLst/>
      </a:spPr>
      <a:bodyPr vert="horz" wrap="square" lIns="45708" tIns="22854" rIns="45708" bIns="22854" numCol="1" anchor="t" anchorCtr="0" compatLnSpc="1">
        <a:prstTxWarp prst="textNoShape">
          <a:avLst/>
        </a:prstTxWarp>
      </a:bodyPr>
      <a:lstStyle>
        <a:defPPr>
          <a:defRPr b="1" dirty="0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1280</Words>
  <Application>Microsoft Office PowerPoint</Application>
  <PresentationFormat>사용자 지정</PresentationFormat>
  <Paragraphs>507</Paragraphs>
  <Slides>27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501-03</cp:lastModifiedBy>
  <cp:revision>180</cp:revision>
  <dcterms:created xsi:type="dcterms:W3CDTF">2018-08-21T13:08:41Z</dcterms:created>
  <dcterms:modified xsi:type="dcterms:W3CDTF">2019-04-26T03:30:26Z</dcterms:modified>
</cp:coreProperties>
</file>