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991" r:id="rId5"/>
    <p:sldId id="992" r:id="rId6"/>
    <p:sldId id="993" r:id="rId7"/>
    <p:sldId id="994" r:id="rId8"/>
    <p:sldId id="1000" r:id="rId9"/>
    <p:sldId id="1001" r:id="rId10"/>
    <p:sldId id="995" r:id="rId11"/>
    <p:sldId id="996" r:id="rId12"/>
    <p:sldId id="997" r:id="rId13"/>
    <p:sldId id="998" r:id="rId14"/>
    <p:sldId id="999" r:id="rId15"/>
    <p:sldId id="1002" r:id="rId16"/>
    <p:sldId id="1003" r:id="rId17"/>
    <p:sldId id="1004" r:id="rId18"/>
    <p:sldId id="1005" r:id="rId19"/>
  </p:sldIdLst>
  <p:sldSz cx="12192000" cy="6858000"/>
  <p:notesSz cx="6858000" cy="159067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03"/>
    <a:srgbClr val="F48154"/>
    <a:srgbClr val="1E1F25"/>
    <a:srgbClr val="B0BBCC"/>
    <a:srgbClr val="3C4654"/>
    <a:srgbClr val="CA0607"/>
    <a:srgbClr val="FF0066"/>
    <a:srgbClr val="4EB4D9"/>
    <a:srgbClr val="E9ECF0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ED16-6A33-AE69-BDC9-D46A8A95D4F5}" v="1" dt="2021-07-08T09:44:09.934"/>
    <p1510:client id="{1C640A8C-EE10-28B4-C5FA-956605F35256}" v="1103" dt="2021-07-09T16:08:35.353"/>
    <p1510:client id="{2887A156-48BC-4A07-B09A-8C371E9BD4E2}" v="86" dt="2021-06-28T15:46:58.652"/>
    <p1510:client id="{505668BC-43CE-28AA-88AD-A38AAD3581E2}" v="141" dt="2021-07-16T16:45:16.259"/>
    <p1510:client id="{6365AF05-AF55-F8AE-2E84-FB5C72CDEA84}" v="245" dt="2021-07-16T15:41:4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2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>
        <p:guide orient="horz" pos="2169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0E77-8CF1-4DFB-B634-9E4D81B1A5B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5B42F-E881-495C-9B33-EA23174B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65-64C4-4C72-8FEC-2DB803A2A42F}" type="datetimeFigureOut">
              <a:rPr lang="nl-NL" smtClean="0"/>
              <a:t>22-7-2021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6DAA6-E50C-43BA-8E47-D1DE6E62C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3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58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82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Carlsberg has smaller clients, with small or inexistent development capacity, so integrating automatic ordering systems based on API's might be very challenging for them. </a:t>
            </a:r>
          </a:p>
          <a:p>
            <a:r>
              <a:rPr lang="en-GB">
                <a:cs typeface="Calibri"/>
              </a:rPr>
              <a:t>With Sendgrid income parsing, we can provide an email adress and a format, and parse all incoming emails and place orders for those customers. </a:t>
            </a:r>
          </a:p>
          <a:p>
            <a:r>
              <a:rPr lang="en-GB">
                <a:cs typeface="Calibri"/>
              </a:rPr>
              <a:t>Implementing automatic emails on customers ERP's it's very often an easy task that they can do themselves. 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82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83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2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2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Domain authentication can be archived in multiple different ways, you need to go case by case, the simplest way imo is setting some TXT reccords in your DNS rules.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88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The code to parse the email is super simple as you can see, you can use the nugget package </a:t>
            </a:r>
            <a:r>
              <a:rPr lang="en-GB"/>
              <a:t>StrongGrid, which does the parsing for you and returns an object with all the information that you might need.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93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15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25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cs typeface="Calibri"/>
              </a:rPr>
              <a:t>With these steps you have working inbound parsing, if you send an email to the configured domain, you'll receive a post request in your application, with the entire information of the email, including attachments. </a:t>
            </a:r>
          </a:p>
          <a:p>
            <a:r>
              <a:rPr lang="nl-NL">
                <a:cs typeface="Calibri"/>
              </a:rPr>
              <a:t>With this you would use that information and build your software solution for your use case, however, there's a few problems with this solution. </a:t>
            </a:r>
            <a:endParaRPr lang="nl-N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3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Domain authentication can be archived in multiple different ways, you need to go case by case, the simplest way imo is setting some TXT reccords in your DNS rules.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2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genda"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Rechthoek 6"/>
          <p:cNvSpPr/>
          <p:nvPr userDrawn="1"/>
        </p:nvSpPr>
        <p:spPr>
          <a:xfrm>
            <a:off x="-8021" y="-2"/>
            <a:ext cx="12192000" cy="6102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Rechthoek 7"/>
          <p:cNvSpPr/>
          <p:nvPr userDrawn="1"/>
        </p:nvSpPr>
        <p:spPr>
          <a:xfrm>
            <a:off x="2139" y="6102991"/>
            <a:ext cx="12192000" cy="755010"/>
          </a:xfrm>
          <a:prstGeom prst="rect">
            <a:avLst/>
          </a:prstGeom>
          <a:solidFill>
            <a:srgbClr val="2C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51" y="6305845"/>
            <a:ext cx="1581540" cy="2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9" r="10246"/>
          <a:stretch/>
        </p:blipFill>
        <p:spPr>
          <a:xfrm>
            <a:off x="-17419" y="-130629"/>
            <a:ext cx="12209419" cy="7088020"/>
          </a:xfrm>
          <a:prstGeom prst="rect">
            <a:avLst/>
          </a:prstGeom>
        </p:spPr>
      </p:pic>
      <p:sp>
        <p:nvSpPr>
          <p:cNvPr id="9" name="Titel 3"/>
          <p:cNvSpPr>
            <a:spLocks noGrp="1"/>
          </p:cNvSpPr>
          <p:nvPr>
            <p:ph type="title" idx="4294967295"/>
          </p:nvPr>
        </p:nvSpPr>
        <p:spPr>
          <a:xfrm>
            <a:off x="957944" y="4320183"/>
            <a:ext cx="12192000" cy="1325563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/>
            </a:lvl1pPr>
          </a:lstStyle>
          <a:p>
            <a:pPr>
              <a:lnSpc>
                <a:spcPts val="4000"/>
              </a:lnSpc>
            </a:pPr>
            <a:r>
              <a:rPr lang="en-US" sz="28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Engaging professional painters and consumers throughout Europe</a:t>
            </a:r>
            <a:endParaRPr lang="nl-NL" sz="280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957944" y="3834201"/>
            <a:ext cx="4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PPG Industries</a:t>
            </a:r>
          </a:p>
        </p:txBody>
      </p:sp>
    </p:spTree>
    <p:extLst>
      <p:ext uri="{BB962C8B-B14F-4D97-AF65-F5344CB8AC3E}">
        <p14:creationId xmlns:p14="http://schemas.microsoft.com/office/powerpoint/2010/main" val="38248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9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.tiff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3.tiff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000" y="1792434"/>
            <a:ext cx="10392000" cy="15797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Twillio Sendgrid Inbound Email Parsing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491" y="2579947"/>
            <a:ext cx="9065472" cy="1097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GB" sz="3600" kern="0">
                <a:solidFill>
                  <a:srgbClr val="F8F9FA"/>
                </a:solidFill>
                <a:latin typeface="Calibri Light"/>
                <a:ea typeface="Lato" charset="0"/>
                <a:cs typeface="Calibri Light"/>
              </a:rPr>
              <a:t>A look at how to set up and some example use cases </a:t>
            </a:r>
            <a:endParaRPr lang="en-GB" sz="3600" kern="0" dirty="0">
              <a:solidFill>
                <a:srgbClr val="F8F9FA"/>
              </a:solidFill>
              <a:latin typeface="Calibri Light"/>
              <a:ea typeface="Lato" charset="0"/>
              <a:cs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08877-FC62-3743-AA05-5A4B7F35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A better way of implementing it..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4" descr="Database with solid fill">
            <a:extLst>
              <a:ext uri="{FF2B5EF4-FFF2-40B4-BE49-F238E27FC236}">
                <a16:creationId xmlns:a16="http://schemas.microsoft.com/office/drawing/2014/main" id="{69395A78-45AA-49B7-B10E-3E5067F3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8753" y="1945172"/>
            <a:ext cx="914400" cy="914400"/>
          </a:xfrm>
          <a:prstGeom prst="rect">
            <a:avLst/>
          </a:prstGeom>
        </p:spPr>
      </p:pic>
      <p:pic>
        <p:nvPicPr>
          <p:cNvPr id="16" name="Graphic 7" descr="Envelope with solid fill">
            <a:extLst>
              <a:ext uri="{FF2B5EF4-FFF2-40B4-BE49-F238E27FC236}">
                <a16:creationId xmlns:a16="http://schemas.microsoft.com/office/drawing/2014/main" id="{79BF37ED-2A55-4B3F-BE68-BA1BF61AD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8753" y="2243794"/>
            <a:ext cx="605482" cy="61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238A11A-215C-4C4D-A72F-8C5EA8AAFFE1}"/>
              </a:ext>
            </a:extLst>
          </p:cNvPr>
          <p:cNvSpPr txBox="1"/>
          <p:nvPr/>
        </p:nvSpPr>
        <p:spPr>
          <a:xfrm>
            <a:off x="900000" y="787391"/>
            <a:ext cx="895574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ea typeface="+mn-lt"/>
                <a:cs typeface="+mn-lt"/>
              </a:rPr>
              <a:t>A better way of implementing it..</a:t>
            </a:r>
            <a:endParaRPr lang="nl-NL" sz="4800" kern="0">
              <a:ea typeface="+mn-lt"/>
              <a:cs typeface="+mn-lt"/>
            </a:endParaRPr>
          </a:p>
          <a:p>
            <a:pPr algn="ctr">
              <a:defRPr/>
            </a:pPr>
            <a:endParaRPr lang="nl-NL" sz="4800" b="1" kern="0" dirty="0">
              <a:solidFill>
                <a:srgbClr val="F48154"/>
              </a:solidFill>
              <a:ea typeface="+mn-lt"/>
              <a:cs typeface="+mn-lt"/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00141D0F-4ADB-4E44-9D98-D0A429A760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7702" y="3428424"/>
            <a:ext cx="619304" cy="654101"/>
          </a:xfrm>
          <a:custGeom>
            <a:avLst/>
            <a:gdLst>
              <a:gd name="T0" fmla="*/ 2147483647 w 957"/>
              <a:gd name="T1" fmla="*/ 2147483647 h 1020"/>
              <a:gd name="T2" fmla="*/ 2147483647 w 957"/>
              <a:gd name="T3" fmla="*/ 2147483647 h 1020"/>
              <a:gd name="T4" fmla="*/ 2147483647 w 957"/>
              <a:gd name="T5" fmla="*/ 2147483647 h 1020"/>
              <a:gd name="T6" fmla="*/ 2147483647 w 957"/>
              <a:gd name="T7" fmla="*/ 2147483647 h 1020"/>
              <a:gd name="T8" fmla="*/ 2147483647 w 957"/>
              <a:gd name="T9" fmla="*/ 2147483647 h 1020"/>
              <a:gd name="T10" fmla="*/ 2147483647 w 957"/>
              <a:gd name="T11" fmla="*/ 2147483647 h 1020"/>
              <a:gd name="T12" fmla="*/ 2147483647 w 957"/>
              <a:gd name="T13" fmla="*/ 2147483647 h 1020"/>
              <a:gd name="T14" fmla="*/ 2147483647 w 957"/>
              <a:gd name="T15" fmla="*/ 2147483647 h 1020"/>
              <a:gd name="T16" fmla="*/ 2147483647 w 957"/>
              <a:gd name="T17" fmla="*/ 2147483647 h 1020"/>
              <a:gd name="T18" fmla="*/ 2147483647 w 957"/>
              <a:gd name="T19" fmla="*/ 2147483647 h 1020"/>
              <a:gd name="T20" fmla="*/ 2147483647 w 957"/>
              <a:gd name="T21" fmla="*/ 2147483647 h 1020"/>
              <a:gd name="T22" fmla="*/ 2147483647 w 957"/>
              <a:gd name="T23" fmla="*/ 2147483647 h 1020"/>
              <a:gd name="T24" fmla="*/ 2147483647 w 957"/>
              <a:gd name="T25" fmla="*/ 2147483647 h 1020"/>
              <a:gd name="T26" fmla="*/ 2147483647 w 957"/>
              <a:gd name="T27" fmla="*/ 2147483647 h 1020"/>
              <a:gd name="T28" fmla="*/ 2147483647 w 957"/>
              <a:gd name="T29" fmla="*/ 2147483647 h 1020"/>
              <a:gd name="T30" fmla="*/ 2147483647 w 957"/>
              <a:gd name="T31" fmla="*/ 2147483647 h 1020"/>
              <a:gd name="T32" fmla="*/ 2147483647 w 957"/>
              <a:gd name="T33" fmla="*/ 2147483647 h 1020"/>
              <a:gd name="T34" fmla="*/ 2147483647 w 957"/>
              <a:gd name="T35" fmla="*/ 2147483647 h 1020"/>
              <a:gd name="T36" fmla="*/ 2147483647 w 957"/>
              <a:gd name="T37" fmla="*/ 2147483647 h 1020"/>
              <a:gd name="T38" fmla="*/ 2147483647 w 957"/>
              <a:gd name="T39" fmla="*/ 2147483647 h 1020"/>
              <a:gd name="T40" fmla="*/ 2147483647 w 957"/>
              <a:gd name="T41" fmla="*/ 2147483647 h 1020"/>
              <a:gd name="T42" fmla="*/ 2147483647 w 957"/>
              <a:gd name="T43" fmla="*/ 2147483647 h 1020"/>
              <a:gd name="T44" fmla="*/ 2147483647 w 957"/>
              <a:gd name="T45" fmla="*/ 2147483647 h 1020"/>
              <a:gd name="T46" fmla="*/ 2147483647 w 957"/>
              <a:gd name="T47" fmla="*/ 2147483647 h 1020"/>
              <a:gd name="T48" fmla="*/ 2147483647 w 957"/>
              <a:gd name="T49" fmla="*/ 2147483647 h 1020"/>
              <a:gd name="T50" fmla="*/ 2147483647 w 957"/>
              <a:gd name="T51" fmla="*/ 2147483647 h 1020"/>
              <a:gd name="T52" fmla="*/ 2147483647 w 957"/>
              <a:gd name="T53" fmla="*/ 2147483647 h 1020"/>
              <a:gd name="T54" fmla="*/ 2147483647 w 957"/>
              <a:gd name="T55" fmla="*/ 2147483647 h 1020"/>
              <a:gd name="T56" fmla="*/ 2147483647 w 957"/>
              <a:gd name="T57" fmla="*/ 2147483647 h 1020"/>
              <a:gd name="T58" fmla="*/ 2147483647 w 957"/>
              <a:gd name="T59" fmla="*/ 2147483647 h 1020"/>
              <a:gd name="T60" fmla="*/ 2147483647 w 957"/>
              <a:gd name="T61" fmla="*/ 2147483647 h 1020"/>
              <a:gd name="T62" fmla="*/ 2147483647 w 957"/>
              <a:gd name="T63" fmla="*/ 2147483647 h 1020"/>
              <a:gd name="T64" fmla="*/ 2147483647 w 957"/>
              <a:gd name="T65" fmla="*/ 2147483647 h 1020"/>
              <a:gd name="T66" fmla="*/ 2147483647 w 957"/>
              <a:gd name="T67" fmla="*/ 2147483647 h 1020"/>
              <a:gd name="T68" fmla="*/ 2147483647 w 957"/>
              <a:gd name="T69" fmla="*/ 2147483647 h 1020"/>
              <a:gd name="T70" fmla="*/ 2147483647 w 957"/>
              <a:gd name="T71" fmla="*/ 2147483647 h 1020"/>
              <a:gd name="T72" fmla="*/ 2147483647 w 957"/>
              <a:gd name="T73" fmla="*/ 2147483647 h 1020"/>
              <a:gd name="T74" fmla="*/ 2147483647 w 957"/>
              <a:gd name="T75" fmla="*/ 2147483647 h 1020"/>
              <a:gd name="T76" fmla="*/ 2147483647 w 957"/>
              <a:gd name="T77" fmla="*/ 2147483647 h 1020"/>
              <a:gd name="T78" fmla="*/ 2147483647 w 957"/>
              <a:gd name="T79" fmla="*/ 2147483647 h 1020"/>
              <a:gd name="T80" fmla="*/ 2147483647 w 957"/>
              <a:gd name="T81" fmla="*/ 2147483647 h 1020"/>
              <a:gd name="T82" fmla="*/ 2147483647 w 957"/>
              <a:gd name="T83" fmla="*/ 2147483647 h 1020"/>
              <a:gd name="T84" fmla="*/ 2147483647 w 957"/>
              <a:gd name="T85" fmla="*/ 2147483647 h 1020"/>
              <a:gd name="T86" fmla="*/ 2147483647 w 957"/>
              <a:gd name="T87" fmla="*/ 2147483647 h 1020"/>
              <a:gd name="T88" fmla="*/ 2147483647 w 957"/>
              <a:gd name="T89" fmla="*/ 2147483647 h 1020"/>
              <a:gd name="T90" fmla="*/ 2147483647 w 957"/>
              <a:gd name="T91" fmla="*/ 2147483647 h 1020"/>
              <a:gd name="T92" fmla="*/ 2147483647 w 957"/>
              <a:gd name="T93" fmla="*/ 2147483647 h 1020"/>
              <a:gd name="T94" fmla="*/ 2147483647 w 957"/>
              <a:gd name="T95" fmla="*/ 2147483647 h 1020"/>
              <a:gd name="T96" fmla="*/ 2147483647 w 957"/>
              <a:gd name="T97" fmla="*/ 2147483647 h 1020"/>
              <a:gd name="T98" fmla="*/ 2147483647 w 957"/>
              <a:gd name="T99" fmla="*/ 2147483647 h 1020"/>
              <a:gd name="T100" fmla="*/ 2147483647 w 957"/>
              <a:gd name="T101" fmla="*/ 2147483647 h 1020"/>
              <a:gd name="T102" fmla="*/ 2147483647 w 957"/>
              <a:gd name="T103" fmla="*/ 2147483647 h 1020"/>
              <a:gd name="T104" fmla="*/ 2147483647 w 957"/>
              <a:gd name="T105" fmla="*/ 2147483647 h 1020"/>
              <a:gd name="T106" fmla="*/ 2147483647 w 957"/>
              <a:gd name="T107" fmla="*/ 2147483647 h 1020"/>
              <a:gd name="T108" fmla="*/ 2147483647 w 957"/>
              <a:gd name="T109" fmla="*/ 2147483647 h 1020"/>
              <a:gd name="T110" fmla="*/ 2147483647 w 957"/>
              <a:gd name="T111" fmla="*/ 2147483647 h 1020"/>
              <a:gd name="T112" fmla="*/ 2147483647 w 957"/>
              <a:gd name="T113" fmla="*/ 2147483647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B0BBCC"/>
          </a:solidFill>
          <a:ln>
            <a:noFill/>
          </a:ln>
        </p:spPr>
        <p:txBody>
          <a:bodyPr lIns="243791" tIns="121896" rIns="243791" bIns="121896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187FA-4B8F-4A18-9858-E898517F80AA}"/>
              </a:ext>
            </a:extLst>
          </p:cNvPr>
          <p:cNvGrpSpPr/>
          <p:nvPr/>
        </p:nvGrpSpPr>
        <p:grpSpPr>
          <a:xfrm>
            <a:off x="1578421" y="2349353"/>
            <a:ext cx="914400" cy="2807852"/>
            <a:chOff x="9914083" y="2472921"/>
            <a:chExt cx="914400" cy="2807852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ECADA685-A562-47F2-9297-AD6E9497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14083" y="247292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CA2EEB6-FD48-4519-94C9-E85641B3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4083" y="3497993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mart Phone">
              <a:extLst>
                <a:ext uri="{FF2B5EF4-FFF2-40B4-BE49-F238E27FC236}">
                  <a16:creationId xmlns:a16="http://schemas.microsoft.com/office/drawing/2014/main" id="{47BBBD12-3E4E-4297-8A38-76EECCFB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3242" y="4745481"/>
              <a:ext cx="535292" cy="535292"/>
            </a:xfrm>
            <a:prstGeom prst="rect">
              <a:avLst/>
            </a:prstGeom>
          </p:spPr>
        </p:pic>
      </p:grpSp>
      <p:pic>
        <p:nvPicPr>
          <p:cNvPr id="7" name="Graphic 7" descr="Envelope with solid fill">
            <a:extLst>
              <a:ext uri="{FF2B5EF4-FFF2-40B4-BE49-F238E27FC236}">
                <a16:creationId xmlns:a16="http://schemas.microsoft.com/office/drawing/2014/main" id="{4F1B074D-AEA7-44F9-B9CB-BE4C047D30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3880" y="2060873"/>
            <a:ext cx="914400" cy="9144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80A7B5E-369D-43A4-9A9F-FFF3D73F20EF}"/>
              </a:ext>
            </a:extLst>
          </p:cNvPr>
          <p:cNvCxnSpPr/>
          <p:nvPr/>
        </p:nvCxnSpPr>
        <p:spPr>
          <a:xfrm flipV="1">
            <a:off x="2503273" y="2531816"/>
            <a:ext cx="1406112" cy="2597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158193-36F6-4246-87FC-C0A0956463D3}"/>
              </a:ext>
            </a:extLst>
          </p:cNvPr>
          <p:cNvCxnSpPr>
            <a:cxnSpLocks/>
          </p:cNvCxnSpPr>
          <p:nvPr/>
        </p:nvCxnSpPr>
        <p:spPr>
          <a:xfrm flipV="1">
            <a:off x="2498540" y="2527499"/>
            <a:ext cx="1448708" cy="23231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A8840E-AF1F-4D03-89B7-99971F9D57B7}"/>
              </a:ext>
            </a:extLst>
          </p:cNvPr>
          <p:cNvCxnSpPr>
            <a:cxnSpLocks/>
          </p:cNvCxnSpPr>
          <p:nvPr/>
        </p:nvCxnSpPr>
        <p:spPr>
          <a:xfrm flipV="1">
            <a:off x="2504105" y="2528331"/>
            <a:ext cx="1404865" cy="11801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8" descr="Earth globe: Africa and Europe with solid fill">
            <a:extLst>
              <a:ext uri="{FF2B5EF4-FFF2-40B4-BE49-F238E27FC236}">
                <a16:creationId xmlns:a16="http://schemas.microsoft.com/office/drawing/2014/main" id="{73D56A43-4BFD-47E3-BF9E-B6B42C1A4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60892" y="3781482"/>
            <a:ext cx="990126" cy="999592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D06B37-D838-4C9B-8E1B-A6245E1ABA56}"/>
              </a:ext>
            </a:extLst>
          </p:cNvPr>
          <p:cNvCxnSpPr>
            <a:cxnSpLocks/>
          </p:cNvCxnSpPr>
          <p:nvPr/>
        </p:nvCxnSpPr>
        <p:spPr>
          <a:xfrm flipV="1">
            <a:off x="4869350" y="2526317"/>
            <a:ext cx="4294214" cy="2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E28DDC-8B9A-44AE-95B2-50A2C5DD9DF9}"/>
              </a:ext>
            </a:extLst>
          </p:cNvPr>
          <p:cNvCxnSpPr>
            <a:cxnSpLocks/>
          </p:cNvCxnSpPr>
          <p:nvPr/>
        </p:nvCxnSpPr>
        <p:spPr>
          <a:xfrm>
            <a:off x="4315405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9B60FC-439A-42B8-B001-8ECCEBFE0D04}"/>
              </a:ext>
            </a:extLst>
          </p:cNvPr>
          <p:cNvSpPr txBox="1"/>
          <p:nvPr/>
        </p:nvSpPr>
        <p:spPr>
          <a:xfrm>
            <a:off x="3042054" y="2732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Email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0EC65-AC3D-4A0C-AD76-0F87FEA84874}"/>
              </a:ext>
            </a:extLst>
          </p:cNvPr>
          <p:cNvSpPr txBox="1"/>
          <p:nvPr/>
        </p:nvSpPr>
        <p:spPr>
          <a:xfrm>
            <a:off x="8290950" y="27451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Email Server</a:t>
            </a:r>
            <a:endParaRPr lang="en-US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F6D1-79F4-4840-A99D-A7E5FCDFE4C9}"/>
              </a:ext>
            </a:extLst>
          </p:cNvPr>
          <p:cNvSpPr txBox="1"/>
          <p:nvPr/>
        </p:nvSpPr>
        <p:spPr>
          <a:xfrm>
            <a:off x="8909515" y="4740101"/>
            <a:ext cx="1498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Processing App</a:t>
            </a:r>
            <a:endParaRPr lang="en-US"/>
          </a:p>
        </p:txBody>
      </p:sp>
      <p:pic>
        <p:nvPicPr>
          <p:cNvPr id="3" name="Picture 19" descr="Icon&#10;&#10;Description automatically generated">
            <a:extLst>
              <a:ext uri="{FF2B5EF4-FFF2-40B4-BE49-F238E27FC236}">
                <a16:creationId xmlns:a16="http://schemas.microsoft.com/office/drawing/2014/main" id="{291CE72A-ABEA-4AAC-8A49-BCFF7B451A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5531" y="3941101"/>
            <a:ext cx="911561" cy="9162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6AA797-4C06-4412-A690-C533ADBE4992}"/>
              </a:ext>
            </a:extLst>
          </p:cNvPr>
          <p:cNvSpPr txBox="1"/>
          <p:nvPr/>
        </p:nvSpPr>
        <p:spPr>
          <a:xfrm>
            <a:off x="3794587" y="4838163"/>
            <a:ext cx="1313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Azure Functions</a:t>
            </a:r>
            <a:endParaRPr lang="en-US"/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A2B0F72D-0A93-4C58-AC16-DDEB12F2E1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0699" y="3813312"/>
            <a:ext cx="911561" cy="916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09CCAB-58D4-43B2-8A22-72C8DA381A57}"/>
              </a:ext>
            </a:extLst>
          </p:cNvPr>
          <p:cNvSpPr txBox="1"/>
          <p:nvPr/>
        </p:nvSpPr>
        <p:spPr>
          <a:xfrm>
            <a:off x="6449754" y="4724572"/>
            <a:ext cx="13138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Azure Service Bus Queue</a:t>
            </a:r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CBE3E2-4AD3-461F-A3B5-A28EBB5B6CB2}"/>
              </a:ext>
            </a:extLst>
          </p:cNvPr>
          <p:cNvCxnSpPr>
            <a:cxnSpLocks/>
          </p:cNvCxnSpPr>
          <p:nvPr/>
        </p:nvCxnSpPr>
        <p:spPr>
          <a:xfrm>
            <a:off x="4443193" y="3111132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8A2F1A-ED9B-45CE-9926-00CFEBC1BAB2}"/>
              </a:ext>
            </a:extLst>
          </p:cNvPr>
          <p:cNvCxnSpPr>
            <a:cxnSpLocks/>
          </p:cNvCxnSpPr>
          <p:nvPr/>
        </p:nvCxnSpPr>
        <p:spPr>
          <a:xfrm>
            <a:off x="4566250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1C0798D-A375-4E37-9B80-46E36B0C701B}"/>
              </a:ext>
            </a:extLst>
          </p:cNvPr>
          <p:cNvCxnSpPr>
            <a:cxnSpLocks/>
          </p:cNvCxnSpPr>
          <p:nvPr/>
        </p:nvCxnSpPr>
        <p:spPr>
          <a:xfrm>
            <a:off x="4684572" y="3111132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847A88-C25E-4F01-BAA7-39B00C5B2240}"/>
              </a:ext>
            </a:extLst>
          </p:cNvPr>
          <p:cNvCxnSpPr>
            <a:cxnSpLocks/>
          </p:cNvCxnSpPr>
          <p:nvPr/>
        </p:nvCxnSpPr>
        <p:spPr>
          <a:xfrm>
            <a:off x="4182883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06A3AA-3F39-498E-881B-117722624FB4}"/>
              </a:ext>
            </a:extLst>
          </p:cNvPr>
          <p:cNvCxnSpPr>
            <a:cxnSpLocks/>
          </p:cNvCxnSpPr>
          <p:nvPr/>
        </p:nvCxnSpPr>
        <p:spPr>
          <a:xfrm>
            <a:off x="4978013" y="4393754"/>
            <a:ext cx="1562107" cy="2575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823A9D8-6783-42A2-9ACA-CFD8513EA0AB}"/>
              </a:ext>
            </a:extLst>
          </p:cNvPr>
          <p:cNvCxnSpPr>
            <a:cxnSpLocks/>
          </p:cNvCxnSpPr>
          <p:nvPr/>
        </p:nvCxnSpPr>
        <p:spPr>
          <a:xfrm>
            <a:off x="7708907" y="4389020"/>
            <a:ext cx="1386989" cy="2575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What can you build using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20578" y="1015915"/>
            <a:ext cx="10352814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What can you build using this?</a:t>
            </a:r>
          </a:p>
          <a:p>
            <a:pPr algn="ctr"/>
            <a:endParaRPr lang="nl-NL" sz="3600" b="1" dirty="0">
              <a:solidFill>
                <a:srgbClr val="F48154"/>
              </a:solidFill>
              <a:ea typeface="+mj-lt"/>
              <a:cs typeface="+mj-lt"/>
            </a:endParaRPr>
          </a:p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Carlsberg Example Use Case</a:t>
            </a:r>
            <a:endParaRPr lang="nl-NL" sz="3600" b="1" dirty="0">
              <a:solidFill>
                <a:srgbClr val="F48154"/>
              </a:solidFill>
              <a:ea typeface="+mj-lt"/>
              <a:cs typeface="+mj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804D68-1D2E-4C78-ACA5-2E36EB15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595"/>
            <a:ext cx="10515600" cy="2925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Easy ordering </a:t>
            </a:r>
            <a:r>
              <a:rPr lang="en-GB" sz="3200" b="1" kern="2400" spc="50">
                <a:solidFill>
                  <a:schemeClr val="bg1"/>
                </a:solidFill>
                <a:latin typeface="Calibri Light"/>
                <a:cs typeface="Calibri Light"/>
              </a:rPr>
              <a:t>integration</a:t>
            </a:r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 for smaller clients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73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20578" y="603202"/>
            <a:ext cx="10352814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Some more examples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AADD0E-E1B6-47E5-923A-0E9B7BDF20B6}"/>
              </a:ext>
            </a:extLst>
          </p:cNvPr>
          <p:cNvSpPr txBox="1">
            <a:spLocks/>
          </p:cNvSpPr>
          <p:nvPr/>
        </p:nvSpPr>
        <p:spPr>
          <a:xfrm>
            <a:off x="838200" y="1716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Submit support requests via email</a:t>
            </a:r>
            <a:endParaRPr lang="en-US" dirty="0">
              <a:solidFill>
                <a:schemeClr val="bg1"/>
              </a:solidFill>
            </a:endParaRP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Post blog articles via email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Process email replies and update your mailing list or database</a:t>
            </a: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Allow users to upload pictures to their profile via email</a:t>
            </a: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Your imagination is the limit... </a:t>
            </a:r>
          </a:p>
          <a:p>
            <a:pPr marL="34290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endParaRPr lang="en-GB" b="1" kern="2400" spc="5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864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587732"/>
            <a:ext cx="12191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Hope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you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liked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it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!</a:t>
            </a:r>
            <a:endParaRPr lang="en-US" dirty="0"/>
          </a:p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 </a:t>
            </a:r>
            <a:b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</a:b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Any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Questions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? </a:t>
            </a:r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45" y="4663553"/>
            <a:ext cx="2952458" cy="2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What is Inbound Email Parsing? 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4" descr="Database with solid fill">
            <a:extLst>
              <a:ext uri="{FF2B5EF4-FFF2-40B4-BE49-F238E27FC236}">
                <a16:creationId xmlns:a16="http://schemas.microsoft.com/office/drawing/2014/main" id="{69395A78-45AA-49B7-B10E-3E5067F3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5623" y="2214949"/>
            <a:ext cx="914400" cy="914400"/>
          </a:xfrm>
          <a:prstGeom prst="rect">
            <a:avLst/>
          </a:prstGeom>
        </p:spPr>
      </p:pic>
      <p:pic>
        <p:nvPicPr>
          <p:cNvPr id="16" name="Graphic 7" descr="Envelope with solid fill">
            <a:extLst>
              <a:ext uri="{FF2B5EF4-FFF2-40B4-BE49-F238E27FC236}">
                <a16:creationId xmlns:a16="http://schemas.microsoft.com/office/drawing/2014/main" id="{79BF37ED-2A55-4B3F-BE68-BA1BF61AD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5623" y="2513571"/>
            <a:ext cx="605482" cy="61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238A11A-215C-4C4D-A72F-8C5EA8AAFFE1}"/>
              </a:ext>
            </a:extLst>
          </p:cNvPr>
          <p:cNvSpPr txBox="1"/>
          <p:nvPr/>
        </p:nvSpPr>
        <p:spPr>
          <a:xfrm>
            <a:off x="900000" y="787391"/>
            <a:ext cx="895574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ea typeface="+mn-lt"/>
                <a:cs typeface="Calibri Light"/>
              </a:rPr>
              <a:t>What is Inbound Email Parsing? </a:t>
            </a:r>
            <a:endParaRPr lang="nl-NL" sz="4800" kern="0">
              <a:latin typeface="Calibri Light"/>
              <a:ea typeface="+mn-lt"/>
              <a:cs typeface="Calibri Light"/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00141D0F-4ADB-4E44-9D98-D0A429A760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7702" y="3428424"/>
            <a:ext cx="619304" cy="654101"/>
          </a:xfrm>
          <a:custGeom>
            <a:avLst/>
            <a:gdLst>
              <a:gd name="T0" fmla="*/ 2147483647 w 957"/>
              <a:gd name="T1" fmla="*/ 2147483647 h 1020"/>
              <a:gd name="T2" fmla="*/ 2147483647 w 957"/>
              <a:gd name="T3" fmla="*/ 2147483647 h 1020"/>
              <a:gd name="T4" fmla="*/ 2147483647 w 957"/>
              <a:gd name="T5" fmla="*/ 2147483647 h 1020"/>
              <a:gd name="T6" fmla="*/ 2147483647 w 957"/>
              <a:gd name="T7" fmla="*/ 2147483647 h 1020"/>
              <a:gd name="T8" fmla="*/ 2147483647 w 957"/>
              <a:gd name="T9" fmla="*/ 2147483647 h 1020"/>
              <a:gd name="T10" fmla="*/ 2147483647 w 957"/>
              <a:gd name="T11" fmla="*/ 2147483647 h 1020"/>
              <a:gd name="T12" fmla="*/ 2147483647 w 957"/>
              <a:gd name="T13" fmla="*/ 2147483647 h 1020"/>
              <a:gd name="T14" fmla="*/ 2147483647 w 957"/>
              <a:gd name="T15" fmla="*/ 2147483647 h 1020"/>
              <a:gd name="T16" fmla="*/ 2147483647 w 957"/>
              <a:gd name="T17" fmla="*/ 2147483647 h 1020"/>
              <a:gd name="T18" fmla="*/ 2147483647 w 957"/>
              <a:gd name="T19" fmla="*/ 2147483647 h 1020"/>
              <a:gd name="T20" fmla="*/ 2147483647 w 957"/>
              <a:gd name="T21" fmla="*/ 2147483647 h 1020"/>
              <a:gd name="T22" fmla="*/ 2147483647 w 957"/>
              <a:gd name="T23" fmla="*/ 2147483647 h 1020"/>
              <a:gd name="T24" fmla="*/ 2147483647 w 957"/>
              <a:gd name="T25" fmla="*/ 2147483647 h 1020"/>
              <a:gd name="T26" fmla="*/ 2147483647 w 957"/>
              <a:gd name="T27" fmla="*/ 2147483647 h 1020"/>
              <a:gd name="T28" fmla="*/ 2147483647 w 957"/>
              <a:gd name="T29" fmla="*/ 2147483647 h 1020"/>
              <a:gd name="T30" fmla="*/ 2147483647 w 957"/>
              <a:gd name="T31" fmla="*/ 2147483647 h 1020"/>
              <a:gd name="T32" fmla="*/ 2147483647 w 957"/>
              <a:gd name="T33" fmla="*/ 2147483647 h 1020"/>
              <a:gd name="T34" fmla="*/ 2147483647 w 957"/>
              <a:gd name="T35" fmla="*/ 2147483647 h 1020"/>
              <a:gd name="T36" fmla="*/ 2147483647 w 957"/>
              <a:gd name="T37" fmla="*/ 2147483647 h 1020"/>
              <a:gd name="T38" fmla="*/ 2147483647 w 957"/>
              <a:gd name="T39" fmla="*/ 2147483647 h 1020"/>
              <a:gd name="T40" fmla="*/ 2147483647 w 957"/>
              <a:gd name="T41" fmla="*/ 2147483647 h 1020"/>
              <a:gd name="T42" fmla="*/ 2147483647 w 957"/>
              <a:gd name="T43" fmla="*/ 2147483647 h 1020"/>
              <a:gd name="T44" fmla="*/ 2147483647 w 957"/>
              <a:gd name="T45" fmla="*/ 2147483647 h 1020"/>
              <a:gd name="T46" fmla="*/ 2147483647 w 957"/>
              <a:gd name="T47" fmla="*/ 2147483647 h 1020"/>
              <a:gd name="T48" fmla="*/ 2147483647 w 957"/>
              <a:gd name="T49" fmla="*/ 2147483647 h 1020"/>
              <a:gd name="T50" fmla="*/ 2147483647 w 957"/>
              <a:gd name="T51" fmla="*/ 2147483647 h 1020"/>
              <a:gd name="T52" fmla="*/ 2147483647 w 957"/>
              <a:gd name="T53" fmla="*/ 2147483647 h 1020"/>
              <a:gd name="T54" fmla="*/ 2147483647 w 957"/>
              <a:gd name="T55" fmla="*/ 2147483647 h 1020"/>
              <a:gd name="T56" fmla="*/ 2147483647 w 957"/>
              <a:gd name="T57" fmla="*/ 2147483647 h 1020"/>
              <a:gd name="T58" fmla="*/ 2147483647 w 957"/>
              <a:gd name="T59" fmla="*/ 2147483647 h 1020"/>
              <a:gd name="T60" fmla="*/ 2147483647 w 957"/>
              <a:gd name="T61" fmla="*/ 2147483647 h 1020"/>
              <a:gd name="T62" fmla="*/ 2147483647 w 957"/>
              <a:gd name="T63" fmla="*/ 2147483647 h 1020"/>
              <a:gd name="T64" fmla="*/ 2147483647 w 957"/>
              <a:gd name="T65" fmla="*/ 2147483647 h 1020"/>
              <a:gd name="T66" fmla="*/ 2147483647 w 957"/>
              <a:gd name="T67" fmla="*/ 2147483647 h 1020"/>
              <a:gd name="T68" fmla="*/ 2147483647 w 957"/>
              <a:gd name="T69" fmla="*/ 2147483647 h 1020"/>
              <a:gd name="T70" fmla="*/ 2147483647 w 957"/>
              <a:gd name="T71" fmla="*/ 2147483647 h 1020"/>
              <a:gd name="T72" fmla="*/ 2147483647 w 957"/>
              <a:gd name="T73" fmla="*/ 2147483647 h 1020"/>
              <a:gd name="T74" fmla="*/ 2147483647 w 957"/>
              <a:gd name="T75" fmla="*/ 2147483647 h 1020"/>
              <a:gd name="T76" fmla="*/ 2147483647 w 957"/>
              <a:gd name="T77" fmla="*/ 2147483647 h 1020"/>
              <a:gd name="T78" fmla="*/ 2147483647 w 957"/>
              <a:gd name="T79" fmla="*/ 2147483647 h 1020"/>
              <a:gd name="T80" fmla="*/ 2147483647 w 957"/>
              <a:gd name="T81" fmla="*/ 2147483647 h 1020"/>
              <a:gd name="T82" fmla="*/ 2147483647 w 957"/>
              <a:gd name="T83" fmla="*/ 2147483647 h 1020"/>
              <a:gd name="T84" fmla="*/ 2147483647 w 957"/>
              <a:gd name="T85" fmla="*/ 2147483647 h 1020"/>
              <a:gd name="T86" fmla="*/ 2147483647 w 957"/>
              <a:gd name="T87" fmla="*/ 2147483647 h 1020"/>
              <a:gd name="T88" fmla="*/ 2147483647 w 957"/>
              <a:gd name="T89" fmla="*/ 2147483647 h 1020"/>
              <a:gd name="T90" fmla="*/ 2147483647 w 957"/>
              <a:gd name="T91" fmla="*/ 2147483647 h 1020"/>
              <a:gd name="T92" fmla="*/ 2147483647 w 957"/>
              <a:gd name="T93" fmla="*/ 2147483647 h 1020"/>
              <a:gd name="T94" fmla="*/ 2147483647 w 957"/>
              <a:gd name="T95" fmla="*/ 2147483647 h 1020"/>
              <a:gd name="T96" fmla="*/ 2147483647 w 957"/>
              <a:gd name="T97" fmla="*/ 2147483647 h 1020"/>
              <a:gd name="T98" fmla="*/ 2147483647 w 957"/>
              <a:gd name="T99" fmla="*/ 2147483647 h 1020"/>
              <a:gd name="T100" fmla="*/ 2147483647 w 957"/>
              <a:gd name="T101" fmla="*/ 2147483647 h 1020"/>
              <a:gd name="T102" fmla="*/ 2147483647 w 957"/>
              <a:gd name="T103" fmla="*/ 2147483647 h 1020"/>
              <a:gd name="T104" fmla="*/ 2147483647 w 957"/>
              <a:gd name="T105" fmla="*/ 2147483647 h 1020"/>
              <a:gd name="T106" fmla="*/ 2147483647 w 957"/>
              <a:gd name="T107" fmla="*/ 2147483647 h 1020"/>
              <a:gd name="T108" fmla="*/ 2147483647 w 957"/>
              <a:gd name="T109" fmla="*/ 2147483647 h 1020"/>
              <a:gd name="T110" fmla="*/ 2147483647 w 957"/>
              <a:gd name="T111" fmla="*/ 2147483647 h 1020"/>
              <a:gd name="T112" fmla="*/ 2147483647 w 957"/>
              <a:gd name="T113" fmla="*/ 2147483647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B0BBCC"/>
          </a:solidFill>
          <a:ln>
            <a:noFill/>
          </a:ln>
        </p:spPr>
        <p:txBody>
          <a:bodyPr lIns="243791" tIns="121896" rIns="243791" bIns="121896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187FA-4B8F-4A18-9858-E898517F80AA}"/>
              </a:ext>
            </a:extLst>
          </p:cNvPr>
          <p:cNvGrpSpPr/>
          <p:nvPr/>
        </p:nvGrpSpPr>
        <p:grpSpPr>
          <a:xfrm>
            <a:off x="1578421" y="2349353"/>
            <a:ext cx="914400" cy="2807852"/>
            <a:chOff x="9914083" y="2472921"/>
            <a:chExt cx="914400" cy="2807852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ECADA685-A562-47F2-9297-AD6E9497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14083" y="247292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CA2EEB6-FD48-4519-94C9-E85641B3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4083" y="3497993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mart Phone">
              <a:extLst>
                <a:ext uri="{FF2B5EF4-FFF2-40B4-BE49-F238E27FC236}">
                  <a16:creationId xmlns:a16="http://schemas.microsoft.com/office/drawing/2014/main" id="{47BBBD12-3E4E-4297-8A38-76EECCFB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3242" y="4745481"/>
              <a:ext cx="535292" cy="535292"/>
            </a:xfrm>
            <a:prstGeom prst="rect">
              <a:avLst/>
            </a:prstGeom>
          </p:spPr>
        </p:pic>
      </p:grpSp>
      <p:pic>
        <p:nvPicPr>
          <p:cNvPr id="7" name="Graphic 7" descr="Envelope with solid fill">
            <a:extLst>
              <a:ext uri="{FF2B5EF4-FFF2-40B4-BE49-F238E27FC236}">
                <a16:creationId xmlns:a16="http://schemas.microsoft.com/office/drawing/2014/main" id="{4F1B074D-AEA7-44F9-B9CB-BE4C047D30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3296165"/>
            <a:ext cx="914400" cy="9144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80A7B5E-369D-43A4-9A9F-FFF3D73F20EF}"/>
              </a:ext>
            </a:extLst>
          </p:cNvPr>
          <p:cNvCxnSpPr/>
          <p:nvPr/>
        </p:nvCxnSpPr>
        <p:spPr>
          <a:xfrm>
            <a:off x="2503273" y="2791596"/>
            <a:ext cx="3076831" cy="9092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158193-36F6-4246-87FC-C0A0956463D3}"/>
              </a:ext>
            </a:extLst>
          </p:cNvPr>
          <p:cNvCxnSpPr>
            <a:cxnSpLocks/>
          </p:cNvCxnSpPr>
          <p:nvPr/>
        </p:nvCxnSpPr>
        <p:spPr>
          <a:xfrm flipV="1">
            <a:off x="2503273" y="3705995"/>
            <a:ext cx="3076831" cy="11399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A8840E-AF1F-4D03-89B7-99971F9D57B7}"/>
              </a:ext>
            </a:extLst>
          </p:cNvPr>
          <p:cNvCxnSpPr>
            <a:cxnSpLocks/>
          </p:cNvCxnSpPr>
          <p:nvPr/>
        </p:nvCxnSpPr>
        <p:spPr>
          <a:xfrm>
            <a:off x="2513569" y="3713204"/>
            <a:ext cx="3061387" cy="30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8" descr="Earth globe: Africa and Europe with solid fill">
            <a:extLst>
              <a:ext uri="{FF2B5EF4-FFF2-40B4-BE49-F238E27FC236}">
                <a16:creationId xmlns:a16="http://schemas.microsoft.com/office/drawing/2014/main" id="{73D56A43-4BFD-47E3-BF9E-B6B42C1A4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65624" y="4676003"/>
            <a:ext cx="914400" cy="91440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D06B37-D838-4C9B-8E1B-A6245E1ABA56}"/>
              </a:ext>
            </a:extLst>
          </p:cNvPr>
          <p:cNvCxnSpPr>
            <a:cxnSpLocks/>
          </p:cNvCxnSpPr>
          <p:nvPr/>
        </p:nvCxnSpPr>
        <p:spPr>
          <a:xfrm flipV="1">
            <a:off x="6601598" y="2753495"/>
            <a:ext cx="2561966" cy="100089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E28DDC-8B9A-44AE-95B2-50A2C5DD9DF9}"/>
              </a:ext>
            </a:extLst>
          </p:cNvPr>
          <p:cNvCxnSpPr>
            <a:cxnSpLocks/>
          </p:cNvCxnSpPr>
          <p:nvPr/>
        </p:nvCxnSpPr>
        <p:spPr>
          <a:xfrm>
            <a:off x="7888759" y="3759543"/>
            <a:ext cx="1315994" cy="1403520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9B60FC-439A-42B8-B001-8ECCEBFE0D04}"/>
              </a:ext>
            </a:extLst>
          </p:cNvPr>
          <p:cNvSpPr txBox="1"/>
          <p:nvPr/>
        </p:nvSpPr>
        <p:spPr>
          <a:xfrm>
            <a:off x="4726974" y="4052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Email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0EC65-AC3D-4A0C-AD76-0F87FEA84874}"/>
              </a:ext>
            </a:extLst>
          </p:cNvPr>
          <p:cNvSpPr txBox="1"/>
          <p:nvPr/>
        </p:nvSpPr>
        <p:spPr>
          <a:xfrm>
            <a:off x="8201025" y="30575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Email Server</a:t>
            </a:r>
            <a:endParaRPr lang="en-US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F6D1-79F4-4840-A99D-A7E5FCDFE4C9}"/>
              </a:ext>
            </a:extLst>
          </p:cNvPr>
          <p:cNvSpPr txBox="1"/>
          <p:nvPr/>
        </p:nvSpPr>
        <p:spPr>
          <a:xfrm>
            <a:off x="8256373" y="556362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Processing App</a:t>
            </a:r>
          </a:p>
        </p:txBody>
      </p:sp>
    </p:spTree>
    <p:extLst>
      <p:ext uri="{BB962C8B-B14F-4D97-AF65-F5344CB8AC3E}">
        <p14:creationId xmlns:p14="http://schemas.microsoft.com/office/powerpoint/2010/main" val="13262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F3-B9F5-4D8B-994B-681F3C1D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42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3200" kern="3600" spc="50">
                <a:solidFill>
                  <a:schemeClr val="bg1"/>
                </a:solidFill>
                <a:latin typeface="Calibri Light"/>
                <a:cs typeface="Calibri Light"/>
              </a:rPr>
              <a:t>DNS changes</a:t>
            </a:r>
            <a:endParaRPr lang="en-US"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Domain authentication</a:t>
            </a:r>
          </a:p>
          <a:p>
            <a:pPr marL="342900" indent="-342900"/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MX record change to mx.sendgrid.net</a:t>
            </a:r>
            <a:endParaRPr lang="en-GB" sz="2000" b="1" kern="2400" spc="5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3200" kern="3600" spc="50">
                <a:solidFill>
                  <a:schemeClr val="bg1"/>
                </a:solidFill>
                <a:latin typeface="Calibri Light"/>
                <a:cs typeface="Calibri Light"/>
              </a:rPr>
              <a:t>Endpoint configuration</a:t>
            </a: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Build a simple POST endpoint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Deploy your application somewhere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Configure the endpoint URL in SendGrid Backoffice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838200" y="838264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How to set it up? </a:t>
            </a:r>
            <a:endParaRPr lang="en-US" sz="3600" b="1" dirty="0">
              <a:solidFill>
                <a:srgbClr val="F48154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02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18660" y="715208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Endpoint code example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558C2DDD-2E29-47F9-8AA5-B296EA57E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6" y="1600701"/>
            <a:ext cx="10926416" cy="47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18660" y="715208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What information do you get? 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6D002E-4C17-45EC-9BD6-D2B92D396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87" y="1504328"/>
            <a:ext cx="7002826" cy="49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That's it!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That's it!</a:t>
            </a:r>
            <a:b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</a:b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Sort of...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F3-B9F5-4D8B-994B-681F3C1D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42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Unpredictability of the load</a:t>
            </a:r>
          </a:p>
          <a:p>
            <a:pPr marL="342900" indent="-342900">
              <a:buBlip>
                <a:blip r:embed="rId3"/>
              </a:buBlip>
            </a:pP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Dificulty managing downtime/maintenance</a:t>
            </a:r>
            <a:endParaRPr lang="en-GB" b="1" kern="2400" spc="5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342900" lvl="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Dificult error management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Easy to have data-loss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838200" y="838264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Problems with this solution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8657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AB14CFC6AAD408F56314DF92BF21F" ma:contentTypeVersion="12" ma:contentTypeDescription="Create a new document." ma:contentTypeScope="" ma:versionID="fe315772748dd7a0f118becdc7f54365">
  <xsd:schema xmlns:xsd="http://www.w3.org/2001/XMLSchema" xmlns:xs="http://www.w3.org/2001/XMLSchema" xmlns:p="http://schemas.microsoft.com/office/2006/metadata/properties" xmlns:ns2="7d3ca215-6d8c-4601-a376-132b9654094f" xmlns:ns3="ec73cb51-ea23-4d15-988d-2ef90cf404a7" targetNamespace="http://schemas.microsoft.com/office/2006/metadata/properties" ma:root="true" ma:fieldsID="e3e9a370ed6b890238aee993151beb07" ns2:_="" ns3:_="">
    <xsd:import namespace="7d3ca215-6d8c-4601-a376-132b9654094f"/>
    <xsd:import namespace="ec73cb51-ea23-4d15-988d-2ef90cf40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ca215-6d8c-4601-a376-132b96540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3cb51-ea23-4d15-988d-2ef90cf404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c73cb51-ea23-4d15-988d-2ef90cf404a7">
      <UserInfo>
        <DisplayName>Azure practice Owners</DisplayName>
        <AccountId>3</AccountId>
        <AccountType/>
      </UserInfo>
      <UserInfo>
        <DisplayName>Tiago Alves</DisplayName>
        <AccountId>16</AccountId>
        <AccountType/>
      </UserInfo>
      <UserInfo>
        <DisplayName>André de Zwart</DisplayName>
        <AccountId>24</AccountId>
        <AccountType/>
      </UserInfo>
      <UserInfo>
        <DisplayName>SharingLinks.56f87ead-b430-4eb7-9f35-1d93feb35abc.OrganizationView.f7cb99ce-56d7-4db0-b65e-ed91567a7467</DisplayName>
        <AccountId>26</AccountId>
        <AccountType/>
      </UserInfo>
      <UserInfo>
        <DisplayName>António Silva</DisplayName>
        <AccountId>45</AccountId>
        <AccountType/>
      </UserInfo>
      <UserInfo>
        <DisplayName>Milber Ferreira</DisplayName>
        <AccountId>114</AccountId>
        <AccountType/>
      </UserInfo>
      <UserInfo>
        <DisplayName>David van der Hoop</DisplayName>
        <AccountId>12</AccountId>
        <AccountType/>
      </UserInfo>
      <UserInfo>
        <DisplayName>Joao Batista</DisplayName>
        <AccountId>121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0058B6E-4B8C-4E0F-B228-224D9C6C6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3ca215-6d8c-4601-a376-132b9654094f"/>
    <ds:schemaRef ds:uri="ec73cb51-ea23-4d15-988d-2ef90cf40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63A0E-2AD7-4E68-99F4-70613893C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B12AA-24F9-40AC-A39F-A9FE7113A6DF}">
  <ds:schemaRefs>
    <ds:schemaRef ds:uri="http://schemas.microsoft.com/office/2006/metadata/properties"/>
    <ds:schemaRef ds:uri="http://schemas.microsoft.com/office/infopath/2007/PartnerControls"/>
    <ds:schemaRef ds:uri="972b6265-d7df-4763-b76d-022c4b0bc677"/>
    <ds:schemaRef ds:uri="ec73cb51-ea23-4d15-988d-2ef90cf404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57802</TotalTime>
  <Words>856</Words>
  <Application>Microsoft Office PowerPoint</Application>
  <PresentationFormat>Widescreen</PresentationFormat>
  <Paragraphs>322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Ferry Meijndert</dc:creator>
  <cp:lastModifiedBy>David van der Hoop</cp:lastModifiedBy>
  <cp:revision>501</cp:revision>
  <dcterms:modified xsi:type="dcterms:W3CDTF">2021-07-22T15:22:29Z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0x01010023AAB14CFC6AAD408F56314DF92BF21F</vt:lpwstr>
  </property>
  <property fmtid="{D5CDD505-2E9C-101B-9397-08002B2CF9AE}" pid="3" name="AuthorIds_UIVersion_10752">
    <vt:lpwstr>14</vt:lpwstr>
  </property>
</Properties>
</file>