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83" r:id="rId5"/>
    <p:sldId id="284" r:id="rId6"/>
    <p:sldId id="265" r:id="rId7"/>
    <p:sldId id="286" r:id="rId8"/>
    <p:sldId id="287" r:id="rId9"/>
    <p:sldId id="288" r:id="rId10"/>
    <p:sldId id="274" r:id="rId11"/>
    <p:sldId id="281" r:id="rId12"/>
    <p:sldId id="282" r:id="rId13"/>
    <p:sldId id="275" r:id="rId14"/>
    <p:sldId id="279" r:id="rId15"/>
    <p:sldId id="278" r:id="rId16"/>
    <p:sldId id="277" r:id="rId17"/>
    <p:sldId id="28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85135" autoAdjust="0"/>
  </p:normalViewPr>
  <p:slideViewPr>
    <p:cSldViewPr>
      <p:cViewPr varScale="1">
        <p:scale>
          <a:sx n="84" d="100"/>
          <a:sy n="84" d="100"/>
        </p:scale>
        <p:origin x="547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intro/platform/#1-build-your-graph-with-apollo-serv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pollographql.com/docs/intro/platform/#3-manage-your-graph-with-apollo-studio" TargetMode="External"/><Relationship Id="rId4" Type="http://schemas.openxmlformats.org/officeDocument/2006/relationships/hyperlink" Target="https://www.apollographql.com/docs/intro/platform/#2-query-your-graph-with-apollo-clien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5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show a</a:t>
            </a:r>
            <a:r>
              <a:rPr lang="en-US" dirty="0" smtClean="0"/>
              <a:t>pp &amp;</a:t>
            </a:r>
            <a:r>
              <a:rPr lang="en-US" baseline="0" dirty="0" smtClean="0"/>
              <a:t> introduce features: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Login with evident account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View list of matched games &amp; queued games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list of </a:t>
            </a:r>
            <a:r>
              <a:rPr lang="en-US" baseline="0" dirty="0" err="1" smtClean="0"/>
              <a:t>unqueued</a:t>
            </a:r>
            <a:r>
              <a:rPr lang="en-US" baseline="0" dirty="0" smtClean="0"/>
              <a:t> games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Add game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Remove game?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Apollo platform helps you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build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query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manage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graph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unified data layer that enables applications to interact with data from any combination of connected data stores and external APIs.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Apollo Server (node</a:t>
            </a:r>
            <a:r>
              <a:rPr lang="en-US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JS), Apollo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– saves new</a:t>
            </a:r>
            <a:r>
              <a:rPr lang="en-US" baseline="0" dirty="0" smtClean="0"/>
              <a:t> data objects in the cache</a:t>
            </a:r>
          </a:p>
          <a:p>
            <a:r>
              <a:rPr lang="en-US" baseline="0" dirty="0" smtClean="0"/>
              <a:t>Mutation – update single item in the cache &amp; trigger re-render to the UI automatically, or access data object to add or delete item in the cache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2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4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.vuejs.org/" TargetMode="External"/><Relationship Id="rId7" Type="http://schemas.openxmlformats.org/officeDocument/2006/relationships/hyperlink" Target="https://graphql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rketplace.visualstudio.com/items?itemName=apollographql.vscode-apollo" TargetMode="External"/><Relationship Id="rId5" Type="http://schemas.openxmlformats.org/officeDocument/2006/relationships/hyperlink" Target="https://hotchocolate.io/" TargetMode="External"/><Relationship Id="rId4" Type="http://schemas.openxmlformats.org/officeDocument/2006/relationships/hyperlink" Target="https://www.apollographql.com/doc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ollographql.com/docs/intro/platfor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blog/introducing-the-apollo-client-best-practices-seri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pollographql.vscode-apoll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ollographql.com/docs/devtools/editor-plugin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Evi</a:t>
            </a:r>
            <a:r>
              <a:rPr lang="en-US" dirty="0" smtClean="0"/>
              <a:t>-match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94812" y="1625600"/>
            <a:ext cx="2030836" cy="508000"/>
          </a:xfrm>
        </p:spPr>
        <p:txBody>
          <a:bodyPr/>
          <a:lstStyle/>
          <a:p>
            <a:r>
              <a:rPr lang="en-US" sz="2000" dirty="0" smtClean="0"/>
              <a:t>Graph </a:t>
            </a:r>
            <a:r>
              <a:rPr lang="en-US" sz="2000" dirty="0" err="1" smtClean="0"/>
              <a:t>ql</a:t>
            </a:r>
            <a:endParaRPr lang="en-US" sz="2000" dirty="0"/>
          </a:p>
        </p:txBody>
      </p:sp>
      <p:pic>
        <p:nvPicPr>
          <p:cNvPr id="1026" name="Picture 2" descr="A guide to authentication in GraphQL – Apollo Graph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3" y="1385911"/>
            <a:ext cx="943693" cy="9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2 meets GraphQL and Apollo Cli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3" y="2438400"/>
            <a:ext cx="931435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ue JS Sticker - Just Stickers : Just Stick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3" y="363965"/>
            <a:ext cx="931435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tnet templat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3" y="3488165"/>
            <a:ext cx="931435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SP.NET Core Authentication Tutori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06" y="4572000"/>
            <a:ext cx="920264" cy="9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4"/>
          <p:cNvSpPr txBox="1">
            <a:spLocks/>
          </p:cNvSpPr>
          <p:nvPr/>
        </p:nvSpPr>
        <p:spPr>
          <a:xfrm>
            <a:off x="9294812" y="2660651"/>
            <a:ext cx="2514600" cy="61594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Apollo client</a:t>
            </a:r>
            <a:endParaRPr lang="en-US" sz="2000" dirty="0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9294812" y="609600"/>
            <a:ext cx="2030836" cy="508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Web app</a:t>
            </a:r>
            <a:endParaRPr lang="en-US" sz="2000" dirty="0"/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4037012" y="3605349"/>
            <a:ext cx="3962400" cy="7837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Hot chocolate – A graph QL server for.NET CORE</a:t>
            </a:r>
            <a:endParaRPr lang="en-US" sz="2000" dirty="0"/>
          </a:p>
        </p:txBody>
      </p:sp>
      <p:sp>
        <p:nvSpPr>
          <p:cNvPr id="14" name="Subtitle 4"/>
          <p:cNvSpPr txBox="1">
            <a:spLocks/>
          </p:cNvSpPr>
          <p:nvPr/>
        </p:nvSpPr>
        <p:spPr>
          <a:xfrm>
            <a:off x="4494212" y="4800600"/>
            <a:ext cx="3479826" cy="457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Graph </a:t>
            </a:r>
            <a:r>
              <a:rPr lang="en-US" sz="2000" dirty="0" err="1" smtClean="0"/>
              <a:t>ql</a:t>
            </a:r>
            <a:r>
              <a:rPr lang="en-US" sz="2000" dirty="0" smtClean="0"/>
              <a:t> API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0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Caching in Apollo</a:t>
            </a:r>
          </a:p>
          <a:p>
            <a:r>
              <a:rPr lang="en-US" dirty="0" err="1" smtClean="0"/>
              <a:t>fetchPolicies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subscriptions?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 smtClean="0"/>
              <a:t>Where to find the repo?</a:t>
            </a:r>
          </a:p>
          <a:p>
            <a:pPr lvl="1"/>
            <a:r>
              <a:rPr lang="en-US" dirty="0"/>
              <a:t>https://dev.azure.com/evi-azure-practice/Labs/_git/TechRadar_GraphQL_Reference</a:t>
            </a:r>
          </a:p>
          <a:p>
            <a:r>
              <a:rPr lang="en-US" dirty="0" smtClean="0"/>
              <a:t>Everyone can contribute to this project</a:t>
            </a:r>
          </a:p>
          <a:p>
            <a:pPr lvl="1"/>
            <a:r>
              <a:rPr lang="en-US" dirty="0" smtClean="0"/>
              <a:t>Infrastructure – </a:t>
            </a:r>
            <a:r>
              <a:rPr lang="en-US" dirty="0" err="1" smtClean="0"/>
              <a:t>Pulumi</a:t>
            </a:r>
            <a:r>
              <a:rPr lang="en-US" dirty="0" smtClean="0"/>
              <a:t>, Farmer</a:t>
            </a:r>
          </a:p>
          <a:p>
            <a:pPr lvl="1"/>
            <a:r>
              <a:rPr lang="en-US" dirty="0" smtClean="0"/>
              <a:t>Frontend framework – </a:t>
            </a:r>
            <a:r>
              <a:rPr lang="en-US" dirty="0" err="1" smtClean="0"/>
              <a:t>Vue</a:t>
            </a:r>
            <a:r>
              <a:rPr lang="en-US" dirty="0" smtClean="0"/>
              <a:t> 3</a:t>
            </a:r>
          </a:p>
          <a:p>
            <a:pPr lvl="1"/>
            <a:r>
              <a:rPr lang="en-US" dirty="0" smtClean="0"/>
              <a:t>Styling – CSS modules</a:t>
            </a:r>
          </a:p>
          <a:p>
            <a:pPr lvl="1"/>
            <a:r>
              <a:rPr lang="en-US" dirty="0" smtClean="0"/>
              <a:t>Code quality – </a:t>
            </a:r>
            <a:r>
              <a:rPr lang="en-US" dirty="0" err="1" smtClean="0"/>
              <a:t>SonarQube</a:t>
            </a:r>
            <a:endParaRPr lang="en-US" dirty="0" smtClean="0"/>
          </a:p>
          <a:p>
            <a:pPr lvl="1"/>
            <a:r>
              <a:rPr lang="en-US" dirty="0" smtClean="0"/>
              <a:t>Configuration – Azure App Configuration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https://apollo.vuejs.org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https://www.apollographql.com/docs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https://hotchocolate.io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marketplace.visualstudio.com/items?itemName=apollographql.vscode-apollo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https://graphql.org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7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build in 2 days?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95" y="700100"/>
            <a:ext cx="5181600" cy="30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Evi</a:t>
            </a:r>
            <a:r>
              <a:rPr lang="en-US" dirty="0" smtClean="0"/>
              <a:t> match 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 app to match you with other players for games like ping-pong, table football and more…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914400"/>
            <a:ext cx="5502243" cy="4771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914400"/>
            <a:ext cx="526262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Apollo?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1" y="1752600"/>
            <a:ext cx="7324065" cy="392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6012" y="5847117"/>
            <a:ext cx="5361922" cy="313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Source: </a:t>
            </a:r>
            <a:r>
              <a:rPr lang="en-US" sz="1400" dirty="0">
                <a:hlinkClick r:id="rId4"/>
              </a:rPr>
              <a:t>https://www.apollographql.com/docs/intro/platform/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94211" y="4184296"/>
            <a:ext cx="1476469" cy="34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Request data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1611" y="4184296"/>
            <a:ext cx="1476469" cy="34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Send results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9012" y="2198220"/>
            <a:ext cx="1165634" cy="59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/>
                </a:solidFill>
              </a:rPr>
              <a:t>GraphQL</a:t>
            </a:r>
            <a:r>
              <a:rPr lang="en-US" sz="1600" dirty="0" smtClean="0">
                <a:solidFill>
                  <a:schemeClr val="bg2"/>
                </a:solidFill>
              </a:rPr>
              <a:t> query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4646612" y="3043657"/>
            <a:ext cx="1295400" cy="689859"/>
          </a:xfrm>
          <a:prstGeom prst="curvedConnector3">
            <a:avLst>
              <a:gd name="adj1" fmla="val 103333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50104" y="3251732"/>
            <a:ext cx="1165634" cy="34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Updates UI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5412" y="3429000"/>
            <a:ext cx="1787306" cy="59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Client normalizes &amp; stores data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8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Apollo Client?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10133329" cy="1879603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You can cache subsets of your backend data graph on the client-side and work with it the same way you’d work with global state using tools like </a:t>
            </a:r>
            <a:r>
              <a:rPr lang="en-US" i="1" dirty="0" err="1"/>
              <a:t>Redux</a:t>
            </a:r>
            <a:r>
              <a:rPr lang="en-US" i="1" dirty="0"/>
              <a:t> or React </a:t>
            </a:r>
            <a:r>
              <a:rPr lang="en-US" i="1" dirty="0" smtClean="0"/>
              <a:t>Context </a:t>
            </a:r>
            <a:r>
              <a:rPr lang="en-US" i="1" dirty="0" smtClean="0">
                <a:solidFill>
                  <a:schemeClr val="accent1"/>
                </a:solidFill>
              </a:rPr>
              <a:t>(or </a:t>
            </a:r>
            <a:r>
              <a:rPr lang="en-US" i="1" dirty="0" err="1" smtClean="0">
                <a:solidFill>
                  <a:schemeClr val="accent1"/>
                </a:solidFill>
              </a:rPr>
              <a:t>Vuex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r>
              <a:rPr lang="en-US" i="1" dirty="0" smtClean="0"/>
              <a:t>. </a:t>
            </a:r>
            <a:r>
              <a:rPr lang="en-US" i="1" dirty="0"/>
              <a:t>This means Apollo Client is also a </a:t>
            </a:r>
            <a:r>
              <a:rPr lang="en-US" i="1" dirty="0">
                <a:solidFill>
                  <a:schemeClr val="accent1"/>
                </a:solidFill>
              </a:rPr>
              <a:t>state management library</a:t>
            </a:r>
            <a:r>
              <a:rPr lang="en-US" i="1" dirty="0"/>
              <a:t> and a </a:t>
            </a:r>
            <a:r>
              <a:rPr lang="en-US" i="1" dirty="0">
                <a:solidFill>
                  <a:schemeClr val="accent1"/>
                </a:solidFill>
              </a:rPr>
              <a:t>data-fetching tool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46212" y="4419600"/>
            <a:ext cx="1043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://www.apollographql.com/blog/introducing-the-apollo-client-best-practices-series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0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Vue</a:t>
            </a:r>
            <a:r>
              <a:rPr lang="en-US" dirty="0" smtClean="0"/>
              <a:t> Apollo Client: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812" y="274637"/>
            <a:ext cx="2971800" cy="1970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083" y="1981200"/>
            <a:ext cx="3351529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npm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packages: </a:t>
            </a: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vue-apollo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graphql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apollo</a:t>
            </a:r>
            <a:r>
              <a:rPr lang="en-US" sz="2000" dirty="0" smtClean="0">
                <a:solidFill>
                  <a:schemeClr val="accent1"/>
                </a:solidFill>
              </a:rPr>
              <a:t>-client </a:t>
            </a: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apollo</a:t>
            </a:r>
            <a:r>
              <a:rPr lang="en-US" sz="2000" dirty="0" smtClean="0">
                <a:solidFill>
                  <a:schemeClr val="accent1"/>
                </a:solidFill>
              </a:rPr>
              <a:t>-link-http </a:t>
            </a: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apollo</a:t>
            </a:r>
            <a:r>
              <a:rPr lang="en-US" sz="2000" dirty="0" smtClean="0">
                <a:solidFill>
                  <a:schemeClr val="accent1"/>
                </a:solidFill>
              </a:rPr>
              <a:t>-cache-</a:t>
            </a:r>
            <a:r>
              <a:rPr lang="en-US" sz="2000" dirty="0" err="1" smtClean="0">
                <a:solidFill>
                  <a:schemeClr val="accent1"/>
                </a:solidFill>
              </a:rPr>
              <a:t>inmemory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graphql</a:t>
            </a:r>
            <a:r>
              <a:rPr lang="en-US" sz="2000" dirty="0" smtClean="0">
                <a:solidFill>
                  <a:schemeClr val="accent1"/>
                </a:solidFill>
              </a:rPr>
              <a:t>-tag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181283" y="1981200"/>
            <a:ext cx="6551929" cy="2743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VS code extension: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Apollo </a:t>
            </a:r>
            <a:r>
              <a:rPr lang="en-US" sz="2000" dirty="0" err="1" smtClean="0">
                <a:solidFill>
                  <a:schemeClr val="accent1"/>
                </a:solidFill>
              </a:rPr>
              <a:t>GraphQL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How to set up i</a:t>
            </a:r>
            <a:r>
              <a:rPr lang="en-US" sz="1600" dirty="0" smtClean="0">
                <a:solidFill>
                  <a:schemeClr val="accent1"/>
                </a:solidFill>
              </a:rPr>
              <a:t>ntelligent </a:t>
            </a:r>
            <a:r>
              <a:rPr lang="en-US" sz="1600" dirty="0">
                <a:solidFill>
                  <a:schemeClr val="accent1"/>
                </a:solidFill>
              </a:rPr>
              <a:t>autocomplete: </a:t>
            </a:r>
            <a:endParaRPr lang="en-US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https://marketplace.visualstudio.com/items?itemName=apollographql.vscode-apollo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://www.apollographql.com/docs/devtools/editor-plugins/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257483" y="4894263"/>
            <a:ext cx="4037329" cy="15367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Google chrome extension: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Apollo Client Developer Tools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2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dotnet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2286000"/>
            <a:ext cx="1967755" cy="196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7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Hot Chocolate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ield bindings</a:t>
            </a:r>
          </a:p>
          <a:p>
            <a:r>
              <a:rPr lang="en-US" dirty="0" smtClean="0"/>
              <a:t>Filtering / Sorting</a:t>
            </a:r>
            <a:endParaRPr lang="en-US" dirty="0"/>
          </a:p>
          <a:p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6" name="Picture 12" descr="dotnet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838200"/>
            <a:ext cx="1967755" cy="196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Field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default, all entity fields are added to the schema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352800"/>
            <a:ext cx="57245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308</Words>
  <Application>Microsoft Office PowerPoint</Application>
  <PresentationFormat>Custom</PresentationFormat>
  <Paragraphs>80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Evi-match app</vt:lpstr>
      <vt:lpstr>What did we build in 2 days?</vt:lpstr>
      <vt:lpstr>Evi match app</vt:lpstr>
      <vt:lpstr>What is Apollo?</vt:lpstr>
      <vt:lpstr>What is Apollo Client?</vt:lpstr>
      <vt:lpstr>Set up Vue Apollo Client:</vt:lpstr>
      <vt:lpstr>PowerPoint Presentation</vt:lpstr>
      <vt:lpstr>Queries – Hot Chocolate </vt:lpstr>
      <vt:lpstr>Queries – Field bindings</vt:lpstr>
      <vt:lpstr>Mutation </vt:lpstr>
      <vt:lpstr>Caching </vt:lpstr>
      <vt:lpstr>Where are the subscriptions? </vt:lpstr>
      <vt:lpstr>Closing</vt:lpstr>
      <vt:lpstr>Sources</vt:lpstr>
    </vt:vector>
  </TitlesOfParts>
  <Company>Evident Interactive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Evi-match app</dc:title>
  <dc:creator>Fandy Tsui</dc:creator>
  <cp:lastModifiedBy>Fandy Tsui</cp:lastModifiedBy>
  <cp:revision>33</cp:revision>
  <dcterms:created xsi:type="dcterms:W3CDTF">2020-07-21T08:05:22Z</dcterms:created>
  <dcterms:modified xsi:type="dcterms:W3CDTF">2020-07-23T15:24:50Z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