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10" r:id="rId3"/>
    <p:sldId id="341" r:id="rId4"/>
    <p:sldId id="333" r:id="rId5"/>
    <p:sldId id="311" r:id="rId6"/>
    <p:sldId id="312" r:id="rId7"/>
    <p:sldId id="313" r:id="rId8"/>
    <p:sldId id="314" r:id="rId9"/>
    <p:sldId id="315" r:id="rId10"/>
    <p:sldId id="338" r:id="rId11"/>
    <p:sldId id="317" r:id="rId12"/>
    <p:sldId id="319" r:id="rId13"/>
    <p:sldId id="339" r:id="rId14"/>
    <p:sldId id="322" r:id="rId15"/>
    <p:sldId id="331" r:id="rId16"/>
    <p:sldId id="332" r:id="rId17"/>
    <p:sldId id="323" r:id="rId18"/>
    <p:sldId id="327" r:id="rId19"/>
    <p:sldId id="328" r:id="rId20"/>
    <p:sldId id="337" r:id="rId21"/>
    <p:sldId id="326" r:id="rId22"/>
    <p:sldId id="329" r:id="rId23"/>
    <p:sldId id="340" r:id="rId24"/>
    <p:sldId id="308" r:id="rId25"/>
  </p:sldIdLst>
  <p:sldSz cx="12192000" cy="6858000"/>
  <p:notesSz cx="6797675" cy="99298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Μεσαίο στυ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Μεσαίο στυλ 2 - Έμφαση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Στυλ με θέμα 2 - Έμφαση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70064" autoAdjust="0"/>
  </p:normalViewPr>
  <p:slideViewPr>
    <p:cSldViewPr snapToGrid="0">
      <p:cViewPr varScale="1">
        <p:scale>
          <a:sx n="55" d="100"/>
          <a:sy n="55" d="100"/>
        </p:scale>
        <p:origin x="34" y="73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423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3BDB72-27D9-46DF-A15C-CF565D3CAF14}" type="doc">
      <dgm:prSet loTypeId="urn:microsoft.com/office/officeart/2016/7/layout/BasicLinearProcessNumbered" loCatId="process" qsTypeId="urn:microsoft.com/office/officeart/2005/8/quickstyle/simple1" qsCatId="simple" csTypeId="urn:microsoft.com/office/officeart/2005/8/colors/accent1_2" csCatId="accent1" phldr="1"/>
      <dgm:spPr/>
      <dgm:t>
        <a:bodyPr/>
        <a:lstStyle/>
        <a:p>
          <a:endParaRPr lang="en-US"/>
        </a:p>
      </dgm:t>
    </dgm:pt>
    <dgm:pt modelId="{6CCC3676-5889-4CBC-9FC0-B896BAFF8950}">
      <dgm:prSet custT="1"/>
      <dgm:spPr/>
      <dgm:t>
        <a:bodyPr/>
        <a:lstStyle/>
        <a:p>
          <a:r>
            <a:rPr lang="el-GR" sz="1900" dirty="0"/>
            <a:t>Ο εντοπισμός σχετικού υλικού για κάποιο μάθημα δεν είναι πάντα εύκολος για τους εκπαιδευόμενους, ιδιαίτερα όταν υπάρχει μεγάλος όγκος σχετικών πληροφοριών</a:t>
          </a:r>
          <a:r>
            <a:rPr lang="el-GR" sz="1600" dirty="0"/>
            <a:t>.</a:t>
          </a:r>
          <a:endParaRPr lang="en-US" sz="1600" dirty="0"/>
        </a:p>
      </dgm:t>
    </dgm:pt>
    <dgm:pt modelId="{61F29BA1-CFBF-48D1-BE8C-06E81962EBAF}" type="parTrans" cxnId="{632808C9-8A89-4679-9E5E-B285D827EAF4}">
      <dgm:prSet/>
      <dgm:spPr/>
      <dgm:t>
        <a:bodyPr/>
        <a:lstStyle/>
        <a:p>
          <a:endParaRPr lang="en-US"/>
        </a:p>
      </dgm:t>
    </dgm:pt>
    <dgm:pt modelId="{558C970A-975C-4F82-9C07-7EC03D8CAB26}" type="sibTrans" cxnId="{632808C9-8A89-4679-9E5E-B285D827EAF4}">
      <dgm:prSet phldrT="1" phldr="0"/>
      <dgm:spPr/>
      <dgm:t>
        <a:bodyPr/>
        <a:lstStyle/>
        <a:p>
          <a:r>
            <a:rPr lang="en-US"/>
            <a:t>1</a:t>
          </a:r>
          <a:endParaRPr lang="en-US" dirty="0"/>
        </a:p>
      </dgm:t>
    </dgm:pt>
    <dgm:pt modelId="{0ABFB52A-050C-4E8A-9A10-B7C253D74F64}">
      <dgm:prSet custT="1"/>
      <dgm:spPr/>
      <dgm:t>
        <a:bodyPr/>
        <a:lstStyle/>
        <a:p>
          <a:pPr algn="l"/>
          <a:r>
            <a:rPr lang="el-GR" sz="1900"/>
            <a:t>Πολλές φορές επιστρέφονται πληροφορίες που δεν ανταποκρίνονται στις μαθησιακές ανάγκες των εκπαιδευόμενων και δεν λαμβάνουν υπόψη τις προτιμήσεις τους. </a:t>
          </a:r>
          <a:endParaRPr lang="en-US" sz="1900" dirty="0"/>
        </a:p>
      </dgm:t>
    </dgm:pt>
    <dgm:pt modelId="{19F4658D-67C0-4845-A403-6E1DB19A752A}" type="parTrans" cxnId="{E8E532D1-F218-4B13-981A-8A31C547FB94}">
      <dgm:prSet/>
      <dgm:spPr/>
      <dgm:t>
        <a:bodyPr/>
        <a:lstStyle/>
        <a:p>
          <a:endParaRPr lang="en-US"/>
        </a:p>
      </dgm:t>
    </dgm:pt>
    <dgm:pt modelId="{7B0405CF-0842-4A0E-AE29-47EF9383EEA6}" type="sibTrans" cxnId="{E8E532D1-F218-4B13-981A-8A31C547FB94}">
      <dgm:prSet phldrT="2" phldr="0"/>
      <dgm:spPr/>
      <dgm:t>
        <a:bodyPr/>
        <a:lstStyle/>
        <a:p>
          <a:r>
            <a:rPr lang="en-US"/>
            <a:t>2</a:t>
          </a:r>
          <a:endParaRPr lang="en-US" dirty="0"/>
        </a:p>
      </dgm:t>
    </dgm:pt>
    <dgm:pt modelId="{9BBEEC34-14CC-4796-A4CD-7BCFAA2206B9}">
      <dgm:prSet/>
      <dgm:spPr/>
      <dgm:t>
        <a:bodyPr/>
        <a:lstStyle/>
        <a:p>
          <a:r>
            <a:rPr lang="el-GR" dirty="0"/>
            <a:t>Ένα επιτυχημένο αποτέλεσμα εξατομίκευσης απαιτεί πλήρη και πλούσια προφίλ χρηστών</a:t>
          </a:r>
          <a:r>
            <a:rPr lang="en-US" dirty="0"/>
            <a:t>.</a:t>
          </a:r>
        </a:p>
      </dgm:t>
    </dgm:pt>
    <dgm:pt modelId="{D68B3BA1-28DD-4B72-805C-A59C9D2716F7}" type="parTrans" cxnId="{0D6E9D09-7D05-4A7A-ADE2-0B2C519E6E24}">
      <dgm:prSet/>
      <dgm:spPr/>
      <dgm:t>
        <a:bodyPr/>
        <a:lstStyle/>
        <a:p>
          <a:endParaRPr lang="en-US"/>
        </a:p>
      </dgm:t>
    </dgm:pt>
    <dgm:pt modelId="{3B48B62B-6C1F-4F52-A6D9-76EA39C64382}" type="sibTrans" cxnId="{0D6E9D09-7D05-4A7A-ADE2-0B2C519E6E24}">
      <dgm:prSet phldrT="3" phldr="0"/>
      <dgm:spPr/>
      <dgm:t>
        <a:bodyPr/>
        <a:lstStyle/>
        <a:p>
          <a:r>
            <a:rPr lang="en-US"/>
            <a:t>3</a:t>
          </a:r>
          <a:endParaRPr lang="en-US" dirty="0"/>
        </a:p>
      </dgm:t>
    </dgm:pt>
    <dgm:pt modelId="{DFB16DBC-83DF-4F8E-A252-D6766970137C}" type="pres">
      <dgm:prSet presAssocID="{163BDB72-27D9-46DF-A15C-CF565D3CAF14}" presName="Name0" presStyleCnt="0">
        <dgm:presLayoutVars>
          <dgm:animLvl val="lvl"/>
          <dgm:resizeHandles val="exact"/>
        </dgm:presLayoutVars>
      </dgm:prSet>
      <dgm:spPr/>
    </dgm:pt>
    <dgm:pt modelId="{E83485D7-6987-48FE-A2CF-AFB928279D77}" type="pres">
      <dgm:prSet presAssocID="{6CCC3676-5889-4CBC-9FC0-B896BAFF8950}" presName="compositeNode" presStyleCnt="0">
        <dgm:presLayoutVars>
          <dgm:bulletEnabled val="1"/>
        </dgm:presLayoutVars>
      </dgm:prSet>
      <dgm:spPr/>
    </dgm:pt>
    <dgm:pt modelId="{BD169A31-44D1-418D-B8CB-8DD44A63E24F}" type="pres">
      <dgm:prSet presAssocID="{6CCC3676-5889-4CBC-9FC0-B896BAFF8950}" presName="bgRect" presStyleLbl="bgAccFollowNode1" presStyleIdx="0" presStyleCnt="3" custScaleX="114591"/>
      <dgm:spPr/>
    </dgm:pt>
    <dgm:pt modelId="{42E3D4EA-53CE-4CD8-B5BA-B3CD0A504003}" type="pres">
      <dgm:prSet presAssocID="{558C970A-975C-4F82-9C07-7EC03D8CAB26}" presName="sibTransNodeCircle" presStyleLbl="alignNode1" presStyleIdx="0" presStyleCnt="6">
        <dgm:presLayoutVars>
          <dgm:chMax val="0"/>
          <dgm:bulletEnabled/>
        </dgm:presLayoutVars>
      </dgm:prSet>
      <dgm:spPr/>
    </dgm:pt>
    <dgm:pt modelId="{3B0C6068-86EF-4146-A0E6-5B8F52F94DB8}" type="pres">
      <dgm:prSet presAssocID="{6CCC3676-5889-4CBC-9FC0-B896BAFF8950}" presName="bottomLine" presStyleLbl="alignNode1" presStyleIdx="1" presStyleCnt="6">
        <dgm:presLayoutVars/>
      </dgm:prSet>
      <dgm:spPr/>
    </dgm:pt>
    <dgm:pt modelId="{68080FE4-A43B-44A3-A17F-4C25897A6120}" type="pres">
      <dgm:prSet presAssocID="{6CCC3676-5889-4CBC-9FC0-B896BAFF8950}" presName="nodeText" presStyleLbl="bgAccFollowNode1" presStyleIdx="0" presStyleCnt="3">
        <dgm:presLayoutVars>
          <dgm:bulletEnabled val="1"/>
        </dgm:presLayoutVars>
      </dgm:prSet>
      <dgm:spPr/>
    </dgm:pt>
    <dgm:pt modelId="{0CD8BBA4-64CA-49CF-A913-9316B4CA95D2}" type="pres">
      <dgm:prSet presAssocID="{558C970A-975C-4F82-9C07-7EC03D8CAB26}" presName="sibTrans" presStyleCnt="0"/>
      <dgm:spPr/>
    </dgm:pt>
    <dgm:pt modelId="{9CF69D8A-B054-467C-ADA2-290D9137811A}" type="pres">
      <dgm:prSet presAssocID="{0ABFB52A-050C-4E8A-9A10-B7C253D74F64}" presName="compositeNode" presStyleCnt="0">
        <dgm:presLayoutVars>
          <dgm:bulletEnabled val="1"/>
        </dgm:presLayoutVars>
      </dgm:prSet>
      <dgm:spPr/>
    </dgm:pt>
    <dgm:pt modelId="{E8518EF4-E0B4-443F-A105-FA34B56976C7}" type="pres">
      <dgm:prSet presAssocID="{0ABFB52A-050C-4E8A-9A10-B7C253D74F64}" presName="bgRect" presStyleLbl="bgAccFollowNode1" presStyleIdx="1" presStyleCnt="3" custScaleX="117851"/>
      <dgm:spPr/>
    </dgm:pt>
    <dgm:pt modelId="{6BA425E7-6E82-43B2-8288-D9F72F39F84D}" type="pres">
      <dgm:prSet presAssocID="{7B0405CF-0842-4A0E-AE29-47EF9383EEA6}" presName="sibTransNodeCircle" presStyleLbl="alignNode1" presStyleIdx="2" presStyleCnt="6">
        <dgm:presLayoutVars>
          <dgm:chMax val="0"/>
          <dgm:bulletEnabled/>
        </dgm:presLayoutVars>
      </dgm:prSet>
      <dgm:spPr/>
    </dgm:pt>
    <dgm:pt modelId="{F25802C8-995E-4AA5-BC85-F37CBE36DCCC}" type="pres">
      <dgm:prSet presAssocID="{0ABFB52A-050C-4E8A-9A10-B7C253D74F64}" presName="bottomLine" presStyleLbl="alignNode1" presStyleIdx="3" presStyleCnt="6">
        <dgm:presLayoutVars/>
      </dgm:prSet>
      <dgm:spPr/>
    </dgm:pt>
    <dgm:pt modelId="{231666BB-04FF-4341-AA84-5917AC127485}" type="pres">
      <dgm:prSet presAssocID="{0ABFB52A-050C-4E8A-9A10-B7C253D74F64}" presName="nodeText" presStyleLbl="bgAccFollowNode1" presStyleIdx="1" presStyleCnt="3">
        <dgm:presLayoutVars>
          <dgm:bulletEnabled val="1"/>
        </dgm:presLayoutVars>
      </dgm:prSet>
      <dgm:spPr/>
    </dgm:pt>
    <dgm:pt modelId="{FB2D0EDD-7A49-42CA-90FB-72DCA1430E0A}" type="pres">
      <dgm:prSet presAssocID="{7B0405CF-0842-4A0E-AE29-47EF9383EEA6}" presName="sibTrans" presStyleCnt="0"/>
      <dgm:spPr/>
    </dgm:pt>
    <dgm:pt modelId="{7D9F185C-7CF2-4D24-BB69-E97EB250489C}" type="pres">
      <dgm:prSet presAssocID="{9BBEEC34-14CC-4796-A4CD-7BCFAA2206B9}" presName="compositeNode" presStyleCnt="0">
        <dgm:presLayoutVars>
          <dgm:bulletEnabled val="1"/>
        </dgm:presLayoutVars>
      </dgm:prSet>
      <dgm:spPr/>
    </dgm:pt>
    <dgm:pt modelId="{8A4AC222-09BB-4525-AFA6-680A2EFC54C8}" type="pres">
      <dgm:prSet presAssocID="{9BBEEC34-14CC-4796-A4CD-7BCFAA2206B9}" presName="bgRect" presStyleLbl="bgAccFollowNode1" presStyleIdx="2" presStyleCnt="3"/>
      <dgm:spPr/>
    </dgm:pt>
    <dgm:pt modelId="{F05911E6-4AA5-46C6-A0F2-6F543EC14864}" type="pres">
      <dgm:prSet presAssocID="{3B48B62B-6C1F-4F52-A6D9-76EA39C64382}" presName="sibTransNodeCircle" presStyleLbl="alignNode1" presStyleIdx="4" presStyleCnt="6">
        <dgm:presLayoutVars>
          <dgm:chMax val="0"/>
          <dgm:bulletEnabled/>
        </dgm:presLayoutVars>
      </dgm:prSet>
      <dgm:spPr/>
    </dgm:pt>
    <dgm:pt modelId="{BA7892CF-E745-4DB4-97A8-97B4E8518BE6}" type="pres">
      <dgm:prSet presAssocID="{9BBEEC34-14CC-4796-A4CD-7BCFAA2206B9}" presName="bottomLine" presStyleLbl="alignNode1" presStyleIdx="5" presStyleCnt="6">
        <dgm:presLayoutVars/>
      </dgm:prSet>
      <dgm:spPr/>
    </dgm:pt>
    <dgm:pt modelId="{E94768F4-0AB8-4A6B-9494-7D52A0BB04F7}" type="pres">
      <dgm:prSet presAssocID="{9BBEEC34-14CC-4796-A4CD-7BCFAA2206B9}" presName="nodeText" presStyleLbl="bgAccFollowNode1" presStyleIdx="2" presStyleCnt="3">
        <dgm:presLayoutVars>
          <dgm:bulletEnabled val="1"/>
        </dgm:presLayoutVars>
      </dgm:prSet>
      <dgm:spPr/>
    </dgm:pt>
  </dgm:ptLst>
  <dgm:cxnLst>
    <dgm:cxn modelId="{0D6E9D09-7D05-4A7A-ADE2-0B2C519E6E24}" srcId="{163BDB72-27D9-46DF-A15C-CF565D3CAF14}" destId="{9BBEEC34-14CC-4796-A4CD-7BCFAA2206B9}" srcOrd="2" destOrd="0" parTransId="{D68B3BA1-28DD-4B72-805C-A59C9D2716F7}" sibTransId="{3B48B62B-6C1F-4F52-A6D9-76EA39C64382}"/>
    <dgm:cxn modelId="{16E75214-1577-4FF2-B8B3-60C9C80E262E}" type="presOf" srcId="{3B48B62B-6C1F-4F52-A6D9-76EA39C64382}" destId="{F05911E6-4AA5-46C6-A0F2-6F543EC14864}" srcOrd="0" destOrd="0" presId="urn:microsoft.com/office/officeart/2016/7/layout/BasicLinearProcessNumbered"/>
    <dgm:cxn modelId="{2A75A71A-6A53-49ED-8487-7D18AF5B60A5}" type="presOf" srcId="{6CCC3676-5889-4CBC-9FC0-B896BAFF8950}" destId="{BD169A31-44D1-418D-B8CB-8DD44A63E24F}" srcOrd="0" destOrd="0" presId="urn:microsoft.com/office/officeart/2016/7/layout/BasicLinearProcessNumbered"/>
    <dgm:cxn modelId="{DBDB7A1D-9CF8-4B11-B6AA-47CA1DC921EC}" type="presOf" srcId="{163BDB72-27D9-46DF-A15C-CF565D3CAF14}" destId="{DFB16DBC-83DF-4F8E-A252-D6766970137C}" srcOrd="0" destOrd="0" presId="urn:microsoft.com/office/officeart/2016/7/layout/BasicLinearProcessNumbered"/>
    <dgm:cxn modelId="{BF93C738-FEA5-4C5E-8D3E-407CD8B1FF35}" type="presOf" srcId="{6CCC3676-5889-4CBC-9FC0-B896BAFF8950}" destId="{68080FE4-A43B-44A3-A17F-4C25897A6120}" srcOrd="1" destOrd="0" presId="urn:microsoft.com/office/officeart/2016/7/layout/BasicLinearProcessNumbered"/>
    <dgm:cxn modelId="{339F4F51-B621-468F-A628-CA39EED5F44C}" type="presOf" srcId="{9BBEEC34-14CC-4796-A4CD-7BCFAA2206B9}" destId="{E94768F4-0AB8-4A6B-9494-7D52A0BB04F7}" srcOrd="1" destOrd="0" presId="urn:microsoft.com/office/officeart/2016/7/layout/BasicLinearProcessNumbered"/>
    <dgm:cxn modelId="{2991187D-5A59-49DD-BBC1-BB90B62E1BCA}" type="presOf" srcId="{0ABFB52A-050C-4E8A-9A10-B7C253D74F64}" destId="{E8518EF4-E0B4-443F-A105-FA34B56976C7}" srcOrd="0" destOrd="0" presId="urn:microsoft.com/office/officeart/2016/7/layout/BasicLinearProcessNumbered"/>
    <dgm:cxn modelId="{743CE9A6-FAD2-4BF4-8512-FA22801FEE77}" type="presOf" srcId="{558C970A-975C-4F82-9C07-7EC03D8CAB26}" destId="{42E3D4EA-53CE-4CD8-B5BA-B3CD0A504003}" srcOrd="0" destOrd="0" presId="urn:microsoft.com/office/officeart/2016/7/layout/BasicLinearProcessNumbered"/>
    <dgm:cxn modelId="{AA62FEBC-2353-459F-B545-33922CD7F69E}" type="presOf" srcId="{0ABFB52A-050C-4E8A-9A10-B7C253D74F64}" destId="{231666BB-04FF-4341-AA84-5917AC127485}" srcOrd="1" destOrd="0" presId="urn:microsoft.com/office/officeart/2016/7/layout/BasicLinearProcessNumbered"/>
    <dgm:cxn modelId="{632808C9-8A89-4679-9E5E-B285D827EAF4}" srcId="{163BDB72-27D9-46DF-A15C-CF565D3CAF14}" destId="{6CCC3676-5889-4CBC-9FC0-B896BAFF8950}" srcOrd="0" destOrd="0" parTransId="{61F29BA1-CFBF-48D1-BE8C-06E81962EBAF}" sibTransId="{558C970A-975C-4F82-9C07-7EC03D8CAB26}"/>
    <dgm:cxn modelId="{E8E532D1-F218-4B13-981A-8A31C547FB94}" srcId="{163BDB72-27D9-46DF-A15C-CF565D3CAF14}" destId="{0ABFB52A-050C-4E8A-9A10-B7C253D74F64}" srcOrd="1" destOrd="0" parTransId="{19F4658D-67C0-4845-A403-6E1DB19A752A}" sibTransId="{7B0405CF-0842-4A0E-AE29-47EF9383EEA6}"/>
    <dgm:cxn modelId="{2211F9D1-A361-4901-91DC-BC1F8DA945C6}" type="presOf" srcId="{7B0405CF-0842-4A0E-AE29-47EF9383EEA6}" destId="{6BA425E7-6E82-43B2-8288-D9F72F39F84D}" srcOrd="0" destOrd="0" presId="urn:microsoft.com/office/officeart/2016/7/layout/BasicLinearProcessNumbered"/>
    <dgm:cxn modelId="{BAADECF7-B1B2-4E4B-AC53-1E61EE7E9C83}" type="presOf" srcId="{9BBEEC34-14CC-4796-A4CD-7BCFAA2206B9}" destId="{8A4AC222-09BB-4525-AFA6-680A2EFC54C8}" srcOrd="0" destOrd="0" presId="urn:microsoft.com/office/officeart/2016/7/layout/BasicLinearProcessNumbered"/>
    <dgm:cxn modelId="{09712F78-AF46-4C64-8A0E-926C8071AF59}" type="presParOf" srcId="{DFB16DBC-83DF-4F8E-A252-D6766970137C}" destId="{E83485D7-6987-48FE-A2CF-AFB928279D77}" srcOrd="0" destOrd="0" presId="urn:microsoft.com/office/officeart/2016/7/layout/BasicLinearProcessNumbered"/>
    <dgm:cxn modelId="{F61E48DB-EA0C-4C3C-8794-AFA2DCB3D23C}" type="presParOf" srcId="{E83485D7-6987-48FE-A2CF-AFB928279D77}" destId="{BD169A31-44D1-418D-B8CB-8DD44A63E24F}" srcOrd="0" destOrd="0" presId="urn:microsoft.com/office/officeart/2016/7/layout/BasicLinearProcessNumbered"/>
    <dgm:cxn modelId="{2EDE13D4-0B1B-443B-A40A-FF5EC5A4EAC2}" type="presParOf" srcId="{E83485D7-6987-48FE-A2CF-AFB928279D77}" destId="{42E3D4EA-53CE-4CD8-B5BA-B3CD0A504003}" srcOrd="1" destOrd="0" presId="urn:microsoft.com/office/officeart/2016/7/layout/BasicLinearProcessNumbered"/>
    <dgm:cxn modelId="{14E1E616-5DE0-4A13-88E5-D0111CC496D7}" type="presParOf" srcId="{E83485D7-6987-48FE-A2CF-AFB928279D77}" destId="{3B0C6068-86EF-4146-A0E6-5B8F52F94DB8}" srcOrd="2" destOrd="0" presId="urn:microsoft.com/office/officeart/2016/7/layout/BasicLinearProcessNumbered"/>
    <dgm:cxn modelId="{22401A98-9906-44BE-AE2B-FDA56909B39E}" type="presParOf" srcId="{E83485D7-6987-48FE-A2CF-AFB928279D77}" destId="{68080FE4-A43B-44A3-A17F-4C25897A6120}" srcOrd="3" destOrd="0" presId="urn:microsoft.com/office/officeart/2016/7/layout/BasicLinearProcessNumbered"/>
    <dgm:cxn modelId="{2F5F5F69-0E8A-45AA-9984-2719195A6CA6}" type="presParOf" srcId="{DFB16DBC-83DF-4F8E-A252-D6766970137C}" destId="{0CD8BBA4-64CA-49CF-A913-9316B4CA95D2}" srcOrd="1" destOrd="0" presId="urn:microsoft.com/office/officeart/2016/7/layout/BasicLinearProcessNumbered"/>
    <dgm:cxn modelId="{B99F67CA-0CC0-4952-9E50-F29BC86EA5BA}" type="presParOf" srcId="{DFB16DBC-83DF-4F8E-A252-D6766970137C}" destId="{9CF69D8A-B054-467C-ADA2-290D9137811A}" srcOrd="2" destOrd="0" presId="urn:microsoft.com/office/officeart/2016/7/layout/BasicLinearProcessNumbered"/>
    <dgm:cxn modelId="{D2B7B801-C41A-4ED0-B6BD-877F46E68A4E}" type="presParOf" srcId="{9CF69D8A-B054-467C-ADA2-290D9137811A}" destId="{E8518EF4-E0B4-443F-A105-FA34B56976C7}" srcOrd="0" destOrd="0" presId="urn:microsoft.com/office/officeart/2016/7/layout/BasicLinearProcessNumbered"/>
    <dgm:cxn modelId="{7F1D3890-3B03-4C27-80B0-F033F6559B15}" type="presParOf" srcId="{9CF69D8A-B054-467C-ADA2-290D9137811A}" destId="{6BA425E7-6E82-43B2-8288-D9F72F39F84D}" srcOrd="1" destOrd="0" presId="urn:microsoft.com/office/officeart/2016/7/layout/BasicLinearProcessNumbered"/>
    <dgm:cxn modelId="{F75EAB31-748B-4F01-826E-9A95600904EB}" type="presParOf" srcId="{9CF69D8A-B054-467C-ADA2-290D9137811A}" destId="{F25802C8-995E-4AA5-BC85-F37CBE36DCCC}" srcOrd="2" destOrd="0" presId="urn:microsoft.com/office/officeart/2016/7/layout/BasicLinearProcessNumbered"/>
    <dgm:cxn modelId="{4403A1DE-B743-4841-8AE8-EC70268C5764}" type="presParOf" srcId="{9CF69D8A-B054-467C-ADA2-290D9137811A}" destId="{231666BB-04FF-4341-AA84-5917AC127485}" srcOrd="3" destOrd="0" presId="urn:microsoft.com/office/officeart/2016/7/layout/BasicLinearProcessNumbered"/>
    <dgm:cxn modelId="{10FFAA15-D82D-4D7F-8EC3-B219AE3B62B4}" type="presParOf" srcId="{DFB16DBC-83DF-4F8E-A252-D6766970137C}" destId="{FB2D0EDD-7A49-42CA-90FB-72DCA1430E0A}" srcOrd="3" destOrd="0" presId="urn:microsoft.com/office/officeart/2016/7/layout/BasicLinearProcessNumbered"/>
    <dgm:cxn modelId="{911B2E79-3091-49CB-86E3-95EF8E3AC607}" type="presParOf" srcId="{DFB16DBC-83DF-4F8E-A252-D6766970137C}" destId="{7D9F185C-7CF2-4D24-BB69-E97EB250489C}" srcOrd="4" destOrd="0" presId="urn:microsoft.com/office/officeart/2016/7/layout/BasicLinearProcessNumbered"/>
    <dgm:cxn modelId="{919AF1D1-DB61-43BE-8DD5-D8364058F1CD}" type="presParOf" srcId="{7D9F185C-7CF2-4D24-BB69-E97EB250489C}" destId="{8A4AC222-09BB-4525-AFA6-680A2EFC54C8}" srcOrd="0" destOrd="0" presId="urn:microsoft.com/office/officeart/2016/7/layout/BasicLinearProcessNumbered"/>
    <dgm:cxn modelId="{758C239C-97FF-465D-A254-8343876ED3F7}" type="presParOf" srcId="{7D9F185C-7CF2-4D24-BB69-E97EB250489C}" destId="{F05911E6-4AA5-46C6-A0F2-6F543EC14864}" srcOrd="1" destOrd="0" presId="urn:microsoft.com/office/officeart/2016/7/layout/BasicLinearProcessNumbered"/>
    <dgm:cxn modelId="{3AB99F1D-F0DB-4C5C-B60A-7BAFA2D69CA3}" type="presParOf" srcId="{7D9F185C-7CF2-4D24-BB69-E97EB250489C}" destId="{BA7892CF-E745-4DB4-97A8-97B4E8518BE6}" srcOrd="2" destOrd="0" presId="urn:microsoft.com/office/officeart/2016/7/layout/BasicLinearProcessNumbered"/>
    <dgm:cxn modelId="{6DF3CD8E-ABFB-46AC-8EF0-E620AF56F38D}" type="presParOf" srcId="{7D9F185C-7CF2-4D24-BB69-E97EB250489C}" destId="{E94768F4-0AB8-4A6B-9494-7D52A0BB04F7}"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A54986E-96A9-478B-B734-2D33FADA937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E967538-51BD-4299-9D1D-AA21844C3C80}">
      <dgm:prSet custT="1"/>
      <dgm:spPr/>
      <dgm:t>
        <a:bodyPr/>
        <a:lstStyle/>
        <a:p>
          <a:pPr algn="just"/>
          <a:r>
            <a:rPr lang="el-GR" sz="1800" dirty="0"/>
            <a:t>Η συμβολή μιας τέτοιας πρότυπης εφαρμογής είναι ότι σε ένα μεγάλο σύνολο εκπαιδευτικού υλικού, ο εκπαιδευόμενος θα λάβει προτάσεις βαθμονομημένες με βάση το δικό του προφίλ,</a:t>
          </a:r>
          <a:endParaRPr lang="en-US" sz="1800" dirty="0"/>
        </a:p>
      </dgm:t>
    </dgm:pt>
    <dgm:pt modelId="{F592A157-E903-45CE-8B72-E4F4CA392872}" type="parTrans" cxnId="{7819EFCF-2F2D-4DD7-8CB6-AF1E23425B2E}">
      <dgm:prSet/>
      <dgm:spPr/>
      <dgm:t>
        <a:bodyPr/>
        <a:lstStyle/>
        <a:p>
          <a:endParaRPr lang="en-US"/>
        </a:p>
      </dgm:t>
    </dgm:pt>
    <dgm:pt modelId="{1BC43164-5068-4BBD-959D-71CC5B2042D7}" type="sibTrans" cxnId="{7819EFCF-2F2D-4DD7-8CB6-AF1E23425B2E}">
      <dgm:prSet/>
      <dgm:spPr/>
      <dgm:t>
        <a:bodyPr/>
        <a:lstStyle/>
        <a:p>
          <a:endParaRPr lang="en-US"/>
        </a:p>
      </dgm:t>
    </dgm:pt>
    <dgm:pt modelId="{D969321D-0FDA-461C-A92B-A030D45E2D8C}">
      <dgm:prSet custT="1"/>
      <dgm:spPr/>
      <dgm:t>
        <a:bodyPr/>
        <a:lstStyle/>
        <a:p>
          <a:r>
            <a:rPr lang="el-GR" sz="1800" dirty="0"/>
            <a:t>προσαρμοσμένες στις δικές του ανάγκες, </a:t>
          </a:r>
          <a:endParaRPr lang="en-US" sz="1800" dirty="0"/>
        </a:p>
      </dgm:t>
    </dgm:pt>
    <dgm:pt modelId="{83AD8D92-3CD7-4B91-8E6A-0248309C7BFF}" type="parTrans" cxnId="{87E0A627-277F-47B5-849B-4CB104C4FD6D}">
      <dgm:prSet/>
      <dgm:spPr/>
      <dgm:t>
        <a:bodyPr/>
        <a:lstStyle/>
        <a:p>
          <a:endParaRPr lang="en-US"/>
        </a:p>
      </dgm:t>
    </dgm:pt>
    <dgm:pt modelId="{6CC2CEE3-9E83-434B-8C8B-65549DDDB21F}" type="sibTrans" cxnId="{87E0A627-277F-47B5-849B-4CB104C4FD6D}">
      <dgm:prSet/>
      <dgm:spPr/>
      <dgm:t>
        <a:bodyPr/>
        <a:lstStyle/>
        <a:p>
          <a:endParaRPr lang="en-US"/>
        </a:p>
      </dgm:t>
    </dgm:pt>
    <dgm:pt modelId="{BCB368B0-7C24-4DC6-943A-DDA340BC9C3C}">
      <dgm:prSet custT="1"/>
      <dgm:spPr/>
      <dgm:t>
        <a:bodyPr/>
        <a:lstStyle/>
        <a:p>
          <a:r>
            <a:rPr lang="el-GR" sz="1800" dirty="0"/>
            <a:t>κατηγοριοποιημένες στο αντίστοιχο αντικείμενο, </a:t>
          </a:r>
          <a:endParaRPr lang="en-US" sz="1800" dirty="0"/>
        </a:p>
      </dgm:t>
    </dgm:pt>
    <dgm:pt modelId="{5121F391-570E-4C05-AA2D-05EA4C1C5EDA}" type="parTrans" cxnId="{6C2B53C7-32F7-4CC1-B911-AD09C1E59B4B}">
      <dgm:prSet/>
      <dgm:spPr/>
      <dgm:t>
        <a:bodyPr/>
        <a:lstStyle/>
        <a:p>
          <a:endParaRPr lang="en-US"/>
        </a:p>
      </dgm:t>
    </dgm:pt>
    <dgm:pt modelId="{80F59099-F075-4086-A89A-0857F2E09B3C}" type="sibTrans" cxnId="{6C2B53C7-32F7-4CC1-B911-AD09C1E59B4B}">
      <dgm:prSet/>
      <dgm:spPr/>
      <dgm:t>
        <a:bodyPr/>
        <a:lstStyle/>
        <a:p>
          <a:endParaRPr lang="en-US"/>
        </a:p>
      </dgm:t>
    </dgm:pt>
    <dgm:pt modelId="{4F3AED79-2CC1-470C-AF39-41977FE349FC}">
      <dgm:prSet custT="1"/>
      <dgm:spPr/>
      <dgm:t>
        <a:bodyPr/>
        <a:lstStyle/>
        <a:p>
          <a:pPr algn="just"/>
          <a:r>
            <a:rPr lang="el-GR" sz="1800" dirty="0"/>
            <a:t>λειτουργώντας με έναν πιο έξυπνο τρόπο από την αναζήτηση με βάση λέξεις-κλειδιά ή προτάσεις με βάση το πλήθος</a:t>
          </a:r>
        </a:p>
        <a:p>
          <a:pPr algn="just"/>
          <a:r>
            <a:rPr lang="el-GR" sz="1800" dirty="0"/>
            <a:t>που βλέπει ένα αντικείμενο. </a:t>
          </a:r>
          <a:endParaRPr lang="en-US" sz="1800" dirty="0"/>
        </a:p>
      </dgm:t>
    </dgm:pt>
    <dgm:pt modelId="{C8D2FD1A-C6EE-4300-953B-D8AA6035AB59}" type="parTrans" cxnId="{480A9997-BC6F-430A-AD9D-26603361AB72}">
      <dgm:prSet/>
      <dgm:spPr/>
      <dgm:t>
        <a:bodyPr/>
        <a:lstStyle/>
        <a:p>
          <a:endParaRPr lang="en-US"/>
        </a:p>
      </dgm:t>
    </dgm:pt>
    <dgm:pt modelId="{127868FB-42C5-49D1-AF45-3C1EA8792E14}" type="sibTrans" cxnId="{480A9997-BC6F-430A-AD9D-26603361AB72}">
      <dgm:prSet/>
      <dgm:spPr/>
      <dgm:t>
        <a:bodyPr/>
        <a:lstStyle/>
        <a:p>
          <a:endParaRPr lang="en-US"/>
        </a:p>
      </dgm:t>
    </dgm:pt>
    <dgm:pt modelId="{D2000CEC-104F-407B-89E0-1538DACA10CB}">
      <dgm:prSet custT="1"/>
      <dgm:spPr/>
      <dgm:t>
        <a:bodyPr/>
        <a:lstStyle/>
        <a:p>
          <a:pPr algn="just"/>
          <a:r>
            <a:rPr lang="el-GR" sz="1800" dirty="0"/>
            <a:t>Τα συστήματα συστάσεων έχουν γίνει ουσιαστικό μέρος των σημερινών διαδικτυακών υπηρεσιών σε πολλούς τομείς εφαρμογών, ιδιαίτερα στο χώρο της ηλεκτρονικής μάθησης.</a:t>
          </a:r>
          <a:endParaRPr lang="en-US" sz="1800" dirty="0"/>
        </a:p>
      </dgm:t>
    </dgm:pt>
    <dgm:pt modelId="{55AB89D1-BBED-439E-878C-1B98964BFED3}" type="parTrans" cxnId="{72D5AE46-0148-45B1-A916-0C9DC347250F}">
      <dgm:prSet/>
      <dgm:spPr/>
      <dgm:t>
        <a:bodyPr/>
        <a:lstStyle/>
        <a:p>
          <a:endParaRPr lang="el-GR"/>
        </a:p>
      </dgm:t>
    </dgm:pt>
    <dgm:pt modelId="{C6E077A0-462E-41DA-9073-C7DECC64539D}" type="sibTrans" cxnId="{72D5AE46-0148-45B1-A916-0C9DC347250F}">
      <dgm:prSet/>
      <dgm:spPr/>
      <dgm:t>
        <a:bodyPr/>
        <a:lstStyle/>
        <a:p>
          <a:endParaRPr lang="el-GR"/>
        </a:p>
      </dgm:t>
    </dgm:pt>
    <dgm:pt modelId="{607D853E-9CC1-4836-8364-A514FFB25510}" type="pres">
      <dgm:prSet presAssocID="{2A54986E-96A9-478B-B734-2D33FADA9372}" presName="vert0" presStyleCnt="0">
        <dgm:presLayoutVars>
          <dgm:dir/>
          <dgm:animOne val="branch"/>
          <dgm:animLvl val="lvl"/>
        </dgm:presLayoutVars>
      </dgm:prSet>
      <dgm:spPr/>
    </dgm:pt>
    <dgm:pt modelId="{1A795110-EC65-4197-9C1C-B43539CB6B96}" type="pres">
      <dgm:prSet presAssocID="{D2000CEC-104F-407B-89E0-1538DACA10CB}" presName="thickLine" presStyleLbl="alignNode1" presStyleIdx="0" presStyleCnt="5"/>
      <dgm:spPr/>
    </dgm:pt>
    <dgm:pt modelId="{54753A1E-7F2C-4303-9A40-835330EC9CD4}" type="pres">
      <dgm:prSet presAssocID="{D2000CEC-104F-407B-89E0-1538DACA10CB}" presName="horz1" presStyleCnt="0"/>
      <dgm:spPr/>
    </dgm:pt>
    <dgm:pt modelId="{69B2156C-D3E8-4E9C-AFEB-8D3FE3EB9E6F}" type="pres">
      <dgm:prSet presAssocID="{D2000CEC-104F-407B-89E0-1538DACA10CB}" presName="tx1" presStyleLbl="revTx" presStyleIdx="0" presStyleCnt="5"/>
      <dgm:spPr/>
    </dgm:pt>
    <dgm:pt modelId="{EECC0030-4BDA-452E-A051-B93AF3F46561}" type="pres">
      <dgm:prSet presAssocID="{D2000CEC-104F-407B-89E0-1538DACA10CB}" presName="vert1" presStyleCnt="0"/>
      <dgm:spPr/>
    </dgm:pt>
    <dgm:pt modelId="{2E0F458F-66D5-430B-A244-4780625F4DC2}" type="pres">
      <dgm:prSet presAssocID="{7E967538-51BD-4299-9D1D-AA21844C3C80}" presName="thickLine" presStyleLbl="alignNode1" presStyleIdx="1" presStyleCnt="5"/>
      <dgm:spPr/>
    </dgm:pt>
    <dgm:pt modelId="{217FA51F-8048-4B00-BAB9-549893D38BFF}" type="pres">
      <dgm:prSet presAssocID="{7E967538-51BD-4299-9D1D-AA21844C3C80}" presName="horz1" presStyleCnt="0"/>
      <dgm:spPr/>
    </dgm:pt>
    <dgm:pt modelId="{6D236584-7A40-407F-BCF3-671BD67A2D79}" type="pres">
      <dgm:prSet presAssocID="{7E967538-51BD-4299-9D1D-AA21844C3C80}" presName="tx1" presStyleLbl="revTx" presStyleIdx="1" presStyleCnt="5"/>
      <dgm:spPr/>
    </dgm:pt>
    <dgm:pt modelId="{A3556821-1A2A-4225-A232-4E39D4FEA538}" type="pres">
      <dgm:prSet presAssocID="{7E967538-51BD-4299-9D1D-AA21844C3C80}" presName="vert1" presStyleCnt="0"/>
      <dgm:spPr/>
    </dgm:pt>
    <dgm:pt modelId="{E4636BAF-2C9A-4B43-86D2-6CBC45ADBAA5}" type="pres">
      <dgm:prSet presAssocID="{D969321D-0FDA-461C-A92B-A030D45E2D8C}" presName="thickLine" presStyleLbl="alignNode1" presStyleIdx="2" presStyleCnt="5"/>
      <dgm:spPr/>
    </dgm:pt>
    <dgm:pt modelId="{533339BA-C6E9-4B8B-BC57-C91D8ED08736}" type="pres">
      <dgm:prSet presAssocID="{D969321D-0FDA-461C-A92B-A030D45E2D8C}" presName="horz1" presStyleCnt="0"/>
      <dgm:spPr/>
    </dgm:pt>
    <dgm:pt modelId="{04239F30-CE84-4B0D-81B8-AE610D25DB57}" type="pres">
      <dgm:prSet presAssocID="{D969321D-0FDA-461C-A92B-A030D45E2D8C}" presName="tx1" presStyleLbl="revTx" presStyleIdx="2" presStyleCnt="5"/>
      <dgm:spPr/>
    </dgm:pt>
    <dgm:pt modelId="{35663052-0869-426E-8CB9-1F493B752574}" type="pres">
      <dgm:prSet presAssocID="{D969321D-0FDA-461C-A92B-A030D45E2D8C}" presName="vert1" presStyleCnt="0"/>
      <dgm:spPr/>
    </dgm:pt>
    <dgm:pt modelId="{972BC60A-E826-4DA0-BA03-06CC988E774B}" type="pres">
      <dgm:prSet presAssocID="{BCB368B0-7C24-4DC6-943A-DDA340BC9C3C}" presName="thickLine" presStyleLbl="alignNode1" presStyleIdx="3" presStyleCnt="5"/>
      <dgm:spPr/>
    </dgm:pt>
    <dgm:pt modelId="{4925DA77-89D2-48B9-8626-74A5EA51B0A7}" type="pres">
      <dgm:prSet presAssocID="{BCB368B0-7C24-4DC6-943A-DDA340BC9C3C}" presName="horz1" presStyleCnt="0"/>
      <dgm:spPr/>
    </dgm:pt>
    <dgm:pt modelId="{7F470ACD-1995-4C63-928E-0322EB9AE053}" type="pres">
      <dgm:prSet presAssocID="{BCB368B0-7C24-4DC6-943A-DDA340BC9C3C}" presName="tx1" presStyleLbl="revTx" presStyleIdx="3" presStyleCnt="5"/>
      <dgm:spPr/>
    </dgm:pt>
    <dgm:pt modelId="{8805861B-38F5-4175-9528-A5512C5FE4D4}" type="pres">
      <dgm:prSet presAssocID="{BCB368B0-7C24-4DC6-943A-DDA340BC9C3C}" presName="vert1" presStyleCnt="0"/>
      <dgm:spPr/>
    </dgm:pt>
    <dgm:pt modelId="{E571321B-0743-4FA9-8EA9-114C0A84333F}" type="pres">
      <dgm:prSet presAssocID="{4F3AED79-2CC1-470C-AF39-41977FE349FC}" presName="thickLine" presStyleLbl="alignNode1" presStyleIdx="4" presStyleCnt="5"/>
      <dgm:spPr/>
    </dgm:pt>
    <dgm:pt modelId="{48D90B3A-5159-4F84-9657-E26A98AC74AC}" type="pres">
      <dgm:prSet presAssocID="{4F3AED79-2CC1-470C-AF39-41977FE349FC}" presName="horz1" presStyleCnt="0"/>
      <dgm:spPr/>
    </dgm:pt>
    <dgm:pt modelId="{3DC48895-8A25-45F8-AA0E-092B010DB657}" type="pres">
      <dgm:prSet presAssocID="{4F3AED79-2CC1-470C-AF39-41977FE349FC}" presName="tx1" presStyleLbl="revTx" presStyleIdx="4" presStyleCnt="5"/>
      <dgm:spPr/>
    </dgm:pt>
    <dgm:pt modelId="{242CEBFA-3D9E-4DD1-BB5E-D529C2E15DAC}" type="pres">
      <dgm:prSet presAssocID="{4F3AED79-2CC1-470C-AF39-41977FE349FC}" presName="vert1" presStyleCnt="0"/>
      <dgm:spPr/>
    </dgm:pt>
  </dgm:ptLst>
  <dgm:cxnLst>
    <dgm:cxn modelId="{87E0A627-277F-47B5-849B-4CB104C4FD6D}" srcId="{2A54986E-96A9-478B-B734-2D33FADA9372}" destId="{D969321D-0FDA-461C-A92B-A030D45E2D8C}" srcOrd="2" destOrd="0" parTransId="{83AD8D92-3CD7-4B91-8E6A-0248309C7BFF}" sibTransId="{6CC2CEE3-9E83-434B-8C8B-65549DDDB21F}"/>
    <dgm:cxn modelId="{CEA1C441-2443-476C-BBBA-D7E1468DC928}" type="presOf" srcId="{D969321D-0FDA-461C-A92B-A030D45E2D8C}" destId="{04239F30-CE84-4B0D-81B8-AE610D25DB57}" srcOrd="0" destOrd="0" presId="urn:microsoft.com/office/officeart/2008/layout/LinedList"/>
    <dgm:cxn modelId="{72D5AE46-0148-45B1-A916-0C9DC347250F}" srcId="{2A54986E-96A9-478B-B734-2D33FADA9372}" destId="{D2000CEC-104F-407B-89E0-1538DACA10CB}" srcOrd="0" destOrd="0" parTransId="{55AB89D1-BBED-439E-878C-1B98964BFED3}" sibTransId="{C6E077A0-462E-41DA-9073-C7DECC64539D}"/>
    <dgm:cxn modelId="{F9D25271-88E6-46D4-816E-DE37D48F4A08}" type="presOf" srcId="{4F3AED79-2CC1-470C-AF39-41977FE349FC}" destId="{3DC48895-8A25-45F8-AA0E-092B010DB657}" srcOrd="0" destOrd="0" presId="urn:microsoft.com/office/officeart/2008/layout/LinedList"/>
    <dgm:cxn modelId="{C6A7CC54-A24A-4904-9B9D-D8B4CA988507}" type="presOf" srcId="{D2000CEC-104F-407B-89E0-1538DACA10CB}" destId="{69B2156C-D3E8-4E9C-AFEB-8D3FE3EB9E6F}" srcOrd="0" destOrd="0" presId="urn:microsoft.com/office/officeart/2008/layout/LinedList"/>
    <dgm:cxn modelId="{480A9997-BC6F-430A-AD9D-26603361AB72}" srcId="{2A54986E-96A9-478B-B734-2D33FADA9372}" destId="{4F3AED79-2CC1-470C-AF39-41977FE349FC}" srcOrd="4" destOrd="0" parTransId="{C8D2FD1A-C6EE-4300-953B-D8AA6035AB59}" sibTransId="{127868FB-42C5-49D1-AF45-3C1EA8792E14}"/>
    <dgm:cxn modelId="{F9A7AAAC-5B2B-4DBE-A71E-A27C3A1F4170}" type="presOf" srcId="{BCB368B0-7C24-4DC6-943A-DDA340BC9C3C}" destId="{7F470ACD-1995-4C63-928E-0322EB9AE053}" srcOrd="0" destOrd="0" presId="urn:microsoft.com/office/officeart/2008/layout/LinedList"/>
    <dgm:cxn modelId="{BCF488AE-A667-476D-9F08-7B30B3E1AE22}" type="presOf" srcId="{7E967538-51BD-4299-9D1D-AA21844C3C80}" destId="{6D236584-7A40-407F-BCF3-671BD67A2D79}" srcOrd="0" destOrd="0" presId="urn:microsoft.com/office/officeart/2008/layout/LinedList"/>
    <dgm:cxn modelId="{6C2B53C7-32F7-4CC1-B911-AD09C1E59B4B}" srcId="{2A54986E-96A9-478B-B734-2D33FADA9372}" destId="{BCB368B0-7C24-4DC6-943A-DDA340BC9C3C}" srcOrd="3" destOrd="0" parTransId="{5121F391-570E-4C05-AA2D-05EA4C1C5EDA}" sibTransId="{80F59099-F075-4086-A89A-0857F2E09B3C}"/>
    <dgm:cxn modelId="{7819EFCF-2F2D-4DD7-8CB6-AF1E23425B2E}" srcId="{2A54986E-96A9-478B-B734-2D33FADA9372}" destId="{7E967538-51BD-4299-9D1D-AA21844C3C80}" srcOrd="1" destOrd="0" parTransId="{F592A157-E903-45CE-8B72-E4F4CA392872}" sibTransId="{1BC43164-5068-4BBD-959D-71CC5B2042D7}"/>
    <dgm:cxn modelId="{5DF78EF4-A161-471D-8EA8-8B4BE81CC122}" type="presOf" srcId="{2A54986E-96A9-478B-B734-2D33FADA9372}" destId="{607D853E-9CC1-4836-8364-A514FFB25510}" srcOrd="0" destOrd="0" presId="urn:microsoft.com/office/officeart/2008/layout/LinedList"/>
    <dgm:cxn modelId="{042C58AE-9454-41D2-88B3-4690E2D84513}" type="presParOf" srcId="{607D853E-9CC1-4836-8364-A514FFB25510}" destId="{1A795110-EC65-4197-9C1C-B43539CB6B96}" srcOrd="0" destOrd="0" presId="urn:microsoft.com/office/officeart/2008/layout/LinedList"/>
    <dgm:cxn modelId="{D06F08AB-8336-480A-A1E7-94F9EC9CEB92}" type="presParOf" srcId="{607D853E-9CC1-4836-8364-A514FFB25510}" destId="{54753A1E-7F2C-4303-9A40-835330EC9CD4}" srcOrd="1" destOrd="0" presId="urn:microsoft.com/office/officeart/2008/layout/LinedList"/>
    <dgm:cxn modelId="{60348081-950D-4786-AF71-E9D274A4CBC4}" type="presParOf" srcId="{54753A1E-7F2C-4303-9A40-835330EC9CD4}" destId="{69B2156C-D3E8-4E9C-AFEB-8D3FE3EB9E6F}" srcOrd="0" destOrd="0" presId="urn:microsoft.com/office/officeart/2008/layout/LinedList"/>
    <dgm:cxn modelId="{E78E1465-1FE6-4CC3-A03F-48C24634D2CC}" type="presParOf" srcId="{54753A1E-7F2C-4303-9A40-835330EC9CD4}" destId="{EECC0030-4BDA-452E-A051-B93AF3F46561}" srcOrd="1" destOrd="0" presId="urn:microsoft.com/office/officeart/2008/layout/LinedList"/>
    <dgm:cxn modelId="{DA372B8B-BB82-406C-A448-AEE01C3B3277}" type="presParOf" srcId="{607D853E-9CC1-4836-8364-A514FFB25510}" destId="{2E0F458F-66D5-430B-A244-4780625F4DC2}" srcOrd="2" destOrd="0" presId="urn:microsoft.com/office/officeart/2008/layout/LinedList"/>
    <dgm:cxn modelId="{EC5FED03-A689-4A94-A4F8-5AE2B85EB256}" type="presParOf" srcId="{607D853E-9CC1-4836-8364-A514FFB25510}" destId="{217FA51F-8048-4B00-BAB9-549893D38BFF}" srcOrd="3" destOrd="0" presId="urn:microsoft.com/office/officeart/2008/layout/LinedList"/>
    <dgm:cxn modelId="{30713193-0BA1-4CA5-B624-053F77CA9CF1}" type="presParOf" srcId="{217FA51F-8048-4B00-BAB9-549893D38BFF}" destId="{6D236584-7A40-407F-BCF3-671BD67A2D79}" srcOrd="0" destOrd="0" presId="urn:microsoft.com/office/officeart/2008/layout/LinedList"/>
    <dgm:cxn modelId="{4115D6E7-F791-498E-AF38-9E9BD37D042A}" type="presParOf" srcId="{217FA51F-8048-4B00-BAB9-549893D38BFF}" destId="{A3556821-1A2A-4225-A232-4E39D4FEA538}" srcOrd="1" destOrd="0" presId="urn:microsoft.com/office/officeart/2008/layout/LinedList"/>
    <dgm:cxn modelId="{6C3B9799-C397-4637-87B8-8E5D6D86C071}" type="presParOf" srcId="{607D853E-9CC1-4836-8364-A514FFB25510}" destId="{E4636BAF-2C9A-4B43-86D2-6CBC45ADBAA5}" srcOrd="4" destOrd="0" presId="urn:microsoft.com/office/officeart/2008/layout/LinedList"/>
    <dgm:cxn modelId="{79B5CB8F-1AFC-4801-8E44-7A9D9AAC31CE}" type="presParOf" srcId="{607D853E-9CC1-4836-8364-A514FFB25510}" destId="{533339BA-C6E9-4B8B-BC57-C91D8ED08736}" srcOrd="5" destOrd="0" presId="urn:microsoft.com/office/officeart/2008/layout/LinedList"/>
    <dgm:cxn modelId="{7F507184-7800-4A56-AEF8-5C469F007D14}" type="presParOf" srcId="{533339BA-C6E9-4B8B-BC57-C91D8ED08736}" destId="{04239F30-CE84-4B0D-81B8-AE610D25DB57}" srcOrd="0" destOrd="0" presId="urn:microsoft.com/office/officeart/2008/layout/LinedList"/>
    <dgm:cxn modelId="{EFE7D60F-6D45-46C6-8EA5-EE2BD83E1732}" type="presParOf" srcId="{533339BA-C6E9-4B8B-BC57-C91D8ED08736}" destId="{35663052-0869-426E-8CB9-1F493B752574}" srcOrd="1" destOrd="0" presId="urn:microsoft.com/office/officeart/2008/layout/LinedList"/>
    <dgm:cxn modelId="{B9C0B935-5AD7-4102-AE57-D145B6DCB561}" type="presParOf" srcId="{607D853E-9CC1-4836-8364-A514FFB25510}" destId="{972BC60A-E826-4DA0-BA03-06CC988E774B}" srcOrd="6" destOrd="0" presId="urn:microsoft.com/office/officeart/2008/layout/LinedList"/>
    <dgm:cxn modelId="{86EC880D-4C91-4188-A859-3D63F8DFFDE8}" type="presParOf" srcId="{607D853E-9CC1-4836-8364-A514FFB25510}" destId="{4925DA77-89D2-48B9-8626-74A5EA51B0A7}" srcOrd="7" destOrd="0" presId="urn:microsoft.com/office/officeart/2008/layout/LinedList"/>
    <dgm:cxn modelId="{778710B4-9A8C-4FAF-8B36-C9D3F1439D4D}" type="presParOf" srcId="{4925DA77-89D2-48B9-8626-74A5EA51B0A7}" destId="{7F470ACD-1995-4C63-928E-0322EB9AE053}" srcOrd="0" destOrd="0" presId="urn:microsoft.com/office/officeart/2008/layout/LinedList"/>
    <dgm:cxn modelId="{94774DF3-7628-430F-9AFF-DB59DD615220}" type="presParOf" srcId="{4925DA77-89D2-48B9-8626-74A5EA51B0A7}" destId="{8805861B-38F5-4175-9528-A5512C5FE4D4}" srcOrd="1" destOrd="0" presId="urn:microsoft.com/office/officeart/2008/layout/LinedList"/>
    <dgm:cxn modelId="{FDAE2A7D-58E8-451D-B19B-446CF86BA4B1}" type="presParOf" srcId="{607D853E-9CC1-4836-8364-A514FFB25510}" destId="{E571321B-0743-4FA9-8EA9-114C0A84333F}" srcOrd="8" destOrd="0" presId="urn:microsoft.com/office/officeart/2008/layout/LinedList"/>
    <dgm:cxn modelId="{BE32F5AE-C05C-4AF4-9888-D3C739A8330A}" type="presParOf" srcId="{607D853E-9CC1-4836-8364-A514FFB25510}" destId="{48D90B3A-5159-4F84-9657-E26A98AC74AC}" srcOrd="9" destOrd="0" presId="urn:microsoft.com/office/officeart/2008/layout/LinedList"/>
    <dgm:cxn modelId="{FBD2D629-131F-42DB-960A-051129B595F0}" type="presParOf" srcId="{48D90B3A-5159-4F84-9657-E26A98AC74AC}" destId="{3DC48895-8A25-45F8-AA0E-092B010DB657}" srcOrd="0" destOrd="0" presId="urn:microsoft.com/office/officeart/2008/layout/LinedList"/>
    <dgm:cxn modelId="{C9690949-5910-41B2-BFD6-3AAF1B3B7EF1}" type="presParOf" srcId="{48D90B3A-5159-4F84-9657-E26A98AC74AC}" destId="{242CEBFA-3D9E-4DD1-BB5E-D529C2E15DA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A54986E-96A9-478B-B734-2D33FADA937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E967538-51BD-4299-9D1D-AA21844C3C80}">
      <dgm:prSet custT="1"/>
      <dgm:spPr/>
      <dgm:t>
        <a:bodyPr/>
        <a:lstStyle/>
        <a:p>
          <a:pPr algn="just"/>
          <a:r>
            <a:rPr lang="el-GR" sz="2000" dirty="0"/>
            <a:t>Τα συστήματα συστάσεων που βασίζονται στη λήψη αποφάσεων πολλαπλών κριτηρίων πρέπει επίσης να διερευνηθούν περαιτέρω.</a:t>
          </a:r>
          <a:endParaRPr lang="en-US" sz="2000" dirty="0"/>
        </a:p>
      </dgm:t>
    </dgm:pt>
    <dgm:pt modelId="{F592A157-E903-45CE-8B72-E4F4CA392872}" type="parTrans" cxnId="{7819EFCF-2F2D-4DD7-8CB6-AF1E23425B2E}">
      <dgm:prSet/>
      <dgm:spPr/>
      <dgm:t>
        <a:bodyPr/>
        <a:lstStyle/>
        <a:p>
          <a:endParaRPr lang="en-US"/>
        </a:p>
      </dgm:t>
    </dgm:pt>
    <dgm:pt modelId="{1BC43164-5068-4BBD-959D-71CC5B2042D7}" type="sibTrans" cxnId="{7819EFCF-2F2D-4DD7-8CB6-AF1E23425B2E}">
      <dgm:prSet/>
      <dgm:spPr/>
      <dgm:t>
        <a:bodyPr/>
        <a:lstStyle/>
        <a:p>
          <a:endParaRPr lang="en-US"/>
        </a:p>
      </dgm:t>
    </dgm:pt>
    <dgm:pt modelId="{D969321D-0FDA-461C-A92B-A030D45E2D8C}">
      <dgm:prSet custT="1"/>
      <dgm:spPr/>
      <dgm:t>
        <a:bodyPr/>
        <a:lstStyle/>
        <a:p>
          <a:pPr algn="just"/>
          <a:r>
            <a:rPr lang="el-GR" sz="2000" dirty="0"/>
            <a:t>Η πρότυπη εφαρμογή που υλοποιηθήκε μπορεί να λειτουργήσει αυτόνομη στο </a:t>
          </a:r>
          <a:r>
            <a:rPr lang="en-US" sz="2000" dirty="0"/>
            <a:t>WEB </a:t>
          </a:r>
          <a:r>
            <a:rPr lang="el-GR" sz="2000" dirty="0"/>
            <a:t>ή να ενσωματωθεί με κατάλληλες ρυθμίσεις σε όλα τα συστήματα διαχείρισης μάθησης (</a:t>
          </a:r>
          <a:r>
            <a:rPr lang="en-US" sz="2000" dirty="0"/>
            <a:t>LMS</a:t>
          </a:r>
          <a:r>
            <a:rPr lang="el-GR" sz="2000" dirty="0"/>
            <a:t>) που παρέχουν εκπαιδευτικό υλικό.</a:t>
          </a:r>
          <a:endParaRPr lang="en-US" sz="2000" dirty="0"/>
        </a:p>
      </dgm:t>
    </dgm:pt>
    <dgm:pt modelId="{83AD8D92-3CD7-4B91-8E6A-0248309C7BFF}" type="parTrans" cxnId="{87E0A627-277F-47B5-849B-4CB104C4FD6D}">
      <dgm:prSet/>
      <dgm:spPr/>
      <dgm:t>
        <a:bodyPr/>
        <a:lstStyle/>
        <a:p>
          <a:endParaRPr lang="en-US"/>
        </a:p>
      </dgm:t>
    </dgm:pt>
    <dgm:pt modelId="{6CC2CEE3-9E83-434B-8C8B-65549DDDB21F}" type="sibTrans" cxnId="{87E0A627-277F-47B5-849B-4CB104C4FD6D}">
      <dgm:prSet/>
      <dgm:spPr/>
      <dgm:t>
        <a:bodyPr/>
        <a:lstStyle/>
        <a:p>
          <a:endParaRPr lang="en-US"/>
        </a:p>
      </dgm:t>
    </dgm:pt>
    <dgm:pt modelId="{D2000CEC-104F-407B-89E0-1538DACA10CB}">
      <dgm:prSet custT="1"/>
      <dgm:spPr/>
      <dgm:t>
        <a:bodyPr/>
        <a:lstStyle/>
        <a:p>
          <a:pPr algn="just"/>
          <a:r>
            <a:rPr lang="el-GR" sz="2000" dirty="0"/>
            <a:t>Η ανάπτυξη εξηγήσιμων συστημάτων συστάσεων στην ηλεκτρονική μάθηση είναι μια πιθανή ερευνητική κατεύθυνση που αξίζει περισσότερη διερεύνηση. </a:t>
          </a:r>
          <a:endParaRPr lang="en-US" sz="2000" dirty="0"/>
        </a:p>
      </dgm:t>
    </dgm:pt>
    <dgm:pt modelId="{55AB89D1-BBED-439E-878C-1B98964BFED3}" type="parTrans" cxnId="{72D5AE46-0148-45B1-A916-0C9DC347250F}">
      <dgm:prSet/>
      <dgm:spPr/>
      <dgm:t>
        <a:bodyPr/>
        <a:lstStyle/>
        <a:p>
          <a:endParaRPr lang="el-GR"/>
        </a:p>
      </dgm:t>
    </dgm:pt>
    <dgm:pt modelId="{C6E077A0-462E-41DA-9073-C7DECC64539D}" type="sibTrans" cxnId="{72D5AE46-0148-45B1-A916-0C9DC347250F}">
      <dgm:prSet/>
      <dgm:spPr/>
      <dgm:t>
        <a:bodyPr/>
        <a:lstStyle/>
        <a:p>
          <a:endParaRPr lang="el-GR"/>
        </a:p>
      </dgm:t>
    </dgm:pt>
    <dgm:pt modelId="{916C7ABC-2221-4595-BBE1-74D2328AC400}" type="pres">
      <dgm:prSet presAssocID="{2A54986E-96A9-478B-B734-2D33FADA9372}" presName="vert0" presStyleCnt="0">
        <dgm:presLayoutVars>
          <dgm:dir/>
          <dgm:animOne val="branch"/>
          <dgm:animLvl val="lvl"/>
        </dgm:presLayoutVars>
      </dgm:prSet>
      <dgm:spPr/>
    </dgm:pt>
    <dgm:pt modelId="{3ECBC573-5B0E-43A4-B25B-4036F78EAE2A}" type="pres">
      <dgm:prSet presAssocID="{D2000CEC-104F-407B-89E0-1538DACA10CB}" presName="thickLine" presStyleLbl="alignNode1" presStyleIdx="0" presStyleCnt="3"/>
      <dgm:spPr/>
    </dgm:pt>
    <dgm:pt modelId="{3A078B81-FF92-40FB-BB7D-E1404584F517}" type="pres">
      <dgm:prSet presAssocID="{D2000CEC-104F-407B-89E0-1538DACA10CB}" presName="horz1" presStyleCnt="0"/>
      <dgm:spPr/>
    </dgm:pt>
    <dgm:pt modelId="{056D8B9A-D064-4CF2-B3B4-02071E9EF804}" type="pres">
      <dgm:prSet presAssocID="{D2000CEC-104F-407B-89E0-1538DACA10CB}" presName="tx1" presStyleLbl="revTx" presStyleIdx="0" presStyleCnt="3"/>
      <dgm:spPr/>
    </dgm:pt>
    <dgm:pt modelId="{C140FF78-8BB2-47ED-91B2-AFF2B782D7F0}" type="pres">
      <dgm:prSet presAssocID="{D2000CEC-104F-407B-89E0-1538DACA10CB}" presName="vert1" presStyleCnt="0"/>
      <dgm:spPr/>
    </dgm:pt>
    <dgm:pt modelId="{7BD07E74-B725-440D-AF85-AF5FB85C5E37}" type="pres">
      <dgm:prSet presAssocID="{7E967538-51BD-4299-9D1D-AA21844C3C80}" presName="thickLine" presStyleLbl="alignNode1" presStyleIdx="1" presStyleCnt="3"/>
      <dgm:spPr/>
    </dgm:pt>
    <dgm:pt modelId="{08FBC478-8339-4D85-8348-B3F9EA365B5D}" type="pres">
      <dgm:prSet presAssocID="{7E967538-51BD-4299-9D1D-AA21844C3C80}" presName="horz1" presStyleCnt="0"/>
      <dgm:spPr/>
    </dgm:pt>
    <dgm:pt modelId="{3A7A7549-0B60-4258-B0BC-72C276951BE9}" type="pres">
      <dgm:prSet presAssocID="{7E967538-51BD-4299-9D1D-AA21844C3C80}" presName="tx1" presStyleLbl="revTx" presStyleIdx="1" presStyleCnt="3"/>
      <dgm:spPr/>
    </dgm:pt>
    <dgm:pt modelId="{E0261CF9-5069-4AC4-BC54-4C07521D5F1A}" type="pres">
      <dgm:prSet presAssocID="{7E967538-51BD-4299-9D1D-AA21844C3C80}" presName="vert1" presStyleCnt="0"/>
      <dgm:spPr/>
    </dgm:pt>
    <dgm:pt modelId="{6C48B33C-1BCF-44F4-9572-CC9583B02711}" type="pres">
      <dgm:prSet presAssocID="{D969321D-0FDA-461C-A92B-A030D45E2D8C}" presName="thickLine" presStyleLbl="alignNode1" presStyleIdx="2" presStyleCnt="3"/>
      <dgm:spPr/>
    </dgm:pt>
    <dgm:pt modelId="{0799289B-C473-4269-B5B8-54C5A5C2998B}" type="pres">
      <dgm:prSet presAssocID="{D969321D-0FDA-461C-A92B-A030D45E2D8C}" presName="horz1" presStyleCnt="0"/>
      <dgm:spPr/>
    </dgm:pt>
    <dgm:pt modelId="{B5158232-BCB7-4EBC-B137-F20ED5F05AB5}" type="pres">
      <dgm:prSet presAssocID="{D969321D-0FDA-461C-A92B-A030D45E2D8C}" presName="tx1" presStyleLbl="revTx" presStyleIdx="2" presStyleCnt="3"/>
      <dgm:spPr/>
    </dgm:pt>
    <dgm:pt modelId="{2BD5626F-DD16-4922-8F6B-A6F693261394}" type="pres">
      <dgm:prSet presAssocID="{D969321D-0FDA-461C-A92B-A030D45E2D8C}" presName="vert1" presStyleCnt="0"/>
      <dgm:spPr/>
    </dgm:pt>
  </dgm:ptLst>
  <dgm:cxnLst>
    <dgm:cxn modelId="{87E0A627-277F-47B5-849B-4CB104C4FD6D}" srcId="{2A54986E-96A9-478B-B734-2D33FADA9372}" destId="{D969321D-0FDA-461C-A92B-A030D45E2D8C}" srcOrd="2" destOrd="0" parTransId="{83AD8D92-3CD7-4B91-8E6A-0248309C7BFF}" sibTransId="{6CC2CEE3-9E83-434B-8C8B-65549DDDB21F}"/>
    <dgm:cxn modelId="{3D55B52C-6FDB-4993-9A0B-E7613F6F5BA6}" type="presOf" srcId="{7E967538-51BD-4299-9D1D-AA21844C3C80}" destId="{3A7A7549-0B60-4258-B0BC-72C276951BE9}" srcOrd="0" destOrd="0" presId="urn:microsoft.com/office/officeart/2008/layout/LinedList"/>
    <dgm:cxn modelId="{72D5AE46-0148-45B1-A916-0C9DC347250F}" srcId="{2A54986E-96A9-478B-B734-2D33FADA9372}" destId="{D2000CEC-104F-407B-89E0-1538DACA10CB}" srcOrd="0" destOrd="0" parTransId="{55AB89D1-BBED-439E-878C-1B98964BFED3}" sibTransId="{C6E077A0-462E-41DA-9073-C7DECC64539D}"/>
    <dgm:cxn modelId="{61E65790-D10D-444F-8FFA-60056229254D}" type="presOf" srcId="{2A54986E-96A9-478B-B734-2D33FADA9372}" destId="{916C7ABC-2221-4595-BBE1-74D2328AC400}" srcOrd="0" destOrd="0" presId="urn:microsoft.com/office/officeart/2008/layout/LinedList"/>
    <dgm:cxn modelId="{587FFDAD-7135-4A48-847C-C76240DE0298}" type="presOf" srcId="{D2000CEC-104F-407B-89E0-1538DACA10CB}" destId="{056D8B9A-D064-4CF2-B3B4-02071E9EF804}" srcOrd="0" destOrd="0" presId="urn:microsoft.com/office/officeart/2008/layout/LinedList"/>
    <dgm:cxn modelId="{8D6C85C7-71ED-465B-BBB0-07AD685D48E0}" type="presOf" srcId="{D969321D-0FDA-461C-A92B-A030D45E2D8C}" destId="{B5158232-BCB7-4EBC-B137-F20ED5F05AB5}" srcOrd="0" destOrd="0" presId="urn:microsoft.com/office/officeart/2008/layout/LinedList"/>
    <dgm:cxn modelId="{7819EFCF-2F2D-4DD7-8CB6-AF1E23425B2E}" srcId="{2A54986E-96A9-478B-B734-2D33FADA9372}" destId="{7E967538-51BD-4299-9D1D-AA21844C3C80}" srcOrd="1" destOrd="0" parTransId="{F592A157-E903-45CE-8B72-E4F4CA392872}" sibTransId="{1BC43164-5068-4BBD-959D-71CC5B2042D7}"/>
    <dgm:cxn modelId="{5A838B1E-338D-4CD2-9128-3F49DBD736D6}" type="presParOf" srcId="{916C7ABC-2221-4595-BBE1-74D2328AC400}" destId="{3ECBC573-5B0E-43A4-B25B-4036F78EAE2A}" srcOrd="0" destOrd="0" presId="urn:microsoft.com/office/officeart/2008/layout/LinedList"/>
    <dgm:cxn modelId="{350B1552-DB01-4A0F-A972-D5396573A3DB}" type="presParOf" srcId="{916C7ABC-2221-4595-BBE1-74D2328AC400}" destId="{3A078B81-FF92-40FB-BB7D-E1404584F517}" srcOrd="1" destOrd="0" presId="urn:microsoft.com/office/officeart/2008/layout/LinedList"/>
    <dgm:cxn modelId="{8B2EB190-C2FC-47AE-A515-980B55A44FBA}" type="presParOf" srcId="{3A078B81-FF92-40FB-BB7D-E1404584F517}" destId="{056D8B9A-D064-4CF2-B3B4-02071E9EF804}" srcOrd="0" destOrd="0" presId="urn:microsoft.com/office/officeart/2008/layout/LinedList"/>
    <dgm:cxn modelId="{EA8C53B2-0846-48AA-AD85-50C26FE7F8BB}" type="presParOf" srcId="{3A078B81-FF92-40FB-BB7D-E1404584F517}" destId="{C140FF78-8BB2-47ED-91B2-AFF2B782D7F0}" srcOrd="1" destOrd="0" presId="urn:microsoft.com/office/officeart/2008/layout/LinedList"/>
    <dgm:cxn modelId="{BC083268-6476-41E3-9EC4-CAF6D7BB4A21}" type="presParOf" srcId="{916C7ABC-2221-4595-BBE1-74D2328AC400}" destId="{7BD07E74-B725-440D-AF85-AF5FB85C5E37}" srcOrd="2" destOrd="0" presId="urn:microsoft.com/office/officeart/2008/layout/LinedList"/>
    <dgm:cxn modelId="{3DDBC193-F645-4E25-AEB5-457C8A489EEB}" type="presParOf" srcId="{916C7ABC-2221-4595-BBE1-74D2328AC400}" destId="{08FBC478-8339-4D85-8348-B3F9EA365B5D}" srcOrd="3" destOrd="0" presId="urn:microsoft.com/office/officeart/2008/layout/LinedList"/>
    <dgm:cxn modelId="{8C166A31-0702-4337-A9DD-F6F94153CF3F}" type="presParOf" srcId="{08FBC478-8339-4D85-8348-B3F9EA365B5D}" destId="{3A7A7549-0B60-4258-B0BC-72C276951BE9}" srcOrd="0" destOrd="0" presId="urn:microsoft.com/office/officeart/2008/layout/LinedList"/>
    <dgm:cxn modelId="{6F097D60-8898-4B13-978B-432405B35BF4}" type="presParOf" srcId="{08FBC478-8339-4D85-8348-B3F9EA365B5D}" destId="{E0261CF9-5069-4AC4-BC54-4C07521D5F1A}" srcOrd="1" destOrd="0" presId="urn:microsoft.com/office/officeart/2008/layout/LinedList"/>
    <dgm:cxn modelId="{FD88074B-23A0-4729-ACF3-3D130CD35F5B}" type="presParOf" srcId="{916C7ABC-2221-4595-BBE1-74D2328AC400}" destId="{6C48B33C-1BCF-44F4-9572-CC9583B02711}" srcOrd="4" destOrd="0" presId="urn:microsoft.com/office/officeart/2008/layout/LinedList"/>
    <dgm:cxn modelId="{D68D62AE-1474-4EBC-9899-12DA703F9D60}" type="presParOf" srcId="{916C7ABC-2221-4595-BBE1-74D2328AC400}" destId="{0799289B-C473-4269-B5B8-54C5A5C2998B}" srcOrd="5" destOrd="0" presId="urn:microsoft.com/office/officeart/2008/layout/LinedList"/>
    <dgm:cxn modelId="{DCA9DA67-6A6F-4F36-A57D-5D9333AB1DB7}" type="presParOf" srcId="{0799289B-C473-4269-B5B8-54C5A5C2998B}" destId="{B5158232-BCB7-4EBC-B137-F20ED5F05AB5}" srcOrd="0" destOrd="0" presId="urn:microsoft.com/office/officeart/2008/layout/LinedList"/>
    <dgm:cxn modelId="{813964D1-1895-4B3A-BE67-91E4552313DE}" type="presParOf" srcId="{0799289B-C473-4269-B5B8-54C5A5C2998B}" destId="{2BD5626F-DD16-4922-8F6B-A6F69326139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3BDB72-27D9-46DF-A15C-CF565D3CAF1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CCC3676-5889-4CBC-9FC0-B896BAFF8950}">
      <dgm:prSet custT="1"/>
      <dgm:spPr/>
      <dgm:t>
        <a:bodyPr/>
        <a:lstStyle/>
        <a:p>
          <a:pPr algn="l"/>
          <a:r>
            <a:rPr lang="el-GR" sz="2000" dirty="0"/>
            <a:t>Σχεδιάζεται/υλοποιείται ένα σύστημα συστάσεων εκπαιδευτικού υλικού, με χρήση Τεχνητής Νοημοσύνης, ώστε ο χρήστης να μπορεί να εντοπίζει εύκολα τις πηγές για κάποιο συγκεκριμένο μαθησιακό αντικείμενο. </a:t>
          </a:r>
          <a:endParaRPr lang="en-US" sz="1800" dirty="0"/>
        </a:p>
      </dgm:t>
    </dgm:pt>
    <dgm:pt modelId="{61F29BA1-CFBF-48D1-BE8C-06E81962EBAF}" type="parTrans" cxnId="{632808C9-8A89-4679-9E5E-B285D827EAF4}">
      <dgm:prSet/>
      <dgm:spPr/>
      <dgm:t>
        <a:bodyPr/>
        <a:lstStyle/>
        <a:p>
          <a:endParaRPr lang="en-US"/>
        </a:p>
      </dgm:t>
    </dgm:pt>
    <dgm:pt modelId="{558C970A-975C-4F82-9C07-7EC03D8CAB26}" type="sibTrans" cxnId="{632808C9-8A89-4679-9E5E-B285D827EAF4}">
      <dgm:prSet phldrT="1" phldr="0"/>
      <dgm:spPr/>
      <dgm:t>
        <a:bodyPr/>
        <a:lstStyle/>
        <a:p>
          <a:endParaRPr lang="en-US" dirty="0"/>
        </a:p>
      </dgm:t>
    </dgm:pt>
    <dgm:pt modelId="{0ABFB52A-050C-4E8A-9A10-B7C253D74F64}">
      <dgm:prSet custT="1"/>
      <dgm:spPr/>
      <dgm:t>
        <a:bodyPr/>
        <a:lstStyle/>
        <a:p>
          <a:pPr algn="l"/>
          <a:r>
            <a:rPr lang="el-GR" sz="2000" dirty="0"/>
            <a:t>Οι πηγές λαμβάνονται μέσα από προτάσεις άλλων χρηστών με παρόμοια χαρακτηριστικά, που ταιριάζουν μαθησιακά/δημογραφικά με το χρήστη που κάνει την αναζήτηση.</a:t>
          </a:r>
          <a:endParaRPr lang="en-US" sz="2000" dirty="0"/>
        </a:p>
      </dgm:t>
    </dgm:pt>
    <dgm:pt modelId="{19F4658D-67C0-4845-A403-6E1DB19A752A}" type="parTrans" cxnId="{E8E532D1-F218-4B13-981A-8A31C547FB94}">
      <dgm:prSet/>
      <dgm:spPr/>
      <dgm:t>
        <a:bodyPr/>
        <a:lstStyle/>
        <a:p>
          <a:endParaRPr lang="en-US"/>
        </a:p>
      </dgm:t>
    </dgm:pt>
    <dgm:pt modelId="{7B0405CF-0842-4A0E-AE29-47EF9383EEA6}" type="sibTrans" cxnId="{E8E532D1-F218-4B13-981A-8A31C547FB94}">
      <dgm:prSet phldrT="2" phldr="0"/>
      <dgm:spPr/>
      <dgm:t>
        <a:bodyPr/>
        <a:lstStyle/>
        <a:p>
          <a:endParaRPr lang="en-US" dirty="0"/>
        </a:p>
      </dgm:t>
    </dgm:pt>
    <dgm:pt modelId="{EBDFA959-7A3F-43DD-87C2-DB025ADAE017}" type="pres">
      <dgm:prSet presAssocID="{163BDB72-27D9-46DF-A15C-CF565D3CAF14}" presName="hierChild1" presStyleCnt="0">
        <dgm:presLayoutVars>
          <dgm:chPref val="1"/>
          <dgm:dir/>
          <dgm:animOne val="branch"/>
          <dgm:animLvl val="lvl"/>
          <dgm:resizeHandles/>
        </dgm:presLayoutVars>
      </dgm:prSet>
      <dgm:spPr/>
    </dgm:pt>
    <dgm:pt modelId="{46AB039F-CEE2-46D6-A17F-52748616BE6C}" type="pres">
      <dgm:prSet presAssocID="{6CCC3676-5889-4CBC-9FC0-B896BAFF8950}" presName="hierRoot1" presStyleCnt="0"/>
      <dgm:spPr/>
    </dgm:pt>
    <dgm:pt modelId="{EDD8CED9-9E42-4BB7-80D6-B17ACA31EF38}" type="pres">
      <dgm:prSet presAssocID="{6CCC3676-5889-4CBC-9FC0-B896BAFF8950}" presName="composite" presStyleCnt="0"/>
      <dgm:spPr/>
    </dgm:pt>
    <dgm:pt modelId="{3ACCA994-85FB-487A-888E-330F9606ED99}" type="pres">
      <dgm:prSet presAssocID="{6CCC3676-5889-4CBC-9FC0-B896BAFF8950}" presName="background" presStyleLbl="node0" presStyleIdx="0" presStyleCnt="2"/>
      <dgm:spPr/>
    </dgm:pt>
    <dgm:pt modelId="{567059B7-D869-43CA-A852-724E032A8A22}" type="pres">
      <dgm:prSet presAssocID="{6CCC3676-5889-4CBC-9FC0-B896BAFF8950}" presName="text" presStyleLbl="fgAcc0" presStyleIdx="0" presStyleCnt="2">
        <dgm:presLayoutVars>
          <dgm:chPref val="3"/>
        </dgm:presLayoutVars>
      </dgm:prSet>
      <dgm:spPr/>
    </dgm:pt>
    <dgm:pt modelId="{D097755D-B87E-4A5B-916E-D9EDCFA35BEA}" type="pres">
      <dgm:prSet presAssocID="{6CCC3676-5889-4CBC-9FC0-B896BAFF8950}" presName="hierChild2" presStyleCnt="0"/>
      <dgm:spPr/>
    </dgm:pt>
    <dgm:pt modelId="{9C976C57-3873-4454-83A0-C34D1B4711F4}" type="pres">
      <dgm:prSet presAssocID="{0ABFB52A-050C-4E8A-9A10-B7C253D74F64}" presName="hierRoot1" presStyleCnt="0"/>
      <dgm:spPr/>
    </dgm:pt>
    <dgm:pt modelId="{2231CBDD-2667-4D38-97D4-1E0D58266642}" type="pres">
      <dgm:prSet presAssocID="{0ABFB52A-050C-4E8A-9A10-B7C253D74F64}" presName="composite" presStyleCnt="0"/>
      <dgm:spPr/>
    </dgm:pt>
    <dgm:pt modelId="{FE27CB54-E8CF-4218-98F4-8D6621521488}" type="pres">
      <dgm:prSet presAssocID="{0ABFB52A-050C-4E8A-9A10-B7C253D74F64}" presName="background" presStyleLbl="node0" presStyleIdx="1" presStyleCnt="2"/>
      <dgm:spPr/>
    </dgm:pt>
    <dgm:pt modelId="{FC0EF774-347C-4A97-B6AB-2907911C0F13}" type="pres">
      <dgm:prSet presAssocID="{0ABFB52A-050C-4E8A-9A10-B7C253D74F64}" presName="text" presStyleLbl="fgAcc0" presStyleIdx="1" presStyleCnt="2">
        <dgm:presLayoutVars>
          <dgm:chPref val="3"/>
        </dgm:presLayoutVars>
      </dgm:prSet>
      <dgm:spPr/>
    </dgm:pt>
    <dgm:pt modelId="{97EEBE08-A1B4-4920-9438-ACCEC2A8A950}" type="pres">
      <dgm:prSet presAssocID="{0ABFB52A-050C-4E8A-9A10-B7C253D74F64}" presName="hierChild2" presStyleCnt="0"/>
      <dgm:spPr/>
    </dgm:pt>
  </dgm:ptLst>
  <dgm:cxnLst>
    <dgm:cxn modelId="{10437304-CE4C-42AC-B293-A9730F98A0B1}" type="presOf" srcId="{0ABFB52A-050C-4E8A-9A10-B7C253D74F64}" destId="{FC0EF774-347C-4A97-B6AB-2907911C0F13}" srcOrd="0" destOrd="0" presId="urn:microsoft.com/office/officeart/2005/8/layout/hierarchy1"/>
    <dgm:cxn modelId="{12BCF67B-5524-4344-BC57-30D750269399}" type="presOf" srcId="{6CCC3676-5889-4CBC-9FC0-B896BAFF8950}" destId="{567059B7-D869-43CA-A852-724E032A8A22}" srcOrd="0" destOrd="0" presId="urn:microsoft.com/office/officeart/2005/8/layout/hierarchy1"/>
    <dgm:cxn modelId="{6D7643C6-220F-41FC-9D0A-FD2BCFBB47A0}" type="presOf" srcId="{163BDB72-27D9-46DF-A15C-CF565D3CAF14}" destId="{EBDFA959-7A3F-43DD-87C2-DB025ADAE017}" srcOrd="0" destOrd="0" presId="urn:microsoft.com/office/officeart/2005/8/layout/hierarchy1"/>
    <dgm:cxn modelId="{632808C9-8A89-4679-9E5E-B285D827EAF4}" srcId="{163BDB72-27D9-46DF-A15C-CF565D3CAF14}" destId="{6CCC3676-5889-4CBC-9FC0-B896BAFF8950}" srcOrd="0" destOrd="0" parTransId="{61F29BA1-CFBF-48D1-BE8C-06E81962EBAF}" sibTransId="{558C970A-975C-4F82-9C07-7EC03D8CAB26}"/>
    <dgm:cxn modelId="{E8E532D1-F218-4B13-981A-8A31C547FB94}" srcId="{163BDB72-27D9-46DF-A15C-CF565D3CAF14}" destId="{0ABFB52A-050C-4E8A-9A10-B7C253D74F64}" srcOrd="1" destOrd="0" parTransId="{19F4658D-67C0-4845-A403-6E1DB19A752A}" sibTransId="{7B0405CF-0842-4A0E-AE29-47EF9383EEA6}"/>
    <dgm:cxn modelId="{058C52BF-335E-4C3E-9A93-BC8C58A9BA16}" type="presParOf" srcId="{EBDFA959-7A3F-43DD-87C2-DB025ADAE017}" destId="{46AB039F-CEE2-46D6-A17F-52748616BE6C}" srcOrd="0" destOrd="0" presId="urn:microsoft.com/office/officeart/2005/8/layout/hierarchy1"/>
    <dgm:cxn modelId="{EE07ADFD-6172-4C01-BF64-E2427C0B330C}" type="presParOf" srcId="{46AB039F-CEE2-46D6-A17F-52748616BE6C}" destId="{EDD8CED9-9E42-4BB7-80D6-B17ACA31EF38}" srcOrd="0" destOrd="0" presId="urn:microsoft.com/office/officeart/2005/8/layout/hierarchy1"/>
    <dgm:cxn modelId="{D87AD536-7919-4835-9044-A943F2384397}" type="presParOf" srcId="{EDD8CED9-9E42-4BB7-80D6-B17ACA31EF38}" destId="{3ACCA994-85FB-487A-888E-330F9606ED99}" srcOrd="0" destOrd="0" presId="urn:microsoft.com/office/officeart/2005/8/layout/hierarchy1"/>
    <dgm:cxn modelId="{A5A42562-774E-40ED-AE67-A3602348D3F1}" type="presParOf" srcId="{EDD8CED9-9E42-4BB7-80D6-B17ACA31EF38}" destId="{567059B7-D869-43CA-A852-724E032A8A22}" srcOrd="1" destOrd="0" presId="urn:microsoft.com/office/officeart/2005/8/layout/hierarchy1"/>
    <dgm:cxn modelId="{4B3D7AAF-AE5D-4EE9-A1CF-EB01E25DBF82}" type="presParOf" srcId="{46AB039F-CEE2-46D6-A17F-52748616BE6C}" destId="{D097755D-B87E-4A5B-916E-D9EDCFA35BEA}" srcOrd="1" destOrd="0" presId="urn:microsoft.com/office/officeart/2005/8/layout/hierarchy1"/>
    <dgm:cxn modelId="{2C7A5E6D-BC5C-401B-A93D-18B85D40CB11}" type="presParOf" srcId="{EBDFA959-7A3F-43DD-87C2-DB025ADAE017}" destId="{9C976C57-3873-4454-83A0-C34D1B4711F4}" srcOrd="1" destOrd="0" presId="urn:microsoft.com/office/officeart/2005/8/layout/hierarchy1"/>
    <dgm:cxn modelId="{B1DD34A9-0530-4952-9298-FA1E6DF4106E}" type="presParOf" srcId="{9C976C57-3873-4454-83A0-C34D1B4711F4}" destId="{2231CBDD-2667-4D38-97D4-1E0D58266642}" srcOrd="0" destOrd="0" presId="urn:microsoft.com/office/officeart/2005/8/layout/hierarchy1"/>
    <dgm:cxn modelId="{209624D9-5A5A-493D-9B00-CAB49B92EF74}" type="presParOf" srcId="{2231CBDD-2667-4D38-97D4-1E0D58266642}" destId="{FE27CB54-E8CF-4218-98F4-8D6621521488}" srcOrd="0" destOrd="0" presId="urn:microsoft.com/office/officeart/2005/8/layout/hierarchy1"/>
    <dgm:cxn modelId="{DF1AA793-BCAB-450C-BC3C-617426646EA6}" type="presParOf" srcId="{2231CBDD-2667-4D38-97D4-1E0D58266642}" destId="{FC0EF774-347C-4A97-B6AB-2907911C0F13}" srcOrd="1" destOrd="0" presId="urn:microsoft.com/office/officeart/2005/8/layout/hierarchy1"/>
    <dgm:cxn modelId="{4CF647D8-EA60-4FA4-AF27-4F349170F5B3}" type="presParOf" srcId="{9C976C57-3873-4454-83A0-C34D1B4711F4}" destId="{97EEBE08-A1B4-4920-9438-ACCEC2A8A95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76B26E-194C-4BCC-90E0-8C845D7D9E8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E1B2648-6873-471F-9DE6-49501247A5B0}">
      <dgm:prSet/>
      <dgm:spPr/>
      <dgm:t>
        <a:bodyPr/>
        <a:lstStyle/>
        <a:p>
          <a:r>
            <a:rPr lang="el-GR" dirty="0"/>
            <a:t>Ευελιξία, όταν λαμβάνονται υπόψη θέματα χρόνου και τόπου.</a:t>
          </a:r>
          <a:endParaRPr lang="en-US" dirty="0"/>
        </a:p>
      </dgm:t>
    </dgm:pt>
    <dgm:pt modelId="{E9FAC290-F34A-4633-861E-4FCC8BF24619}" type="parTrans" cxnId="{12B08BF1-5CB4-4085-9900-18221477200A}">
      <dgm:prSet/>
      <dgm:spPr/>
      <dgm:t>
        <a:bodyPr/>
        <a:lstStyle/>
        <a:p>
          <a:endParaRPr lang="en-US"/>
        </a:p>
      </dgm:t>
    </dgm:pt>
    <dgm:pt modelId="{861F3228-5041-4372-87BC-AD34DB19538F}" type="sibTrans" cxnId="{12B08BF1-5CB4-4085-9900-18221477200A}">
      <dgm:prSet/>
      <dgm:spPr/>
      <dgm:t>
        <a:bodyPr/>
        <a:lstStyle/>
        <a:p>
          <a:endParaRPr lang="en-US"/>
        </a:p>
      </dgm:t>
    </dgm:pt>
    <dgm:pt modelId="{1EE6EF86-4E85-40FD-A1BC-CBFD87E6B3D9}">
      <dgm:prSet/>
      <dgm:spPr/>
      <dgm:t>
        <a:bodyPr/>
        <a:lstStyle/>
        <a:p>
          <a:r>
            <a:rPr lang="el-GR" dirty="0"/>
            <a:t>Ενίσχυση αποτελεσματικότητας μέσω εύκολης πρόσβασης σε τεράστιο όγκο πληροφοριών.</a:t>
          </a:r>
          <a:endParaRPr lang="en-US" dirty="0"/>
        </a:p>
      </dgm:t>
    </dgm:pt>
    <dgm:pt modelId="{FEE6603D-98C5-4267-AA81-AB00A0455B2A}" type="parTrans" cxnId="{E7B9A351-ECE7-4E49-8F76-7895B08EEFAE}">
      <dgm:prSet/>
      <dgm:spPr/>
      <dgm:t>
        <a:bodyPr/>
        <a:lstStyle/>
        <a:p>
          <a:endParaRPr lang="en-US"/>
        </a:p>
      </dgm:t>
    </dgm:pt>
    <dgm:pt modelId="{3005ECCF-6FBC-4CF7-9AF2-6545CA1A6E73}" type="sibTrans" cxnId="{E7B9A351-ECE7-4E49-8F76-7895B08EEFAE}">
      <dgm:prSet/>
      <dgm:spPr/>
      <dgm:t>
        <a:bodyPr/>
        <a:lstStyle/>
        <a:p>
          <a:endParaRPr lang="en-US"/>
        </a:p>
      </dgm:t>
    </dgm:pt>
    <dgm:pt modelId="{7F605155-10C6-4ADF-829A-CF1FB6ACDE41}">
      <dgm:prSet/>
      <dgm:spPr/>
      <dgm:t>
        <a:bodyPr/>
        <a:lstStyle/>
        <a:p>
          <a:r>
            <a:rPr lang="en-US" dirty="0"/>
            <a:t>Forum </a:t>
          </a:r>
          <a:r>
            <a:rPr lang="el-GR" dirty="0"/>
            <a:t>συζητήσεων μεταξύ συμμετεχόντων στην εκπαιδευτική διαδικασία. </a:t>
          </a:r>
          <a:endParaRPr lang="en-US" dirty="0"/>
        </a:p>
      </dgm:t>
    </dgm:pt>
    <dgm:pt modelId="{DEA75EC4-EF6B-4B94-82AE-CAEBBA889576}" type="parTrans" cxnId="{83E8FA43-3BDE-49E6-9B80-2AC625F2C83A}">
      <dgm:prSet/>
      <dgm:spPr/>
      <dgm:t>
        <a:bodyPr/>
        <a:lstStyle/>
        <a:p>
          <a:endParaRPr lang="en-US"/>
        </a:p>
      </dgm:t>
    </dgm:pt>
    <dgm:pt modelId="{3F14A5B5-884D-4ACB-A005-273F88C4AD97}" type="sibTrans" cxnId="{83E8FA43-3BDE-49E6-9B80-2AC625F2C83A}">
      <dgm:prSet/>
      <dgm:spPr/>
      <dgm:t>
        <a:bodyPr/>
        <a:lstStyle/>
        <a:p>
          <a:endParaRPr lang="en-US"/>
        </a:p>
      </dgm:t>
    </dgm:pt>
    <dgm:pt modelId="{A4F0F039-F2E0-44BE-9184-FCFE64C97AE4}">
      <dgm:prSet/>
      <dgm:spPr/>
      <dgm:t>
        <a:bodyPr/>
        <a:lstStyle/>
        <a:p>
          <a:r>
            <a:rPr lang="el-GR" dirty="0"/>
            <a:t>Δυνατότητα καθορισμού του ρυθμού μάθησης εκ μέρους των εκπαιδευόμενων.</a:t>
          </a:r>
          <a:endParaRPr lang="en-US" dirty="0"/>
        </a:p>
      </dgm:t>
    </dgm:pt>
    <dgm:pt modelId="{2997135B-27A3-470D-9754-E7AB41B62BB3}" type="parTrans" cxnId="{98F03AED-0D69-44E7-BC05-9BE11974FEF8}">
      <dgm:prSet/>
      <dgm:spPr/>
      <dgm:t>
        <a:bodyPr/>
        <a:lstStyle/>
        <a:p>
          <a:endParaRPr lang="en-US"/>
        </a:p>
      </dgm:t>
    </dgm:pt>
    <dgm:pt modelId="{2A7E7611-AE6B-4288-AE99-7A520942FE76}" type="sibTrans" cxnId="{98F03AED-0D69-44E7-BC05-9BE11974FEF8}">
      <dgm:prSet/>
      <dgm:spPr/>
      <dgm:t>
        <a:bodyPr/>
        <a:lstStyle/>
        <a:p>
          <a:endParaRPr lang="en-US"/>
        </a:p>
      </dgm:t>
    </dgm:pt>
    <dgm:pt modelId="{0420E17F-360D-5C4E-8818-7BF921BDC3CE}" type="pres">
      <dgm:prSet presAssocID="{BC76B26E-194C-4BCC-90E0-8C845D7D9E87}" presName="linear" presStyleCnt="0">
        <dgm:presLayoutVars>
          <dgm:animLvl val="lvl"/>
          <dgm:resizeHandles val="exact"/>
        </dgm:presLayoutVars>
      </dgm:prSet>
      <dgm:spPr/>
    </dgm:pt>
    <dgm:pt modelId="{1CFED362-BB15-7A41-A135-2541E6405828}" type="pres">
      <dgm:prSet presAssocID="{0E1B2648-6873-471F-9DE6-49501247A5B0}" presName="parentText" presStyleLbl="node1" presStyleIdx="0" presStyleCnt="4">
        <dgm:presLayoutVars>
          <dgm:chMax val="0"/>
          <dgm:bulletEnabled val="1"/>
        </dgm:presLayoutVars>
      </dgm:prSet>
      <dgm:spPr/>
    </dgm:pt>
    <dgm:pt modelId="{40C7A4DA-DEF4-AE4C-A1E9-EE37261BD87A}" type="pres">
      <dgm:prSet presAssocID="{861F3228-5041-4372-87BC-AD34DB19538F}" presName="spacer" presStyleCnt="0"/>
      <dgm:spPr/>
    </dgm:pt>
    <dgm:pt modelId="{2C0B68B5-D69C-2D4A-9CBB-57A4317B2258}" type="pres">
      <dgm:prSet presAssocID="{1EE6EF86-4E85-40FD-A1BC-CBFD87E6B3D9}" presName="parentText" presStyleLbl="node1" presStyleIdx="1" presStyleCnt="4">
        <dgm:presLayoutVars>
          <dgm:chMax val="0"/>
          <dgm:bulletEnabled val="1"/>
        </dgm:presLayoutVars>
      </dgm:prSet>
      <dgm:spPr/>
    </dgm:pt>
    <dgm:pt modelId="{06B72E8B-83AE-FD43-81FD-94D412D60994}" type="pres">
      <dgm:prSet presAssocID="{3005ECCF-6FBC-4CF7-9AF2-6545CA1A6E73}" presName="spacer" presStyleCnt="0"/>
      <dgm:spPr/>
    </dgm:pt>
    <dgm:pt modelId="{2C3CFFE3-1FF3-6644-A4AE-7562BF50B3C1}" type="pres">
      <dgm:prSet presAssocID="{7F605155-10C6-4ADF-829A-CF1FB6ACDE41}" presName="parentText" presStyleLbl="node1" presStyleIdx="2" presStyleCnt="4">
        <dgm:presLayoutVars>
          <dgm:chMax val="0"/>
          <dgm:bulletEnabled val="1"/>
        </dgm:presLayoutVars>
      </dgm:prSet>
      <dgm:spPr/>
    </dgm:pt>
    <dgm:pt modelId="{F0C8CA5C-1F58-5D41-B178-939873860B6C}" type="pres">
      <dgm:prSet presAssocID="{3F14A5B5-884D-4ACB-A005-273F88C4AD97}" presName="spacer" presStyleCnt="0"/>
      <dgm:spPr/>
    </dgm:pt>
    <dgm:pt modelId="{FBCE538C-19AC-5241-AF82-9DA0A3B8AA4E}" type="pres">
      <dgm:prSet presAssocID="{A4F0F039-F2E0-44BE-9184-FCFE64C97AE4}" presName="parentText" presStyleLbl="node1" presStyleIdx="3" presStyleCnt="4">
        <dgm:presLayoutVars>
          <dgm:chMax val="0"/>
          <dgm:bulletEnabled val="1"/>
        </dgm:presLayoutVars>
      </dgm:prSet>
      <dgm:spPr/>
    </dgm:pt>
  </dgm:ptLst>
  <dgm:cxnLst>
    <dgm:cxn modelId="{D4205339-9049-CC44-9FD4-0A3F3866B136}" type="presOf" srcId="{1EE6EF86-4E85-40FD-A1BC-CBFD87E6B3D9}" destId="{2C0B68B5-D69C-2D4A-9CBB-57A4317B2258}" srcOrd="0" destOrd="0" presId="urn:microsoft.com/office/officeart/2005/8/layout/vList2"/>
    <dgm:cxn modelId="{83E8FA43-3BDE-49E6-9B80-2AC625F2C83A}" srcId="{BC76B26E-194C-4BCC-90E0-8C845D7D9E87}" destId="{7F605155-10C6-4ADF-829A-CF1FB6ACDE41}" srcOrd="2" destOrd="0" parTransId="{DEA75EC4-EF6B-4B94-82AE-CAEBBA889576}" sibTransId="{3F14A5B5-884D-4ACB-A005-273F88C4AD97}"/>
    <dgm:cxn modelId="{E7B9A351-ECE7-4E49-8F76-7895B08EEFAE}" srcId="{BC76B26E-194C-4BCC-90E0-8C845D7D9E87}" destId="{1EE6EF86-4E85-40FD-A1BC-CBFD87E6B3D9}" srcOrd="1" destOrd="0" parTransId="{FEE6603D-98C5-4267-AA81-AB00A0455B2A}" sibTransId="{3005ECCF-6FBC-4CF7-9AF2-6545CA1A6E73}"/>
    <dgm:cxn modelId="{B0D00092-A59E-D145-9CAE-A19CC267D242}" type="presOf" srcId="{A4F0F039-F2E0-44BE-9184-FCFE64C97AE4}" destId="{FBCE538C-19AC-5241-AF82-9DA0A3B8AA4E}" srcOrd="0" destOrd="0" presId="urn:microsoft.com/office/officeart/2005/8/layout/vList2"/>
    <dgm:cxn modelId="{37C56A95-0346-7E49-BA8F-E274A0CF39CF}" type="presOf" srcId="{0E1B2648-6873-471F-9DE6-49501247A5B0}" destId="{1CFED362-BB15-7A41-A135-2541E6405828}" srcOrd="0" destOrd="0" presId="urn:microsoft.com/office/officeart/2005/8/layout/vList2"/>
    <dgm:cxn modelId="{CFBB0CC4-F979-5D47-A733-997AAB46D568}" type="presOf" srcId="{BC76B26E-194C-4BCC-90E0-8C845D7D9E87}" destId="{0420E17F-360D-5C4E-8818-7BF921BDC3CE}" srcOrd="0" destOrd="0" presId="urn:microsoft.com/office/officeart/2005/8/layout/vList2"/>
    <dgm:cxn modelId="{C9DC67C8-10B7-B644-839F-164786A0E62F}" type="presOf" srcId="{7F605155-10C6-4ADF-829A-CF1FB6ACDE41}" destId="{2C3CFFE3-1FF3-6644-A4AE-7562BF50B3C1}" srcOrd="0" destOrd="0" presId="urn:microsoft.com/office/officeart/2005/8/layout/vList2"/>
    <dgm:cxn modelId="{98F03AED-0D69-44E7-BC05-9BE11974FEF8}" srcId="{BC76B26E-194C-4BCC-90E0-8C845D7D9E87}" destId="{A4F0F039-F2E0-44BE-9184-FCFE64C97AE4}" srcOrd="3" destOrd="0" parTransId="{2997135B-27A3-470D-9754-E7AB41B62BB3}" sibTransId="{2A7E7611-AE6B-4288-AE99-7A520942FE76}"/>
    <dgm:cxn modelId="{12B08BF1-5CB4-4085-9900-18221477200A}" srcId="{BC76B26E-194C-4BCC-90E0-8C845D7D9E87}" destId="{0E1B2648-6873-471F-9DE6-49501247A5B0}" srcOrd="0" destOrd="0" parTransId="{E9FAC290-F34A-4633-861E-4FCC8BF24619}" sibTransId="{861F3228-5041-4372-87BC-AD34DB19538F}"/>
    <dgm:cxn modelId="{0582D7F1-332B-3747-A47D-15B71E7BED4D}" type="presParOf" srcId="{0420E17F-360D-5C4E-8818-7BF921BDC3CE}" destId="{1CFED362-BB15-7A41-A135-2541E6405828}" srcOrd="0" destOrd="0" presId="urn:microsoft.com/office/officeart/2005/8/layout/vList2"/>
    <dgm:cxn modelId="{FC1C782D-EEB6-694D-914E-E3B2C6FFB523}" type="presParOf" srcId="{0420E17F-360D-5C4E-8818-7BF921BDC3CE}" destId="{40C7A4DA-DEF4-AE4C-A1E9-EE37261BD87A}" srcOrd="1" destOrd="0" presId="urn:microsoft.com/office/officeart/2005/8/layout/vList2"/>
    <dgm:cxn modelId="{81F10B30-AB55-694C-8EB3-2D06F719B16C}" type="presParOf" srcId="{0420E17F-360D-5C4E-8818-7BF921BDC3CE}" destId="{2C0B68B5-D69C-2D4A-9CBB-57A4317B2258}" srcOrd="2" destOrd="0" presId="urn:microsoft.com/office/officeart/2005/8/layout/vList2"/>
    <dgm:cxn modelId="{B0A07801-BA80-3343-84C9-932D9C63017E}" type="presParOf" srcId="{0420E17F-360D-5C4E-8818-7BF921BDC3CE}" destId="{06B72E8B-83AE-FD43-81FD-94D412D60994}" srcOrd="3" destOrd="0" presId="urn:microsoft.com/office/officeart/2005/8/layout/vList2"/>
    <dgm:cxn modelId="{A1279438-0CA0-4F41-B611-843E337C3639}" type="presParOf" srcId="{0420E17F-360D-5C4E-8818-7BF921BDC3CE}" destId="{2C3CFFE3-1FF3-6644-A4AE-7562BF50B3C1}" srcOrd="4" destOrd="0" presId="urn:microsoft.com/office/officeart/2005/8/layout/vList2"/>
    <dgm:cxn modelId="{8C1979ED-D428-514D-8D2B-096F43494795}" type="presParOf" srcId="{0420E17F-360D-5C4E-8818-7BF921BDC3CE}" destId="{F0C8CA5C-1F58-5D41-B178-939873860B6C}" srcOrd="5" destOrd="0" presId="urn:microsoft.com/office/officeart/2005/8/layout/vList2"/>
    <dgm:cxn modelId="{989C720B-37EF-D947-B6A6-83AADF28E64A}" type="presParOf" srcId="{0420E17F-360D-5C4E-8818-7BF921BDC3CE}" destId="{FBCE538C-19AC-5241-AF82-9DA0A3B8AA4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76B26E-194C-4BCC-90E0-8C845D7D9E8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E1B2648-6873-471F-9DE6-49501247A5B0}">
      <dgm:prSet/>
      <dgm:spPr/>
      <dgm:t>
        <a:bodyPr/>
        <a:lstStyle/>
        <a:p>
          <a:r>
            <a:rPr lang="el-GR" dirty="0"/>
            <a:t>Απαίτηση αυτοπειθαρχίας από τους εκπαιδευόμενους κατά τη μαθησιακή διαδικασία.</a:t>
          </a:r>
          <a:endParaRPr lang="en-US" dirty="0"/>
        </a:p>
      </dgm:t>
    </dgm:pt>
    <dgm:pt modelId="{E9FAC290-F34A-4633-861E-4FCC8BF24619}" type="parTrans" cxnId="{12B08BF1-5CB4-4085-9900-18221477200A}">
      <dgm:prSet/>
      <dgm:spPr/>
      <dgm:t>
        <a:bodyPr/>
        <a:lstStyle/>
        <a:p>
          <a:endParaRPr lang="en-US"/>
        </a:p>
      </dgm:t>
    </dgm:pt>
    <dgm:pt modelId="{861F3228-5041-4372-87BC-AD34DB19538F}" type="sibTrans" cxnId="{12B08BF1-5CB4-4085-9900-18221477200A}">
      <dgm:prSet/>
      <dgm:spPr/>
      <dgm:t>
        <a:bodyPr/>
        <a:lstStyle/>
        <a:p>
          <a:endParaRPr lang="en-US"/>
        </a:p>
      </dgm:t>
    </dgm:pt>
    <dgm:pt modelId="{1EE6EF86-4E85-40FD-A1BC-CBFD87E6B3D9}">
      <dgm:prSet/>
      <dgm:spPr/>
      <dgm:t>
        <a:bodyPr/>
        <a:lstStyle/>
        <a:p>
          <a:r>
            <a:rPr lang="el-GR" dirty="0"/>
            <a:t>Περιορισμός άμεσης επικοινωνίας εκπαιδευτικών/εκπαιδευόμενων.</a:t>
          </a:r>
          <a:endParaRPr lang="en-US" dirty="0"/>
        </a:p>
      </dgm:t>
    </dgm:pt>
    <dgm:pt modelId="{FEE6603D-98C5-4267-AA81-AB00A0455B2A}" type="parTrans" cxnId="{E7B9A351-ECE7-4E49-8F76-7895B08EEFAE}">
      <dgm:prSet/>
      <dgm:spPr/>
      <dgm:t>
        <a:bodyPr/>
        <a:lstStyle/>
        <a:p>
          <a:endParaRPr lang="en-US"/>
        </a:p>
      </dgm:t>
    </dgm:pt>
    <dgm:pt modelId="{3005ECCF-6FBC-4CF7-9AF2-6545CA1A6E73}" type="sibTrans" cxnId="{E7B9A351-ECE7-4E49-8F76-7895B08EEFAE}">
      <dgm:prSet/>
      <dgm:spPr/>
      <dgm:t>
        <a:bodyPr/>
        <a:lstStyle/>
        <a:p>
          <a:endParaRPr lang="en-US"/>
        </a:p>
      </dgm:t>
    </dgm:pt>
    <dgm:pt modelId="{7F605155-10C6-4ADF-829A-CF1FB6ACDE41}">
      <dgm:prSet/>
      <dgm:spPr/>
      <dgm:t>
        <a:bodyPr/>
        <a:lstStyle/>
        <a:p>
          <a:r>
            <a:rPr lang="el-GR" dirty="0"/>
            <a:t>Ενθαρρύνει τη λογοκλοπή. </a:t>
          </a:r>
          <a:endParaRPr lang="en-US" dirty="0"/>
        </a:p>
      </dgm:t>
    </dgm:pt>
    <dgm:pt modelId="{DEA75EC4-EF6B-4B94-82AE-CAEBBA889576}" type="parTrans" cxnId="{83E8FA43-3BDE-49E6-9B80-2AC625F2C83A}">
      <dgm:prSet/>
      <dgm:spPr/>
      <dgm:t>
        <a:bodyPr/>
        <a:lstStyle/>
        <a:p>
          <a:endParaRPr lang="en-US"/>
        </a:p>
      </dgm:t>
    </dgm:pt>
    <dgm:pt modelId="{3F14A5B5-884D-4ACB-A005-273F88C4AD97}" type="sibTrans" cxnId="{83E8FA43-3BDE-49E6-9B80-2AC625F2C83A}">
      <dgm:prSet/>
      <dgm:spPr/>
      <dgm:t>
        <a:bodyPr/>
        <a:lstStyle/>
        <a:p>
          <a:endParaRPr lang="en-US"/>
        </a:p>
      </dgm:t>
    </dgm:pt>
    <dgm:pt modelId="{A4F0F039-F2E0-44BE-9184-FCFE64C97AE4}">
      <dgm:prSet/>
      <dgm:spPr/>
      <dgm:t>
        <a:bodyPr/>
        <a:lstStyle/>
        <a:p>
          <a:r>
            <a:rPr lang="el-GR" dirty="0"/>
            <a:t>Υποβάθμιση ρόλου εκπαιδευτικών.</a:t>
          </a:r>
          <a:endParaRPr lang="en-US" dirty="0"/>
        </a:p>
      </dgm:t>
    </dgm:pt>
    <dgm:pt modelId="{2997135B-27A3-470D-9754-E7AB41B62BB3}" type="parTrans" cxnId="{98F03AED-0D69-44E7-BC05-9BE11974FEF8}">
      <dgm:prSet/>
      <dgm:spPr/>
      <dgm:t>
        <a:bodyPr/>
        <a:lstStyle/>
        <a:p>
          <a:endParaRPr lang="en-US"/>
        </a:p>
      </dgm:t>
    </dgm:pt>
    <dgm:pt modelId="{2A7E7611-AE6B-4288-AE99-7A520942FE76}" type="sibTrans" cxnId="{98F03AED-0D69-44E7-BC05-9BE11974FEF8}">
      <dgm:prSet/>
      <dgm:spPr/>
      <dgm:t>
        <a:bodyPr/>
        <a:lstStyle/>
        <a:p>
          <a:endParaRPr lang="en-US"/>
        </a:p>
      </dgm:t>
    </dgm:pt>
    <dgm:pt modelId="{0AEB9161-11F3-5141-A620-DA55F484A1D1}" type="pres">
      <dgm:prSet presAssocID="{BC76B26E-194C-4BCC-90E0-8C845D7D9E87}" presName="linear" presStyleCnt="0">
        <dgm:presLayoutVars>
          <dgm:animLvl val="lvl"/>
          <dgm:resizeHandles val="exact"/>
        </dgm:presLayoutVars>
      </dgm:prSet>
      <dgm:spPr/>
    </dgm:pt>
    <dgm:pt modelId="{6C50134D-2E9C-A74D-9953-47E969F23B8A}" type="pres">
      <dgm:prSet presAssocID="{0E1B2648-6873-471F-9DE6-49501247A5B0}" presName="parentText" presStyleLbl="node1" presStyleIdx="0" presStyleCnt="4">
        <dgm:presLayoutVars>
          <dgm:chMax val="0"/>
          <dgm:bulletEnabled val="1"/>
        </dgm:presLayoutVars>
      </dgm:prSet>
      <dgm:spPr/>
    </dgm:pt>
    <dgm:pt modelId="{D9C6DB13-634E-E74E-8217-40B73F83CEC0}" type="pres">
      <dgm:prSet presAssocID="{861F3228-5041-4372-87BC-AD34DB19538F}" presName="spacer" presStyleCnt="0"/>
      <dgm:spPr/>
    </dgm:pt>
    <dgm:pt modelId="{F3D42FD5-1512-F544-A0FE-5CF1F99271EC}" type="pres">
      <dgm:prSet presAssocID="{1EE6EF86-4E85-40FD-A1BC-CBFD87E6B3D9}" presName="parentText" presStyleLbl="node1" presStyleIdx="1" presStyleCnt="4">
        <dgm:presLayoutVars>
          <dgm:chMax val="0"/>
          <dgm:bulletEnabled val="1"/>
        </dgm:presLayoutVars>
      </dgm:prSet>
      <dgm:spPr/>
    </dgm:pt>
    <dgm:pt modelId="{6CCDB5B8-E7AA-A24F-8B04-D416B2645C48}" type="pres">
      <dgm:prSet presAssocID="{3005ECCF-6FBC-4CF7-9AF2-6545CA1A6E73}" presName="spacer" presStyleCnt="0"/>
      <dgm:spPr/>
    </dgm:pt>
    <dgm:pt modelId="{77461B79-456C-994C-A55F-C7C41ADDD6DC}" type="pres">
      <dgm:prSet presAssocID="{7F605155-10C6-4ADF-829A-CF1FB6ACDE41}" presName="parentText" presStyleLbl="node1" presStyleIdx="2" presStyleCnt="4">
        <dgm:presLayoutVars>
          <dgm:chMax val="0"/>
          <dgm:bulletEnabled val="1"/>
        </dgm:presLayoutVars>
      </dgm:prSet>
      <dgm:spPr/>
    </dgm:pt>
    <dgm:pt modelId="{5FFDDF2A-9877-E643-936E-2C5F45B5A97E}" type="pres">
      <dgm:prSet presAssocID="{3F14A5B5-884D-4ACB-A005-273F88C4AD97}" presName="spacer" presStyleCnt="0"/>
      <dgm:spPr/>
    </dgm:pt>
    <dgm:pt modelId="{E6A74518-2B8A-F348-BBA6-DC7066B0BC7F}" type="pres">
      <dgm:prSet presAssocID="{A4F0F039-F2E0-44BE-9184-FCFE64C97AE4}" presName="parentText" presStyleLbl="node1" presStyleIdx="3" presStyleCnt="4">
        <dgm:presLayoutVars>
          <dgm:chMax val="0"/>
          <dgm:bulletEnabled val="1"/>
        </dgm:presLayoutVars>
      </dgm:prSet>
      <dgm:spPr/>
    </dgm:pt>
  </dgm:ptLst>
  <dgm:cxnLst>
    <dgm:cxn modelId="{83E8FA43-3BDE-49E6-9B80-2AC625F2C83A}" srcId="{BC76B26E-194C-4BCC-90E0-8C845D7D9E87}" destId="{7F605155-10C6-4ADF-829A-CF1FB6ACDE41}" srcOrd="2" destOrd="0" parTransId="{DEA75EC4-EF6B-4B94-82AE-CAEBBA889576}" sibTransId="{3F14A5B5-884D-4ACB-A005-273F88C4AD97}"/>
    <dgm:cxn modelId="{E7B9A351-ECE7-4E49-8F76-7895B08EEFAE}" srcId="{BC76B26E-194C-4BCC-90E0-8C845D7D9E87}" destId="{1EE6EF86-4E85-40FD-A1BC-CBFD87E6B3D9}" srcOrd="1" destOrd="0" parTransId="{FEE6603D-98C5-4267-AA81-AB00A0455B2A}" sibTransId="{3005ECCF-6FBC-4CF7-9AF2-6545CA1A6E73}"/>
    <dgm:cxn modelId="{2D34CC85-50B3-C24F-9A91-04B32DE69841}" type="presOf" srcId="{0E1B2648-6873-471F-9DE6-49501247A5B0}" destId="{6C50134D-2E9C-A74D-9953-47E969F23B8A}" srcOrd="0" destOrd="0" presId="urn:microsoft.com/office/officeart/2005/8/layout/vList2"/>
    <dgm:cxn modelId="{FB3221B8-178C-9541-B31E-84DEE3AFA0E2}" type="presOf" srcId="{A4F0F039-F2E0-44BE-9184-FCFE64C97AE4}" destId="{E6A74518-2B8A-F348-BBA6-DC7066B0BC7F}" srcOrd="0" destOrd="0" presId="urn:microsoft.com/office/officeart/2005/8/layout/vList2"/>
    <dgm:cxn modelId="{1CD74FC1-3E3F-2444-BEB4-F94FDF9CF645}" type="presOf" srcId="{7F605155-10C6-4ADF-829A-CF1FB6ACDE41}" destId="{77461B79-456C-994C-A55F-C7C41ADDD6DC}" srcOrd="0" destOrd="0" presId="urn:microsoft.com/office/officeart/2005/8/layout/vList2"/>
    <dgm:cxn modelId="{A48985D4-5E1F-6947-87A5-2FB388D2C6E5}" type="presOf" srcId="{BC76B26E-194C-4BCC-90E0-8C845D7D9E87}" destId="{0AEB9161-11F3-5141-A620-DA55F484A1D1}" srcOrd="0" destOrd="0" presId="urn:microsoft.com/office/officeart/2005/8/layout/vList2"/>
    <dgm:cxn modelId="{98F03AED-0D69-44E7-BC05-9BE11974FEF8}" srcId="{BC76B26E-194C-4BCC-90E0-8C845D7D9E87}" destId="{A4F0F039-F2E0-44BE-9184-FCFE64C97AE4}" srcOrd="3" destOrd="0" parTransId="{2997135B-27A3-470D-9754-E7AB41B62BB3}" sibTransId="{2A7E7611-AE6B-4288-AE99-7A520942FE76}"/>
    <dgm:cxn modelId="{82004FED-88AC-3246-93B2-BDE77640CFCF}" type="presOf" srcId="{1EE6EF86-4E85-40FD-A1BC-CBFD87E6B3D9}" destId="{F3D42FD5-1512-F544-A0FE-5CF1F99271EC}" srcOrd="0" destOrd="0" presId="urn:microsoft.com/office/officeart/2005/8/layout/vList2"/>
    <dgm:cxn modelId="{12B08BF1-5CB4-4085-9900-18221477200A}" srcId="{BC76B26E-194C-4BCC-90E0-8C845D7D9E87}" destId="{0E1B2648-6873-471F-9DE6-49501247A5B0}" srcOrd="0" destOrd="0" parTransId="{E9FAC290-F34A-4633-861E-4FCC8BF24619}" sibTransId="{861F3228-5041-4372-87BC-AD34DB19538F}"/>
    <dgm:cxn modelId="{5D44BB83-C8ED-174B-A592-D5420315057E}" type="presParOf" srcId="{0AEB9161-11F3-5141-A620-DA55F484A1D1}" destId="{6C50134D-2E9C-A74D-9953-47E969F23B8A}" srcOrd="0" destOrd="0" presId="urn:microsoft.com/office/officeart/2005/8/layout/vList2"/>
    <dgm:cxn modelId="{70BB8BD0-F0A9-3944-8A1D-795EE1F4DE35}" type="presParOf" srcId="{0AEB9161-11F3-5141-A620-DA55F484A1D1}" destId="{D9C6DB13-634E-E74E-8217-40B73F83CEC0}" srcOrd="1" destOrd="0" presId="urn:microsoft.com/office/officeart/2005/8/layout/vList2"/>
    <dgm:cxn modelId="{61DE320F-0995-814A-BCC3-A282B8467CF4}" type="presParOf" srcId="{0AEB9161-11F3-5141-A620-DA55F484A1D1}" destId="{F3D42FD5-1512-F544-A0FE-5CF1F99271EC}" srcOrd="2" destOrd="0" presId="urn:microsoft.com/office/officeart/2005/8/layout/vList2"/>
    <dgm:cxn modelId="{5AB6D007-A7E2-7548-A1E3-D8D7A39722C1}" type="presParOf" srcId="{0AEB9161-11F3-5141-A620-DA55F484A1D1}" destId="{6CCDB5B8-E7AA-A24F-8B04-D416B2645C48}" srcOrd="3" destOrd="0" presId="urn:microsoft.com/office/officeart/2005/8/layout/vList2"/>
    <dgm:cxn modelId="{2BF390A6-7248-9843-A1C8-681005CA3448}" type="presParOf" srcId="{0AEB9161-11F3-5141-A620-DA55F484A1D1}" destId="{77461B79-456C-994C-A55F-C7C41ADDD6DC}" srcOrd="4" destOrd="0" presId="urn:microsoft.com/office/officeart/2005/8/layout/vList2"/>
    <dgm:cxn modelId="{90CE8C22-CDAA-264B-B91E-85F739EFA1B1}" type="presParOf" srcId="{0AEB9161-11F3-5141-A620-DA55F484A1D1}" destId="{5FFDDF2A-9877-E643-936E-2C5F45B5A97E}" srcOrd="5" destOrd="0" presId="urn:microsoft.com/office/officeart/2005/8/layout/vList2"/>
    <dgm:cxn modelId="{D47627DE-F60E-7644-8D3B-B2E11CC885BF}" type="presParOf" srcId="{0AEB9161-11F3-5141-A620-DA55F484A1D1}" destId="{E6A74518-2B8A-F348-BBA6-DC7066B0BC7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FBFC3D-E920-41CB-B7E6-DFD4E6820487}" type="doc">
      <dgm:prSet loTypeId="urn:microsoft.com/office/officeart/2005/8/layout/vProcess5" loCatId="process" qsTypeId="urn:microsoft.com/office/officeart/2005/8/quickstyle/simple5" qsCatId="simple" csTypeId="urn:microsoft.com/office/officeart/2005/8/colors/colorful5" csCatId="colorful" phldr="1"/>
      <dgm:spPr/>
      <dgm:t>
        <a:bodyPr/>
        <a:lstStyle/>
        <a:p>
          <a:endParaRPr lang="en-US"/>
        </a:p>
      </dgm:t>
    </dgm:pt>
    <dgm:pt modelId="{F3820A37-3060-43A0-A6DD-79CA4027BB29}">
      <dgm:prSet/>
      <dgm:spPr/>
      <dgm:t>
        <a:bodyPr/>
        <a:lstStyle/>
        <a:p>
          <a:r>
            <a:rPr lang="el-GR" dirty="0"/>
            <a:t>- Βοηθά τους χρήστες να αντιμετωπίσουν το πρόβλημα υπερφόρτωσης πληροφοριών,</a:t>
          </a:r>
          <a:endParaRPr lang="en-US" dirty="0"/>
        </a:p>
      </dgm:t>
    </dgm:pt>
    <dgm:pt modelId="{1CD75D92-FFEB-4E81-932F-54BECB46E25B}" type="parTrans" cxnId="{9672609D-7CF8-436B-9930-19A79BD8E83E}">
      <dgm:prSet/>
      <dgm:spPr/>
      <dgm:t>
        <a:bodyPr/>
        <a:lstStyle/>
        <a:p>
          <a:endParaRPr lang="en-US"/>
        </a:p>
      </dgm:t>
    </dgm:pt>
    <dgm:pt modelId="{55F467CB-2B96-4643-A78D-0440DC013424}" type="sibTrans" cxnId="{9672609D-7CF8-436B-9930-19A79BD8E83E}">
      <dgm:prSet/>
      <dgm:spPr/>
      <dgm:t>
        <a:bodyPr/>
        <a:lstStyle/>
        <a:p>
          <a:endParaRPr lang="en-US" dirty="0"/>
        </a:p>
      </dgm:t>
    </dgm:pt>
    <dgm:pt modelId="{8A3F5D4E-208F-4393-9822-BDCD295EC05F}">
      <dgm:prSet/>
      <dgm:spPr/>
      <dgm:t>
        <a:bodyPr/>
        <a:lstStyle/>
        <a:p>
          <a:r>
            <a:rPr lang="el-GR" dirty="0"/>
            <a:t>- επιλέγοντας και προτείνοντας στοιχεία που μπορεί να είναι σχετικά με αυτούς, </a:t>
          </a:r>
          <a:endParaRPr lang="en-US" dirty="0"/>
        </a:p>
      </dgm:t>
    </dgm:pt>
    <dgm:pt modelId="{3CE8C329-B331-404A-9E25-0B77C5C6A64C}" type="parTrans" cxnId="{EEF3FE29-E8A6-4CFF-85CE-68E1536FC38D}">
      <dgm:prSet/>
      <dgm:spPr/>
      <dgm:t>
        <a:bodyPr/>
        <a:lstStyle/>
        <a:p>
          <a:endParaRPr lang="en-US"/>
        </a:p>
      </dgm:t>
    </dgm:pt>
    <dgm:pt modelId="{28D906D5-F21B-43CE-B4AE-4E346E3F9DBA}" type="sibTrans" cxnId="{EEF3FE29-E8A6-4CFF-85CE-68E1536FC38D}">
      <dgm:prSet/>
      <dgm:spPr/>
      <dgm:t>
        <a:bodyPr/>
        <a:lstStyle/>
        <a:p>
          <a:endParaRPr lang="en-US" dirty="0"/>
        </a:p>
      </dgm:t>
    </dgm:pt>
    <dgm:pt modelId="{49C8C0C2-80B2-42BA-96EB-52C617E697CA}">
      <dgm:prSet/>
      <dgm:spPr/>
      <dgm:t>
        <a:bodyPr/>
        <a:lstStyle/>
        <a:p>
          <a:r>
            <a:rPr lang="el-GR" dirty="0"/>
            <a:t>- αντλώντας υλικό από αποθετήρια που μπορεί να είναι αυθαίρετα μεγάλα.</a:t>
          </a:r>
          <a:endParaRPr lang="en-US" dirty="0"/>
        </a:p>
      </dgm:t>
    </dgm:pt>
    <dgm:pt modelId="{DFA46934-5A95-4FA3-9AB9-CB42D57024DD}" type="parTrans" cxnId="{89A1489E-A544-412E-B017-D33444A8E814}">
      <dgm:prSet/>
      <dgm:spPr/>
      <dgm:t>
        <a:bodyPr/>
        <a:lstStyle/>
        <a:p>
          <a:endParaRPr lang="en-US"/>
        </a:p>
      </dgm:t>
    </dgm:pt>
    <dgm:pt modelId="{C5644B75-B588-4800-8B50-F4FA4AB97854}" type="sibTrans" cxnId="{89A1489E-A544-412E-B017-D33444A8E814}">
      <dgm:prSet/>
      <dgm:spPr/>
      <dgm:t>
        <a:bodyPr/>
        <a:lstStyle/>
        <a:p>
          <a:endParaRPr lang="en-US"/>
        </a:p>
      </dgm:t>
    </dgm:pt>
    <dgm:pt modelId="{C1C63B41-CF5A-4140-8C26-3738FEDA3513}" type="pres">
      <dgm:prSet presAssocID="{90FBFC3D-E920-41CB-B7E6-DFD4E6820487}" presName="outerComposite" presStyleCnt="0">
        <dgm:presLayoutVars>
          <dgm:chMax val="5"/>
          <dgm:dir/>
          <dgm:resizeHandles val="exact"/>
        </dgm:presLayoutVars>
      </dgm:prSet>
      <dgm:spPr/>
    </dgm:pt>
    <dgm:pt modelId="{1CB5D74C-154E-4A75-B0A4-C88E9B5D5FE9}" type="pres">
      <dgm:prSet presAssocID="{90FBFC3D-E920-41CB-B7E6-DFD4E6820487}" presName="dummyMaxCanvas" presStyleCnt="0">
        <dgm:presLayoutVars/>
      </dgm:prSet>
      <dgm:spPr/>
    </dgm:pt>
    <dgm:pt modelId="{2A981CB6-4E9F-4665-B00E-2454C0A57018}" type="pres">
      <dgm:prSet presAssocID="{90FBFC3D-E920-41CB-B7E6-DFD4E6820487}" presName="ThreeNodes_1" presStyleLbl="node1" presStyleIdx="0" presStyleCnt="3">
        <dgm:presLayoutVars>
          <dgm:bulletEnabled val="1"/>
        </dgm:presLayoutVars>
      </dgm:prSet>
      <dgm:spPr/>
    </dgm:pt>
    <dgm:pt modelId="{B64C85CB-E3E9-4C85-9673-505D6EF5FE45}" type="pres">
      <dgm:prSet presAssocID="{90FBFC3D-E920-41CB-B7E6-DFD4E6820487}" presName="ThreeNodes_2" presStyleLbl="node1" presStyleIdx="1" presStyleCnt="3">
        <dgm:presLayoutVars>
          <dgm:bulletEnabled val="1"/>
        </dgm:presLayoutVars>
      </dgm:prSet>
      <dgm:spPr/>
    </dgm:pt>
    <dgm:pt modelId="{65EAD107-517D-4BEB-BBEB-23077FA20984}" type="pres">
      <dgm:prSet presAssocID="{90FBFC3D-E920-41CB-B7E6-DFD4E6820487}" presName="ThreeNodes_3" presStyleLbl="node1" presStyleIdx="2" presStyleCnt="3">
        <dgm:presLayoutVars>
          <dgm:bulletEnabled val="1"/>
        </dgm:presLayoutVars>
      </dgm:prSet>
      <dgm:spPr/>
    </dgm:pt>
    <dgm:pt modelId="{DF3E52E9-96FD-47BA-B962-8393FD37DE95}" type="pres">
      <dgm:prSet presAssocID="{90FBFC3D-E920-41CB-B7E6-DFD4E6820487}" presName="ThreeConn_1-2" presStyleLbl="fgAccFollowNode1" presStyleIdx="0" presStyleCnt="2">
        <dgm:presLayoutVars>
          <dgm:bulletEnabled val="1"/>
        </dgm:presLayoutVars>
      </dgm:prSet>
      <dgm:spPr/>
    </dgm:pt>
    <dgm:pt modelId="{1FC4CE01-7CD3-4658-8E8D-C0E92833D7E2}" type="pres">
      <dgm:prSet presAssocID="{90FBFC3D-E920-41CB-B7E6-DFD4E6820487}" presName="ThreeConn_2-3" presStyleLbl="fgAccFollowNode1" presStyleIdx="1" presStyleCnt="2">
        <dgm:presLayoutVars>
          <dgm:bulletEnabled val="1"/>
        </dgm:presLayoutVars>
      </dgm:prSet>
      <dgm:spPr/>
    </dgm:pt>
    <dgm:pt modelId="{8AE037CF-03BD-44C4-A8BD-DA8DC464A160}" type="pres">
      <dgm:prSet presAssocID="{90FBFC3D-E920-41CB-B7E6-DFD4E6820487}" presName="ThreeNodes_1_text" presStyleLbl="node1" presStyleIdx="2" presStyleCnt="3">
        <dgm:presLayoutVars>
          <dgm:bulletEnabled val="1"/>
        </dgm:presLayoutVars>
      </dgm:prSet>
      <dgm:spPr/>
    </dgm:pt>
    <dgm:pt modelId="{AA86D3FC-781B-4836-B086-7F294E0A4A71}" type="pres">
      <dgm:prSet presAssocID="{90FBFC3D-E920-41CB-B7E6-DFD4E6820487}" presName="ThreeNodes_2_text" presStyleLbl="node1" presStyleIdx="2" presStyleCnt="3">
        <dgm:presLayoutVars>
          <dgm:bulletEnabled val="1"/>
        </dgm:presLayoutVars>
      </dgm:prSet>
      <dgm:spPr/>
    </dgm:pt>
    <dgm:pt modelId="{34BA22B6-4065-4652-BBF4-9863197EC528}" type="pres">
      <dgm:prSet presAssocID="{90FBFC3D-E920-41CB-B7E6-DFD4E6820487}" presName="ThreeNodes_3_text" presStyleLbl="node1" presStyleIdx="2" presStyleCnt="3">
        <dgm:presLayoutVars>
          <dgm:bulletEnabled val="1"/>
        </dgm:presLayoutVars>
      </dgm:prSet>
      <dgm:spPr/>
    </dgm:pt>
  </dgm:ptLst>
  <dgm:cxnLst>
    <dgm:cxn modelId="{3E86AF0C-75FA-4EDD-9B20-A830CBF878DB}" type="presOf" srcId="{8A3F5D4E-208F-4393-9822-BDCD295EC05F}" destId="{AA86D3FC-781B-4836-B086-7F294E0A4A71}" srcOrd="1" destOrd="0" presId="urn:microsoft.com/office/officeart/2005/8/layout/vProcess5"/>
    <dgm:cxn modelId="{EEF3FE29-E8A6-4CFF-85CE-68E1536FC38D}" srcId="{90FBFC3D-E920-41CB-B7E6-DFD4E6820487}" destId="{8A3F5D4E-208F-4393-9822-BDCD295EC05F}" srcOrd="1" destOrd="0" parTransId="{3CE8C329-B331-404A-9E25-0B77C5C6A64C}" sibTransId="{28D906D5-F21B-43CE-B4AE-4E346E3F9DBA}"/>
    <dgm:cxn modelId="{E2EB362D-5BD5-446E-9682-629664C1A47A}" type="presOf" srcId="{55F467CB-2B96-4643-A78D-0440DC013424}" destId="{DF3E52E9-96FD-47BA-B962-8393FD37DE95}" srcOrd="0" destOrd="0" presId="urn:microsoft.com/office/officeart/2005/8/layout/vProcess5"/>
    <dgm:cxn modelId="{EEB63347-E37D-4782-A059-7B3693EE25F1}" type="presOf" srcId="{F3820A37-3060-43A0-A6DD-79CA4027BB29}" destId="{8AE037CF-03BD-44C4-A8BD-DA8DC464A160}" srcOrd="1" destOrd="0" presId="urn:microsoft.com/office/officeart/2005/8/layout/vProcess5"/>
    <dgm:cxn modelId="{6AB17E67-3055-425F-80D1-35B8B18BBD93}" type="presOf" srcId="{49C8C0C2-80B2-42BA-96EB-52C617E697CA}" destId="{34BA22B6-4065-4652-BBF4-9863197EC528}" srcOrd="1" destOrd="0" presId="urn:microsoft.com/office/officeart/2005/8/layout/vProcess5"/>
    <dgm:cxn modelId="{3325A349-152B-4BE4-944D-A67D8213AB84}" type="presOf" srcId="{8A3F5D4E-208F-4393-9822-BDCD295EC05F}" destId="{B64C85CB-E3E9-4C85-9673-505D6EF5FE45}" srcOrd="0" destOrd="0" presId="urn:microsoft.com/office/officeart/2005/8/layout/vProcess5"/>
    <dgm:cxn modelId="{E5CE6E9A-FF23-4BAB-A094-1128F9B89857}" type="presOf" srcId="{49C8C0C2-80B2-42BA-96EB-52C617E697CA}" destId="{65EAD107-517D-4BEB-BBEB-23077FA20984}" srcOrd="0" destOrd="0" presId="urn:microsoft.com/office/officeart/2005/8/layout/vProcess5"/>
    <dgm:cxn modelId="{3066C39C-7C5C-4F45-AE0F-12074AFB3976}" type="presOf" srcId="{90FBFC3D-E920-41CB-B7E6-DFD4E6820487}" destId="{C1C63B41-CF5A-4140-8C26-3738FEDA3513}" srcOrd="0" destOrd="0" presId="urn:microsoft.com/office/officeart/2005/8/layout/vProcess5"/>
    <dgm:cxn modelId="{9672609D-7CF8-436B-9930-19A79BD8E83E}" srcId="{90FBFC3D-E920-41CB-B7E6-DFD4E6820487}" destId="{F3820A37-3060-43A0-A6DD-79CA4027BB29}" srcOrd="0" destOrd="0" parTransId="{1CD75D92-FFEB-4E81-932F-54BECB46E25B}" sibTransId="{55F467CB-2B96-4643-A78D-0440DC013424}"/>
    <dgm:cxn modelId="{89A1489E-A544-412E-B017-D33444A8E814}" srcId="{90FBFC3D-E920-41CB-B7E6-DFD4E6820487}" destId="{49C8C0C2-80B2-42BA-96EB-52C617E697CA}" srcOrd="2" destOrd="0" parTransId="{DFA46934-5A95-4FA3-9AB9-CB42D57024DD}" sibTransId="{C5644B75-B588-4800-8B50-F4FA4AB97854}"/>
    <dgm:cxn modelId="{5188BCD3-4283-4F60-A9AF-8C42F668B414}" type="presOf" srcId="{28D906D5-F21B-43CE-B4AE-4E346E3F9DBA}" destId="{1FC4CE01-7CD3-4658-8E8D-C0E92833D7E2}" srcOrd="0" destOrd="0" presId="urn:microsoft.com/office/officeart/2005/8/layout/vProcess5"/>
    <dgm:cxn modelId="{F62B30F3-A0E6-4B0F-8F91-73C16DCC4B2C}" type="presOf" srcId="{F3820A37-3060-43A0-A6DD-79CA4027BB29}" destId="{2A981CB6-4E9F-4665-B00E-2454C0A57018}" srcOrd="0" destOrd="0" presId="urn:microsoft.com/office/officeart/2005/8/layout/vProcess5"/>
    <dgm:cxn modelId="{99052645-4BC8-48A2-B5F7-FBB723895F54}" type="presParOf" srcId="{C1C63B41-CF5A-4140-8C26-3738FEDA3513}" destId="{1CB5D74C-154E-4A75-B0A4-C88E9B5D5FE9}" srcOrd="0" destOrd="0" presId="urn:microsoft.com/office/officeart/2005/8/layout/vProcess5"/>
    <dgm:cxn modelId="{2E9C0E5F-EF7A-4186-9C75-3415008D1053}" type="presParOf" srcId="{C1C63B41-CF5A-4140-8C26-3738FEDA3513}" destId="{2A981CB6-4E9F-4665-B00E-2454C0A57018}" srcOrd="1" destOrd="0" presId="urn:microsoft.com/office/officeart/2005/8/layout/vProcess5"/>
    <dgm:cxn modelId="{F11BA97E-9063-423F-B3AB-7F10E8E5DB5A}" type="presParOf" srcId="{C1C63B41-CF5A-4140-8C26-3738FEDA3513}" destId="{B64C85CB-E3E9-4C85-9673-505D6EF5FE45}" srcOrd="2" destOrd="0" presId="urn:microsoft.com/office/officeart/2005/8/layout/vProcess5"/>
    <dgm:cxn modelId="{1C8D1B9D-8F85-49C4-AB1E-3EBD13144170}" type="presParOf" srcId="{C1C63B41-CF5A-4140-8C26-3738FEDA3513}" destId="{65EAD107-517D-4BEB-BBEB-23077FA20984}" srcOrd="3" destOrd="0" presId="urn:microsoft.com/office/officeart/2005/8/layout/vProcess5"/>
    <dgm:cxn modelId="{C51A2548-2B9B-44D7-B172-78D54C7F7BDE}" type="presParOf" srcId="{C1C63B41-CF5A-4140-8C26-3738FEDA3513}" destId="{DF3E52E9-96FD-47BA-B962-8393FD37DE95}" srcOrd="4" destOrd="0" presId="urn:microsoft.com/office/officeart/2005/8/layout/vProcess5"/>
    <dgm:cxn modelId="{1D0647E5-9624-4DEB-98F7-2ED39A0E443B}" type="presParOf" srcId="{C1C63B41-CF5A-4140-8C26-3738FEDA3513}" destId="{1FC4CE01-7CD3-4658-8E8D-C0E92833D7E2}" srcOrd="5" destOrd="0" presId="urn:microsoft.com/office/officeart/2005/8/layout/vProcess5"/>
    <dgm:cxn modelId="{41E48CA0-68E2-4A10-9BEC-30F568F7113D}" type="presParOf" srcId="{C1C63B41-CF5A-4140-8C26-3738FEDA3513}" destId="{8AE037CF-03BD-44C4-A8BD-DA8DC464A160}" srcOrd="6" destOrd="0" presId="urn:microsoft.com/office/officeart/2005/8/layout/vProcess5"/>
    <dgm:cxn modelId="{D50D0175-1A92-43C5-8CDD-E9C440FAF44F}" type="presParOf" srcId="{C1C63B41-CF5A-4140-8C26-3738FEDA3513}" destId="{AA86D3FC-781B-4836-B086-7F294E0A4A71}" srcOrd="7" destOrd="0" presId="urn:microsoft.com/office/officeart/2005/8/layout/vProcess5"/>
    <dgm:cxn modelId="{4857C251-4416-4674-B2B0-532E09C4E88F}" type="presParOf" srcId="{C1C63B41-CF5A-4140-8C26-3738FEDA3513}" destId="{34BA22B6-4065-4652-BBF4-9863197EC528}"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FBFC3D-E920-41CB-B7E6-DFD4E6820487}" type="doc">
      <dgm:prSet loTypeId="urn:microsoft.com/office/officeart/2005/8/layout/vProcess5" loCatId="process" qsTypeId="urn:microsoft.com/office/officeart/2005/8/quickstyle/simple5" qsCatId="simple" csTypeId="urn:microsoft.com/office/officeart/2005/8/colors/colorful5" csCatId="colorful" phldr="1"/>
      <dgm:spPr/>
      <dgm:t>
        <a:bodyPr/>
        <a:lstStyle/>
        <a:p>
          <a:endParaRPr lang="en-US"/>
        </a:p>
      </dgm:t>
    </dgm:pt>
    <dgm:pt modelId="{F3820A37-3060-43A0-A6DD-79CA4027BB29}">
      <dgm:prSet custT="1"/>
      <dgm:spPr/>
      <dgm:t>
        <a:bodyPr/>
        <a:lstStyle/>
        <a:p>
          <a:pPr algn="l"/>
          <a:r>
            <a:rPr lang="en-US" sz="2000" b="0" dirty="0"/>
            <a:t>- </a:t>
          </a:r>
          <a:r>
            <a:rPr lang="el-GR" sz="2000" b="0" dirty="0"/>
            <a:t>Καθορισμός/εξειδίκευση του πλαισίου μάθησης</a:t>
          </a:r>
          <a:endParaRPr lang="en-US" sz="2000" dirty="0"/>
        </a:p>
      </dgm:t>
    </dgm:pt>
    <dgm:pt modelId="{1CD75D92-FFEB-4E81-932F-54BECB46E25B}" type="parTrans" cxnId="{9672609D-7CF8-436B-9930-19A79BD8E83E}">
      <dgm:prSet/>
      <dgm:spPr/>
      <dgm:t>
        <a:bodyPr/>
        <a:lstStyle/>
        <a:p>
          <a:endParaRPr lang="en-US"/>
        </a:p>
      </dgm:t>
    </dgm:pt>
    <dgm:pt modelId="{55F467CB-2B96-4643-A78D-0440DC013424}" type="sibTrans" cxnId="{9672609D-7CF8-436B-9930-19A79BD8E83E}">
      <dgm:prSet/>
      <dgm:spPr/>
      <dgm:t>
        <a:bodyPr/>
        <a:lstStyle/>
        <a:p>
          <a:endParaRPr lang="en-US" dirty="0"/>
        </a:p>
      </dgm:t>
    </dgm:pt>
    <dgm:pt modelId="{8A3F5D4E-208F-4393-9822-BDCD295EC05F}">
      <dgm:prSet custT="1"/>
      <dgm:spPr/>
      <dgm:t>
        <a:bodyPr/>
        <a:lstStyle/>
        <a:p>
          <a:r>
            <a:rPr lang="el-GR" sz="2000" dirty="0"/>
            <a:t>- Οργάνωση υλικού και</a:t>
          </a:r>
          <a:r>
            <a:rPr lang="en-US" sz="2000" dirty="0"/>
            <a:t> </a:t>
          </a:r>
          <a:r>
            <a:rPr lang="el-GR" sz="2000" dirty="0"/>
            <a:t>δραστηριοτήτων </a:t>
          </a:r>
          <a:endParaRPr lang="en-US" sz="2000" dirty="0"/>
        </a:p>
      </dgm:t>
    </dgm:pt>
    <dgm:pt modelId="{3CE8C329-B331-404A-9E25-0B77C5C6A64C}" type="parTrans" cxnId="{EEF3FE29-E8A6-4CFF-85CE-68E1536FC38D}">
      <dgm:prSet/>
      <dgm:spPr/>
      <dgm:t>
        <a:bodyPr/>
        <a:lstStyle/>
        <a:p>
          <a:endParaRPr lang="en-US"/>
        </a:p>
      </dgm:t>
    </dgm:pt>
    <dgm:pt modelId="{28D906D5-F21B-43CE-B4AE-4E346E3F9DBA}" type="sibTrans" cxnId="{EEF3FE29-E8A6-4CFF-85CE-68E1536FC38D}">
      <dgm:prSet/>
      <dgm:spPr/>
      <dgm:t>
        <a:bodyPr/>
        <a:lstStyle/>
        <a:p>
          <a:endParaRPr lang="en-US" dirty="0"/>
        </a:p>
      </dgm:t>
    </dgm:pt>
    <dgm:pt modelId="{49C8C0C2-80B2-42BA-96EB-52C617E697CA}">
      <dgm:prSet custT="1"/>
      <dgm:spPr/>
      <dgm:t>
        <a:bodyPr/>
        <a:lstStyle/>
        <a:p>
          <a:r>
            <a:rPr lang="el-GR" sz="2000" dirty="0"/>
            <a:t>- Ευκολότερη επίτευξη των μαθησιακών στόχων</a:t>
          </a:r>
          <a:endParaRPr lang="en-US" sz="2000" dirty="0"/>
        </a:p>
      </dgm:t>
    </dgm:pt>
    <dgm:pt modelId="{DFA46934-5A95-4FA3-9AB9-CB42D57024DD}" type="parTrans" cxnId="{89A1489E-A544-412E-B017-D33444A8E814}">
      <dgm:prSet/>
      <dgm:spPr/>
      <dgm:t>
        <a:bodyPr/>
        <a:lstStyle/>
        <a:p>
          <a:endParaRPr lang="en-US"/>
        </a:p>
      </dgm:t>
    </dgm:pt>
    <dgm:pt modelId="{C5644B75-B588-4800-8B50-F4FA4AB97854}" type="sibTrans" cxnId="{89A1489E-A544-412E-B017-D33444A8E814}">
      <dgm:prSet/>
      <dgm:spPr/>
      <dgm:t>
        <a:bodyPr/>
        <a:lstStyle/>
        <a:p>
          <a:endParaRPr lang="en-US"/>
        </a:p>
      </dgm:t>
    </dgm:pt>
    <dgm:pt modelId="{C1C63B41-CF5A-4140-8C26-3738FEDA3513}" type="pres">
      <dgm:prSet presAssocID="{90FBFC3D-E920-41CB-B7E6-DFD4E6820487}" presName="outerComposite" presStyleCnt="0">
        <dgm:presLayoutVars>
          <dgm:chMax val="5"/>
          <dgm:dir/>
          <dgm:resizeHandles val="exact"/>
        </dgm:presLayoutVars>
      </dgm:prSet>
      <dgm:spPr/>
    </dgm:pt>
    <dgm:pt modelId="{1CB5D74C-154E-4A75-B0A4-C88E9B5D5FE9}" type="pres">
      <dgm:prSet presAssocID="{90FBFC3D-E920-41CB-B7E6-DFD4E6820487}" presName="dummyMaxCanvas" presStyleCnt="0">
        <dgm:presLayoutVars/>
      </dgm:prSet>
      <dgm:spPr/>
    </dgm:pt>
    <dgm:pt modelId="{2A981CB6-4E9F-4665-B00E-2454C0A57018}" type="pres">
      <dgm:prSet presAssocID="{90FBFC3D-E920-41CB-B7E6-DFD4E6820487}" presName="ThreeNodes_1" presStyleLbl="node1" presStyleIdx="0" presStyleCnt="3" custScaleX="110422">
        <dgm:presLayoutVars>
          <dgm:bulletEnabled val="1"/>
        </dgm:presLayoutVars>
      </dgm:prSet>
      <dgm:spPr/>
    </dgm:pt>
    <dgm:pt modelId="{B64C85CB-E3E9-4C85-9673-505D6EF5FE45}" type="pres">
      <dgm:prSet presAssocID="{90FBFC3D-E920-41CB-B7E6-DFD4E6820487}" presName="ThreeNodes_2" presStyleLbl="node1" presStyleIdx="1" presStyleCnt="3" custScaleX="106697">
        <dgm:presLayoutVars>
          <dgm:bulletEnabled val="1"/>
        </dgm:presLayoutVars>
      </dgm:prSet>
      <dgm:spPr/>
    </dgm:pt>
    <dgm:pt modelId="{65EAD107-517D-4BEB-BBEB-23077FA20984}" type="pres">
      <dgm:prSet presAssocID="{90FBFC3D-E920-41CB-B7E6-DFD4E6820487}" presName="ThreeNodes_3" presStyleLbl="node1" presStyleIdx="2" presStyleCnt="3" custScaleX="104164">
        <dgm:presLayoutVars>
          <dgm:bulletEnabled val="1"/>
        </dgm:presLayoutVars>
      </dgm:prSet>
      <dgm:spPr/>
    </dgm:pt>
    <dgm:pt modelId="{DF3E52E9-96FD-47BA-B962-8393FD37DE95}" type="pres">
      <dgm:prSet presAssocID="{90FBFC3D-E920-41CB-B7E6-DFD4E6820487}" presName="ThreeConn_1-2" presStyleLbl="fgAccFollowNode1" presStyleIdx="0" presStyleCnt="2">
        <dgm:presLayoutVars>
          <dgm:bulletEnabled val="1"/>
        </dgm:presLayoutVars>
      </dgm:prSet>
      <dgm:spPr/>
    </dgm:pt>
    <dgm:pt modelId="{1FC4CE01-7CD3-4658-8E8D-C0E92833D7E2}" type="pres">
      <dgm:prSet presAssocID="{90FBFC3D-E920-41CB-B7E6-DFD4E6820487}" presName="ThreeConn_2-3" presStyleLbl="fgAccFollowNode1" presStyleIdx="1" presStyleCnt="2">
        <dgm:presLayoutVars>
          <dgm:bulletEnabled val="1"/>
        </dgm:presLayoutVars>
      </dgm:prSet>
      <dgm:spPr/>
    </dgm:pt>
    <dgm:pt modelId="{8AE037CF-03BD-44C4-A8BD-DA8DC464A160}" type="pres">
      <dgm:prSet presAssocID="{90FBFC3D-E920-41CB-B7E6-DFD4E6820487}" presName="ThreeNodes_1_text" presStyleLbl="node1" presStyleIdx="2" presStyleCnt="3">
        <dgm:presLayoutVars>
          <dgm:bulletEnabled val="1"/>
        </dgm:presLayoutVars>
      </dgm:prSet>
      <dgm:spPr/>
    </dgm:pt>
    <dgm:pt modelId="{AA86D3FC-781B-4836-B086-7F294E0A4A71}" type="pres">
      <dgm:prSet presAssocID="{90FBFC3D-E920-41CB-B7E6-DFD4E6820487}" presName="ThreeNodes_2_text" presStyleLbl="node1" presStyleIdx="2" presStyleCnt="3">
        <dgm:presLayoutVars>
          <dgm:bulletEnabled val="1"/>
        </dgm:presLayoutVars>
      </dgm:prSet>
      <dgm:spPr/>
    </dgm:pt>
    <dgm:pt modelId="{34BA22B6-4065-4652-BBF4-9863197EC528}" type="pres">
      <dgm:prSet presAssocID="{90FBFC3D-E920-41CB-B7E6-DFD4E6820487}" presName="ThreeNodes_3_text" presStyleLbl="node1" presStyleIdx="2" presStyleCnt="3">
        <dgm:presLayoutVars>
          <dgm:bulletEnabled val="1"/>
        </dgm:presLayoutVars>
      </dgm:prSet>
      <dgm:spPr/>
    </dgm:pt>
  </dgm:ptLst>
  <dgm:cxnLst>
    <dgm:cxn modelId="{3E86AF0C-75FA-4EDD-9B20-A830CBF878DB}" type="presOf" srcId="{8A3F5D4E-208F-4393-9822-BDCD295EC05F}" destId="{AA86D3FC-781B-4836-B086-7F294E0A4A71}" srcOrd="1" destOrd="0" presId="urn:microsoft.com/office/officeart/2005/8/layout/vProcess5"/>
    <dgm:cxn modelId="{EEF3FE29-E8A6-4CFF-85CE-68E1536FC38D}" srcId="{90FBFC3D-E920-41CB-B7E6-DFD4E6820487}" destId="{8A3F5D4E-208F-4393-9822-BDCD295EC05F}" srcOrd="1" destOrd="0" parTransId="{3CE8C329-B331-404A-9E25-0B77C5C6A64C}" sibTransId="{28D906D5-F21B-43CE-B4AE-4E346E3F9DBA}"/>
    <dgm:cxn modelId="{E2EB362D-5BD5-446E-9682-629664C1A47A}" type="presOf" srcId="{55F467CB-2B96-4643-A78D-0440DC013424}" destId="{DF3E52E9-96FD-47BA-B962-8393FD37DE95}" srcOrd="0" destOrd="0" presId="urn:microsoft.com/office/officeart/2005/8/layout/vProcess5"/>
    <dgm:cxn modelId="{EEB63347-E37D-4782-A059-7B3693EE25F1}" type="presOf" srcId="{F3820A37-3060-43A0-A6DD-79CA4027BB29}" destId="{8AE037CF-03BD-44C4-A8BD-DA8DC464A160}" srcOrd="1" destOrd="0" presId="urn:microsoft.com/office/officeart/2005/8/layout/vProcess5"/>
    <dgm:cxn modelId="{6AB17E67-3055-425F-80D1-35B8B18BBD93}" type="presOf" srcId="{49C8C0C2-80B2-42BA-96EB-52C617E697CA}" destId="{34BA22B6-4065-4652-BBF4-9863197EC528}" srcOrd="1" destOrd="0" presId="urn:microsoft.com/office/officeart/2005/8/layout/vProcess5"/>
    <dgm:cxn modelId="{3325A349-152B-4BE4-944D-A67D8213AB84}" type="presOf" srcId="{8A3F5D4E-208F-4393-9822-BDCD295EC05F}" destId="{B64C85CB-E3E9-4C85-9673-505D6EF5FE45}" srcOrd="0" destOrd="0" presId="urn:microsoft.com/office/officeart/2005/8/layout/vProcess5"/>
    <dgm:cxn modelId="{E5CE6E9A-FF23-4BAB-A094-1128F9B89857}" type="presOf" srcId="{49C8C0C2-80B2-42BA-96EB-52C617E697CA}" destId="{65EAD107-517D-4BEB-BBEB-23077FA20984}" srcOrd="0" destOrd="0" presId="urn:microsoft.com/office/officeart/2005/8/layout/vProcess5"/>
    <dgm:cxn modelId="{3066C39C-7C5C-4F45-AE0F-12074AFB3976}" type="presOf" srcId="{90FBFC3D-E920-41CB-B7E6-DFD4E6820487}" destId="{C1C63B41-CF5A-4140-8C26-3738FEDA3513}" srcOrd="0" destOrd="0" presId="urn:microsoft.com/office/officeart/2005/8/layout/vProcess5"/>
    <dgm:cxn modelId="{9672609D-7CF8-436B-9930-19A79BD8E83E}" srcId="{90FBFC3D-E920-41CB-B7E6-DFD4E6820487}" destId="{F3820A37-3060-43A0-A6DD-79CA4027BB29}" srcOrd="0" destOrd="0" parTransId="{1CD75D92-FFEB-4E81-932F-54BECB46E25B}" sibTransId="{55F467CB-2B96-4643-A78D-0440DC013424}"/>
    <dgm:cxn modelId="{89A1489E-A544-412E-B017-D33444A8E814}" srcId="{90FBFC3D-E920-41CB-B7E6-DFD4E6820487}" destId="{49C8C0C2-80B2-42BA-96EB-52C617E697CA}" srcOrd="2" destOrd="0" parTransId="{DFA46934-5A95-4FA3-9AB9-CB42D57024DD}" sibTransId="{C5644B75-B588-4800-8B50-F4FA4AB97854}"/>
    <dgm:cxn modelId="{5188BCD3-4283-4F60-A9AF-8C42F668B414}" type="presOf" srcId="{28D906D5-F21B-43CE-B4AE-4E346E3F9DBA}" destId="{1FC4CE01-7CD3-4658-8E8D-C0E92833D7E2}" srcOrd="0" destOrd="0" presId="urn:microsoft.com/office/officeart/2005/8/layout/vProcess5"/>
    <dgm:cxn modelId="{F62B30F3-A0E6-4B0F-8F91-73C16DCC4B2C}" type="presOf" srcId="{F3820A37-3060-43A0-A6DD-79CA4027BB29}" destId="{2A981CB6-4E9F-4665-B00E-2454C0A57018}" srcOrd="0" destOrd="0" presId="urn:microsoft.com/office/officeart/2005/8/layout/vProcess5"/>
    <dgm:cxn modelId="{99052645-4BC8-48A2-B5F7-FBB723895F54}" type="presParOf" srcId="{C1C63B41-CF5A-4140-8C26-3738FEDA3513}" destId="{1CB5D74C-154E-4A75-B0A4-C88E9B5D5FE9}" srcOrd="0" destOrd="0" presId="urn:microsoft.com/office/officeart/2005/8/layout/vProcess5"/>
    <dgm:cxn modelId="{2E9C0E5F-EF7A-4186-9C75-3415008D1053}" type="presParOf" srcId="{C1C63B41-CF5A-4140-8C26-3738FEDA3513}" destId="{2A981CB6-4E9F-4665-B00E-2454C0A57018}" srcOrd="1" destOrd="0" presId="urn:microsoft.com/office/officeart/2005/8/layout/vProcess5"/>
    <dgm:cxn modelId="{F11BA97E-9063-423F-B3AB-7F10E8E5DB5A}" type="presParOf" srcId="{C1C63B41-CF5A-4140-8C26-3738FEDA3513}" destId="{B64C85CB-E3E9-4C85-9673-505D6EF5FE45}" srcOrd="2" destOrd="0" presId="urn:microsoft.com/office/officeart/2005/8/layout/vProcess5"/>
    <dgm:cxn modelId="{1C8D1B9D-8F85-49C4-AB1E-3EBD13144170}" type="presParOf" srcId="{C1C63B41-CF5A-4140-8C26-3738FEDA3513}" destId="{65EAD107-517D-4BEB-BBEB-23077FA20984}" srcOrd="3" destOrd="0" presId="urn:microsoft.com/office/officeart/2005/8/layout/vProcess5"/>
    <dgm:cxn modelId="{C51A2548-2B9B-44D7-B172-78D54C7F7BDE}" type="presParOf" srcId="{C1C63B41-CF5A-4140-8C26-3738FEDA3513}" destId="{DF3E52E9-96FD-47BA-B962-8393FD37DE95}" srcOrd="4" destOrd="0" presId="urn:microsoft.com/office/officeart/2005/8/layout/vProcess5"/>
    <dgm:cxn modelId="{1D0647E5-9624-4DEB-98F7-2ED39A0E443B}" type="presParOf" srcId="{C1C63B41-CF5A-4140-8C26-3738FEDA3513}" destId="{1FC4CE01-7CD3-4658-8E8D-C0E92833D7E2}" srcOrd="5" destOrd="0" presId="urn:microsoft.com/office/officeart/2005/8/layout/vProcess5"/>
    <dgm:cxn modelId="{41E48CA0-68E2-4A10-9BEC-30F568F7113D}" type="presParOf" srcId="{C1C63B41-CF5A-4140-8C26-3738FEDA3513}" destId="{8AE037CF-03BD-44C4-A8BD-DA8DC464A160}" srcOrd="6" destOrd="0" presId="urn:microsoft.com/office/officeart/2005/8/layout/vProcess5"/>
    <dgm:cxn modelId="{D50D0175-1A92-43C5-8CDD-E9C440FAF44F}" type="presParOf" srcId="{C1C63B41-CF5A-4140-8C26-3738FEDA3513}" destId="{AA86D3FC-781B-4836-B086-7F294E0A4A71}" srcOrd="7" destOrd="0" presId="urn:microsoft.com/office/officeart/2005/8/layout/vProcess5"/>
    <dgm:cxn modelId="{4857C251-4416-4674-B2B0-532E09C4E88F}" type="presParOf" srcId="{C1C63B41-CF5A-4140-8C26-3738FEDA3513}" destId="{34BA22B6-4065-4652-BBF4-9863197EC528}"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51E710-A4D5-452E-978C-22B79482D8F7}" type="doc">
      <dgm:prSet loTypeId="urn:microsoft.com/office/officeart/2008/layout/LinedList" loCatId="list" qsTypeId="urn:microsoft.com/office/officeart/2005/8/quickstyle/simple5" qsCatId="simple" csTypeId="urn:microsoft.com/office/officeart/2005/8/colors/colorful1" csCatId="colorful"/>
      <dgm:spPr/>
      <dgm:t>
        <a:bodyPr/>
        <a:lstStyle/>
        <a:p>
          <a:endParaRPr lang="en-US"/>
        </a:p>
      </dgm:t>
    </dgm:pt>
    <dgm:pt modelId="{7C3772C4-72D3-482D-9D2F-375753230F7A}">
      <dgm:prSet/>
      <dgm:spPr/>
      <dgm:t>
        <a:bodyPr/>
        <a:lstStyle/>
        <a:p>
          <a:r>
            <a:rPr lang="el-GR" b="1" dirty="0">
              <a:latin typeface="+mj-lt"/>
            </a:rPr>
            <a:t>Φιλτράρισμα με βάση το περιεχόμενο</a:t>
          </a:r>
          <a:endParaRPr lang="en-US" b="1" dirty="0">
            <a:latin typeface="+mj-lt"/>
          </a:endParaRPr>
        </a:p>
      </dgm:t>
    </dgm:pt>
    <dgm:pt modelId="{401D2A06-81A8-4978-A381-14B57B24DFDA}" type="parTrans" cxnId="{2D0A991E-45F0-4E48-B519-27AA2A52ADE9}">
      <dgm:prSet/>
      <dgm:spPr/>
      <dgm:t>
        <a:bodyPr/>
        <a:lstStyle/>
        <a:p>
          <a:endParaRPr lang="en-US"/>
        </a:p>
      </dgm:t>
    </dgm:pt>
    <dgm:pt modelId="{B53AE116-D08A-4A63-A9E1-7B0CD29F777E}" type="sibTrans" cxnId="{2D0A991E-45F0-4E48-B519-27AA2A52ADE9}">
      <dgm:prSet/>
      <dgm:spPr/>
      <dgm:t>
        <a:bodyPr/>
        <a:lstStyle/>
        <a:p>
          <a:endParaRPr lang="en-US"/>
        </a:p>
      </dgm:t>
    </dgm:pt>
    <dgm:pt modelId="{DA52B23E-261D-4992-9078-9B09FB6553E9}">
      <dgm:prSet/>
      <dgm:spPr/>
      <dgm:t>
        <a:bodyPr/>
        <a:lstStyle/>
        <a:p>
          <a:r>
            <a:rPr lang="el-GR" b="1" dirty="0">
              <a:latin typeface="+mj-lt"/>
            </a:rPr>
            <a:t>Συνεργατικό φιλτράρισμα</a:t>
          </a:r>
          <a:endParaRPr lang="en-US" b="1" dirty="0">
            <a:latin typeface="+mj-lt"/>
          </a:endParaRPr>
        </a:p>
      </dgm:t>
    </dgm:pt>
    <dgm:pt modelId="{7D51146E-3023-4528-B9B9-9356CEFE3A30}" type="parTrans" cxnId="{0E6B8A9F-F5C7-4F6D-BE99-13F7BCDA3A66}">
      <dgm:prSet/>
      <dgm:spPr/>
      <dgm:t>
        <a:bodyPr/>
        <a:lstStyle/>
        <a:p>
          <a:endParaRPr lang="en-US"/>
        </a:p>
      </dgm:t>
    </dgm:pt>
    <dgm:pt modelId="{3F0ECC99-DB1F-46AC-AFB6-888FCFB86B8A}" type="sibTrans" cxnId="{0E6B8A9F-F5C7-4F6D-BE99-13F7BCDA3A66}">
      <dgm:prSet/>
      <dgm:spPr/>
      <dgm:t>
        <a:bodyPr/>
        <a:lstStyle/>
        <a:p>
          <a:endParaRPr lang="en-US"/>
        </a:p>
      </dgm:t>
    </dgm:pt>
    <dgm:pt modelId="{D07A2CCB-FDDE-4D09-8444-31AC298CA0B4}">
      <dgm:prSet/>
      <dgm:spPr/>
      <dgm:t>
        <a:bodyPr/>
        <a:lstStyle/>
        <a:p>
          <a:r>
            <a:rPr lang="el-GR" b="1" dirty="0">
              <a:latin typeface="+mj-lt"/>
            </a:rPr>
            <a:t>Φιλτράρισμα βασισμένο στη γνώση</a:t>
          </a:r>
          <a:endParaRPr lang="en-US" b="1" dirty="0">
            <a:latin typeface="+mj-lt"/>
          </a:endParaRPr>
        </a:p>
      </dgm:t>
    </dgm:pt>
    <dgm:pt modelId="{B673C802-E9F9-4115-9586-5D3CDF3248D6}" type="parTrans" cxnId="{E7C49EF7-1325-46FF-9B4C-4BBD971B27E6}">
      <dgm:prSet/>
      <dgm:spPr/>
      <dgm:t>
        <a:bodyPr/>
        <a:lstStyle/>
        <a:p>
          <a:endParaRPr lang="en-US"/>
        </a:p>
      </dgm:t>
    </dgm:pt>
    <dgm:pt modelId="{67FE8D06-5C58-4E8D-A4E4-385999BD2F33}" type="sibTrans" cxnId="{E7C49EF7-1325-46FF-9B4C-4BBD971B27E6}">
      <dgm:prSet/>
      <dgm:spPr/>
      <dgm:t>
        <a:bodyPr/>
        <a:lstStyle/>
        <a:p>
          <a:endParaRPr lang="en-US"/>
        </a:p>
      </dgm:t>
    </dgm:pt>
    <dgm:pt modelId="{BAE284BD-ABFE-4BA2-BBF4-AC62D814EE5B}">
      <dgm:prSet/>
      <dgm:spPr/>
      <dgm:t>
        <a:bodyPr/>
        <a:lstStyle/>
        <a:p>
          <a:r>
            <a:rPr lang="el-GR" dirty="0"/>
            <a:t>Υβριδικό μοντέλο συστάσεων</a:t>
          </a:r>
          <a:endParaRPr lang="en-US" dirty="0"/>
        </a:p>
      </dgm:t>
    </dgm:pt>
    <dgm:pt modelId="{F41C8965-7964-4177-81E1-9C60C0F8EEFE}" type="parTrans" cxnId="{E67385D9-28DA-45DF-B761-44A7FF6AABD4}">
      <dgm:prSet/>
      <dgm:spPr/>
      <dgm:t>
        <a:bodyPr/>
        <a:lstStyle/>
        <a:p>
          <a:endParaRPr lang="en-US"/>
        </a:p>
      </dgm:t>
    </dgm:pt>
    <dgm:pt modelId="{27C392A7-C4D8-4ECB-A55A-28C7A480B3D8}" type="sibTrans" cxnId="{E67385D9-28DA-45DF-B761-44A7FF6AABD4}">
      <dgm:prSet/>
      <dgm:spPr/>
      <dgm:t>
        <a:bodyPr/>
        <a:lstStyle/>
        <a:p>
          <a:endParaRPr lang="en-US"/>
        </a:p>
      </dgm:t>
    </dgm:pt>
    <dgm:pt modelId="{8C99FA1A-3839-8044-807C-D984EB2ADAF8}" type="pres">
      <dgm:prSet presAssocID="{9A51E710-A4D5-452E-978C-22B79482D8F7}" presName="vert0" presStyleCnt="0">
        <dgm:presLayoutVars>
          <dgm:dir/>
          <dgm:animOne val="branch"/>
          <dgm:animLvl val="lvl"/>
        </dgm:presLayoutVars>
      </dgm:prSet>
      <dgm:spPr/>
    </dgm:pt>
    <dgm:pt modelId="{6B5A2D1C-BB54-8C43-8D42-4CDFCED5169B}" type="pres">
      <dgm:prSet presAssocID="{7C3772C4-72D3-482D-9D2F-375753230F7A}" presName="thickLine" presStyleLbl="alignNode1" presStyleIdx="0" presStyleCnt="4"/>
      <dgm:spPr/>
    </dgm:pt>
    <dgm:pt modelId="{163EA12D-FA59-A649-921A-EE8C3393945C}" type="pres">
      <dgm:prSet presAssocID="{7C3772C4-72D3-482D-9D2F-375753230F7A}" presName="horz1" presStyleCnt="0"/>
      <dgm:spPr/>
    </dgm:pt>
    <dgm:pt modelId="{4C3E10D2-03A1-2640-B135-F530357BC5DE}" type="pres">
      <dgm:prSet presAssocID="{7C3772C4-72D3-482D-9D2F-375753230F7A}" presName="tx1" presStyleLbl="revTx" presStyleIdx="0" presStyleCnt="4"/>
      <dgm:spPr/>
    </dgm:pt>
    <dgm:pt modelId="{0655CA27-AE9D-2347-9130-619D547D9D50}" type="pres">
      <dgm:prSet presAssocID="{7C3772C4-72D3-482D-9D2F-375753230F7A}" presName="vert1" presStyleCnt="0"/>
      <dgm:spPr/>
    </dgm:pt>
    <dgm:pt modelId="{1364E094-6394-4648-9F15-E21E14293E0A}" type="pres">
      <dgm:prSet presAssocID="{DA52B23E-261D-4992-9078-9B09FB6553E9}" presName="thickLine" presStyleLbl="alignNode1" presStyleIdx="1" presStyleCnt="4"/>
      <dgm:spPr/>
    </dgm:pt>
    <dgm:pt modelId="{8D321BFB-B5EF-F44D-9E4E-7171B260BF98}" type="pres">
      <dgm:prSet presAssocID="{DA52B23E-261D-4992-9078-9B09FB6553E9}" presName="horz1" presStyleCnt="0"/>
      <dgm:spPr/>
    </dgm:pt>
    <dgm:pt modelId="{DCFA1546-EFC6-9845-B3B3-65D323E8977B}" type="pres">
      <dgm:prSet presAssocID="{DA52B23E-261D-4992-9078-9B09FB6553E9}" presName="tx1" presStyleLbl="revTx" presStyleIdx="1" presStyleCnt="4"/>
      <dgm:spPr/>
    </dgm:pt>
    <dgm:pt modelId="{70B26D29-0B1E-204E-8C8E-B65F84CDB61A}" type="pres">
      <dgm:prSet presAssocID="{DA52B23E-261D-4992-9078-9B09FB6553E9}" presName="vert1" presStyleCnt="0"/>
      <dgm:spPr/>
    </dgm:pt>
    <dgm:pt modelId="{418D9DDC-74FC-994E-AD64-E7968E20D9AB}" type="pres">
      <dgm:prSet presAssocID="{D07A2CCB-FDDE-4D09-8444-31AC298CA0B4}" presName="thickLine" presStyleLbl="alignNode1" presStyleIdx="2" presStyleCnt="4"/>
      <dgm:spPr/>
    </dgm:pt>
    <dgm:pt modelId="{00AF5061-9E81-5643-8F3E-5D8BC6E37B49}" type="pres">
      <dgm:prSet presAssocID="{D07A2CCB-FDDE-4D09-8444-31AC298CA0B4}" presName="horz1" presStyleCnt="0"/>
      <dgm:spPr/>
    </dgm:pt>
    <dgm:pt modelId="{F2464D6D-8BE3-FA47-AA9E-C94C229BD723}" type="pres">
      <dgm:prSet presAssocID="{D07A2CCB-FDDE-4D09-8444-31AC298CA0B4}" presName="tx1" presStyleLbl="revTx" presStyleIdx="2" presStyleCnt="4"/>
      <dgm:spPr/>
    </dgm:pt>
    <dgm:pt modelId="{BF573B72-48E6-FA4C-AB8F-4FA5C8840770}" type="pres">
      <dgm:prSet presAssocID="{D07A2CCB-FDDE-4D09-8444-31AC298CA0B4}" presName="vert1" presStyleCnt="0"/>
      <dgm:spPr/>
    </dgm:pt>
    <dgm:pt modelId="{677F0429-58A6-D140-900D-3D7DC1E588B4}" type="pres">
      <dgm:prSet presAssocID="{BAE284BD-ABFE-4BA2-BBF4-AC62D814EE5B}" presName="thickLine" presStyleLbl="alignNode1" presStyleIdx="3" presStyleCnt="4"/>
      <dgm:spPr/>
    </dgm:pt>
    <dgm:pt modelId="{D094E4EB-E727-394B-942D-EF56322D725F}" type="pres">
      <dgm:prSet presAssocID="{BAE284BD-ABFE-4BA2-BBF4-AC62D814EE5B}" presName="horz1" presStyleCnt="0"/>
      <dgm:spPr/>
    </dgm:pt>
    <dgm:pt modelId="{8AFF4B7F-3D37-EC41-8627-0FE4ECE40858}" type="pres">
      <dgm:prSet presAssocID="{BAE284BD-ABFE-4BA2-BBF4-AC62D814EE5B}" presName="tx1" presStyleLbl="revTx" presStyleIdx="3" presStyleCnt="4"/>
      <dgm:spPr/>
    </dgm:pt>
    <dgm:pt modelId="{7699A77F-598D-3E43-A08D-C4F11230F14F}" type="pres">
      <dgm:prSet presAssocID="{BAE284BD-ABFE-4BA2-BBF4-AC62D814EE5B}" presName="vert1" presStyleCnt="0"/>
      <dgm:spPr/>
    </dgm:pt>
  </dgm:ptLst>
  <dgm:cxnLst>
    <dgm:cxn modelId="{934D751D-E0E8-C246-ABC9-0872D626A9E2}" type="presOf" srcId="{DA52B23E-261D-4992-9078-9B09FB6553E9}" destId="{DCFA1546-EFC6-9845-B3B3-65D323E8977B}" srcOrd="0" destOrd="0" presId="urn:microsoft.com/office/officeart/2008/layout/LinedList"/>
    <dgm:cxn modelId="{2D0A991E-45F0-4E48-B519-27AA2A52ADE9}" srcId="{9A51E710-A4D5-452E-978C-22B79482D8F7}" destId="{7C3772C4-72D3-482D-9D2F-375753230F7A}" srcOrd="0" destOrd="0" parTransId="{401D2A06-81A8-4978-A381-14B57B24DFDA}" sibTransId="{B53AE116-D08A-4A63-A9E1-7B0CD29F777E}"/>
    <dgm:cxn modelId="{010F1227-AB80-0841-A07B-E40B88E5CB62}" type="presOf" srcId="{D07A2CCB-FDDE-4D09-8444-31AC298CA0B4}" destId="{F2464D6D-8BE3-FA47-AA9E-C94C229BD723}" srcOrd="0" destOrd="0" presId="urn:microsoft.com/office/officeart/2008/layout/LinedList"/>
    <dgm:cxn modelId="{742AD44D-C4D6-1343-8C86-A02090F132C6}" type="presOf" srcId="{9A51E710-A4D5-452E-978C-22B79482D8F7}" destId="{8C99FA1A-3839-8044-807C-D984EB2ADAF8}" srcOrd="0" destOrd="0" presId="urn:microsoft.com/office/officeart/2008/layout/LinedList"/>
    <dgm:cxn modelId="{4633BA8A-8053-1842-9A75-93E44B2C7CCD}" type="presOf" srcId="{7C3772C4-72D3-482D-9D2F-375753230F7A}" destId="{4C3E10D2-03A1-2640-B135-F530357BC5DE}" srcOrd="0" destOrd="0" presId="urn:microsoft.com/office/officeart/2008/layout/LinedList"/>
    <dgm:cxn modelId="{0E6B8A9F-F5C7-4F6D-BE99-13F7BCDA3A66}" srcId="{9A51E710-A4D5-452E-978C-22B79482D8F7}" destId="{DA52B23E-261D-4992-9078-9B09FB6553E9}" srcOrd="1" destOrd="0" parTransId="{7D51146E-3023-4528-B9B9-9356CEFE3A30}" sibTransId="{3F0ECC99-DB1F-46AC-AFB6-888FCFB86B8A}"/>
    <dgm:cxn modelId="{E67385D9-28DA-45DF-B761-44A7FF6AABD4}" srcId="{9A51E710-A4D5-452E-978C-22B79482D8F7}" destId="{BAE284BD-ABFE-4BA2-BBF4-AC62D814EE5B}" srcOrd="3" destOrd="0" parTransId="{F41C8965-7964-4177-81E1-9C60C0F8EEFE}" sibTransId="{27C392A7-C4D8-4ECB-A55A-28C7A480B3D8}"/>
    <dgm:cxn modelId="{498CF7DF-C5EF-844A-9CC6-9A727913E993}" type="presOf" srcId="{BAE284BD-ABFE-4BA2-BBF4-AC62D814EE5B}" destId="{8AFF4B7F-3D37-EC41-8627-0FE4ECE40858}" srcOrd="0" destOrd="0" presId="urn:microsoft.com/office/officeart/2008/layout/LinedList"/>
    <dgm:cxn modelId="{E7C49EF7-1325-46FF-9B4C-4BBD971B27E6}" srcId="{9A51E710-A4D5-452E-978C-22B79482D8F7}" destId="{D07A2CCB-FDDE-4D09-8444-31AC298CA0B4}" srcOrd="2" destOrd="0" parTransId="{B673C802-E9F9-4115-9586-5D3CDF3248D6}" sibTransId="{67FE8D06-5C58-4E8D-A4E4-385999BD2F33}"/>
    <dgm:cxn modelId="{94F74058-40DC-2242-A280-5C47BB6C698E}" type="presParOf" srcId="{8C99FA1A-3839-8044-807C-D984EB2ADAF8}" destId="{6B5A2D1C-BB54-8C43-8D42-4CDFCED5169B}" srcOrd="0" destOrd="0" presId="urn:microsoft.com/office/officeart/2008/layout/LinedList"/>
    <dgm:cxn modelId="{36FFA50A-63DC-3449-860D-BBA29F6C29E1}" type="presParOf" srcId="{8C99FA1A-3839-8044-807C-D984EB2ADAF8}" destId="{163EA12D-FA59-A649-921A-EE8C3393945C}" srcOrd="1" destOrd="0" presId="urn:microsoft.com/office/officeart/2008/layout/LinedList"/>
    <dgm:cxn modelId="{B0CAB985-81A0-384A-BFDC-FD0FE3867378}" type="presParOf" srcId="{163EA12D-FA59-A649-921A-EE8C3393945C}" destId="{4C3E10D2-03A1-2640-B135-F530357BC5DE}" srcOrd="0" destOrd="0" presId="urn:microsoft.com/office/officeart/2008/layout/LinedList"/>
    <dgm:cxn modelId="{D9958FAA-445D-3943-AD9A-DBA1385A869C}" type="presParOf" srcId="{163EA12D-FA59-A649-921A-EE8C3393945C}" destId="{0655CA27-AE9D-2347-9130-619D547D9D50}" srcOrd="1" destOrd="0" presId="urn:microsoft.com/office/officeart/2008/layout/LinedList"/>
    <dgm:cxn modelId="{BA4FF829-0D88-E140-B8E0-EBAF49AFC56B}" type="presParOf" srcId="{8C99FA1A-3839-8044-807C-D984EB2ADAF8}" destId="{1364E094-6394-4648-9F15-E21E14293E0A}" srcOrd="2" destOrd="0" presId="urn:microsoft.com/office/officeart/2008/layout/LinedList"/>
    <dgm:cxn modelId="{564A4264-808C-2E4C-A9FA-0CE7A3C3A2C5}" type="presParOf" srcId="{8C99FA1A-3839-8044-807C-D984EB2ADAF8}" destId="{8D321BFB-B5EF-F44D-9E4E-7171B260BF98}" srcOrd="3" destOrd="0" presId="urn:microsoft.com/office/officeart/2008/layout/LinedList"/>
    <dgm:cxn modelId="{49C9731B-2F2D-A54A-A54E-A9830855493F}" type="presParOf" srcId="{8D321BFB-B5EF-F44D-9E4E-7171B260BF98}" destId="{DCFA1546-EFC6-9845-B3B3-65D323E8977B}" srcOrd="0" destOrd="0" presId="urn:microsoft.com/office/officeart/2008/layout/LinedList"/>
    <dgm:cxn modelId="{BDA9F49E-DE8F-5447-A0E6-0F18BEA36A7B}" type="presParOf" srcId="{8D321BFB-B5EF-F44D-9E4E-7171B260BF98}" destId="{70B26D29-0B1E-204E-8C8E-B65F84CDB61A}" srcOrd="1" destOrd="0" presId="urn:microsoft.com/office/officeart/2008/layout/LinedList"/>
    <dgm:cxn modelId="{3685D6D4-71D8-A843-8B29-0803EB5240E5}" type="presParOf" srcId="{8C99FA1A-3839-8044-807C-D984EB2ADAF8}" destId="{418D9DDC-74FC-994E-AD64-E7968E20D9AB}" srcOrd="4" destOrd="0" presId="urn:microsoft.com/office/officeart/2008/layout/LinedList"/>
    <dgm:cxn modelId="{842FA76F-5DF5-794A-B231-4707CC63EE9F}" type="presParOf" srcId="{8C99FA1A-3839-8044-807C-D984EB2ADAF8}" destId="{00AF5061-9E81-5643-8F3E-5D8BC6E37B49}" srcOrd="5" destOrd="0" presId="urn:microsoft.com/office/officeart/2008/layout/LinedList"/>
    <dgm:cxn modelId="{C08955EE-5E4B-8A44-8F65-5788EBED60AD}" type="presParOf" srcId="{00AF5061-9E81-5643-8F3E-5D8BC6E37B49}" destId="{F2464D6D-8BE3-FA47-AA9E-C94C229BD723}" srcOrd="0" destOrd="0" presId="urn:microsoft.com/office/officeart/2008/layout/LinedList"/>
    <dgm:cxn modelId="{B25AF019-4865-304F-8560-05846A3EAA5E}" type="presParOf" srcId="{00AF5061-9E81-5643-8F3E-5D8BC6E37B49}" destId="{BF573B72-48E6-FA4C-AB8F-4FA5C8840770}" srcOrd="1" destOrd="0" presId="urn:microsoft.com/office/officeart/2008/layout/LinedList"/>
    <dgm:cxn modelId="{470AB83C-841F-124C-8D20-78D30D009E53}" type="presParOf" srcId="{8C99FA1A-3839-8044-807C-D984EB2ADAF8}" destId="{677F0429-58A6-D140-900D-3D7DC1E588B4}" srcOrd="6" destOrd="0" presId="urn:microsoft.com/office/officeart/2008/layout/LinedList"/>
    <dgm:cxn modelId="{2B3E606C-1869-E74C-BAF2-F9ADA5689102}" type="presParOf" srcId="{8C99FA1A-3839-8044-807C-D984EB2ADAF8}" destId="{D094E4EB-E727-394B-942D-EF56322D725F}" srcOrd="7" destOrd="0" presId="urn:microsoft.com/office/officeart/2008/layout/LinedList"/>
    <dgm:cxn modelId="{ADE07369-D2C1-C642-9655-09459D5B34DE}" type="presParOf" srcId="{D094E4EB-E727-394B-942D-EF56322D725F}" destId="{8AFF4B7F-3D37-EC41-8627-0FE4ECE40858}" srcOrd="0" destOrd="0" presId="urn:microsoft.com/office/officeart/2008/layout/LinedList"/>
    <dgm:cxn modelId="{2F2E44CA-C1A7-D346-AA1B-0ACA70865603}" type="presParOf" srcId="{D094E4EB-E727-394B-942D-EF56322D725F}" destId="{7699A77F-598D-3E43-A08D-C4F11230F14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51E710-A4D5-452E-978C-22B79482D8F7}" type="doc">
      <dgm:prSet loTypeId="urn:microsoft.com/office/officeart/2008/layout/LinedList" loCatId="list" qsTypeId="urn:microsoft.com/office/officeart/2005/8/quickstyle/simple4" qsCatId="simple" csTypeId="urn:microsoft.com/office/officeart/2005/8/colors/accent4_2" csCatId="accent4" phldr="1"/>
      <dgm:spPr/>
      <dgm:t>
        <a:bodyPr/>
        <a:lstStyle/>
        <a:p>
          <a:endParaRPr lang="en-US"/>
        </a:p>
      </dgm:t>
    </dgm:pt>
    <dgm:pt modelId="{7C3772C4-72D3-482D-9D2F-375753230F7A}">
      <dgm:prSet/>
      <dgm:spPr/>
      <dgm:t>
        <a:bodyPr/>
        <a:lstStyle/>
        <a:p>
          <a:r>
            <a:rPr lang="el-GR" b="1" dirty="0">
              <a:latin typeface="+mj-lt"/>
            </a:rPr>
            <a:t>Πρόβλημα ψυχρής εκκίνησης</a:t>
          </a:r>
          <a:endParaRPr lang="en-US" b="1" dirty="0">
            <a:latin typeface="+mj-lt"/>
          </a:endParaRPr>
        </a:p>
      </dgm:t>
    </dgm:pt>
    <dgm:pt modelId="{401D2A06-81A8-4978-A381-14B57B24DFDA}" type="parTrans" cxnId="{2D0A991E-45F0-4E48-B519-27AA2A52ADE9}">
      <dgm:prSet/>
      <dgm:spPr/>
      <dgm:t>
        <a:bodyPr/>
        <a:lstStyle/>
        <a:p>
          <a:endParaRPr lang="en-US"/>
        </a:p>
      </dgm:t>
    </dgm:pt>
    <dgm:pt modelId="{B53AE116-D08A-4A63-A9E1-7B0CD29F777E}" type="sibTrans" cxnId="{2D0A991E-45F0-4E48-B519-27AA2A52ADE9}">
      <dgm:prSet/>
      <dgm:spPr/>
      <dgm:t>
        <a:bodyPr/>
        <a:lstStyle/>
        <a:p>
          <a:endParaRPr lang="en-US"/>
        </a:p>
      </dgm:t>
    </dgm:pt>
    <dgm:pt modelId="{DA52B23E-261D-4992-9078-9B09FB6553E9}">
      <dgm:prSet/>
      <dgm:spPr/>
      <dgm:t>
        <a:bodyPr/>
        <a:lstStyle/>
        <a:p>
          <a:r>
            <a:rPr lang="el-GR" b="1" dirty="0">
              <a:latin typeface="+mj-lt"/>
            </a:rPr>
            <a:t>Αραιότητα</a:t>
          </a:r>
          <a:endParaRPr lang="en-US" b="1" dirty="0">
            <a:latin typeface="+mj-lt"/>
          </a:endParaRPr>
        </a:p>
      </dgm:t>
    </dgm:pt>
    <dgm:pt modelId="{7D51146E-3023-4528-B9B9-9356CEFE3A30}" type="parTrans" cxnId="{0E6B8A9F-F5C7-4F6D-BE99-13F7BCDA3A66}">
      <dgm:prSet/>
      <dgm:spPr/>
      <dgm:t>
        <a:bodyPr/>
        <a:lstStyle/>
        <a:p>
          <a:endParaRPr lang="en-US"/>
        </a:p>
      </dgm:t>
    </dgm:pt>
    <dgm:pt modelId="{3F0ECC99-DB1F-46AC-AFB6-888FCFB86B8A}" type="sibTrans" cxnId="{0E6B8A9F-F5C7-4F6D-BE99-13F7BCDA3A66}">
      <dgm:prSet/>
      <dgm:spPr/>
      <dgm:t>
        <a:bodyPr/>
        <a:lstStyle/>
        <a:p>
          <a:endParaRPr lang="en-US"/>
        </a:p>
      </dgm:t>
    </dgm:pt>
    <dgm:pt modelId="{D07A2CCB-FDDE-4D09-8444-31AC298CA0B4}">
      <dgm:prSet/>
      <dgm:spPr/>
      <dgm:t>
        <a:bodyPr/>
        <a:lstStyle/>
        <a:p>
          <a:r>
            <a:rPr lang="el-GR" b="1" dirty="0">
              <a:latin typeface="+mj-lt"/>
            </a:rPr>
            <a:t>Επεκτασιμότητα</a:t>
          </a:r>
          <a:endParaRPr lang="en-US" dirty="0">
            <a:latin typeface="+mj-lt"/>
          </a:endParaRPr>
        </a:p>
      </dgm:t>
    </dgm:pt>
    <dgm:pt modelId="{B673C802-E9F9-4115-9586-5D3CDF3248D6}" type="parTrans" cxnId="{E7C49EF7-1325-46FF-9B4C-4BBD971B27E6}">
      <dgm:prSet/>
      <dgm:spPr/>
      <dgm:t>
        <a:bodyPr/>
        <a:lstStyle/>
        <a:p>
          <a:endParaRPr lang="en-US"/>
        </a:p>
      </dgm:t>
    </dgm:pt>
    <dgm:pt modelId="{67FE8D06-5C58-4E8D-A4E4-385999BD2F33}" type="sibTrans" cxnId="{E7C49EF7-1325-46FF-9B4C-4BBD971B27E6}">
      <dgm:prSet/>
      <dgm:spPr/>
      <dgm:t>
        <a:bodyPr/>
        <a:lstStyle/>
        <a:p>
          <a:endParaRPr lang="en-US"/>
        </a:p>
      </dgm:t>
    </dgm:pt>
    <dgm:pt modelId="{BAE284BD-ABFE-4BA2-BBF4-AC62D814EE5B}">
      <dgm:prSet/>
      <dgm:spPr/>
      <dgm:t>
        <a:bodyPr/>
        <a:lstStyle/>
        <a:p>
          <a:r>
            <a:rPr lang="el-GR" b="1" noProof="0" dirty="0">
              <a:latin typeface="+mj-lt"/>
            </a:rPr>
            <a:t>Υπερεξειδίκευση</a:t>
          </a:r>
          <a:endParaRPr lang="en-US" dirty="0">
            <a:latin typeface="+mj-lt"/>
          </a:endParaRPr>
        </a:p>
      </dgm:t>
    </dgm:pt>
    <dgm:pt modelId="{F41C8965-7964-4177-81E1-9C60C0F8EEFE}" type="parTrans" cxnId="{E67385D9-28DA-45DF-B761-44A7FF6AABD4}">
      <dgm:prSet/>
      <dgm:spPr/>
      <dgm:t>
        <a:bodyPr/>
        <a:lstStyle/>
        <a:p>
          <a:endParaRPr lang="en-US"/>
        </a:p>
      </dgm:t>
    </dgm:pt>
    <dgm:pt modelId="{27C392A7-C4D8-4ECB-A55A-28C7A480B3D8}" type="sibTrans" cxnId="{E67385D9-28DA-45DF-B761-44A7FF6AABD4}">
      <dgm:prSet/>
      <dgm:spPr/>
      <dgm:t>
        <a:bodyPr/>
        <a:lstStyle/>
        <a:p>
          <a:endParaRPr lang="en-US"/>
        </a:p>
      </dgm:t>
    </dgm:pt>
    <dgm:pt modelId="{36E91D16-1EA1-224F-9091-B10EEC5E2BE4}" type="pres">
      <dgm:prSet presAssocID="{9A51E710-A4D5-452E-978C-22B79482D8F7}" presName="vert0" presStyleCnt="0">
        <dgm:presLayoutVars>
          <dgm:dir/>
          <dgm:animOne val="branch"/>
          <dgm:animLvl val="lvl"/>
        </dgm:presLayoutVars>
      </dgm:prSet>
      <dgm:spPr/>
    </dgm:pt>
    <dgm:pt modelId="{1690BB09-8157-3D42-A8CD-98575DEAEB4C}" type="pres">
      <dgm:prSet presAssocID="{7C3772C4-72D3-482D-9D2F-375753230F7A}" presName="thickLine" presStyleLbl="alignNode1" presStyleIdx="0" presStyleCnt="4"/>
      <dgm:spPr/>
    </dgm:pt>
    <dgm:pt modelId="{A73C32FC-ACAD-4940-BFA7-7BBBCB3B39BB}" type="pres">
      <dgm:prSet presAssocID="{7C3772C4-72D3-482D-9D2F-375753230F7A}" presName="horz1" presStyleCnt="0"/>
      <dgm:spPr/>
    </dgm:pt>
    <dgm:pt modelId="{D894EC3E-C4C0-F24F-BA92-D9A49D5A5E27}" type="pres">
      <dgm:prSet presAssocID="{7C3772C4-72D3-482D-9D2F-375753230F7A}" presName="tx1" presStyleLbl="revTx" presStyleIdx="0" presStyleCnt="4"/>
      <dgm:spPr/>
    </dgm:pt>
    <dgm:pt modelId="{A73B1E9A-B995-0B45-989D-B05F56C48FC0}" type="pres">
      <dgm:prSet presAssocID="{7C3772C4-72D3-482D-9D2F-375753230F7A}" presName="vert1" presStyleCnt="0"/>
      <dgm:spPr/>
    </dgm:pt>
    <dgm:pt modelId="{B5EDC6FF-5418-C940-AEB4-6033126CB9BA}" type="pres">
      <dgm:prSet presAssocID="{DA52B23E-261D-4992-9078-9B09FB6553E9}" presName="thickLine" presStyleLbl="alignNode1" presStyleIdx="1" presStyleCnt="4"/>
      <dgm:spPr/>
    </dgm:pt>
    <dgm:pt modelId="{DD29BE78-ADBD-F741-A824-2AB7A96345D7}" type="pres">
      <dgm:prSet presAssocID="{DA52B23E-261D-4992-9078-9B09FB6553E9}" presName="horz1" presStyleCnt="0"/>
      <dgm:spPr/>
    </dgm:pt>
    <dgm:pt modelId="{8F520936-771D-AD42-9FFD-72006ABB20DA}" type="pres">
      <dgm:prSet presAssocID="{DA52B23E-261D-4992-9078-9B09FB6553E9}" presName="tx1" presStyleLbl="revTx" presStyleIdx="1" presStyleCnt="4"/>
      <dgm:spPr/>
    </dgm:pt>
    <dgm:pt modelId="{903B6FFA-C177-464C-826C-F39027EE7E75}" type="pres">
      <dgm:prSet presAssocID="{DA52B23E-261D-4992-9078-9B09FB6553E9}" presName="vert1" presStyleCnt="0"/>
      <dgm:spPr/>
    </dgm:pt>
    <dgm:pt modelId="{B078152D-7EDA-9444-AFD0-5CDEC0C2DCA4}" type="pres">
      <dgm:prSet presAssocID="{D07A2CCB-FDDE-4D09-8444-31AC298CA0B4}" presName="thickLine" presStyleLbl="alignNode1" presStyleIdx="2" presStyleCnt="4"/>
      <dgm:spPr/>
    </dgm:pt>
    <dgm:pt modelId="{515EFA97-6405-5F4A-A69A-C79AAE6F3E14}" type="pres">
      <dgm:prSet presAssocID="{D07A2CCB-FDDE-4D09-8444-31AC298CA0B4}" presName="horz1" presStyleCnt="0"/>
      <dgm:spPr/>
    </dgm:pt>
    <dgm:pt modelId="{62702BFF-DE31-FA42-8CBA-48DAFDB7A5F7}" type="pres">
      <dgm:prSet presAssocID="{D07A2CCB-FDDE-4D09-8444-31AC298CA0B4}" presName="tx1" presStyleLbl="revTx" presStyleIdx="2" presStyleCnt="4"/>
      <dgm:spPr/>
    </dgm:pt>
    <dgm:pt modelId="{18A827FE-3A39-0A48-8C2F-69D7FC298E5D}" type="pres">
      <dgm:prSet presAssocID="{D07A2CCB-FDDE-4D09-8444-31AC298CA0B4}" presName="vert1" presStyleCnt="0"/>
      <dgm:spPr/>
    </dgm:pt>
    <dgm:pt modelId="{3B4BE2FA-5E4D-7B4B-B82E-CE72473570E7}" type="pres">
      <dgm:prSet presAssocID="{BAE284BD-ABFE-4BA2-BBF4-AC62D814EE5B}" presName="thickLine" presStyleLbl="alignNode1" presStyleIdx="3" presStyleCnt="4"/>
      <dgm:spPr/>
    </dgm:pt>
    <dgm:pt modelId="{F6BB21BE-706F-E443-9D0D-57BCF4D80835}" type="pres">
      <dgm:prSet presAssocID="{BAE284BD-ABFE-4BA2-BBF4-AC62D814EE5B}" presName="horz1" presStyleCnt="0"/>
      <dgm:spPr/>
    </dgm:pt>
    <dgm:pt modelId="{C167701A-EFAC-CC4D-8221-399BBD41E607}" type="pres">
      <dgm:prSet presAssocID="{BAE284BD-ABFE-4BA2-BBF4-AC62D814EE5B}" presName="tx1" presStyleLbl="revTx" presStyleIdx="3" presStyleCnt="4"/>
      <dgm:spPr/>
    </dgm:pt>
    <dgm:pt modelId="{A10025B6-CF81-2A4A-9F32-463FC0C66D08}" type="pres">
      <dgm:prSet presAssocID="{BAE284BD-ABFE-4BA2-BBF4-AC62D814EE5B}" presName="vert1" presStyleCnt="0"/>
      <dgm:spPr/>
    </dgm:pt>
  </dgm:ptLst>
  <dgm:cxnLst>
    <dgm:cxn modelId="{2D0A991E-45F0-4E48-B519-27AA2A52ADE9}" srcId="{9A51E710-A4D5-452E-978C-22B79482D8F7}" destId="{7C3772C4-72D3-482D-9D2F-375753230F7A}" srcOrd="0" destOrd="0" parTransId="{401D2A06-81A8-4978-A381-14B57B24DFDA}" sibTransId="{B53AE116-D08A-4A63-A9E1-7B0CD29F777E}"/>
    <dgm:cxn modelId="{FA4BE06F-89D6-4E4E-B727-DA89AD78AE93}" type="presOf" srcId="{DA52B23E-261D-4992-9078-9B09FB6553E9}" destId="{8F520936-771D-AD42-9FFD-72006ABB20DA}" srcOrd="0" destOrd="0" presId="urn:microsoft.com/office/officeart/2008/layout/LinedList"/>
    <dgm:cxn modelId="{73BC947B-A5EA-2E41-811E-1C0135B541CF}" type="presOf" srcId="{D07A2CCB-FDDE-4D09-8444-31AC298CA0B4}" destId="{62702BFF-DE31-FA42-8CBA-48DAFDB7A5F7}" srcOrd="0" destOrd="0" presId="urn:microsoft.com/office/officeart/2008/layout/LinedList"/>
    <dgm:cxn modelId="{66C25D7C-7CB3-9144-8C13-5984AD8D1B74}" type="presOf" srcId="{9A51E710-A4D5-452E-978C-22B79482D8F7}" destId="{36E91D16-1EA1-224F-9091-B10EEC5E2BE4}" srcOrd="0" destOrd="0" presId="urn:microsoft.com/office/officeart/2008/layout/LinedList"/>
    <dgm:cxn modelId="{2A12628C-BB97-FE48-B6A8-E151C43163E4}" type="presOf" srcId="{BAE284BD-ABFE-4BA2-BBF4-AC62D814EE5B}" destId="{C167701A-EFAC-CC4D-8221-399BBD41E607}" srcOrd="0" destOrd="0" presId="urn:microsoft.com/office/officeart/2008/layout/LinedList"/>
    <dgm:cxn modelId="{0E6B8A9F-F5C7-4F6D-BE99-13F7BCDA3A66}" srcId="{9A51E710-A4D5-452E-978C-22B79482D8F7}" destId="{DA52B23E-261D-4992-9078-9B09FB6553E9}" srcOrd="1" destOrd="0" parTransId="{7D51146E-3023-4528-B9B9-9356CEFE3A30}" sibTransId="{3F0ECC99-DB1F-46AC-AFB6-888FCFB86B8A}"/>
    <dgm:cxn modelId="{215A2AD4-F687-AA40-AF43-C74E2591681A}" type="presOf" srcId="{7C3772C4-72D3-482D-9D2F-375753230F7A}" destId="{D894EC3E-C4C0-F24F-BA92-D9A49D5A5E27}" srcOrd="0" destOrd="0" presId="urn:microsoft.com/office/officeart/2008/layout/LinedList"/>
    <dgm:cxn modelId="{E67385D9-28DA-45DF-B761-44A7FF6AABD4}" srcId="{9A51E710-A4D5-452E-978C-22B79482D8F7}" destId="{BAE284BD-ABFE-4BA2-BBF4-AC62D814EE5B}" srcOrd="3" destOrd="0" parTransId="{F41C8965-7964-4177-81E1-9C60C0F8EEFE}" sibTransId="{27C392A7-C4D8-4ECB-A55A-28C7A480B3D8}"/>
    <dgm:cxn modelId="{E7C49EF7-1325-46FF-9B4C-4BBD971B27E6}" srcId="{9A51E710-A4D5-452E-978C-22B79482D8F7}" destId="{D07A2CCB-FDDE-4D09-8444-31AC298CA0B4}" srcOrd="2" destOrd="0" parTransId="{B673C802-E9F9-4115-9586-5D3CDF3248D6}" sibTransId="{67FE8D06-5C58-4E8D-A4E4-385999BD2F33}"/>
    <dgm:cxn modelId="{B3C3FB68-C3EB-CD4B-AB08-569DD747E9D3}" type="presParOf" srcId="{36E91D16-1EA1-224F-9091-B10EEC5E2BE4}" destId="{1690BB09-8157-3D42-A8CD-98575DEAEB4C}" srcOrd="0" destOrd="0" presId="urn:microsoft.com/office/officeart/2008/layout/LinedList"/>
    <dgm:cxn modelId="{E6DB865D-F2A3-A84A-891E-4ED1942CC28F}" type="presParOf" srcId="{36E91D16-1EA1-224F-9091-B10EEC5E2BE4}" destId="{A73C32FC-ACAD-4940-BFA7-7BBBCB3B39BB}" srcOrd="1" destOrd="0" presId="urn:microsoft.com/office/officeart/2008/layout/LinedList"/>
    <dgm:cxn modelId="{01F6EDCC-9C1A-534B-B147-49BB237EBDF3}" type="presParOf" srcId="{A73C32FC-ACAD-4940-BFA7-7BBBCB3B39BB}" destId="{D894EC3E-C4C0-F24F-BA92-D9A49D5A5E27}" srcOrd="0" destOrd="0" presId="urn:microsoft.com/office/officeart/2008/layout/LinedList"/>
    <dgm:cxn modelId="{99ADBB39-180A-4B4A-A0EF-701FC48A740E}" type="presParOf" srcId="{A73C32FC-ACAD-4940-BFA7-7BBBCB3B39BB}" destId="{A73B1E9A-B995-0B45-989D-B05F56C48FC0}" srcOrd="1" destOrd="0" presId="urn:microsoft.com/office/officeart/2008/layout/LinedList"/>
    <dgm:cxn modelId="{A6B088DF-1918-9A40-BFC4-1F2E6D9F37A8}" type="presParOf" srcId="{36E91D16-1EA1-224F-9091-B10EEC5E2BE4}" destId="{B5EDC6FF-5418-C940-AEB4-6033126CB9BA}" srcOrd="2" destOrd="0" presId="urn:microsoft.com/office/officeart/2008/layout/LinedList"/>
    <dgm:cxn modelId="{8463B4FA-264E-3345-80EC-8635CE274767}" type="presParOf" srcId="{36E91D16-1EA1-224F-9091-B10EEC5E2BE4}" destId="{DD29BE78-ADBD-F741-A824-2AB7A96345D7}" srcOrd="3" destOrd="0" presId="urn:microsoft.com/office/officeart/2008/layout/LinedList"/>
    <dgm:cxn modelId="{8EBB0F9F-D81D-774E-965E-7285DAF807E5}" type="presParOf" srcId="{DD29BE78-ADBD-F741-A824-2AB7A96345D7}" destId="{8F520936-771D-AD42-9FFD-72006ABB20DA}" srcOrd="0" destOrd="0" presId="urn:microsoft.com/office/officeart/2008/layout/LinedList"/>
    <dgm:cxn modelId="{78696CA5-9589-2546-A692-24290AACF219}" type="presParOf" srcId="{DD29BE78-ADBD-F741-A824-2AB7A96345D7}" destId="{903B6FFA-C177-464C-826C-F39027EE7E75}" srcOrd="1" destOrd="0" presId="urn:microsoft.com/office/officeart/2008/layout/LinedList"/>
    <dgm:cxn modelId="{FB4E0F6E-F216-E547-92D2-24AF282B5D38}" type="presParOf" srcId="{36E91D16-1EA1-224F-9091-B10EEC5E2BE4}" destId="{B078152D-7EDA-9444-AFD0-5CDEC0C2DCA4}" srcOrd="4" destOrd="0" presId="urn:microsoft.com/office/officeart/2008/layout/LinedList"/>
    <dgm:cxn modelId="{1708B5F8-CC2D-5940-B426-3CA7A506DF92}" type="presParOf" srcId="{36E91D16-1EA1-224F-9091-B10EEC5E2BE4}" destId="{515EFA97-6405-5F4A-A69A-C79AAE6F3E14}" srcOrd="5" destOrd="0" presId="urn:microsoft.com/office/officeart/2008/layout/LinedList"/>
    <dgm:cxn modelId="{22ECDC44-89FC-6D4B-A383-EF2A2A270899}" type="presParOf" srcId="{515EFA97-6405-5F4A-A69A-C79AAE6F3E14}" destId="{62702BFF-DE31-FA42-8CBA-48DAFDB7A5F7}" srcOrd="0" destOrd="0" presId="urn:microsoft.com/office/officeart/2008/layout/LinedList"/>
    <dgm:cxn modelId="{EDE98319-67AE-CC4F-B022-AB931C9B74B4}" type="presParOf" srcId="{515EFA97-6405-5F4A-A69A-C79AAE6F3E14}" destId="{18A827FE-3A39-0A48-8C2F-69D7FC298E5D}" srcOrd="1" destOrd="0" presId="urn:microsoft.com/office/officeart/2008/layout/LinedList"/>
    <dgm:cxn modelId="{0A60F006-B3AB-294F-92CF-B492E2495E33}" type="presParOf" srcId="{36E91D16-1EA1-224F-9091-B10EEC5E2BE4}" destId="{3B4BE2FA-5E4D-7B4B-B82E-CE72473570E7}" srcOrd="6" destOrd="0" presId="urn:microsoft.com/office/officeart/2008/layout/LinedList"/>
    <dgm:cxn modelId="{73016A2D-5120-CD4E-855E-13E054789882}" type="presParOf" srcId="{36E91D16-1EA1-224F-9091-B10EEC5E2BE4}" destId="{F6BB21BE-706F-E443-9D0D-57BCF4D80835}" srcOrd="7" destOrd="0" presId="urn:microsoft.com/office/officeart/2008/layout/LinedList"/>
    <dgm:cxn modelId="{3A266C83-4492-B74F-BA39-05E506771EF1}" type="presParOf" srcId="{F6BB21BE-706F-E443-9D0D-57BCF4D80835}" destId="{C167701A-EFAC-CC4D-8221-399BBD41E607}" srcOrd="0" destOrd="0" presId="urn:microsoft.com/office/officeart/2008/layout/LinedList"/>
    <dgm:cxn modelId="{EB8FA86D-69C5-544C-8C39-6426BAB3D5F8}" type="presParOf" srcId="{F6BB21BE-706F-E443-9D0D-57BCF4D80835}" destId="{A10025B6-CF81-2A4A-9F32-463FC0C66D0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E1DBA10-FC15-4E48-BAD1-EDDDE18E7BC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3F2F1DF6-02D3-46D2-B32D-2639477B9909}">
      <dgm:prSet/>
      <dgm:spPr/>
      <dgm:t>
        <a:bodyPr/>
        <a:lstStyle/>
        <a:p>
          <a:r>
            <a:rPr lang="en-US" b="1" dirty="0"/>
            <a:t>HTML</a:t>
          </a:r>
          <a:r>
            <a:rPr lang="el-GR" b="1" dirty="0"/>
            <a:t> – </a:t>
          </a:r>
          <a:r>
            <a:rPr lang="en-US" b="1" dirty="0"/>
            <a:t>CSS</a:t>
          </a:r>
          <a:endParaRPr lang="en-US" dirty="0"/>
        </a:p>
      </dgm:t>
    </dgm:pt>
    <dgm:pt modelId="{734D7F91-3142-4749-9E1A-7B173D9C38D2}" type="parTrans" cxnId="{C185A9E8-B1D0-487F-890F-C1D83E1D7184}">
      <dgm:prSet/>
      <dgm:spPr/>
      <dgm:t>
        <a:bodyPr/>
        <a:lstStyle/>
        <a:p>
          <a:endParaRPr lang="en-US"/>
        </a:p>
      </dgm:t>
    </dgm:pt>
    <dgm:pt modelId="{89E9A647-92BF-4AF0-B50B-A9D56FDC5909}" type="sibTrans" cxnId="{C185A9E8-B1D0-487F-890F-C1D83E1D7184}">
      <dgm:prSet/>
      <dgm:spPr/>
      <dgm:t>
        <a:bodyPr/>
        <a:lstStyle/>
        <a:p>
          <a:endParaRPr lang="en-US"/>
        </a:p>
      </dgm:t>
    </dgm:pt>
    <dgm:pt modelId="{88296B19-E456-4F67-AFFC-FA207DB5DEDA}">
      <dgm:prSet/>
      <dgm:spPr/>
      <dgm:t>
        <a:bodyPr/>
        <a:lstStyle/>
        <a:p>
          <a:r>
            <a:rPr lang="en-US" b="1" dirty="0"/>
            <a:t>JavaScript </a:t>
          </a:r>
          <a:r>
            <a:rPr lang="el-GR" b="1" dirty="0"/>
            <a:t>–</a:t>
          </a:r>
          <a:r>
            <a:rPr lang="en-US" b="1" dirty="0"/>
            <a:t> JQuery</a:t>
          </a:r>
          <a:endParaRPr lang="en-US" dirty="0"/>
        </a:p>
      </dgm:t>
    </dgm:pt>
    <dgm:pt modelId="{5D253285-DB8C-493A-83DD-0FB29D9ACE38}" type="parTrans" cxnId="{87C6D9C1-A2FB-4326-85A8-74446E7E5673}">
      <dgm:prSet/>
      <dgm:spPr/>
      <dgm:t>
        <a:bodyPr/>
        <a:lstStyle/>
        <a:p>
          <a:endParaRPr lang="en-US"/>
        </a:p>
      </dgm:t>
    </dgm:pt>
    <dgm:pt modelId="{730F26C3-2AA8-4233-BD3C-51768C0421F7}" type="sibTrans" cxnId="{87C6D9C1-A2FB-4326-85A8-74446E7E5673}">
      <dgm:prSet/>
      <dgm:spPr/>
      <dgm:t>
        <a:bodyPr/>
        <a:lstStyle/>
        <a:p>
          <a:endParaRPr lang="en-US"/>
        </a:p>
      </dgm:t>
    </dgm:pt>
    <dgm:pt modelId="{2C69CE70-3C21-4CF4-94D5-50B7361206CA}">
      <dgm:prSet/>
      <dgm:spPr/>
      <dgm:t>
        <a:bodyPr/>
        <a:lstStyle/>
        <a:p>
          <a:r>
            <a:rPr lang="en-US" b="1" dirty="0"/>
            <a:t>Python </a:t>
          </a:r>
          <a:r>
            <a:rPr lang="el-GR" b="1" dirty="0"/>
            <a:t>–</a:t>
          </a:r>
          <a:r>
            <a:rPr lang="en-US" b="1" dirty="0"/>
            <a:t> Flask</a:t>
          </a:r>
          <a:endParaRPr lang="en-US" dirty="0"/>
        </a:p>
      </dgm:t>
    </dgm:pt>
    <dgm:pt modelId="{275E5088-1252-4187-9463-E3413358E927}" type="parTrans" cxnId="{1E53B8E9-9C4F-4BCA-B853-CD33A5C4CC4A}">
      <dgm:prSet/>
      <dgm:spPr/>
      <dgm:t>
        <a:bodyPr/>
        <a:lstStyle/>
        <a:p>
          <a:endParaRPr lang="en-US"/>
        </a:p>
      </dgm:t>
    </dgm:pt>
    <dgm:pt modelId="{CCC7AB9A-C997-427E-88FC-AFFB6DFFB9CE}" type="sibTrans" cxnId="{1E53B8E9-9C4F-4BCA-B853-CD33A5C4CC4A}">
      <dgm:prSet/>
      <dgm:spPr/>
      <dgm:t>
        <a:bodyPr/>
        <a:lstStyle/>
        <a:p>
          <a:endParaRPr lang="en-US"/>
        </a:p>
      </dgm:t>
    </dgm:pt>
    <dgm:pt modelId="{505FBC3A-8D7E-4C8F-A13B-5F4B1AA54E27}">
      <dgm:prSet/>
      <dgm:spPr/>
      <dgm:t>
        <a:bodyPr/>
        <a:lstStyle/>
        <a:p>
          <a:r>
            <a:rPr lang="en-US" b="1" dirty="0"/>
            <a:t>MySQL </a:t>
          </a:r>
          <a:r>
            <a:rPr lang="el-GR" b="1" dirty="0"/>
            <a:t>–</a:t>
          </a:r>
          <a:r>
            <a:rPr lang="en-US" b="1" dirty="0"/>
            <a:t> XAMPP</a:t>
          </a:r>
          <a:endParaRPr lang="en-US" dirty="0"/>
        </a:p>
      </dgm:t>
    </dgm:pt>
    <dgm:pt modelId="{0C9139DC-78DB-4C38-8EF4-F662FA7FBE19}" type="parTrans" cxnId="{9DEA60F4-9197-4B93-A92B-4A8693F5B39C}">
      <dgm:prSet/>
      <dgm:spPr/>
      <dgm:t>
        <a:bodyPr/>
        <a:lstStyle/>
        <a:p>
          <a:endParaRPr lang="en-US"/>
        </a:p>
      </dgm:t>
    </dgm:pt>
    <dgm:pt modelId="{5A160369-67E3-4E8C-A5D2-BE2C526D0CD2}" type="sibTrans" cxnId="{9DEA60F4-9197-4B93-A92B-4A8693F5B39C}">
      <dgm:prSet/>
      <dgm:spPr/>
      <dgm:t>
        <a:bodyPr/>
        <a:lstStyle/>
        <a:p>
          <a:endParaRPr lang="en-US"/>
        </a:p>
      </dgm:t>
    </dgm:pt>
    <dgm:pt modelId="{D72D1B53-5221-4233-BC30-80FA67129A65}" type="pres">
      <dgm:prSet presAssocID="{EE1DBA10-FC15-4E48-BAD1-EDDDE18E7BC0}" presName="vert0" presStyleCnt="0">
        <dgm:presLayoutVars>
          <dgm:dir/>
          <dgm:animOne val="branch"/>
          <dgm:animLvl val="lvl"/>
        </dgm:presLayoutVars>
      </dgm:prSet>
      <dgm:spPr/>
    </dgm:pt>
    <dgm:pt modelId="{B8318F2D-BB70-43CB-BB49-83BE44BE10D2}" type="pres">
      <dgm:prSet presAssocID="{3F2F1DF6-02D3-46D2-B32D-2639477B9909}" presName="thickLine" presStyleLbl="alignNode1" presStyleIdx="0" presStyleCnt="4"/>
      <dgm:spPr/>
    </dgm:pt>
    <dgm:pt modelId="{267C8BCF-6983-4942-97D9-060390BDE977}" type="pres">
      <dgm:prSet presAssocID="{3F2F1DF6-02D3-46D2-B32D-2639477B9909}" presName="horz1" presStyleCnt="0"/>
      <dgm:spPr/>
    </dgm:pt>
    <dgm:pt modelId="{B74AC470-82C3-4591-81A0-0CD130F8022F}" type="pres">
      <dgm:prSet presAssocID="{3F2F1DF6-02D3-46D2-B32D-2639477B9909}" presName="tx1" presStyleLbl="revTx" presStyleIdx="0" presStyleCnt="4"/>
      <dgm:spPr/>
    </dgm:pt>
    <dgm:pt modelId="{583E0203-B8F8-4CBA-993C-130171D320FE}" type="pres">
      <dgm:prSet presAssocID="{3F2F1DF6-02D3-46D2-B32D-2639477B9909}" presName="vert1" presStyleCnt="0"/>
      <dgm:spPr/>
    </dgm:pt>
    <dgm:pt modelId="{88651E43-BE0A-45D6-AEC8-8AB1354C447D}" type="pres">
      <dgm:prSet presAssocID="{88296B19-E456-4F67-AFFC-FA207DB5DEDA}" presName="thickLine" presStyleLbl="alignNode1" presStyleIdx="1" presStyleCnt="4"/>
      <dgm:spPr/>
    </dgm:pt>
    <dgm:pt modelId="{AA117001-CD39-47DA-93FA-F57F815EE221}" type="pres">
      <dgm:prSet presAssocID="{88296B19-E456-4F67-AFFC-FA207DB5DEDA}" presName="horz1" presStyleCnt="0"/>
      <dgm:spPr/>
    </dgm:pt>
    <dgm:pt modelId="{B1E43DE9-DFFB-4E57-BF73-3CE279330D3E}" type="pres">
      <dgm:prSet presAssocID="{88296B19-E456-4F67-AFFC-FA207DB5DEDA}" presName="tx1" presStyleLbl="revTx" presStyleIdx="1" presStyleCnt="4"/>
      <dgm:spPr/>
    </dgm:pt>
    <dgm:pt modelId="{0754F3F9-AC11-452D-8546-F05E95CCD5BB}" type="pres">
      <dgm:prSet presAssocID="{88296B19-E456-4F67-AFFC-FA207DB5DEDA}" presName="vert1" presStyleCnt="0"/>
      <dgm:spPr/>
    </dgm:pt>
    <dgm:pt modelId="{D2A5B1D4-0B9A-4547-AE39-4F88A4C8AF88}" type="pres">
      <dgm:prSet presAssocID="{2C69CE70-3C21-4CF4-94D5-50B7361206CA}" presName="thickLine" presStyleLbl="alignNode1" presStyleIdx="2" presStyleCnt="4"/>
      <dgm:spPr/>
    </dgm:pt>
    <dgm:pt modelId="{C3D53640-D957-44F1-8AF0-83B02C41438D}" type="pres">
      <dgm:prSet presAssocID="{2C69CE70-3C21-4CF4-94D5-50B7361206CA}" presName="horz1" presStyleCnt="0"/>
      <dgm:spPr/>
    </dgm:pt>
    <dgm:pt modelId="{95751F6D-D99B-449D-9695-E98F4350C9EC}" type="pres">
      <dgm:prSet presAssocID="{2C69CE70-3C21-4CF4-94D5-50B7361206CA}" presName="tx1" presStyleLbl="revTx" presStyleIdx="2" presStyleCnt="4"/>
      <dgm:spPr/>
    </dgm:pt>
    <dgm:pt modelId="{3BBBB6CB-E4D9-45A6-867E-F7654A8DB87A}" type="pres">
      <dgm:prSet presAssocID="{2C69CE70-3C21-4CF4-94D5-50B7361206CA}" presName="vert1" presStyleCnt="0"/>
      <dgm:spPr/>
    </dgm:pt>
    <dgm:pt modelId="{83FB9A00-4E22-4419-9FC0-10CC54F76614}" type="pres">
      <dgm:prSet presAssocID="{505FBC3A-8D7E-4C8F-A13B-5F4B1AA54E27}" presName="thickLine" presStyleLbl="alignNode1" presStyleIdx="3" presStyleCnt="4"/>
      <dgm:spPr/>
    </dgm:pt>
    <dgm:pt modelId="{031229BC-9DC3-4158-8AE9-623A3B6BAEFB}" type="pres">
      <dgm:prSet presAssocID="{505FBC3A-8D7E-4C8F-A13B-5F4B1AA54E27}" presName="horz1" presStyleCnt="0"/>
      <dgm:spPr/>
    </dgm:pt>
    <dgm:pt modelId="{FC1022AF-819D-4E42-B225-4426A445DDF7}" type="pres">
      <dgm:prSet presAssocID="{505FBC3A-8D7E-4C8F-A13B-5F4B1AA54E27}" presName="tx1" presStyleLbl="revTx" presStyleIdx="3" presStyleCnt="4"/>
      <dgm:spPr/>
    </dgm:pt>
    <dgm:pt modelId="{0DE14D3A-234D-4BF0-8CD8-DF013FF5219F}" type="pres">
      <dgm:prSet presAssocID="{505FBC3A-8D7E-4C8F-A13B-5F4B1AA54E27}" presName="vert1" presStyleCnt="0"/>
      <dgm:spPr/>
    </dgm:pt>
  </dgm:ptLst>
  <dgm:cxnLst>
    <dgm:cxn modelId="{FA0B2015-9CDD-49D8-BA43-8BA011B70405}" type="presOf" srcId="{88296B19-E456-4F67-AFFC-FA207DB5DEDA}" destId="{B1E43DE9-DFFB-4E57-BF73-3CE279330D3E}" srcOrd="0" destOrd="0" presId="urn:microsoft.com/office/officeart/2008/layout/LinedList"/>
    <dgm:cxn modelId="{6DC2781B-0EFD-42C5-A007-4725E9BC99EC}" type="presOf" srcId="{2C69CE70-3C21-4CF4-94D5-50B7361206CA}" destId="{95751F6D-D99B-449D-9695-E98F4350C9EC}" srcOrd="0" destOrd="0" presId="urn:microsoft.com/office/officeart/2008/layout/LinedList"/>
    <dgm:cxn modelId="{E6183B74-C2BB-4494-AD58-3560845FF7DD}" type="presOf" srcId="{3F2F1DF6-02D3-46D2-B32D-2639477B9909}" destId="{B74AC470-82C3-4591-81A0-0CD130F8022F}" srcOrd="0" destOrd="0" presId="urn:microsoft.com/office/officeart/2008/layout/LinedList"/>
    <dgm:cxn modelId="{DAC6DCAE-E9E0-494E-9DAE-84026926CD9C}" type="presOf" srcId="{EE1DBA10-FC15-4E48-BAD1-EDDDE18E7BC0}" destId="{D72D1B53-5221-4233-BC30-80FA67129A65}" srcOrd="0" destOrd="0" presId="urn:microsoft.com/office/officeart/2008/layout/LinedList"/>
    <dgm:cxn modelId="{87C6D9C1-A2FB-4326-85A8-74446E7E5673}" srcId="{EE1DBA10-FC15-4E48-BAD1-EDDDE18E7BC0}" destId="{88296B19-E456-4F67-AFFC-FA207DB5DEDA}" srcOrd="1" destOrd="0" parTransId="{5D253285-DB8C-493A-83DD-0FB29D9ACE38}" sibTransId="{730F26C3-2AA8-4233-BD3C-51768C0421F7}"/>
    <dgm:cxn modelId="{66D112D9-C071-4CE1-950F-59138C012E6B}" type="presOf" srcId="{505FBC3A-8D7E-4C8F-A13B-5F4B1AA54E27}" destId="{FC1022AF-819D-4E42-B225-4426A445DDF7}" srcOrd="0" destOrd="0" presId="urn:microsoft.com/office/officeart/2008/layout/LinedList"/>
    <dgm:cxn modelId="{C185A9E8-B1D0-487F-890F-C1D83E1D7184}" srcId="{EE1DBA10-FC15-4E48-BAD1-EDDDE18E7BC0}" destId="{3F2F1DF6-02D3-46D2-B32D-2639477B9909}" srcOrd="0" destOrd="0" parTransId="{734D7F91-3142-4749-9E1A-7B173D9C38D2}" sibTransId="{89E9A647-92BF-4AF0-B50B-A9D56FDC5909}"/>
    <dgm:cxn modelId="{1E53B8E9-9C4F-4BCA-B853-CD33A5C4CC4A}" srcId="{EE1DBA10-FC15-4E48-BAD1-EDDDE18E7BC0}" destId="{2C69CE70-3C21-4CF4-94D5-50B7361206CA}" srcOrd="2" destOrd="0" parTransId="{275E5088-1252-4187-9463-E3413358E927}" sibTransId="{CCC7AB9A-C997-427E-88FC-AFFB6DFFB9CE}"/>
    <dgm:cxn modelId="{9DEA60F4-9197-4B93-A92B-4A8693F5B39C}" srcId="{EE1DBA10-FC15-4E48-BAD1-EDDDE18E7BC0}" destId="{505FBC3A-8D7E-4C8F-A13B-5F4B1AA54E27}" srcOrd="3" destOrd="0" parTransId="{0C9139DC-78DB-4C38-8EF4-F662FA7FBE19}" sibTransId="{5A160369-67E3-4E8C-A5D2-BE2C526D0CD2}"/>
    <dgm:cxn modelId="{6F78186E-BF10-4361-9F00-080399F47665}" type="presParOf" srcId="{D72D1B53-5221-4233-BC30-80FA67129A65}" destId="{B8318F2D-BB70-43CB-BB49-83BE44BE10D2}" srcOrd="0" destOrd="0" presId="urn:microsoft.com/office/officeart/2008/layout/LinedList"/>
    <dgm:cxn modelId="{BA080269-9437-44BA-A000-D3DF5E7EA596}" type="presParOf" srcId="{D72D1B53-5221-4233-BC30-80FA67129A65}" destId="{267C8BCF-6983-4942-97D9-060390BDE977}" srcOrd="1" destOrd="0" presId="urn:microsoft.com/office/officeart/2008/layout/LinedList"/>
    <dgm:cxn modelId="{9F65F7C3-3D46-4AE8-BA2C-8CE2233934D3}" type="presParOf" srcId="{267C8BCF-6983-4942-97D9-060390BDE977}" destId="{B74AC470-82C3-4591-81A0-0CD130F8022F}" srcOrd="0" destOrd="0" presId="urn:microsoft.com/office/officeart/2008/layout/LinedList"/>
    <dgm:cxn modelId="{ACA88F87-B996-4FDD-BD36-4D3FA695573C}" type="presParOf" srcId="{267C8BCF-6983-4942-97D9-060390BDE977}" destId="{583E0203-B8F8-4CBA-993C-130171D320FE}" srcOrd="1" destOrd="0" presId="urn:microsoft.com/office/officeart/2008/layout/LinedList"/>
    <dgm:cxn modelId="{EC05F609-A59D-4590-A49E-10AA3AD688AB}" type="presParOf" srcId="{D72D1B53-5221-4233-BC30-80FA67129A65}" destId="{88651E43-BE0A-45D6-AEC8-8AB1354C447D}" srcOrd="2" destOrd="0" presId="urn:microsoft.com/office/officeart/2008/layout/LinedList"/>
    <dgm:cxn modelId="{4C947AE5-A7AC-42E4-9BA0-5C2280B32EE8}" type="presParOf" srcId="{D72D1B53-5221-4233-BC30-80FA67129A65}" destId="{AA117001-CD39-47DA-93FA-F57F815EE221}" srcOrd="3" destOrd="0" presId="urn:microsoft.com/office/officeart/2008/layout/LinedList"/>
    <dgm:cxn modelId="{CDF6A737-042D-4432-BE6D-E1372CBC2390}" type="presParOf" srcId="{AA117001-CD39-47DA-93FA-F57F815EE221}" destId="{B1E43DE9-DFFB-4E57-BF73-3CE279330D3E}" srcOrd="0" destOrd="0" presId="urn:microsoft.com/office/officeart/2008/layout/LinedList"/>
    <dgm:cxn modelId="{5B530972-7E32-49B5-A280-6AC4D46F72AE}" type="presParOf" srcId="{AA117001-CD39-47DA-93FA-F57F815EE221}" destId="{0754F3F9-AC11-452D-8546-F05E95CCD5BB}" srcOrd="1" destOrd="0" presId="urn:microsoft.com/office/officeart/2008/layout/LinedList"/>
    <dgm:cxn modelId="{CF734BB3-3126-42D4-887A-3AB2D97E76AE}" type="presParOf" srcId="{D72D1B53-5221-4233-BC30-80FA67129A65}" destId="{D2A5B1D4-0B9A-4547-AE39-4F88A4C8AF88}" srcOrd="4" destOrd="0" presId="urn:microsoft.com/office/officeart/2008/layout/LinedList"/>
    <dgm:cxn modelId="{8522D887-74A9-4112-B88E-A6E1F6E6BBEE}" type="presParOf" srcId="{D72D1B53-5221-4233-BC30-80FA67129A65}" destId="{C3D53640-D957-44F1-8AF0-83B02C41438D}" srcOrd="5" destOrd="0" presId="urn:microsoft.com/office/officeart/2008/layout/LinedList"/>
    <dgm:cxn modelId="{C20272E4-E62A-4955-85DF-9FB38954CE6F}" type="presParOf" srcId="{C3D53640-D957-44F1-8AF0-83B02C41438D}" destId="{95751F6D-D99B-449D-9695-E98F4350C9EC}" srcOrd="0" destOrd="0" presId="urn:microsoft.com/office/officeart/2008/layout/LinedList"/>
    <dgm:cxn modelId="{71F497B2-EB24-4BB0-A288-0C2C2ACBC1D5}" type="presParOf" srcId="{C3D53640-D957-44F1-8AF0-83B02C41438D}" destId="{3BBBB6CB-E4D9-45A6-867E-F7654A8DB87A}" srcOrd="1" destOrd="0" presId="urn:microsoft.com/office/officeart/2008/layout/LinedList"/>
    <dgm:cxn modelId="{2C4A7FA8-9BF6-4FD7-8A08-69295CE8F427}" type="presParOf" srcId="{D72D1B53-5221-4233-BC30-80FA67129A65}" destId="{83FB9A00-4E22-4419-9FC0-10CC54F76614}" srcOrd="6" destOrd="0" presId="urn:microsoft.com/office/officeart/2008/layout/LinedList"/>
    <dgm:cxn modelId="{9EADF871-7562-4FF9-99B6-969A1997FCDE}" type="presParOf" srcId="{D72D1B53-5221-4233-BC30-80FA67129A65}" destId="{031229BC-9DC3-4158-8AE9-623A3B6BAEFB}" srcOrd="7" destOrd="0" presId="urn:microsoft.com/office/officeart/2008/layout/LinedList"/>
    <dgm:cxn modelId="{AED4BE4A-F4EE-4DB3-8FFE-82C2C44632D9}" type="presParOf" srcId="{031229BC-9DC3-4158-8AE9-623A3B6BAEFB}" destId="{FC1022AF-819D-4E42-B225-4426A445DDF7}" srcOrd="0" destOrd="0" presId="urn:microsoft.com/office/officeart/2008/layout/LinedList"/>
    <dgm:cxn modelId="{7B2E7222-FB0C-4778-9A9B-E3E78C27CF0C}" type="presParOf" srcId="{031229BC-9DC3-4158-8AE9-623A3B6BAEFB}" destId="{0DE14D3A-234D-4BF0-8CD8-DF013FF5219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69A31-44D1-418D-B8CB-8DD44A63E24F}">
      <dsp:nvSpPr>
        <dsp:cNvPr id="0" name=""/>
        <dsp:cNvSpPr/>
      </dsp:nvSpPr>
      <dsp:spPr>
        <a:xfrm>
          <a:off x="824" y="0"/>
          <a:ext cx="3517547" cy="37337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9322" tIns="330200" rIns="239322" bIns="330200" numCol="1" spcCol="1270" anchor="t" anchorCtr="0">
          <a:noAutofit/>
        </a:bodyPr>
        <a:lstStyle/>
        <a:p>
          <a:pPr marL="0" lvl="0" indent="0" algn="l" defTabSz="844550">
            <a:lnSpc>
              <a:spcPct val="90000"/>
            </a:lnSpc>
            <a:spcBef>
              <a:spcPct val="0"/>
            </a:spcBef>
            <a:spcAft>
              <a:spcPct val="35000"/>
            </a:spcAft>
            <a:buNone/>
          </a:pPr>
          <a:r>
            <a:rPr lang="el-GR" sz="1900" kern="1200" dirty="0"/>
            <a:t>Ο εντοπισμός σχετικού υλικού για κάποιο μάθημα δεν είναι πάντα εύκολος για τους εκπαιδευόμενους, ιδιαίτερα όταν υπάρχει μεγάλος όγκος σχετικών πληροφοριών</a:t>
          </a:r>
          <a:r>
            <a:rPr lang="el-GR" sz="1600" kern="1200" dirty="0"/>
            <a:t>.</a:t>
          </a:r>
          <a:endParaRPr lang="en-US" sz="1600" kern="1200" dirty="0"/>
        </a:p>
      </dsp:txBody>
      <dsp:txXfrm>
        <a:off x="824" y="1418843"/>
        <a:ext cx="3517547" cy="2240279"/>
      </dsp:txXfrm>
    </dsp:sp>
    <dsp:sp modelId="{42E3D4EA-53CE-4CD8-B5BA-B3CD0A504003}">
      <dsp:nvSpPr>
        <dsp:cNvPr id="0" name=""/>
        <dsp:cNvSpPr/>
      </dsp:nvSpPr>
      <dsp:spPr>
        <a:xfrm>
          <a:off x="1199528" y="373379"/>
          <a:ext cx="1120139" cy="11201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30" tIns="12700" rIns="873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1363569" y="537420"/>
        <a:ext cx="792057" cy="792057"/>
      </dsp:txXfrm>
    </dsp:sp>
    <dsp:sp modelId="{3B0C6068-86EF-4146-A0E6-5B8F52F94DB8}">
      <dsp:nvSpPr>
        <dsp:cNvPr id="0" name=""/>
        <dsp:cNvSpPr/>
      </dsp:nvSpPr>
      <dsp:spPr>
        <a:xfrm>
          <a:off x="224770" y="3733727"/>
          <a:ext cx="3069654"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518EF4-E0B4-443F-A105-FA34B56976C7}">
      <dsp:nvSpPr>
        <dsp:cNvPr id="0" name=""/>
        <dsp:cNvSpPr/>
      </dsp:nvSpPr>
      <dsp:spPr>
        <a:xfrm>
          <a:off x="3825337" y="0"/>
          <a:ext cx="3617618" cy="37337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9322" tIns="330200" rIns="239322" bIns="330200" numCol="1" spcCol="1270" anchor="t" anchorCtr="0">
          <a:noAutofit/>
        </a:bodyPr>
        <a:lstStyle/>
        <a:p>
          <a:pPr marL="0" lvl="0" indent="0" algn="l" defTabSz="844550">
            <a:lnSpc>
              <a:spcPct val="90000"/>
            </a:lnSpc>
            <a:spcBef>
              <a:spcPct val="0"/>
            </a:spcBef>
            <a:spcAft>
              <a:spcPct val="35000"/>
            </a:spcAft>
            <a:buNone/>
          </a:pPr>
          <a:r>
            <a:rPr lang="el-GR" sz="1900" kern="1200"/>
            <a:t>Πολλές φορές επιστρέφονται πληροφορίες που δεν ανταποκρίνονται στις μαθησιακές ανάγκες των εκπαιδευόμενων και δεν λαμβάνουν υπόψη τις προτιμήσεις τους. </a:t>
          </a:r>
          <a:endParaRPr lang="en-US" sz="1900" kern="1200" dirty="0"/>
        </a:p>
      </dsp:txBody>
      <dsp:txXfrm>
        <a:off x="3825337" y="1418843"/>
        <a:ext cx="3617618" cy="2240279"/>
      </dsp:txXfrm>
    </dsp:sp>
    <dsp:sp modelId="{6BA425E7-6E82-43B2-8288-D9F72F39F84D}">
      <dsp:nvSpPr>
        <dsp:cNvPr id="0" name=""/>
        <dsp:cNvSpPr/>
      </dsp:nvSpPr>
      <dsp:spPr>
        <a:xfrm>
          <a:off x="5074076" y="373379"/>
          <a:ext cx="1120139" cy="11201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30" tIns="12700" rIns="873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endParaRPr lang="en-US" sz="4800" kern="1200" dirty="0"/>
        </a:p>
      </dsp:txBody>
      <dsp:txXfrm>
        <a:off x="5238117" y="537420"/>
        <a:ext cx="792057" cy="792057"/>
      </dsp:txXfrm>
    </dsp:sp>
    <dsp:sp modelId="{F25802C8-995E-4AA5-BC85-F37CBE36DCCC}">
      <dsp:nvSpPr>
        <dsp:cNvPr id="0" name=""/>
        <dsp:cNvSpPr/>
      </dsp:nvSpPr>
      <dsp:spPr>
        <a:xfrm>
          <a:off x="4099319" y="3733727"/>
          <a:ext cx="3069654"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AC222-09BB-4525-AFA6-680A2EFC54C8}">
      <dsp:nvSpPr>
        <dsp:cNvPr id="0" name=""/>
        <dsp:cNvSpPr/>
      </dsp:nvSpPr>
      <dsp:spPr>
        <a:xfrm>
          <a:off x="7749921" y="0"/>
          <a:ext cx="3069654" cy="37337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9322" tIns="330200" rIns="239322" bIns="330200" numCol="1" spcCol="1270" anchor="t" anchorCtr="0">
          <a:noAutofit/>
        </a:bodyPr>
        <a:lstStyle/>
        <a:p>
          <a:pPr marL="0" lvl="0" indent="0" algn="l" defTabSz="933450">
            <a:lnSpc>
              <a:spcPct val="90000"/>
            </a:lnSpc>
            <a:spcBef>
              <a:spcPct val="0"/>
            </a:spcBef>
            <a:spcAft>
              <a:spcPct val="35000"/>
            </a:spcAft>
            <a:buNone/>
          </a:pPr>
          <a:r>
            <a:rPr lang="el-GR" sz="2100" kern="1200" dirty="0"/>
            <a:t>Ένα επιτυχημένο αποτέλεσμα εξατομίκευσης απαιτεί πλήρη και πλούσια προφίλ χρηστών</a:t>
          </a:r>
          <a:r>
            <a:rPr lang="en-US" sz="2100" kern="1200" dirty="0"/>
            <a:t>.</a:t>
          </a:r>
        </a:p>
      </dsp:txBody>
      <dsp:txXfrm>
        <a:off x="7749921" y="1418843"/>
        <a:ext cx="3069654" cy="2240279"/>
      </dsp:txXfrm>
    </dsp:sp>
    <dsp:sp modelId="{F05911E6-4AA5-46C6-A0F2-6F543EC14864}">
      <dsp:nvSpPr>
        <dsp:cNvPr id="0" name=""/>
        <dsp:cNvSpPr/>
      </dsp:nvSpPr>
      <dsp:spPr>
        <a:xfrm>
          <a:off x="8724678" y="373379"/>
          <a:ext cx="1120139" cy="11201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30" tIns="12700" rIns="873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endParaRPr lang="en-US" sz="4800" kern="1200" dirty="0"/>
        </a:p>
      </dsp:txBody>
      <dsp:txXfrm>
        <a:off x="8888719" y="537420"/>
        <a:ext cx="792057" cy="792057"/>
      </dsp:txXfrm>
    </dsp:sp>
    <dsp:sp modelId="{BA7892CF-E745-4DB4-97A8-97B4E8518BE6}">
      <dsp:nvSpPr>
        <dsp:cNvPr id="0" name=""/>
        <dsp:cNvSpPr/>
      </dsp:nvSpPr>
      <dsp:spPr>
        <a:xfrm>
          <a:off x="7749921" y="3733727"/>
          <a:ext cx="3069654"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95110-EC65-4197-9C1C-B43539CB6B96}">
      <dsp:nvSpPr>
        <dsp:cNvPr id="0" name=""/>
        <dsp:cNvSpPr/>
      </dsp:nvSpPr>
      <dsp:spPr>
        <a:xfrm>
          <a:off x="0" y="578"/>
          <a:ext cx="111117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2156C-D3E8-4E9C-AFEB-8D3FE3EB9E6F}">
      <dsp:nvSpPr>
        <dsp:cNvPr id="0" name=""/>
        <dsp:cNvSpPr/>
      </dsp:nvSpPr>
      <dsp:spPr>
        <a:xfrm>
          <a:off x="0" y="578"/>
          <a:ext cx="11111729" cy="94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l-GR" sz="1800" kern="1200" dirty="0"/>
            <a:t>Τα συστήματα συστάσεων έχουν γίνει ουσιαστικό μέρος των σημερινών διαδικτυακών υπηρεσιών σε πολλούς τομείς εφαρμογών, ιδιαίτερα στο χώρο της ηλεκτρονικής μάθησης.</a:t>
          </a:r>
          <a:endParaRPr lang="en-US" sz="1800" kern="1200" dirty="0"/>
        </a:p>
      </dsp:txBody>
      <dsp:txXfrm>
        <a:off x="0" y="578"/>
        <a:ext cx="11111729" cy="947222"/>
      </dsp:txXfrm>
    </dsp:sp>
    <dsp:sp modelId="{2E0F458F-66D5-430B-A244-4780625F4DC2}">
      <dsp:nvSpPr>
        <dsp:cNvPr id="0" name=""/>
        <dsp:cNvSpPr/>
      </dsp:nvSpPr>
      <dsp:spPr>
        <a:xfrm>
          <a:off x="0" y="947800"/>
          <a:ext cx="11111729"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236584-7A40-407F-BCF3-671BD67A2D79}">
      <dsp:nvSpPr>
        <dsp:cNvPr id="0" name=""/>
        <dsp:cNvSpPr/>
      </dsp:nvSpPr>
      <dsp:spPr>
        <a:xfrm>
          <a:off x="0" y="947800"/>
          <a:ext cx="11111729" cy="94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l-GR" sz="1800" kern="1200" dirty="0"/>
            <a:t>Η συμβολή μιας τέτοιας πρότυπης εφαρμογής είναι ότι σε ένα μεγάλο σύνολο εκπαιδευτικού υλικού, ο εκπαιδευόμενος θα λάβει προτάσεις βαθμονομημένες με βάση το δικό του προφίλ,</a:t>
          </a:r>
          <a:endParaRPr lang="en-US" sz="1800" kern="1200" dirty="0"/>
        </a:p>
      </dsp:txBody>
      <dsp:txXfrm>
        <a:off x="0" y="947800"/>
        <a:ext cx="11111729" cy="947222"/>
      </dsp:txXfrm>
    </dsp:sp>
    <dsp:sp modelId="{E4636BAF-2C9A-4B43-86D2-6CBC45ADBAA5}">
      <dsp:nvSpPr>
        <dsp:cNvPr id="0" name=""/>
        <dsp:cNvSpPr/>
      </dsp:nvSpPr>
      <dsp:spPr>
        <a:xfrm>
          <a:off x="0" y="1895022"/>
          <a:ext cx="11111729"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239F30-CE84-4B0D-81B8-AE610D25DB57}">
      <dsp:nvSpPr>
        <dsp:cNvPr id="0" name=""/>
        <dsp:cNvSpPr/>
      </dsp:nvSpPr>
      <dsp:spPr>
        <a:xfrm>
          <a:off x="0" y="1895022"/>
          <a:ext cx="11111729" cy="94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l-GR" sz="1800" kern="1200" dirty="0"/>
            <a:t>προσαρμοσμένες στις δικές του ανάγκες, </a:t>
          </a:r>
          <a:endParaRPr lang="en-US" sz="1800" kern="1200" dirty="0"/>
        </a:p>
      </dsp:txBody>
      <dsp:txXfrm>
        <a:off x="0" y="1895022"/>
        <a:ext cx="11111729" cy="947222"/>
      </dsp:txXfrm>
    </dsp:sp>
    <dsp:sp modelId="{972BC60A-E826-4DA0-BA03-06CC988E774B}">
      <dsp:nvSpPr>
        <dsp:cNvPr id="0" name=""/>
        <dsp:cNvSpPr/>
      </dsp:nvSpPr>
      <dsp:spPr>
        <a:xfrm>
          <a:off x="0" y="2842244"/>
          <a:ext cx="11111729"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470ACD-1995-4C63-928E-0322EB9AE053}">
      <dsp:nvSpPr>
        <dsp:cNvPr id="0" name=""/>
        <dsp:cNvSpPr/>
      </dsp:nvSpPr>
      <dsp:spPr>
        <a:xfrm>
          <a:off x="0" y="2842244"/>
          <a:ext cx="11111729" cy="94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l-GR" sz="1800" kern="1200" dirty="0"/>
            <a:t>κατηγοριοποιημένες στο αντίστοιχο αντικείμενο, </a:t>
          </a:r>
          <a:endParaRPr lang="en-US" sz="1800" kern="1200" dirty="0"/>
        </a:p>
      </dsp:txBody>
      <dsp:txXfrm>
        <a:off x="0" y="2842244"/>
        <a:ext cx="11111729" cy="947222"/>
      </dsp:txXfrm>
    </dsp:sp>
    <dsp:sp modelId="{E571321B-0743-4FA9-8EA9-114C0A84333F}">
      <dsp:nvSpPr>
        <dsp:cNvPr id="0" name=""/>
        <dsp:cNvSpPr/>
      </dsp:nvSpPr>
      <dsp:spPr>
        <a:xfrm>
          <a:off x="0" y="3789466"/>
          <a:ext cx="11111729"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C48895-8A25-45F8-AA0E-092B010DB657}">
      <dsp:nvSpPr>
        <dsp:cNvPr id="0" name=""/>
        <dsp:cNvSpPr/>
      </dsp:nvSpPr>
      <dsp:spPr>
        <a:xfrm>
          <a:off x="0" y="3789466"/>
          <a:ext cx="11111729" cy="94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l-GR" sz="1800" kern="1200" dirty="0"/>
            <a:t>λειτουργώντας με έναν πιο έξυπνο τρόπο από την αναζήτηση με βάση λέξεις-κλειδιά ή προτάσεις με βάση το πλήθος</a:t>
          </a:r>
        </a:p>
        <a:p>
          <a:pPr marL="0" lvl="0" indent="0" algn="just" defTabSz="800100">
            <a:lnSpc>
              <a:spcPct val="90000"/>
            </a:lnSpc>
            <a:spcBef>
              <a:spcPct val="0"/>
            </a:spcBef>
            <a:spcAft>
              <a:spcPct val="35000"/>
            </a:spcAft>
            <a:buNone/>
          </a:pPr>
          <a:r>
            <a:rPr lang="el-GR" sz="1800" kern="1200" dirty="0"/>
            <a:t>που βλέπει ένα αντικείμενο. </a:t>
          </a:r>
          <a:endParaRPr lang="en-US" sz="1800" kern="1200" dirty="0"/>
        </a:p>
      </dsp:txBody>
      <dsp:txXfrm>
        <a:off x="0" y="3789466"/>
        <a:ext cx="11111729" cy="94722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CBC573-5B0E-43A4-B25B-4036F78EAE2A}">
      <dsp:nvSpPr>
        <dsp:cNvPr id="0" name=""/>
        <dsp:cNvSpPr/>
      </dsp:nvSpPr>
      <dsp:spPr>
        <a:xfrm>
          <a:off x="0" y="2291"/>
          <a:ext cx="111117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6D8B9A-D064-4CF2-B3B4-02071E9EF804}">
      <dsp:nvSpPr>
        <dsp:cNvPr id="0" name=""/>
        <dsp:cNvSpPr/>
      </dsp:nvSpPr>
      <dsp:spPr>
        <a:xfrm>
          <a:off x="0" y="2291"/>
          <a:ext cx="11111729" cy="1562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l-GR" sz="2000" kern="1200" dirty="0"/>
            <a:t>Η ανάπτυξη εξηγήσιμων συστημάτων συστάσεων στην ηλεκτρονική μάθηση είναι μια πιθανή ερευνητική κατεύθυνση που αξίζει περισσότερη διερεύνηση. </a:t>
          </a:r>
          <a:endParaRPr lang="en-US" sz="2000" kern="1200" dirty="0"/>
        </a:p>
      </dsp:txBody>
      <dsp:txXfrm>
        <a:off x="0" y="2291"/>
        <a:ext cx="11111729" cy="1562966"/>
      </dsp:txXfrm>
    </dsp:sp>
    <dsp:sp modelId="{7BD07E74-B725-440D-AF85-AF5FB85C5E37}">
      <dsp:nvSpPr>
        <dsp:cNvPr id="0" name=""/>
        <dsp:cNvSpPr/>
      </dsp:nvSpPr>
      <dsp:spPr>
        <a:xfrm>
          <a:off x="0" y="1565258"/>
          <a:ext cx="11111729"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7A7549-0B60-4258-B0BC-72C276951BE9}">
      <dsp:nvSpPr>
        <dsp:cNvPr id="0" name=""/>
        <dsp:cNvSpPr/>
      </dsp:nvSpPr>
      <dsp:spPr>
        <a:xfrm>
          <a:off x="0" y="1565258"/>
          <a:ext cx="11111729" cy="1562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l-GR" sz="2000" kern="1200" dirty="0"/>
            <a:t>Τα συστήματα συστάσεων που βασίζονται στη λήψη αποφάσεων πολλαπλών κριτηρίων πρέπει επίσης να διερευνηθούν περαιτέρω.</a:t>
          </a:r>
          <a:endParaRPr lang="en-US" sz="2000" kern="1200" dirty="0"/>
        </a:p>
      </dsp:txBody>
      <dsp:txXfrm>
        <a:off x="0" y="1565258"/>
        <a:ext cx="11111729" cy="1562966"/>
      </dsp:txXfrm>
    </dsp:sp>
    <dsp:sp modelId="{6C48B33C-1BCF-44F4-9572-CC9583B02711}">
      <dsp:nvSpPr>
        <dsp:cNvPr id="0" name=""/>
        <dsp:cNvSpPr/>
      </dsp:nvSpPr>
      <dsp:spPr>
        <a:xfrm>
          <a:off x="0" y="3128225"/>
          <a:ext cx="11111729"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158232-BCB7-4EBC-B137-F20ED5F05AB5}">
      <dsp:nvSpPr>
        <dsp:cNvPr id="0" name=""/>
        <dsp:cNvSpPr/>
      </dsp:nvSpPr>
      <dsp:spPr>
        <a:xfrm>
          <a:off x="0" y="3128225"/>
          <a:ext cx="11111729" cy="1562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l-GR" sz="2000" kern="1200" dirty="0"/>
            <a:t>Η πρότυπη εφαρμογή που υλοποιηθήκε μπορεί να λειτουργήσει αυτόνομη στο </a:t>
          </a:r>
          <a:r>
            <a:rPr lang="en-US" sz="2000" kern="1200" dirty="0"/>
            <a:t>WEB </a:t>
          </a:r>
          <a:r>
            <a:rPr lang="el-GR" sz="2000" kern="1200" dirty="0"/>
            <a:t>ή να ενσωματωθεί με κατάλληλες ρυθμίσεις σε όλα τα συστήματα διαχείρισης μάθησης (</a:t>
          </a:r>
          <a:r>
            <a:rPr lang="en-US" sz="2000" kern="1200" dirty="0"/>
            <a:t>LMS</a:t>
          </a:r>
          <a:r>
            <a:rPr lang="el-GR" sz="2000" kern="1200" dirty="0"/>
            <a:t>) που παρέχουν εκπαιδευτικό υλικό.</a:t>
          </a:r>
          <a:endParaRPr lang="en-US" sz="2000" kern="1200" dirty="0"/>
        </a:p>
      </dsp:txBody>
      <dsp:txXfrm>
        <a:off x="0" y="3128225"/>
        <a:ext cx="11111729" cy="1562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CA994-85FB-487A-888E-330F9606ED99}">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7059B7-D869-43CA-A852-724E032A8A22}">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l-GR" sz="2000" kern="1200" dirty="0"/>
            <a:t>Σχεδιάζεται/υλοποιείται ένα σύστημα συστάσεων εκπαιδευτικού υλικού, με χρήση Τεχνητής Νοημοσύνης, ώστε ο χρήστης να μπορεί να εντοπίζει εύκολα τις πηγές για κάποιο συγκεκριμένο μαθησιακό αντικείμενο. </a:t>
          </a:r>
          <a:endParaRPr lang="en-US" sz="1800" kern="1200" dirty="0"/>
        </a:p>
      </dsp:txBody>
      <dsp:txXfrm>
        <a:off x="602678" y="725825"/>
        <a:ext cx="4463730" cy="2771523"/>
      </dsp:txXfrm>
    </dsp:sp>
    <dsp:sp modelId="{FE27CB54-E8CF-4218-98F4-8D6621521488}">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0EF774-347C-4A97-B6AB-2907911C0F13}">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l-GR" sz="2000" kern="1200" dirty="0"/>
            <a:t>Οι πηγές λαμβάνονται μέσα από προτάσεις άλλων χρηστών με παρόμοια χαρακτηριστικά, που ταιριάζουν μαθησιακά/δημογραφικά με το χρήστη που κάνει την αναζήτηση.</a:t>
          </a:r>
          <a:endParaRPr lang="en-US" sz="2000" kern="1200" dirty="0"/>
        </a:p>
      </dsp:txBody>
      <dsp:txXfrm>
        <a:off x="6269123" y="725825"/>
        <a:ext cx="4463730" cy="2771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ED362-BB15-7A41-A135-2541E6405828}">
      <dsp:nvSpPr>
        <dsp:cNvPr id="0" name=""/>
        <dsp:cNvSpPr/>
      </dsp:nvSpPr>
      <dsp:spPr>
        <a:xfrm>
          <a:off x="0" y="335550"/>
          <a:ext cx="7376342" cy="1153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l-GR" sz="2900" kern="1200" dirty="0"/>
            <a:t>Ευελιξία, όταν λαμβάνονται υπόψη θέματα χρόνου και τόπου.</a:t>
          </a:r>
          <a:endParaRPr lang="en-US" sz="2900" kern="1200" dirty="0"/>
        </a:p>
      </dsp:txBody>
      <dsp:txXfrm>
        <a:off x="56315" y="391865"/>
        <a:ext cx="7263712" cy="1040990"/>
      </dsp:txXfrm>
    </dsp:sp>
    <dsp:sp modelId="{2C0B68B5-D69C-2D4A-9CBB-57A4317B2258}">
      <dsp:nvSpPr>
        <dsp:cNvPr id="0" name=""/>
        <dsp:cNvSpPr/>
      </dsp:nvSpPr>
      <dsp:spPr>
        <a:xfrm>
          <a:off x="0" y="1572690"/>
          <a:ext cx="7376342" cy="115362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l-GR" sz="2900" kern="1200" dirty="0"/>
            <a:t>Ενίσχυση αποτελεσματικότητας μέσω εύκολης πρόσβασης σε τεράστιο όγκο πληροφοριών.</a:t>
          </a:r>
          <a:endParaRPr lang="en-US" sz="2900" kern="1200" dirty="0"/>
        </a:p>
      </dsp:txBody>
      <dsp:txXfrm>
        <a:off x="56315" y="1629005"/>
        <a:ext cx="7263712" cy="1040990"/>
      </dsp:txXfrm>
    </dsp:sp>
    <dsp:sp modelId="{2C3CFFE3-1FF3-6644-A4AE-7562BF50B3C1}">
      <dsp:nvSpPr>
        <dsp:cNvPr id="0" name=""/>
        <dsp:cNvSpPr/>
      </dsp:nvSpPr>
      <dsp:spPr>
        <a:xfrm>
          <a:off x="0" y="2809830"/>
          <a:ext cx="7376342" cy="115362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Forum </a:t>
          </a:r>
          <a:r>
            <a:rPr lang="el-GR" sz="2900" kern="1200" dirty="0"/>
            <a:t>συζητήσεων μεταξύ συμμετεχόντων στην εκπαιδευτική διαδικασία. </a:t>
          </a:r>
          <a:endParaRPr lang="en-US" sz="2900" kern="1200" dirty="0"/>
        </a:p>
      </dsp:txBody>
      <dsp:txXfrm>
        <a:off x="56315" y="2866145"/>
        <a:ext cx="7263712" cy="1040990"/>
      </dsp:txXfrm>
    </dsp:sp>
    <dsp:sp modelId="{FBCE538C-19AC-5241-AF82-9DA0A3B8AA4E}">
      <dsp:nvSpPr>
        <dsp:cNvPr id="0" name=""/>
        <dsp:cNvSpPr/>
      </dsp:nvSpPr>
      <dsp:spPr>
        <a:xfrm>
          <a:off x="0" y="4046970"/>
          <a:ext cx="7376342" cy="11536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l-GR" sz="2900" kern="1200" dirty="0"/>
            <a:t>Δυνατότητα καθορισμού του ρυθμού μάθησης εκ μέρους των εκπαιδευόμενων.</a:t>
          </a:r>
          <a:endParaRPr lang="en-US" sz="2900" kern="1200" dirty="0"/>
        </a:p>
      </dsp:txBody>
      <dsp:txXfrm>
        <a:off x="56315" y="4103285"/>
        <a:ext cx="7263712" cy="1040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0134D-2E9C-A74D-9953-47E969F23B8A}">
      <dsp:nvSpPr>
        <dsp:cNvPr id="0" name=""/>
        <dsp:cNvSpPr/>
      </dsp:nvSpPr>
      <dsp:spPr>
        <a:xfrm>
          <a:off x="0" y="503310"/>
          <a:ext cx="7522646" cy="1074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l-GR" sz="2700" kern="1200" dirty="0"/>
            <a:t>Απαίτηση αυτοπειθαρχίας από τους εκπαιδευόμενους κατά τη μαθησιακή διαδικασία.</a:t>
          </a:r>
          <a:endParaRPr lang="en-US" sz="2700" kern="1200" dirty="0"/>
        </a:p>
      </dsp:txBody>
      <dsp:txXfrm>
        <a:off x="52431" y="555741"/>
        <a:ext cx="7417784" cy="969198"/>
      </dsp:txXfrm>
    </dsp:sp>
    <dsp:sp modelId="{F3D42FD5-1512-F544-A0FE-5CF1F99271EC}">
      <dsp:nvSpPr>
        <dsp:cNvPr id="0" name=""/>
        <dsp:cNvSpPr/>
      </dsp:nvSpPr>
      <dsp:spPr>
        <a:xfrm>
          <a:off x="0" y="1655130"/>
          <a:ext cx="7522646" cy="107406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l-GR" sz="2700" kern="1200" dirty="0"/>
            <a:t>Περιορισμός άμεσης επικοινωνίας εκπαιδευτικών/εκπαιδευόμενων.</a:t>
          </a:r>
          <a:endParaRPr lang="en-US" sz="2700" kern="1200" dirty="0"/>
        </a:p>
      </dsp:txBody>
      <dsp:txXfrm>
        <a:off x="52431" y="1707561"/>
        <a:ext cx="7417784" cy="969198"/>
      </dsp:txXfrm>
    </dsp:sp>
    <dsp:sp modelId="{77461B79-456C-994C-A55F-C7C41ADDD6DC}">
      <dsp:nvSpPr>
        <dsp:cNvPr id="0" name=""/>
        <dsp:cNvSpPr/>
      </dsp:nvSpPr>
      <dsp:spPr>
        <a:xfrm>
          <a:off x="0" y="2806950"/>
          <a:ext cx="7522646" cy="107406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l-GR" sz="2700" kern="1200" dirty="0"/>
            <a:t>Ενθαρρύνει τη λογοκλοπή. </a:t>
          </a:r>
          <a:endParaRPr lang="en-US" sz="2700" kern="1200" dirty="0"/>
        </a:p>
      </dsp:txBody>
      <dsp:txXfrm>
        <a:off x="52431" y="2859381"/>
        <a:ext cx="7417784" cy="969198"/>
      </dsp:txXfrm>
    </dsp:sp>
    <dsp:sp modelId="{E6A74518-2B8A-F348-BBA6-DC7066B0BC7F}">
      <dsp:nvSpPr>
        <dsp:cNvPr id="0" name=""/>
        <dsp:cNvSpPr/>
      </dsp:nvSpPr>
      <dsp:spPr>
        <a:xfrm>
          <a:off x="0" y="3958770"/>
          <a:ext cx="7522646" cy="10740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l-GR" sz="2700" kern="1200" dirty="0"/>
            <a:t>Υποβάθμιση ρόλου εκπαιδευτικών.</a:t>
          </a:r>
          <a:endParaRPr lang="en-US" sz="2700" kern="1200" dirty="0"/>
        </a:p>
      </dsp:txBody>
      <dsp:txXfrm>
        <a:off x="52431" y="4011201"/>
        <a:ext cx="7417784" cy="9691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81CB6-4E9F-4665-B00E-2454C0A57018}">
      <dsp:nvSpPr>
        <dsp:cNvPr id="0" name=""/>
        <dsp:cNvSpPr/>
      </dsp:nvSpPr>
      <dsp:spPr>
        <a:xfrm>
          <a:off x="0" y="0"/>
          <a:ext cx="3824020" cy="107533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l-GR" sz="1600" kern="1200" dirty="0"/>
            <a:t>- Βοηθά τους χρήστες να αντιμετωπίσουν το πρόβλημα υπερφόρτωσης πληροφοριών,</a:t>
          </a:r>
          <a:endParaRPr lang="en-US" sz="1600" kern="1200" dirty="0"/>
        </a:p>
      </dsp:txBody>
      <dsp:txXfrm>
        <a:off x="31495" y="31495"/>
        <a:ext cx="2663652" cy="1012344"/>
      </dsp:txXfrm>
    </dsp:sp>
    <dsp:sp modelId="{B64C85CB-E3E9-4C85-9673-505D6EF5FE45}">
      <dsp:nvSpPr>
        <dsp:cNvPr id="0" name=""/>
        <dsp:cNvSpPr/>
      </dsp:nvSpPr>
      <dsp:spPr>
        <a:xfrm>
          <a:off x="337413" y="1254556"/>
          <a:ext cx="3824020" cy="1075334"/>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l-GR" sz="1600" kern="1200" dirty="0"/>
            <a:t>- επιλέγοντας και προτείνοντας στοιχεία που μπορεί να είναι σχετικά με αυτούς, </a:t>
          </a:r>
          <a:endParaRPr lang="en-US" sz="1600" kern="1200" dirty="0"/>
        </a:p>
      </dsp:txBody>
      <dsp:txXfrm>
        <a:off x="368908" y="1286051"/>
        <a:ext cx="2724649" cy="1012344"/>
      </dsp:txXfrm>
    </dsp:sp>
    <dsp:sp modelId="{65EAD107-517D-4BEB-BBEB-23077FA20984}">
      <dsp:nvSpPr>
        <dsp:cNvPr id="0" name=""/>
        <dsp:cNvSpPr/>
      </dsp:nvSpPr>
      <dsp:spPr>
        <a:xfrm>
          <a:off x="674827" y="2509113"/>
          <a:ext cx="3824020" cy="1075334"/>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l-GR" sz="1600" kern="1200" dirty="0"/>
            <a:t>- αντλώντας υλικό από αποθετήρια που μπορεί να είναι αυθαίρετα μεγάλα.</a:t>
          </a:r>
          <a:endParaRPr lang="en-US" sz="1600" kern="1200" dirty="0"/>
        </a:p>
      </dsp:txBody>
      <dsp:txXfrm>
        <a:off x="706322" y="2540608"/>
        <a:ext cx="2724649" cy="1012344"/>
      </dsp:txXfrm>
    </dsp:sp>
    <dsp:sp modelId="{DF3E52E9-96FD-47BA-B962-8393FD37DE95}">
      <dsp:nvSpPr>
        <dsp:cNvPr id="0" name=""/>
        <dsp:cNvSpPr/>
      </dsp:nvSpPr>
      <dsp:spPr>
        <a:xfrm>
          <a:off x="3125053" y="815461"/>
          <a:ext cx="698967" cy="698967"/>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dirty="0"/>
        </a:p>
      </dsp:txBody>
      <dsp:txXfrm>
        <a:off x="3282321" y="815461"/>
        <a:ext cx="384431" cy="525973"/>
      </dsp:txXfrm>
    </dsp:sp>
    <dsp:sp modelId="{1FC4CE01-7CD3-4658-8E8D-C0E92833D7E2}">
      <dsp:nvSpPr>
        <dsp:cNvPr id="0" name=""/>
        <dsp:cNvSpPr/>
      </dsp:nvSpPr>
      <dsp:spPr>
        <a:xfrm>
          <a:off x="3462467" y="2062849"/>
          <a:ext cx="698967" cy="698967"/>
        </a:xfrm>
        <a:prstGeom prst="downArrow">
          <a:avLst>
            <a:gd name="adj1" fmla="val 55000"/>
            <a:gd name="adj2" fmla="val 45000"/>
          </a:avLst>
        </a:prstGeom>
        <a:solidFill>
          <a:schemeClr val="accent5">
            <a:tint val="40000"/>
            <a:alpha val="90000"/>
            <a:hueOff val="-7391755"/>
            <a:satOff val="-12816"/>
            <a:lumOff val="-1289"/>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dirty="0"/>
        </a:p>
      </dsp:txBody>
      <dsp:txXfrm>
        <a:off x="3619735" y="2062849"/>
        <a:ext cx="384431" cy="5259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81CB6-4E9F-4665-B00E-2454C0A57018}">
      <dsp:nvSpPr>
        <dsp:cNvPr id="0" name=""/>
        <dsp:cNvSpPr/>
      </dsp:nvSpPr>
      <dsp:spPr>
        <a:xfrm>
          <a:off x="-139442" y="0"/>
          <a:ext cx="4222560" cy="107533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t>- </a:t>
          </a:r>
          <a:r>
            <a:rPr lang="el-GR" sz="2000" b="0" kern="1200" dirty="0"/>
            <a:t>Καθορισμός/εξειδίκευση του πλαισίου μάθησης</a:t>
          </a:r>
          <a:endParaRPr lang="en-US" sz="2000" kern="1200" dirty="0"/>
        </a:p>
      </dsp:txBody>
      <dsp:txXfrm>
        <a:off x="-107947" y="31495"/>
        <a:ext cx="2947822" cy="1012344"/>
      </dsp:txXfrm>
    </dsp:sp>
    <dsp:sp modelId="{B64C85CB-E3E9-4C85-9673-505D6EF5FE45}">
      <dsp:nvSpPr>
        <dsp:cNvPr id="0" name=""/>
        <dsp:cNvSpPr/>
      </dsp:nvSpPr>
      <dsp:spPr>
        <a:xfrm>
          <a:off x="269193" y="1254556"/>
          <a:ext cx="4080115" cy="1075334"/>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l-GR" sz="2000" kern="1200" dirty="0"/>
            <a:t>- Οργάνωση υλικού και</a:t>
          </a:r>
          <a:r>
            <a:rPr lang="en-US" sz="2000" kern="1200" dirty="0"/>
            <a:t> </a:t>
          </a:r>
          <a:r>
            <a:rPr lang="el-GR" sz="2000" kern="1200" dirty="0"/>
            <a:t>δραστηριοτήτων </a:t>
          </a:r>
          <a:endParaRPr lang="en-US" sz="2000" kern="1200" dirty="0"/>
        </a:p>
      </dsp:txBody>
      <dsp:txXfrm>
        <a:off x="300688" y="1286051"/>
        <a:ext cx="2911338" cy="1012344"/>
      </dsp:txXfrm>
    </dsp:sp>
    <dsp:sp modelId="{65EAD107-517D-4BEB-BBEB-23077FA20984}">
      <dsp:nvSpPr>
        <dsp:cNvPr id="0" name=""/>
        <dsp:cNvSpPr/>
      </dsp:nvSpPr>
      <dsp:spPr>
        <a:xfrm>
          <a:off x="655037" y="2509113"/>
          <a:ext cx="3983253" cy="1075334"/>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l-GR" sz="2000" kern="1200" dirty="0"/>
            <a:t>- Ευκολότερη επίτευξη των μαθησιακών στόχων</a:t>
          </a:r>
          <a:endParaRPr lang="en-US" sz="2000" kern="1200" dirty="0"/>
        </a:p>
      </dsp:txBody>
      <dsp:txXfrm>
        <a:off x="686532" y="2540608"/>
        <a:ext cx="2840727" cy="1012344"/>
      </dsp:txXfrm>
    </dsp:sp>
    <dsp:sp modelId="{DF3E52E9-96FD-47BA-B962-8393FD37DE95}">
      <dsp:nvSpPr>
        <dsp:cNvPr id="0" name=""/>
        <dsp:cNvSpPr/>
      </dsp:nvSpPr>
      <dsp:spPr>
        <a:xfrm>
          <a:off x="3184880" y="815461"/>
          <a:ext cx="698967" cy="698967"/>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dirty="0"/>
        </a:p>
      </dsp:txBody>
      <dsp:txXfrm>
        <a:off x="3342148" y="815461"/>
        <a:ext cx="384431" cy="525973"/>
      </dsp:txXfrm>
    </dsp:sp>
    <dsp:sp modelId="{1FC4CE01-7CD3-4658-8E8D-C0E92833D7E2}">
      <dsp:nvSpPr>
        <dsp:cNvPr id="0" name=""/>
        <dsp:cNvSpPr/>
      </dsp:nvSpPr>
      <dsp:spPr>
        <a:xfrm>
          <a:off x="3522293" y="2062849"/>
          <a:ext cx="698967" cy="698967"/>
        </a:xfrm>
        <a:prstGeom prst="downArrow">
          <a:avLst>
            <a:gd name="adj1" fmla="val 55000"/>
            <a:gd name="adj2" fmla="val 45000"/>
          </a:avLst>
        </a:prstGeom>
        <a:solidFill>
          <a:schemeClr val="accent5">
            <a:tint val="40000"/>
            <a:alpha val="90000"/>
            <a:hueOff val="-7391755"/>
            <a:satOff val="-12816"/>
            <a:lumOff val="-1289"/>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dirty="0"/>
        </a:p>
      </dsp:txBody>
      <dsp:txXfrm>
        <a:off x="3679561" y="2062849"/>
        <a:ext cx="384431" cy="5259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A2D1C-BB54-8C43-8D42-4CDFCED5169B}">
      <dsp:nvSpPr>
        <dsp:cNvPr id="0" name=""/>
        <dsp:cNvSpPr/>
      </dsp:nvSpPr>
      <dsp:spPr>
        <a:xfrm>
          <a:off x="0" y="0"/>
          <a:ext cx="4944151"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C3E10D2-03A1-2640-B135-F530357BC5DE}">
      <dsp:nvSpPr>
        <dsp:cNvPr id="0" name=""/>
        <dsp:cNvSpPr/>
      </dsp:nvSpPr>
      <dsp:spPr>
        <a:xfrm>
          <a:off x="0" y="0"/>
          <a:ext cx="4944151" cy="94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l-GR" sz="2600" b="1" kern="1200" dirty="0">
              <a:latin typeface="+mj-lt"/>
            </a:rPr>
            <a:t>Φιλτράρισμα με βάση το περιεχόμενο</a:t>
          </a:r>
          <a:endParaRPr lang="en-US" sz="2600" b="1" kern="1200" dirty="0">
            <a:latin typeface="+mj-lt"/>
          </a:endParaRPr>
        </a:p>
      </dsp:txBody>
      <dsp:txXfrm>
        <a:off x="0" y="0"/>
        <a:ext cx="4944151" cy="946354"/>
      </dsp:txXfrm>
    </dsp:sp>
    <dsp:sp modelId="{1364E094-6394-4648-9F15-E21E14293E0A}">
      <dsp:nvSpPr>
        <dsp:cNvPr id="0" name=""/>
        <dsp:cNvSpPr/>
      </dsp:nvSpPr>
      <dsp:spPr>
        <a:xfrm>
          <a:off x="0" y="946354"/>
          <a:ext cx="4944151"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CFA1546-EFC6-9845-B3B3-65D323E8977B}">
      <dsp:nvSpPr>
        <dsp:cNvPr id="0" name=""/>
        <dsp:cNvSpPr/>
      </dsp:nvSpPr>
      <dsp:spPr>
        <a:xfrm>
          <a:off x="0" y="946354"/>
          <a:ext cx="4944151" cy="94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l-GR" sz="2600" b="1" kern="1200" dirty="0">
              <a:latin typeface="+mj-lt"/>
            </a:rPr>
            <a:t>Συνεργατικό φιλτράρισμα</a:t>
          </a:r>
          <a:endParaRPr lang="en-US" sz="2600" b="1" kern="1200" dirty="0">
            <a:latin typeface="+mj-lt"/>
          </a:endParaRPr>
        </a:p>
      </dsp:txBody>
      <dsp:txXfrm>
        <a:off x="0" y="946354"/>
        <a:ext cx="4944151" cy="946354"/>
      </dsp:txXfrm>
    </dsp:sp>
    <dsp:sp modelId="{418D9DDC-74FC-994E-AD64-E7968E20D9AB}">
      <dsp:nvSpPr>
        <dsp:cNvPr id="0" name=""/>
        <dsp:cNvSpPr/>
      </dsp:nvSpPr>
      <dsp:spPr>
        <a:xfrm>
          <a:off x="0" y="1892709"/>
          <a:ext cx="4944151"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2464D6D-8BE3-FA47-AA9E-C94C229BD723}">
      <dsp:nvSpPr>
        <dsp:cNvPr id="0" name=""/>
        <dsp:cNvSpPr/>
      </dsp:nvSpPr>
      <dsp:spPr>
        <a:xfrm>
          <a:off x="0" y="1892709"/>
          <a:ext cx="4944151" cy="94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l-GR" sz="2600" b="1" kern="1200" dirty="0">
              <a:latin typeface="+mj-lt"/>
            </a:rPr>
            <a:t>Φιλτράρισμα βασισμένο στη γνώση</a:t>
          </a:r>
          <a:endParaRPr lang="en-US" sz="2600" b="1" kern="1200" dirty="0">
            <a:latin typeface="+mj-lt"/>
          </a:endParaRPr>
        </a:p>
      </dsp:txBody>
      <dsp:txXfrm>
        <a:off x="0" y="1892709"/>
        <a:ext cx="4944151" cy="946354"/>
      </dsp:txXfrm>
    </dsp:sp>
    <dsp:sp modelId="{677F0429-58A6-D140-900D-3D7DC1E588B4}">
      <dsp:nvSpPr>
        <dsp:cNvPr id="0" name=""/>
        <dsp:cNvSpPr/>
      </dsp:nvSpPr>
      <dsp:spPr>
        <a:xfrm>
          <a:off x="0" y="2839064"/>
          <a:ext cx="4944151"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AFF4B7F-3D37-EC41-8627-0FE4ECE40858}">
      <dsp:nvSpPr>
        <dsp:cNvPr id="0" name=""/>
        <dsp:cNvSpPr/>
      </dsp:nvSpPr>
      <dsp:spPr>
        <a:xfrm>
          <a:off x="0" y="2839064"/>
          <a:ext cx="4944151" cy="94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l-GR" sz="2600" kern="1200" dirty="0"/>
            <a:t>Υβριδικό μοντέλο συστάσεων</a:t>
          </a:r>
          <a:endParaRPr lang="en-US" sz="2600" kern="1200" dirty="0"/>
        </a:p>
      </dsp:txBody>
      <dsp:txXfrm>
        <a:off x="0" y="2839064"/>
        <a:ext cx="4944151" cy="9463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0BB09-8157-3D42-A8CD-98575DEAEB4C}">
      <dsp:nvSpPr>
        <dsp:cNvPr id="0" name=""/>
        <dsp:cNvSpPr/>
      </dsp:nvSpPr>
      <dsp:spPr>
        <a:xfrm>
          <a:off x="0" y="0"/>
          <a:ext cx="3505494"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894EC3E-C4C0-F24F-BA92-D9A49D5A5E27}">
      <dsp:nvSpPr>
        <dsp:cNvPr id="0" name=""/>
        <dsp:cNvSpPr/>
      </dsp:nvSpPr>
      <dsp:spPr>
        <a:xfrm>
          <a:off x="0" y="0"/>
          <a:ext cx="3505494" cy="94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l-GR" sz="2600" b="1" kern="1200" dirty="0">
              <a:latin typeface="+mj-lt"/>
            </a:rPr>
            <a:t>Πρόβλημα ψυχρής εκκίνησης</a:t>
          </a:r>
          <a:endParaRPr lang="en-US" sz="2600" b="1" kern="1200" dirty="0">
            <a:latin typeface="+mj-lt"/>
          </a:endParaRPr>
        </a:p>
      </dsp:txBody>
      <dsp:txXfrm>
        <a:off x="0" y="0"/>
        <a:ext cx="3505494" cy="946354"/>
      </dsp:txXfrm>
    </dsp:sp>
    <dsp:sp modelId="{B5EDC6FF-5418-C940-AEB4-6033126CB9BA}">
      <dsp:nvSpPr>
        <dsp:cNvPr id="0" name=""/>
        <dsp:cNvSpPr/>
      </dsp:nvSpPr>
      <dsp:spPr>
        <a:xfrm>
          <a:off x="0" y="946354"/>
          <a:ext cx="3505494"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F520936-771D-AD42-9FFD-72006ABB20DA}">
      <dsp:nvSpPr>
        <dsp:cNvPr id="0" name=""/>
        <dsp:cNvSpPr/>
      </dsp:nvSpPr>
      <dsp:spPr>
        <a:xfrm>
          <a:off x="0" y="946354"/>
          <a:ext cx="3505494" cy="94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l-GR" sz="2600" b="1" kern="1200" dirty="0">
              <a:latin typeface="+mj-lt"/>
            </a:rPr>
            <a:t>Αραιότητα</a:t>
          </a:r>
          <a:endParaRPr lang="en-US" sz="2600" b="1" kern="1200" dirty="0">
            <a:latin typeface="+mj-lt"/>
          </a:endParaRPr>
        </a:p>
      </dsp:txBody>
      <dsp:txXfrm>
        <a:off x="0" y="946354"/>
        <a:ext cx="3505494" cy="946354"/>
      </dsp:txXfrm>
    </dsp:sp>
    <dsp:sp modelId="{B078152D-7EDA-9444-AFD0-5CDEC0C2DCA4}">
      <dsp:nvSpPr>
        <dsp:cNvPr id="0" name=""/>
        <dsp:cNvSpPr/>
      </dsp:nvSpPr>
      <dsp:spPr>
        <a:xfrm>
          <a:off x="0" y="1892709"/>
          <a:ext cx="3505494"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2702BFF-DE31-FA42-8CBA-48DAFDB7A5F7}">
      <dsp:nvSpPr>
        <dsp:cNvPr id="0" name=""/>
        <dsp:cNvSpPr/>
      </dsp:nvSpPr>
      <dsp:spPr>
        <a:xfrm>
          <a:off x="0" y="1892709"/>
          <a:ext cx="3505494" cy="94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l-GR" sz="2600" b="1" kern="1200" dirty="0">
              <a:latin typeface="+mj-lt"/>
            </a:rPr>
            <a:t>Επεκτασιμότητα</a:t>
          </a:r>
          <a:endParaRPr lang="en-US" sz="2600" kern="1200" dirty="0">
            <a:latin typeface="+mj-lt"/>
          </a:endParaRPr>
        </a:p>
      </dsp:txBody>
      <dsp:txXfrm>
        <a:off x="0" y="1892709"/>
        <a:ext cx="3505494" cy="946354"/>
      </dsp:txXfrm>
    </dsp:sp>
    <dsp:sp modelId="{3B4BE2FA-5E4D-7B4B-B82E-CE72473570E7}">
      <dsp:nvSpPr>
        <dsp:cNvPr id="0" name=""/>
        <dsp:cNvSpPr/>
      </dsp:nvSpPr>
      <dsp:spPr>
        <a:xfrm>
          <a:off x="0" y="2839064"/>
          <a:ext cx="3505494"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167701A-EFAC-CC4D-8221-399BBD41E607}">
      <dsp:nvSpPr>
        <dsp:cNvPr id="0" name=""/>
        <dsp:cNvSpPr/>
      </dsp:nvSpPr>
      <dsp:spPr>
        <a:xfrm>
          <a:off x="0" y="2839064"/>
          <a:ext cx="3505494" cy="94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l-GR" sz="2600" b="1" kern="1200" noProof="0" dirty="0">
              <a:latin typeface="+mj-lt"/>
            </a:rPr>
            <a:t>Υπερεξειδίκευση</a:t>
          </a:r>
          <a:endParaRPr lang="en-US" sz="2600" kern="1200" dirty="0">
            <a:latin typeface="+mj-lt"/>
          </a:endParaRPr>
        </a:p>
      </dsp:txBody>
      <dsp:txXfrm>
        <a:off x="0" y="2839064"/>
        <a:ext cx="3505494" cy="9463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18F2D-BB70-43CB-BB49-83BE44BE10D2}">
      <dsp:nvSpPr>
        <dsp:cNvPr id="0" name=""/>
        <dsp:cNvSpPr/>
      </dsp:nvSpPr>
      <dsp:spPr>
        <a:xfrm>
          <a:off x="0" y="0"/>
          <a:ext cx="362706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4AC470-82C3-4591-81A0-0CD130F8022F}">
      <dsp:nvSpPr>
        <dsp:cNvPr id="0" name=""/>
        <dsp:cNvSpPr/>
      </dsp:nvSpPr>
      <dsp:spPr>
        <a:xfrm>
          <a:off x="0" y="0"/>
          <a:ext cx="3627063" cy="846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dirty="0"/>
            <a:t>HTML</a:t>
          </a:r>
          <a:r>
            <a:rPr lang="el-GR" sz="3300" b="1" kern="1200" dirty="0"/>
            <a:t> – </a:t>
          </a:r>
          <a:r>
            <a:rPr lang="en-US" sz="3300" b="1" kern="1200" dirty="0"/>
            <a:t>CSS</a:t>
          </a:r>
          <a:endParaRPr lang="en-US" sz="3300" kern="1200" dirty="0"/>
        </a:p>
      </dsp:txBody>
      <dsp:txXfrm>
        <a:off x="0" y="0"/>
        <a:ext cx="3627063" cy="846786"/>
      </dsp:txXfrm>
    </dsp:sp>
    <dsp:sp modelId="{88651E43-BE0A-45D6-AEC8-8AB1354C447D}">
      <dsp:nvSpPr>
        <dsp:cNvPr id="0" name=""/>
        <dsp:cNvSpPr/>
      </dsp:nvSpPr>
      <dsp:spPr>
        <a:xfrm>
          <a:off x="0" y="846786"/>
          <a:ext cx="362706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E43DE9-DFFB-4E57-BF73-3CE279330D3E}">
      <dsp:nvSpPr>
        <dsp:cNvPr id="0" name=""/>
        <dsp:cNvSpPr/>
      </dsp:nvSpPr>
      <dsp:spPr>
        <a:xfrm>
          <a:off x="0" y="846786"/>
          <a:ext cx="3627063" cy="846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dirty="0"/>
            <a:t>JavaScript </a:t>
          </a:r>
          <a:r>
            <a:rPr lang="el-GR" sz="3300" b="1" kern="1200" dirty="0"/>
            <a:t>–</a:t>
          </a:r>
          <a:r>
            <a:rPr lang="en-US" sz="3300" b="1" kern="1200" dirty="0"/>
            <a:t> JQuery</a:t>
          </a:r>
          <a:endParaRPr lang="en-US" sz="3300" kern="1200" dirty="0"/>
        </a:p>
      </dsp:txBody>
      <dsp:txXfrm>
        <a:off x="0" y="846786"/>
        <a:ext cx="3627063" cy="846786"/>
      </dsp:txXfrm>
    </dsp:sp>
    <dsp:sp modelId="{D2A5B1D4-0B9A-4547-AE39-4F88A4C8AF88}">
      <dsp:nvSpPr>
        <dsp:cNvPr id="0" name=""/>
        <dsp:cNvSpPr/>
      </dsp:nvSpPr>
      <dsp:spPr>
        <a:xfrm>
          <a:off x="0" y="1693572"/>
          <a:ext cx="362706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51F6D-D99B-449D-9695-E98F4350C9EC}">
      <dsp:nvSpPr>
        <dsp:cNvPr id="0" name=""/>
        <dsp:cNvSpPr/>
      </dsp:nvSpPr>
      <dsp:spPr>
        <a:xfrm>
          <a:off x="0" y="1693572"/>
          <a:ext cx="3627063" cy="846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dirty="0"/>
            <a:t>Python </a:t>
          </a:r>
          <a:r>
            <a:rPr lang="el-GR" sz="3300" b="1" kern="1200" dirty="0"/>
            <a:t>–</a:t>
          </a:r>
          <a:r>
            <a:rPr lang="en-US" sz="3300" b="1" kern="1200" dirty="0"/>
            <a:t> Flask</a:t>
          </a:r>
          <a:endParaRPr lang="en-US" sz="3300" kern="1200" dirty="0"/>
        </a:p>
      </dsp:txBody>
      <dsp:txXfrm>
        <a:off x="0" y="1693572"/>
        <a:ext cx="3627063" cy="846786"/>
      </dsp:txXfrm>
    </dsp:sp>
    <dsp:sp modelId="{83FB9A00-4E22-4419-9FC0-10CC54F76614}">
      <dsp:nvSpPr>
        <dsp:cNvPr id="0" name=""/>
        <dsp:cNvSpPr/>
      </dsp:nvSpPr>
      <dsp:spPr>
        <a:xfrm>
          <a:off x="0" y="2540358"/>
          <a:ext cx="362706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022AF-819D-4E42-B225-4426A445DDF7}">
      <dsp:nvSpPr>
        <dsp:cNvPr id="0" name=""/>
        <dsp:cNvSpPr/>
      </dsp:nvSpPr>
      <dsp:spPr>
        <a:xfrm>
          <a:off x="0" y="2540358"/>
          <a:ext cx="3627063" cy="846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dirty="0"/>
            <a:t>MySQL </a:t>
          </a:r>
          <a:r>
            <a:rPr lang="el-GR" sz="3300" b="1" kern="1200" dirty="0"/>
            <a:t>–</a:t>
          </a:r>
          <a:r>
            <a:rPr lang="en-US" sz="3300" b="1" kern="1200" dirty="0"/>
            <a:t> XAMPP</a:t>
          </a:r>
          <a:endParaRPr lang="en-US" sz="3300" kern="1200" dirty="0"/>
        </a:p>
      </dsp:txBody>
      <dsp:txXfrm>
        <a:off x="0" y="2540358"/>
        <a:ext cx="3627063" cy="846786"/>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45659" cy="498215"/>
          </a:xfrm>
          <a:prstGeom prst="rect">
            <a:avLst/>
          </a:prstGeom>
        </p:spPr>
        <p:txBody>
          <a:bodyPr vert="horz" lIns="95570" tIns="47786" rIns="95570" bIns="47786" rtlCol="0"/>
          <a:lstStyle>
            <a:lvl1pPr algn="l">
              <a:defRPr sz="1300"/>
            </a:lvl1pPr>
          </a:lstStyle>
          <a:p>
            <a:endParaRPr lang="el-GR" dirty="0"/>
          </a:p>
        </p:txBody>
      </p:sp>
      <p:sp>
        <p:nvSpPr>
          <p:cNvPr id="3" name="Θέση ημερομηνίας 2"/>
          <p:cNvSpPr>
            <a:spLocks noGrp="1"/>
          </p:cNvSpPr>
          <p:nvPr>
            <p:ph type="dt" idx="1"/>
          </p:nvPr>
        </p:nvSpPr>
        <p:spPr>
          <a:xfrm>
            <a:off x="3850443" y="0"/>
            <a:ext cx="2945659" cy="498215"/>
          </a:xfrm>
          <a:prstGeom prst="rect">
            <a:avLst/>
          </a:prstGeom>
        </p:spPr>
        <p:txBody>
          <a:bodyPr vert="horz" lIns="95570" tIns="47786" rIns="95570" bIns="47786" rtlCol="0"/>
          <a:lstStyle>
            <a:lvl1pPr algn="r">
              <a:defRPr sz="1300"/>
            </a:lvl1pPr>
          </a:lstStyle>
          <a:p>
            <a:fld id="{9B4E8A9C-417D-4D07-A02B-F9879D2AE571}" type="datetimeFigureOut">
              <a:rPr lang="el-GR" smtClean="0"/>
              <a:t>4/7/2022</a:t>
            </a:fld>
            <a:endParaRPr lang="el-GR" dirty="0"/>
          </a:p>
        </p:txBody>
      </p:sp>
      <p:sp>
        <p:nvSpPr>
          <p:cNvPr id="4" name="Θέση εικόνας διαφάνειας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5570" tIns="47786" rIns="95570" bIns="47786" rtlCol="0" anchor="ctr"/>
          <a:lstStyle/>
          <a:p>
            <a:endParaRPr lang="el-GR" dirty="0"/>
          </a:p>
        </p:txBody>
      </p:sp>
      <p:sp>
        <p:nvSpPr>
          <p:cNvPr id="5" name="Θέση σημειώσεων 4"/>
          <p:cNvSpPr>
            <a:spLocks noGrp="1"/>
          </p:cNvSpPr>
          <p:nvPr>
            <p:ph type="body" sz="quarter" idx="3"/>
          </p:nvPr>
        </p:nvSpPr>
        <p:spPr>
          <a:xfrm>
            <a:off x="679768" y="4778723"/>
            <a:ext cx="5438140" cy="3909864"/>
          </a:xfrm>
          <a:prstGeom prst="rect">
            <a:avLst/>
          </a:prstGeom>
        </p:spPr>
        <p:txBody>
          <a:bodyPr vert="horz" lIns="95570" tIns="47786" rIns="95570" bIns="47786" rtlCol="0"/>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Θέση υποσέλιδου 5"/>
          <p:cNvSpPr>
            <a:spLocks noGrp="1"/>
          </p:cNvSpPr>
          <p:nvPr>
            <p:ph type="ftr" sz="quarter" idx="4"/>
          </p:nvPr>
        </p:nvSpPr>
        <p:spPr>
          <a:xfrm>
            <a:off x="0" y="9431600"/>
            <a:ext cx="2945659" cy="498214"/>
          </a:xfrm>
          <a:prstGeom prst="rect">
            <a:avLst/>
          </a:prstGeom>
        </p:spPr>
        <p:txBody>
          <a:bodyPr vert="horz" lIns="95570" tIns="47786" rIns="95570" bIns="47786" rtlCol="0" anchor="b"/>
          <a:lstStyle>
            <a:lvl1pPr algn="l">
              <a:defRPr sz="1300"/>
            </a:lvl1pPr>
          </a:lstStyle>
          <a:p>
            <a:endParaRPr lang="el-GR" dirty="0"/>
          </a:p>
        </p:txBody>
      </p:sp>
      <p:sp>
        <p:nvSpPr>
          <p:cNvPr id="7" name="Θέση αριθμού διαφάνειας 6"/>
          <p:cNvSpPr>
            <a:spLocks noGrp="1"/>
          </p:cNvSpPr>
          <p:nvPr>
            <p:ph type="sldNum" sz="quarter" idx="5"/>
          </p:nvPr>
        </p:nvSpPr>
        <p:spPr>
          <a:xfrm>
            <a:off x="3850443" y="9431600"/>
            <a:ext cx="2945659" cy="498214"/>
          </a:xfrm>
          <a:prstGeom prst="rect">
            <a:avLst/>
          </a:prstGeom>
        </p:spPr>
        <p:txBody>
          <a:bodyPr vert="horz" lIns="95570" tIns="47786" rIns="95570" bIns="47786" rtlCol="0" anchor="b"/>
          <a:lstStyle>
            <a:lvl1pPr algn="r">
              <a:defRPr sz="1300"/>
            </a:lvl1pPr>
          </a:lstStyle>
          <a:p>
            <a:fld id="{9F0AAA63-3123-417F-A9A3-58244178FCF0}" type="slidenum">
              <a:rPr lang="el-GR" smtClean="0"/>
              <a:t>‹#›</a:t>
            </a:fld>
            <a:endParaRPr lang="el-GR" dirty="0"/>
          </a:p>
        </p:txBody>
      </p:sp>
    </p:spTree>
    <p:extLst>
      <p:ext uri="{BB962C8B-B14F-4D97-AF65-F5344CB8AC3E}">
        <p14:creationId xmlns:p14="http://schemas.microsoft.com/office/powerpoint/2010/main" val="348625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4" name="Θέση αριθμού διαφάνειας 3"/>
          <p:cNvSpPr>
            <a:spLocks noGrp="1"/>
          </p:cNvSpPr>
          <p:nvPr>
            <p:ph type="sldNum" sz="quarter" idx="5"/>
          </p:nvPr>
        </p:nvSpPr>
        <p:spPr/>
        <p:txBody>
          <a:bodyPr/>
          <a:lstStyle/>
          <a:p>
            <a:fld id="{9F0AAA63-3123-417F-A9A3-58244178FCF0}" type="slidenum">
              <a:rPr lang="el-GR" smtClean="0"/>
              <a:t>1</a:t>
            </a:fld>
            <a:endParaRPr lang="el-GR" dirty="0"/>
          </a:p>
        </p:txBody>
      </p:sp>
      <p:sp>
        <p:nvSpPr>
          <p:cNvPr id="3" name="Notes Placeholder 2">
            <a:extLst>
              <a:ext uri="{FF2B5EF4-FFF2-40B4-BE49-F238E27FC236}">
                <a16:creationId xmlns:a16="http://schemas.microsoft.com/office/drawing/2014/main" id="{76D838AA-1AC4-492E-8D2D-7BB47541C778}"/>
              </a:ext>
            </a:extLst>
          </p:cNvPr>
          <p:cNvSpPr>
            <a:spLocks noGrp="1"/>
          </p:cNvSpPr>
          <p:nvPr>
            <p:ph type="body" idx="1"/>
          </p:nvPr>
        </p:nvSpPr>
        <p:spPr>
          <a:xfrm>
            <a:off x="420688" y="4778723"/>
            <a:ext cx="5956300" cy="390986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100" dirty="0">
              <a:latin typeface="+mn-lt"/>
            </a:endParaRPr>
          </a:p>
        </p:txBody>
      </p:sp>
    </p:spTree>
    <p:extLst>
      <p:ext uri="{BB962C8B-B14F-4D97-AF65-F5344CB8AC3E}">
        <p14:creationId xmlns:p14="http://schemas.microsoft.com/office/powerpoint/2010/main" val="2688809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a:xfrm>
            <a:off x="0" y="4592637"/>
            <a:ext cx="6797675" cy="53371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100" b="1" dirty="0">
                <a:latin typeface="+mn-lt"/>
              </a:rPr>
              <a:t>Επιπρόσθετες σημειώσεις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algn="just">
              <a:lnSpc>
                <a:spcPct val="150000"/>
              </a:lnSpc>
              <a:spcBef>
                <a:spcPts val="600"/>
              </a:spcBef>
              <a:spcAft>
                <a:spcPts val="600"/>
              </a:spcAft>
            </a:pPr>
            <a:r>
              <a:rPr lang="el-GR" sz="1100" kern="50" dirty="0">
                <a:effectLst/>
                <a:latin typeface="+mn-lt"/>
                <a:ea typeface="SimSun" panose="02010600030101010101" pitchFamily="2" charset="-122"/>
                <a:cs typeface="Mangal" panose="02040503050203030202" pitchFamily="18" charset="0"/>
              </a:rPr>
              <a:t>Ειδικότερα, στο πλαίσιο της ηλεκτρονικής μάθησης, τα συστήματα συστάσεων έχουν μοναδικά χαρακτηριστικά όπως:</a:t>
            </a:r>
          </a:p>
          <a:p>
            <a:pPr algn="just">
              <a:lnSpc>
                <a:spcPct val="150000"/>
              </a:lnSpc>
              <a:spcBef>
                <a:spcPts val="600"/>
              </a:spcBef>
              <a:spcAft>
                <a:spcPts val="600"/>
              </a:spcAft>
            </a:pPr>
            <a:endParaRPr lang="el-GR" sz="1100" kern="50" dirty="0">
              <a:effectLst/>
              <a:latin typeface="+mn-lt"/>
              <a:ea typeface="SimSun" panose="02010600030101010101" pitchFamily="2" charset="-122"/>
              <a:cs typeface="Mangal" panose="02040503050203030202" pitchFamily="18" charset="0"/>
            </a:endParaRPr>
          </a:p>
          <a:p>
            <a:pPr marL="0" marR="0">
              <a:spcBef>
                <a:spcPts val="0"/>
              </a:spcBef>
              <a:spcAft>
                <a:spcPts val="0"/>
              </a:spcAft>
            </a:pPr>
            <a:r>
              <a:rPr lang="el-GR" sz="1100" dirty="0">
                <a:effectLst/>
                <a:latin typeface="+mn-lt"/>
                <a:ea typeface="Calibri" panose="020F0502020204030204" pitchFamily="34" charset="0"/>
                <a:cs typeface="Calibri" panose="020F0502020204030204" pitchFamily="34" charset="0"/>
              </a:rPr>
              <a:t>(1) Καθορίζουν το πλαίσιο μάθησης, δηλαδή το σκοπό παρακολούθησης του μαθήματος και το στυλ μάθησης. Οι συστάσεις για φοιτητές πλήρους φοίτησης και φοιτητές αποσπασματικού χρόνου θα πρέπει να είναι διαφορετικές.</a:t>
            </a:r>
            <a:endParaRPr lang="el-GR" sz="1100" dirty="0">
              <a:effectLst/>
              <a:latin typeface="+mn-lt"/>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endParaRPr lang="el-GR" sz="1100" kern="50" dirty="0">
              <a:effectLst/>
              <a:latin typeface="+mn-lt"/>
              <a:ea typeface="SimSun" panose="02010600030101010101" pitchFamily="2" charset="-122"/>
              <a:cs typeface="Mangal" panose="02040503050203030202" pitchFamily="18" charset="0"/>
            </a:endParaRPr>
          </a:p>
          <a:p>
            <a:pPr marL="0" marR="0" algn="just">
              <a:spcBef>
                <a:spcPts val="0"/>
              </a:spcBef>
              <a:spcAft>
                <a:spcPts val="0"/>
              </a:spcAft>
            </a:pPr>
            <a:r>
              <a:rPr lang="el-GR" sz="1100" kern="50" dirty="0">
                <a:effectLst/>
                <a:latin typeface="+mn-lt"/>
                <a:ea typeface="SimSun" panose="02010600030101010101" pitchFamily="2" charset="-122"/>
                <a:cs typeface="Mangal" panose="02040503050203030202" pitchFamily="18" charset="0"/>
              </a:rPr>
              <a:t>(2) </a:t>
            </a:r>
            <a:r>
              <a:rPr lang="el-GR" sz="1100" dirty="0">
                <a:effectLst/>
                <a:latin typeface="+mn-lt"/>
                <a:ea typeface="Calibri" panose="020F0502020204030204" pitchFamily="34" charset="0"/>
                <a:cs typeface="Calibri" panose="020F0502020204030204" pitchFamily="34" charset="0"/>
              </a:rPr>
              <a:t>Οργανώνουν τα μαθήματα εκμάθησης, τις δραστηριότητες και το υλικό, προκειμένου να διασφαλιστεί ότι πληρούνται οι προϋποθέσεις ορισμένων μαθημάτων. Ένα απλό παράδειγμα είναι ότι, εάν το μάθημα «Σχεδίαση Συστήματος» χρειάζεται το προαπαιτούμενο μάθημα «Βάση Δεδομένων», τότε θα ήταν ακατάλληλη η σύσταση του μαθήματος «Σχεδίαση Συστήματος» εάν ο εκπαιδευόμενος δεν έχει παρακολουθήσει ακόμη το μάθημα «Βάση δεδομένων».</a:t>
            </a:r>
            <a:endParaRPr lang="el-GR" sz="1100" dirty="0">
              <a:effectLst/>
              <a:latin typeface="+mn-lt"/>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endParaRPr lang="el-GR" sz="1100" kern="50" dirty="0">
              <a:effectLst/>
              <a:latin typeface="+mn-lt"/>
              <a:ea typeface="SimSun" panose="02010600030101010101" pitchFamily="2" charset="-122"/>
              <a:cs typeface="Mangal" panose="02040503050203030202" pitchFamily="18" charset="0"/>
            </a:endParaRPr>
          </a:p>
          <a:p>
            <a:pPr marL="0" marR="0" algn="just">
              <a:spcBef>
                <a:spcPts val="0"/>
              </a:spcBef>
              <a:spcAft>
                <a:spcPts val="0"/>
              </a:spcAft>
            </a:pPr>
            <a:r>
              <a:rPr lang="el-GR" sz="1100" kern="50" dirty="0">
                <a:effectLst/>
                <a:latin typeface="+mn-lt"/>
                <a:ea typeface="SimSun" panose="02010600030101010101" pitchFamily="2" charset="-122"/>
                <a:cs typeface="Mangal" panose="02040503050203030202" pitchFamily="18" charset="0"/>
              </a:rPr>
              <a:t>(3) </a:t>
            </a:r>
            <a:r>
              <a:rPr lang="el-GR" sz="1100" dirty="0">
                <a:effectLst/>
                <a:latin typeface="+mn-lt"/>
                <a:ea typeface="Calibri" panose="020F0502020204030204" pitchFamily="34" charset="0"/>
                <a:cs typeface="Calibri" panose="020F0502020204030204" pitchFamily="34" charset="0"/>
              </a:rPr>
              <a:t>Τέλος, βοηθούν στην Ευκολότερη επίτευξη των μαθησιακών στόχων.</a:t>
            </a:r>
            <a:endParaRPr lang="el-GR" sz="1100" dirty="0">
              <a:effectLst/>
              <a:latin typeface="+mn-lt"/>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endParaRPr lang="el-GR" sz="1100" kern="50" dirty="0">
              <a:effectLst/>
              <a:ea typeface="SimSun" panose="02010600030101010101" pitchFamily="2" charset="-122"/>
              <a:cs typeface="Mangal" panose="02040503050203030202" pitchFamily="18" charset="0"/>
            </a:endParaRPr>
          </a:p>
        </p:txBody>
      </p:sp>
      <p:sp>
        <p:nvSpPr>
          <p:cNvPr id="4" name="Θέση αριθμού διαφάνειας 3"/>
          <p:cNvSpPr>
            <a:spLocks noGrp="1"/>
          </p:cNvSpPr>
          <p:nvPr>
            <p:ph type="sldNum" sz="quarter" idx="5"/>
          </p:nvPr>
        </p:nvSpPr>
        <p:spPr/>
        <p:txBody>
          <a:bodyPr/>
          <a:lstStyle/>
          <a:p>
            <a:fld id="{9F0AAA63-3123-417F-A9A3-58244178FCF0}" type="slidenum">
              <a:rPr lang="el-GR" smtClean="0"/>
              <a:t>10</a:t>
            </a:fld>
            <a:endParaRPr lang="el-GR" dirty="0"/>
          </a:p>
        </p:txBody>
      </p:sp>
    </p:spTree>
    <p:extLst>
      <p:ext uri="{BB962C8B-B14F-4D97-AF65-F5344CB8AC3E}">
        <p14:creationId xmlns:p14="http://schemas.microsoft.com/office/powerpoint/2010/main" val="484395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a:xfrm>
            <a:off x="53340" y="4778523"/>
            <a:ext cx="6667500" cy="465307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100" b="1" dirty="0"/>
              <a:t>Επιπρόσθετες σημειώσεις</a:t>
            </a:r>
            <a:endParaRPr lang="en-US" sz="11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1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100" kern="50" dirty="0">
                <a:ea typeface="SimSun" panose="02010600030101010101" pitchFamily="2" charset="-122"/>
                <a:cs typeface="Mangal" panose="02040503050203030202" pitchFamily="18" charset="0"/>
              </a:rPr>
              <a:t>Ένα σύστημα συστάσεων ηλεκτρονικής μάθησης περιλαμβάνει τρία κύρια στοιχεία: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100" kern="50" dirty="0">
              <a:ea typeface="SimSun" panose="02010600030101010101" pitchFamily="2" charset="-122"/>
              <a:cs typeface="Mangal" panose="02040503050203030202"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100" b="1" kern="50" dirty="0">
                <a:ea typeface="SimSun" panose="02010600030101010101" pitchFamily="2" charset="-122"/>
                <a:cs typeface="Mangal" panose="02040503050203030202" pitchFamily="18" charset="0"/>
              </a:rPr>
              <a:t>Διεπαφή χρήστη </a:t>
            </a:r>
            <a:r>
              <a:rPr lang="el-GR" sz="1100" kern="50" dirty="0">
                <a:ea typeface="SimSun" panose="02010600030101010101" pitchFamily="2" charset="-122"/>
                <a:cs typeface="Mangal" panose="02040503050203030202" pitchFamily="18" charset="0"/>
              </a:rPr>
              <a:t>(</a:t>
            </a:r>
            <a:r>
              <a:rPr lang="en-US" sz="1100" kern="50" dirty="0">
                <a:ea typeface="SimSun" panose="02010600030101010101" pitchFamily="2" charset="-122"/>
                <a:cs typeface="Mangal" panose="02040503050203030202" pitchFamily="18" charset="0"/>
              </a:rPr>
              <a:t>User interface) </a:t>
            </a:r>
            <a:r>
              <a:rPr lang="el-GR" sz="1100" kern="50" dirty="0">
                <a:ea typeface="SimSun" panose="02010600030101010101" pitchFamily="2" charset="-122"/>
                <a:cs typeface="Mangal" panose="02040503050203030202" pitchFamily="18" charset="0"/>
              </a:rPr>
              <a:t>που συνδέεται μέσω ενός συλλέκτη δεδομένων </a:t>
            </a:r>
            <a:r>
              <a:rPr lang="en-US" sz="1100" kern="50" dirty="0">
                <a:ea typeface="SimSun" panose="02010600030101010101" pitchFamily="2" charset="-122"/>
                <a:cs typeface="Mangal" panose="02040503050203030202" pitchFamily="18" charset="0"/>
              </a:rPr>
              <a:t>(Data Collector) </a:t>
            </a:r>
            <a:r>
              <a:rPr lang="el-GR" sz="1100" kern="50" dirty="0">
                <a:ea typeface="SimSun" panose="02010600030101010101" pitchFamily="2" charset="-122"/>
                <a:cs typeface="Mangal" panose="02040503050203030202" pitchFamily="18" charset="0"/>
              </a:rPr>
              <a:t>που συλλέγει τα δεδομένα του χρήστη σε ένα διακομιστή Βάσης Δεδομένων (</a:t>
            </a:r>
            <a:r>
              <a:rPr lang="en-US" sz="1100" kern="50" dirty="0">
                <a:ea typeface="SimSun" panose="02010600030101010101" pitchFamily="2" charset="-122"/>
                <a:cs typeface="Mangal" panose="02040503050203030202" pitchFamily="18" charset="0"/>
              </a:rPr>
              <a:t>Database server).</a:t>
            </a:r>
            <a:endParaRPr lang="el-GR" sz="1100" kern="50" dirty="0">
              <a:ea typeface="SimSun" panose="02010600030101010101" pitchFamily="2" charset="-122"/>
              <a:cs typeface="Mangal" panose="02040503050203030202"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50" dirty="0">
              <a:ea typeface="SimSun" panose="02010600030101010101" pitchFamily="2" charset="-122"/>
              <a:cs typeface="Mangal" panose="02040503050203030202" pitchFamily="18" charset="0"/>
            </a:endParaRPr>
          </a:p>
          <a:p>
            <a:pPr marL="0" marR="0" lvl="0" indent="0" algn="just" defTabSz="914400" rtl="0" eaLnBrk="1" fontAlgn="auto" latinLnBrk="0" hangingPunct="1">
              <a:lnSpc>
                <a:spcPct val="100000"/>
              </a:lnSpc>
              <a:spcBef>
                <a:spcPts val="600"/>
              </a:spcBef>
              <a:spcAft>
                <a:spcPts val="600"/>
              </a:spcAft>
              <a:buClrTx/>
              <a:buSzTx/>
              <a:buFontTx/>
              <a:buNone/>
              <a:tabLst/>
              <a:defRPr/>
            </a:pPr>
            <a:r>
              <a:rPr lang="el-GR" sz="1100" b="1" kern="50" dirty="0">
                <a:effectLst/>
                <a:ea typeface="SimSun" panose="02010600030101010101" pitchFamily="2" charset="-122"/>
                <a:cs typeface="Mangal" panose="02040503050203030202" pitchFamily="18" charset="0"/>
              </a:rPr>
              <a:t>Διακομιστής βάσης δεδομένων:</a:t>
            </a:r>
            <a:r>
              <a:rPr lang="el-GR" sz="1100" kern="50" dirty="0">
                <a:effectLst/>
                <a:ea typeface="SimSun" panose="02010600030101010101" pitchFamily="2" charset="-122"/>
                <a:cs typeface="Mangal" panose="02040503050203030202" pitchFamily="18" charset="0"/>
              </a:rPr>
              <a:t> Η βάση δεδομένων αποθηκεύει όλα τα δεδομένα του συστήματος, τα οποία περιλαμβάνουν κυρίως τη βάση δεδομένων του εκπαιδευόμενου και τη βάση δεδομένων αντικειμένων.</a:t>
            </a:r>
          </a:p>
          <a:p>
            <a:pPr marL="0" marR="0" lvl="0" indent="0" algn="just" defTabSz="914400" rtl="0" eaLnBrk="1" fontAlgn="auto" latinLnBrk="0" hangingPunct="1">
              <a:lnSpc>
                <a:spcPct val="100000"/>
              </a:lnSpc>
              <a:spcBef>
                <a:spcPts val="600"/>
              </a:spcBef>
              <a:spcAft>
                <a:spcPts val="600"/>
              </a:spcAft>
              <a:buClrTx/>
              <a:buSzTx/>
              <a:buFontTx/>
              <a:buNone/>
              <a:tabLst/>
              <a:defRPr/>
            </a:pPr>
            <a:r>
              <a:rPr lang="el-GR" sz="1100" kern="50" dirty="0">
                <a:effectLst/>
                <a:ea typeface="SimSun" panose="02010600030101010101" pitchFamily="2" charset="-122"/>
                <a:cs typeface="Mangal" panose="02040503050203030202" pitchFamily="18" charset="0"/>
              </a:rPr>
              <a:t>Η </a:t>
            </a:r>
            <a:r>
              <a:rPr lang="el-GR" sz="1100" b="1" kern="50" dirty="0">
                <a:effectLst/>
                <a:ea typeface="SimSun" panose="02010600030101010101" pitchFamily="2" charset="-122"/>
                <a:cs typeface="Mangal" panose="02040503050203030202" pitchFamily="18" charset="0"/>
              </a:rPr>
              <a:t>βάση δεδομένων χρηστών </a:t>
            </a:r>
            <a:r>
              <a:rPr lang="el-GR" sz="1100" kern="50" dirty="0">
                <a:effectLst/>
                <a:ea typeface="SimSun" panose="02010600030101010101" pitchFamily="2" charset="-122"/>
                <a:cs typeface="Mangal" panose="02040503050203030202" pitchFamily="18" charset="0"/>
              </a:rPr>
              <a:t>περιέχει τις πληροφορίες και τις συμπεριφορές κάθε χρήστη, οι οποίες θα χρησιμοποιηθούν για τη διεξαγωγή του μαθησιακού προφίλ. </a:t>
            </a:r>
          </a:p>
          <a:p>
            <a:pPr marL="0" marR="0" lvl="0" indent="0" algn="just" defTabSz="914400" rtl="0" eaLnBrk="1" fontAlgn="auto" latinLnBrk="0" hangingPunct="1">
              <a:lnSpc>
                <a:spcPct val="100000"/>
              </a:lnSpc>
              <a:spcBef>
                <a:spcPts val="600"/>
              </a:spcBef>
              <a:spcAft>
                <a:spcPts val="600"/>
              </a:spcAft>
              <a:buClrTx/>
              <a:buSzTx/>
              <a:buFontTx/>
              <a:buNone/>
              <a:tabLst/>
              <a:defRPr/>
            </a:pPr>
            <a:r>
              <a:rPr lang="el-GR" sz="1100" kern="50" dirty="0">
                <a:effectLst/>
                <a:ea typeface="SimSun" panose="02010600030101010101" pitchFamily="2" charset="-122"/>
                <a:cs typeface="Mangal" panose="02040503050203030202" pitchFamily="18" charset="0"/>
              </a:rPr>
              <a:t>Η </a:t>
            </a:r>
            <a:r>
              <a:rPr lang="el-GR" sz="1100" b="1" kern="50" dirty="0">
                <a:effectLst/>
                <a:ea typeface="SimSun" panose="02010600030101010101" pitchFamily="2" charset="-122"/>
                <a:cs typeface="Mangal" panose="02040503050203030202" pitchFamily="18" charset="0"/>
              </a:rPr>
              <a:t>βάση δεδομένων αντικειμένων </a:t>
            </a:r>
            <a:r>
              <a:rPr lang="el-GR" sz="1100" kern="50" dirty="0">
                <a:effectLst/>
                <a:ea typeface="SimSun" panose="02010600030101010101" pitchFamily="2" charset="-122"/>
                <a:cs typeface="Mangal" panose="02040503050203030202" pitchFamily="18" charset="0"/>
              </a:rPr>
              <a:t>περιέχει τις πληροφορίες για κάθε εκπαιδευτικό υλικό/αντικείμενο/δραστηριότητα.</a:t>
            </a:r>
          </a:p>
          <a:p>
            <a:pPr marL="0" marR="0" lvl="0" indent="0" algn="just" defTabSz="914400" rtl="0" eaLnBrk="1" fontAlgn="auto" latinLnBrk="0" hangingPunct="1">
              <a:lnSpc>
                <a:spcPct val="100000"/>
              </a:lnSpc>
              <a:spcBef>
                <a:spcPts val="600"/>
              </a:spcBef>
              <a:spcAft>
                <a:spcPts val="600"/>
              </a:spcAft>
              <a:buClrTx/>
              <a:buSzTx/>
              <a:buFontTx/>
              <a:buNone/>
              <a:tabLst/>
              <a:defRPr/>
            </a:pPr>
            <a:endParaRPr lang="el-GR" sz="1100" kern="50" dirty="0">
              <a:effectLst/>
              <a:ea typeface="SimSun" panose="02010600030101010101" pitchFamily="2" charset="-122"/>
              <a:cs typeface="Mangal" panose="02040503050203030202" pitchFamily="18" charset="0"/>
            </a:endParaRPr>
          </a:p>
          <a:p>
            <a:pPr algn="just">
              <a:spcBef>
                <a:spcPts val="600"/>
              </a:spcBef>
              <a:spcAft>
                <a:spcPts val="600"/>
              </a:spcAft>
            </a:pPr>
            <a:r>
              <a:rPr lang="el-GR" sz="1100" b="1" kern="50" dirty="0">
                <a:effectLst/>
                <a:ea typeface="SimSun" panose="02010600030101010101" pitchFamily="2" charset="-122"/>
              </a:rPr>
              <a:t>Μηχανή συστάσεων:</a:t>
            </a:r>
            <a:r>
              <a:rPr lang="el-GR" sz="1100" kern="50" dirty="0">
                <a:effectLst/>
                <a:ea typeface="SimSun" panose="02010600030101010101" pitchFamily="2" charset="-122"/>
              </a:rPr>
              <a:t> Η μηχανή συστάσεων εφαρμόζει την προτεινόμενη μέθοδο σύστασης και δημιουργεί συστάσεις για τους εκπαιδευόμενους. </a:t>
            </a:r>
          </a:p>
          <a:p>
            <a:pPr algn="just">
              <a:spcBef>
                <a:spcPts val="600"/>
              </a:spcBef>
              <a:spcAft>
                <a:spcPts val="600"/>
              </a:spcAft>
            </a:pPr>
            <a:r>
              <a:rPr lang="el-GR" sz="1100" kern="50" dirty="0">
                <a:ea typeface="SimSun" panose="02010600030101010101" pitchFamily="2" charset="-122"/>
              </a:rPr>
              <a:t>Πρώτον, τα δεδομένα από διάφορες πηγές πρέπει να υποβληθούν σε επεξεργασία με εξαγωγή δεδομένων, μετασχηματισμό και φόρτωση και διαχωρίζονται σε δυο ενότητες, την ενότητα δημιουργίας προφίλ εκπαιδευόμενου και την ενότητα προφίλ αντικειμένων όπου εφαρμόζονται οι μέθοδοι συστάσεων. Τα αποτελέσματα των συστάσεων δημιουργούνται συνήθως ως λίστα στοιχείων και παρουσιάζονται στους χρήστες για να τους βοηθήσουν να λάβουν αποφάσεις. </a:t>
            </a:r>
          </a:p>
        </p:txBody>
      </p:sp>
      <p:sp>
        <p:nvSpPr>
          <p:cNvPr id="4" name="Θέση αριθμού διαφάνειας 3"/>
          <p:cNvSpPr>
            <a:spLocks noGrp="1"/>
          </p:cNvSpPr>
          <p:nvPr>
            <p:ph type="sldNum" sz="quarter" idx="5"/>
          </p:nvPr>
        </p:nvSpPr>
        <p:spPr/>
        <p:txBody>
          <a:bodyPr/>
          <a:lstStyle/>
          <a:p>
            <a:fld id="{9F0AAA63-3123-417F-A9A3-58244178FCF0}" type="slidenum">
              <a:rPr lang="el-GR" smtClean="0"/>
              <a:t>11</a:t>
            </a:fld>
            <a:endParaRPr lang="el-GR" dirty="0"/>
          </a:p>
        </p:txBody>
      </p:sp>
    </p:spTree>
    <p:extLst>
      <p:ext uri="{BB962C8B-B14F-4D97-AF65-F5344CB8AC3E}">
        <p14:creationId xmlns:p14="http://schemas.microsoft.com/office/powerpoint/2010/main" val="1869036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a:xfrm>
            <a:off x="68580" y="4778722"/>
            <a:ext cx="6652260" cy="4997738"/>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l-GR" sz="1100" b="1" dirty="0"/>
              <a:t>Επιπρόσθετες σημειώσεις</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l-GR" sz="1100" b="1" dirty="0"/>
          </a:p>
          <a:p>
            <a:pPr marL="0" marR="0" lvl="0" indent="0" algn="just" defTabSz="914400" rtl="0" eaLnBrk="1" fontAlgn="auto" latinLnBrk="0" hangingPunct="1">
              <a:lnSpc>
                <a:spcPct val="150000"/>
              </a:lnSpc>
              <a:spcBef>
                <a:spcPts val="0"/>
              </a:spcBef>
              <a:spcAft>
                <a:spcPts val="0"/>
              </a:spcAft>
              <a:buClrTx/>
              <a:buSzTx/>
              <a:buFontTx/>
              <a:buNone/>
              <a:tabLst/>
              <a:defRPr/>
            </a:pPr>
            <a:r>
              <a:rPr lang="el-GR" sz="1100" dirty="0"/>
              <a:t>Τα μοντέλα συστάσεων ταξινομούνται σε 4 κατηγορίες:</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1100" dirty="0"/>
          </a:p>
          <a:p>
            <a:pPr algn="just">
              <a:lnSpc>
                <a:spcPct val="150000"/>
              </a:lnSpc>
              <a:defRPr/>
            </a:pPr>
            <a:r>
              <a:rPr lang="el-GR" sz="1100" b="1" dirty="0"/>
              <a:t>Φιλτράρισμα με βάση το περιεχόμενο: </a:t>
            </a:r>
            <a:r>
              <a:rPr lang="el-GR" sz="1100" dirty="0"/>
              <a:t>Αναλύονται τα προφίλ των στοιχείων του τρέχοντος χρήστη για να προκύψει το προβλεπόμενο ενδιαφέρον του στοιχείου για τον τρέχοντα χρήστη. Στους χρήστες θα προτείνονται αντικείμενα παρόμοια με αυτά που προτιμούσε ο χρήστης στο παρελθόν.</a:t>
            </a:r>
          </a:p>
          <a:p>
            <a:pPr algn="just">
              <a:lnSpc>
                <a:spcPct val="150000"/>
              </a:lnSpc>
              <a:defRPr/>
            </a:pPr>
            <a:endParaRPr lang="el-GR" sz="1100" dirty="0"/>
          </a:p>
          <a:p>
            <a:pPr algn="just">
              <a:lnSpc>
                <a:spcPct val="150000"/>
              </a:lnSpc>
              <a:defRPr/>
            </a:pPr>
            <a:r>
              <a:rPr lang="el-GR" sz="1100" b="1" dirty="0"/>
              <a:t>Συνεργατικό φιλτράρισμα: </a:t>
            </a:r>
            <a:r>
              <a:rPr lang="el-GR" sz="1100" dirty="0"/>
              <a:t>Αναλύεται η συμπεριφορά και τα χαρακτηριστικά των χρηστών χωρίς να χρησιμοποιούνται γνώσεις για τα στοιχεία. Στους χρήστες θα προτείνονται αντικείμενα που άρεσαν στο παρελθόν σε άτομα με παρόμοια γούστα και προτιμήσεις.</a:t>
            </a:r>
          </a:p>
          <a:p>
            <a:pPr algn="just">
              <a:lnSpc>
                <a:spcPct val="150000"/>
              </a:lnSpc>
              <a:defRPr/>
            </a:pPr>
            <a:endParaRPr lang="el-GR" sz="1100" dirty="0"/>
          </a:p>
          <a:p>
            <a:pPr algn="just">
              <a:lnSpc>
                <a:spcPct val="150000"/>
              </a:lnSpc>
              <a:defRPr/>
            </a:pPr>
            <a:r>
              <a:rPr lang="el-GR" sz="1100" b="1" dirty="0"/>
              <a:t>Φιλτράρισμα βασισμένο στη γνώση: </a:t>
            </a:r>
            <a:r>
              <a:rPr lang="el-GR" sz="1100" dirty="0">
                <a:latin typeface="+mn-lt"/>
              </a:rPr>
              <a:t>Προσφέρει στοιχεία στους χρήστες με βάση τη γνώση σχετικά με τους χρήστες, τα στοιχεία και/ ή τις σχέσεις τους. Εφαρμόζονται σε σενάρια όπου οι αξιολογήσεις χρηστών δεν επαρκούν και τα περιεχόμενα των στοιχείων περιέχουν πολύπλοκες γνώσεις πεδίου. </a:t>
            </a:r>
          </a:p>
          <a:p>
            <a:pPr algn="just">
              <a:lnSpc>
                <a:spcPct val="150000"/>
              </a:lnSpc>
              <a:defRPr/>
            </a:pPr>
            <a:endParaRPr lang="el-GR" sz="1100" dirty="0"/>
          </a:p>
          <a:p>
            <a:pPr algn="just">
              <a:lnSpc>
                <a:spcPct val="150000"/>
              </a:lnSpc>
              <a:defRPr/>
            </a:pPr>
            <a:r>
              <a:rPr lang="el-GR" sz="1100" b="1" dirty="0"/>
              <a:t>Υβριδικό μοντέλο συστάσεων: </a:t>
            </a:r>
            <a:r>
              <a:rPr lang="el-GR" sz="1100" dirty="0"/>
              <a:t>Συνδυάζει στοιχεία τόσο των μοντέλων που βασίζονται σε συνεργατικό φιλτράρισμα όσο και των μοντέλων φιλτραρίσματος που βασίζονται στο περιεχόμενο. </a:t>
            </a:r>
          </a:p>
        </p:txBody>
      </p:sp>
      <p:sp>
        <p:nvSpPr>
          <p:cNvPr id="4" name="Θέση αριθμού διαφάνειας 3"/>
          <p:cNvSpPr>
            <a:spLocks noGrp="1"/>
          </p:cNvSpPr>
          <p:nvPr>
            <p:ph type="sldNum" sz="quarter" idx="5"/>
          </p:nvPr>
        </p:nvSpPr>
        <p:spPr/>
        <p:txBody>
          <a:bodyPr/>
          <a:lstStyle/>
          <a:p>
            <a:fld id="{9F0AAA63-3123-417F-A9A3-58244178FCF0}" type="slidenum">
              <a:rPr lang="el-GR" smtClean="0"/>
              <a:t>12</a:t>
            </a:fld>
            <a:endParaRPr lang="el-GR" dirty="0"/>
          </a:p>
        </p:txBody>
      </p:sp>
    </p:spTree>
    <p:extLst>
      <p:ext uri="{BB962C8B-B14F-4D97-AF65-F5344CB8AC3E}">
        <p14:creationId xmlns:p14="http://schemas.microsoft.com/office/powerpoint/2010/main" val="2572726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a:xfrm>
            <a:off x="68580" y="4778722"/>
            <a:ext cx="6652260" cy="450243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100" b="1" dirty="0"/>
              <a:t>Επιπρόσθετες σημειώσεις</a:t>
            </a:r>
          </a:p>
          <a:p>
            <a:pPr marL="0" indent="0">
              <a:buFontTx/>
              <a:buNone/>
            </a:pPr>
            <a:endParaRPr lang="el-GR" sz="1100" b="0" kern="1200" dirty="0">
              <a:solidFill>
                <a:schemeClr val="tx1"/>
              </a:solidFill>
              <a:effectLst/>
              <a:latin typeface="+mn-lt"/>
              <a:ea typeface="+mn-ea"/>
              <a:cs typeface="+mn-cs"/>
            </a:endParaRPr>
          </a:p>
          <a:p>
            <a:pPr marL="0" indent="0">
              <a:buFontTx/>
              <a:buNone/>
            </a:pPr>
            <a:r>
              <a:rPr lang="el-GR" sz="1100" b="1" kern="1200" dirty="0">
                <a:solidFill>
                  <a:schemeClr val="tx1"/>
                </a:solidFill>
                <a:effectLst/>
                <a:latin typeface="+mn-lt"/>
                <a:ea typeface="+mn-ea"/>
                <a:cs typeface="+mn-cs"/>
              </a:rPr>
              <a:t>Πρόβλημα ψυχρής εκκίνησης: </a:t>
            </a:r>
            <a:r>
              <a:rPr lang="el-GR" sz="1100" b="0" kern="1200" dirty="0">
                <a:solidFill>
                  <a:schemeClr val="tx1"/>
                </a:solidFill>
                <a:effectLst/>
                <a:latin typeface="+mn-lt"/>
                <a:ea typeface="+mn-ea"/>
                <a:cs typeface="+mn-cs"/>
              </a:rPr>
              <a:t>παρουσιάζεται όταν ένα σύστημα συστάσεων δεν έχει επαρκείς αξιολογήσεις για την καλή ποιότητα των προτάσεων, είτε επειδή ένας χρήστης δεν έχει παράσχει τις προτιμήσεις του/της στο σύστημα είτε επειδή προστέθηκε ένα νέο στοιχείο στο σύστημα, αλλά δεν το έχει βιώσει ακόμη κανένας χρήστης και δεν έχει αξιολογήσεις που να σχετίζονται με αυτό. </a:t>
            </a:r>
          </a:p>
          <a:p>
            <a:pPr marL="0" indent="0">
              <a:buFontTx/>
              <a:buNone/>
            </a:pPr>
            <a:endParaRPr lang="el-GR" sz="1100" b="0" kern="1200" dirty="0">
              <a:solidFill>
                <a:schemeClr val="tx1"/>
              </a:solidFill>
              <a:effectLst/>
              <a:latin typeface="+mn-lt"/>
              <a:ea typeface="+mn-ea"/>
              <a:cs typeface="+mn-cs"/>
            </a:endParaRPr>
          </a:p>
          <a:p>
            <a:pPr marL="0" indent="0">
              <a:buFontTx/>
              <a:buNone/>
            </a:pPr>
            <a:r>
              <a:rPr lang="el-GR" sz="1100" b="1" kern="1200" dirty="0">
                <a:solidFill>
                  <a:schemeClr val="tx1"/>
                </a:solidFill>
                <a:effectLst/>
                <a:latin typeface="+mn-lt"/>
                <a:ea typeface="+mn-ea"/>
                <a:cs typeface="+mn-cs"/>
              </a:rPr>
              <a:t>Αραιότητα: </a:t>
            </a:r>
            <a:r>
              <a:rPr lang="el-GR" sz="1100" b="0" kern="1200" dirty="0">
                <a:solidFill>
                  <a:schemeClr val="tx1"/>
                </a:solidFill>
                <a:effectLst/>
                <a:latin typeface="+mn-lt"/>
                <a:ea typeface="+mn-ea"/>
                <a:cs typeface="+mn-cs"/>
              </a:rPr>
              <a:t>όταν ένας πίνακας αξιολόγησης στοιχείων χρήστη δεν έχει επαρκείς αξιολογήσεις για να κάνει σύσταση που ικανοποιεί την ανάγκη ενός χρήστη, άρα είναι εξαιρετικά αραιός. Το θέμα της αραιότητας αποδίδεται στο γεγονός ότι οι περισσότεροι από τους χρήστες δεν είναι διατεθειμένοι να παρέχουν αξιολογήσεις για τα είδη που έχουν καταναλώσει.</a:t>
            </a:r>
          </a:p>
          <a:p>
            <a:pPr marL="0" indent="0">
              <a:buFontTx/>
              <a:buNone/>
            </a:pPr>
            <a:endParaRPr lang="el-GR" sz="1100" b="0" kern="1200" dirty="0">
              <a:solidFill>
                <a:schemeClr val="tx1"/>
              </a:solidFill>
              <a:effectLst/>
              <a:latin typeface="+mn-lt"/>
              <a:ea typeface="+mn-ea"/>
              <a:cs typeface="+mn-cs"/>
            </a:endParaRPr>
          </a:p>
          <a:p>
            <a:pPr marL="0" indent="0">
              <a:buFontTx/>
              <a:buNone/>
            </a:pPr>
            <a:r>
              <a:rPr lang="el-GR" sz="1100" b="1" kern="1200" dirty="0">
                <a:solidFill>
                  <a:schemeClr val="tx1"/>
                </a:solidFill>
                <a:effectLst/>
                <a:latin typeface="+mn-lt"/>
                <a:ea typeface="+mn-ea"/>
                <a:cs typeface="+mn-cs"/>
              </a:rPr>
              <a:t>Επεκτασιμότητα: </a:t>
            </a:r>
            <a:r>
              <a:rPr lang="el-GR" sz="1100" b="0" kern="1200" dirty="0">
                <a:solidFill>
                  <a:schemeClr val="tx1"/>
                </a:solidFill>
                <a:effectLst/>
                <a:latin typeface="+mn-lt"/>
                <a:ea typeface="+mn-ea"/>
                <a:cs typeface="+mn-cs"/>
              </a:rPr>
              <a:t>Με τον αυξανόμενο αριθμό χρηστών και αντικειμένων, τα υπάρχοντα συστήματα σύστασης χρειάζονται περισσότερους πόρους όπως </a:t>
            </a:r>
            <a:r>
              <a:rPr lang="en-GB" sz="1100" b="0" kern="1200" dirty="0">
                <a:solidFill>
                  <a:schemeClr val="tx1"/>
                </a:solidFill>
                <a:effectLst/>
                <a:latin typeface="+mn-lt"/>
                <a:ea typeface="+mn-ea"/>
                <a:cs typeface="+mn-cs"/>
              </a:rPr>
              <a:t>CPU</a:t>
            </a:r>
            <a:r>
              <a:rPr lang="el-GR" sz="1100" b="0" kern="1200" dirty="0">
                <a:solidFill>
                  <a:schemeClr val="tx1"/>
                </a:solidFill>
                <a:effectLst/>
                <a:latin typeface="+mn-lt"/>
                <a:ea typeface="+mn-ea"/>
                <a:cs typeface="+mn-cs"/>
              </a:rPr>
              <a:t> και μνήμη για την επεξεργασία μεγάλων πληροφοριών. </a:t>
            </a:r>
          </a:p>
          <a:p>
            <a:pPr marL="0" indent="0">
              <a:buFontTx/>
              <a:buNone/>
            </a:pPr>
            <a:endParaRPr lang="el-GR" sz="1100" b="0" kern="1200" dirty="0">
              <a:solidFill>
                <a:schemeClr val="tx1"/>
              </a:solidFill>
              <a:effectLst/>
              <a:latin typeface="+mn-lt"/>
              <a:ea typeface="+mn-ea"/>
              <a:cs typeface="+mn-cs"/>
            </a:endParaRPr>
          </a:p>
          <a:p>
            <a:r>
              <a:rPr lang="el-GR" sz="1100" b="1" kern="1200" dirty="0">
                <a:solidFill>
                  <a:schemeClr val="tx1"/>
                </a:solidFill>
                <a:effectLst/>
                <a:latin typeface="+mn-lt"/>
                <a:ea typeface="+mn-ea"/>
                <a:cs typeface="+mn-cs"/>
              </a:rPr>
              <a:t>Υπερεξειδίκευση: </a:t>
            </a:r>
            <a:r>
              <a:rPr lang="el-GR" sz="1100" b="0" kern="1200" dirty="0">
                <a:solidFill>
                  <a:schemeClr val="tx1"/>
                </a:solidFill>
                <a:effectLst/>
                <a:latin typeface="+mn-lt"/>
                <a:ea typeface="+mn-ea"/>
                <a:cs typeface="+mn-cs"/>
              </a:rPr>
              <a:t>όταν ένα μοντέλο χρήστη βασίζεται αποκλειστικά στα βαθμολογημένα στοιχεία του. Αυτό καθιστά δύσκολη τη σύσταση νέων στοιχείων εκτός από αυτά που έχει αξιολογήσει προηγουμένως ο χρήστης. Για παράδειγμα, εάν ένας χρήστης ενδιαφέρεται για «ταινίες δράσης» αλλά όχι για «ταινίες κωμωδίας», τότε δεν θα λάβει ποτέ συστάσεις για την ταινία που είναι ένας συνδυασμός δράσης και κωμωδίας. </a:t>
            </a:r>
            <a:endParaRPr lang="el-GR" sz="1100" b="0" dirty="0"/>
          </a:p>
        </p:txBody>
      </p:sp>
      <p:sp>
        <p:nvSpPr>
          <p:cNvPr id="4" name="Θέση αριθμού διαφάνειας 3"/>
          <p:cNvSpPr>
            <a:spLocks noGrp="1"/>
          </p:cNvSpPr>
          <p:nvPr>
            <p:ph type="sldNum" sz="quarter" idx="5"/>
          </p:nvPr>
        </p:nvSpPr>
        <p:spPr/>
        <p:txBody>
          <a:bodyPr/>
          <a:lstStyle/>
          <a:p>
            <a:fld id="{9F0AAA63-3123-417F-A9A3-58244178FCF0}" type="slidenum">
              <a:rPr lang="el-GR" smtClean="0"/>
              <a:t>13</a:t>
            </a:fld>
            <a:endParaRPr lang="el-GR" dirty="0"/>
          </a:p>
        </p:txBody>
      </p:sp>
    </p:spTree>
    <p:extLst>
      <p:ext uri="{BB962C8B-B14F-4D97-AF65-F5344CB8AC3E}">
        <p14:creationId xmlns:p14="http://schemas.microsoft.com/office/powerpoint/2010/main" val="258993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4" name="Θέση αριθμού διαφάνειας 3"/>
          <p:cNvSpPr>
            <a:spLocks noGrp="1"/>
          </p:cNvSpPr>
          <p:nvPr>
            <p:ph type="sldNum" sz="quarter" idx="5"/>
          </p:nvPr>
        </p:nvSpPr>
        <p:spPr/>
        <p:txBody>
          <a:bodyPr/>
          <a:lstStyle/>
          <a:p>
            <a:fld id="{9F0AAA63-3123-417F-A9A3-58244178FCF0}" type="slidenum">
              <a:rPr lang="el-GR" smtClean="0"/>
              <a:t>14</a:t>
            </a:fld>
            <a:endParaRPr lang="el-GR" dirty="0"/>
          </a:p>
        </p:txBody>
      </p:sp>
      <p:sp>
        <p:nvSpPr>
          <p:cNvPr id="3" name="Notes Placeholder 2">
            <a:extLst>
              <a:ext uri="{FF2B5EF4-FFF2-40B4-BE49-F238E27FC236}">
                <a16:creationId xmlns:a16="http://schemas.microsoft.com/office/drawing/2014/main" id="{B3B13738-C9C1-4942-8D20-74DAD68E1DCA}"/>
              </a:ext>
            </a:extLst>
          </p:cNvPr>
          <p:cNvSpPr>
            <a:spLocks noGrp="1"/>
          </p:cNvSpPr>
          <p:nvPr>
            <p:ph type="body" idx="1"/>
          </p:nvPr>
        </p:nvSpPr>
        <p:spPr>
          <a:xfrm>
            <a:off x="420688" y="4778723"/>
            <a:ext cx="5956300" cy="390986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100" dirty="0">
              <a:latin typeface="+mn-lt"/>
            </a:endParaRPr>
          </a:p>
        </p:txBody>
      </p:sp>
    </p:spTree>
    <p:extLst>
      <p:ext uri="{BB962C8B-B14F-4D97-AF65-F5344CB8AC3E}">
        <p14:creationId xmlns:p14="http://schemas.microsoft.com/office/powerpoint/2010/main" val="436652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a:xfrm>
            <a:off x="121920" y="4701539"/>
            <a:ext cx="6568440" cy="5228273"/>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l-GR" sz="1100" b="1" dirty="0"/>
              <a:t>Επιπρόσθετες σημειώσεις</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l-GR" sz="1100" b="1"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l-GR" sz="1100" dirty="0">
                <a:effectLst/>
                <a:ea typeface="Calibri" panose="020F0502020204030204" pitchFamily="34" charset="0"/>
              </a:rPr>
              <a:t>Σε αυτό το κεφάλαιο αναφέρονται με λίγα λόγια κάποιες από τις τεχνικές συστάσεων οι οποιές είναι:</a:t>
            </a:r>
            <a:r>
              <a:rPr lang="el-GR" sz="1100" b="1" dirty="0">
                <a:effectLst/>
                <a:ea typeface="Calibri" panose="020F0502020204030204" pitchFamily="34" charset="0"/>
              </a:rPr>
              <a:t> </a:t>
            </a:r>
            <a:endParaRPr lang="el-GR" sz="1100" b="1"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l-GR" sz="1100" b="1" dirty="0"/>
          </a:p>
          <a:p>
            <a:pPr algn="just">
              <a:spcBef>
                <a:spcPts val="600"/>
              </a:spcBef>
              <a:spcAft>
                <a:spcPts val="600"/>
              </a:spcAft>
              <a:defRPr/>
            </a:pPr>
            <a:r>
              <a:rPr lang="el-GR" sz="1100" kern="50" dirty="0">
                <a:ea typeface="SimSun" panose="02010600030101010101" pitchFamily="2" charset="-122"/>
              </a:rPr>
              <a:t>Η </a:t>
            </a:r>
            <a:r>
              <a:rPr lang="el-GR" sz="1100" b="1" kern="50" dirty="0">
                <a:ea typeface="SimSun" panose="02010600030101010101" pitchFamily="2" charset="-122"/>
              </a:rPr>
              <a:t>εξόρυξη κειμένου </a:t>
            </a:r>
            <a:r>
              <a:rPr lang="el-GR" sz="1100" kern="50" dirty="0">
                <a:ea typeface="SimSun" panose="02010600030101010101" pitchFamily="2" charset="-122"/>
              </a:rPr>
              <a:t>είναι μια τεχνική με την οποία υψηλής ποιότητας πληροφορίες εξάγονται από κείμενα με τη χρήση πληροφοριακών συστημάτων.</a:t>
            </a:r>
          </a:p>
          <a:p>
            <a:pPr algn="just">
              <a:spcBef>
                <a:spcPts val="600"/>
              </a:spcBef>
              <a:spcAft>
                <a:spcPts val="600"/>
              </a:spcAft>
              <a:defRPr/>
            </a:pPr>
            <a:endParaRPr lang="en-US" sz="1100" kern="50" dirty="0">
              <a:ea typeface="SimSun" panose="02010600030101010101" pitchFamily="2" charset="-122"/>
            </a:endParaRPr>
          </a:p>
          <a:p>
            <a:pPr algn="just">
              <a:spcBef>
                <a:spcPts val="600"/>
              </a:spcBef>
              <a:spcAft>
                <a:spcPts val="600"/>
              </a:spcAft>
              <a:defRPr/>
            </a:pPr>
            <a:r>
              <a:rPr lang="el-GR" sz="1100" kern="50" dirty="0">
                <a:ea typeface="SimSun" panose="02010600030101010101" pitchFamily="2" charset="-122"/>
              </a:rPr>
              <a:t>Το </a:t>
            </a:r>
            <a:r>
              <a:rPr lang="el-GR" sz="1100" b="1" kern="50" dirty="0">
                <a:ea typeface="SimSun" panose="02010600030101010101" pitchFamily="2" charset="-122"/>
              </a:rPr>
              <a:t>K-</a:t>
            </a:r>
            <a:r>
              <a:rPr lang="en-GB" sz="1100" b="1" kern="50" dirty="0">
                <a:ea typeface="SimSun" panose="02010600030101010101" pitchFamily="2" charset="-122"/>
              </a:rPr>
              <a:t>Nearest Neighbour </a:t>
            </a:r>
            <a:r>
              <a:rPr lang="el-GR" sz="1100" b="1" kern="50" dirty="0">
                <a:ea typeface="SimSun" panose="02010600030101010101" pitchFamily="2" charset="-122"/>
              </a:rPr>
              <a:t>(K-NN) </a:t>
            </a:r>
            <a:r>
              <a:rPr lang="el-GR" sz="1100" kern="50" dirty="0">
                <a:ea typeface="SimSun" panose="02010600030101010101" pitchFamily="2" charset="-122"/>
              </a:rPr>
              <a:t>είναι ένας αλγόριθμος που ταξινομεί K-πλησιέστερους γείτονες για την ταξινόμηση ενός συνόλου δεδομένων.</a:t>
            </a:r>
          </a:p>
          <a:p>
            <a:pPr algn="just">
              <a:spcBef>
                <a:spcPts val="600"/>
              </a:spcBef>
              <a:spcAft>
                <a:spcPts val="600"/>
              </a:spcAft>
              <a:defRPr/>
            </a:pPr>
            <a:endParaRPr lang="el-GR" sz="1100" kern="50" dirty="0">
              <a:ea typeface="SimSun" panose="02010600030101010101" pitchFamily="2" charset="-122"/>
            </a:endParaRPr>
          </a:p>
          <a:p>
            <a:pPr algn="just">
              <a:spcBef>
                <a:spcPts val="600"/>
              </a:spcBef>
              <a:spcAft>
                <a:spcPts val="600"/>
              </a:spcAft>
              <a:defRPr/>
            </a:pPr>
            <a:r>
              <a:rPr lang="el-GR" sz="1100" kern="50" dirty="0">
                <a:ea typeface="SimSun" panose="02010600030101010101" pitchFamily="2" charset="-122"/>
              </a:rPr>
              <a:t>Η </a:t>
            </a:r>
            <a:r>
              <a:rPr lang="el-GR" sz="1100" b="1" kern="50" dirty="0">
                <a:ea typeface="SimSun" panose="02010600030101010101" pitchFamily="2" charset="-122"/>
              </a:rPr>
              <a:t>ομαδοποίηση (</a:t>
            </a:r>
            <a:r>
              <a:rPr lang="en-US" sz="1100" b="1" kern="50" dirty="0">
                <a:ea typeface="SimSun" panose="02010600030101010101" pitchFamily="2" charset="-122"/>
              </a:rPr>
              <a:t>clustering) </a:t>
            </a:r>
            <a:r>
              <a:rPr lang="el-GR" sz="1100" kern="50" dirty="0">
                <a:ea typeface="SimSun" panose="02010600030101010101" pitchFamily="2" charset="-122"/>
              </a:rPr>
              <a:t>είναι ένας αλγόριθμος που προσδιορίζει πεπερασμένες κατηγορίες ή συστάδες για την περιγραφή δεδομένων.</a:t>
            </a:r>
          </a:p>
          <a:p>
            <a:pPr algn="just">
              <a:spcBef>
                <a:spcPts val="600"/>
              </a:spcBef>
              <a:spcAft>
                <a:spcPts val="600"/>
              </a:spcAft>
              <a:defRPr/>
            </a:pPr>
            <a:endParaRPr lang="el-GR" sz="1100" kern="50" dirty="0">
              <a:ea typeface="SimSun" panose="02010600030101010101" pitchFamily="2" charset="-122"/>
            </a:endParaRPr>
          </a:p>
          <a:p>
            <a:pPr algn="just">
              <a:spcBef>
                <a:spcPts val="600"/>
              </a:spcBef>
              <a:spcAft>
                <a:spcPts val="600"/>
              </a:spcAft>
              <a:defRPr/>
            </a:pPr>
            <a:r>
              <a:rPr lang="el-GR" sz="1100" kern="50" dirty="0">
                <a:ea typeface="SimSun" panose="02010600030101010101" pitchFamily="2" charset="-122"/>
              </a:rPr>
              <a:t>Η </a:t>
            </a:r>
            <a:r>
              <a:rPr lang="el-GR" sz="1100" b="1" kern="50" dirty="0">
                <a:ea typeface="SimSun" panose="02010600030101010101" pitchFamily="2" charset="-122"/>
              </a:rPr>
              <a:t>παραγοντοποίηση μητρών </a:t>
            </a:r>
            <a:r>
              <a:rPr lang="el-GR" sz="1100" kern="50" dirty="0">
                <a:ea typeface="SimSun" panose="02010600030101010101" pitchFamily="2" charset="-122"/>
              </a:rPr>
              <a:t>είναι μια κατηγορία αλγορίθμων συνεργατικού φιλτραρίσματος που χρησιμοποιούνται σε συστήματα συστάσεων</a:t>
            </a:r>
            <a:r>
              <a:rPr lang="en-US" sz="1100" kern="50" dirty="0">
                <a:ea typeface="SimSun" panose="02010600030101010101" pitchFamily="2" charset="-122"/>
              </a:rPr>
              <a:t> </a:t>
            </a:r>
            <a:r>
              <a:rPr lang="el-GR" sz="1100" kern="50" dirty="0">
                <a:ea typeface="SimSun" panose="02010600030101010101" pitchFamily="2" charset="-122"/>
              </a:rPr>
              <a:t>για τον προσδιορισμό της σχέσης μεταξύ των οντοτήτων των στοιχείων και των χρηστών.</a:t>
            </a:r>
          </a:p>
          <a:p>
            <a:pPr marL="0" marR="0" lvl="0" indent="0" algn="just" defTabSz="914400" rtl="0" eaLnBrk="1" fontAlgn="auto" latinLnBrk="0" hangingPunct="1">
              <a:lnSpc>
                <a:spcPct val="100000"/>
              </a:lnSpc>
              <a:spcBef>
                <a:spcPts val="600"/>
              </a:spcBef>
              <a:spcAft>
                <a:spcPts val="600"/>
              </a:spcAft>
              <a:buClrTx/>
              <a:buSzTx/>
              <a:buFontTx/>
              <a:buNone/>
              <a:tabLst/>
              <a:defRPr/>
            </a:pPr>
            <a:endParaRPr lang="el-GR" sz="1100" kern="50" dirty="0">
              <a:effectLst/>
              <a:ea typeface="SimSun" panose="02010600030101010101" pitchFamily="2" charset="-122"/>
              <a:cs typeface="Mangal" panose="02040503050203030202" pitchFamily="18" charset="0"/>
            </a:endParaRPr>
          </a:p>
          <a:p>
            <a:pPr marR="0" lvl="0" indent="0" algn="just" fontAlgn="auto">
              <a:lnSpc>
                <a:spcPct val="100000"/>
              </a:lnSpc>
              <a:spcBef>
                <a:spcPts val="600"/>
              </a:spcBef>
              <a:spcAft>
                <a:spcPts val="600"/>
              </a:spcAft>
              <a:buClrTx/>
              <a:buSzTx/>
              <a:buFontTx/>
              <a:buNone/>
              <a:tabLst/>
              <a:defRPr/>
            </a:pPr>
            <a:r>
              <a:rPr lang="el-GR" sz="1100" kern="50" dirty="0">
                <a:ea typeface="SimSun" panose="02010600030101010101" pitchFamily="2" charset="-122"/>
              </a:rPr>
              <a:t>Τα </a:t>
            </a:r>
            <a:r>
              <a:rPr lang="el-GR" sz="1100" b="1" kern="50" dirty="0">
                <a:ea typeface="SimSun" panose="02010600030101010101" pitchFamily="2" charset="-122"/>
              </a:rPr>
              <a:t>νευρωνικά δίκτυα </a:t>
            </a:r>
            <a:r>
              <a:rPr lang="el-GR" sz="1100" kern="50" dirty="0">
                <a:ea typeface="SimSun" panose="02010600030101010101" pitchFamily="2" charset="-122"/>
              </a:rPr>
              <a:t>είναι υπολογιστικά μοντέλα που έχουν την ικανότητα να αυτοεκπαιδεύονται, αυξάνοντας σταδιακά την απόδοσή τους.</a:t>
            </a:r>
          </a:p>
          <a:p>
            <a:pPr marL="0" marR="0" lvl="0" indent="0" algn="just" defTabSz="914400" rtl="0" eaLnBrk="1" fontAlgn="auto" latinLnBrk="0" hangingPunct="1">
              <a:lnSpc>
                <a:spcPct val="100000"/>
              </a:lnSpc>
              <a:spcBef>
                <a:spcPts val="600"/>
              </a:spcBef>
              <a:spcAft>
                <a:spcPts val="600"/>
              </a:spcAft>
              <a:buClrTx/>
              <a:buSzTx/>
              <a:buFontTx/>
              <a:buNone/>
              <a:tabLst/>
              <a:defRPr/>
            </a:pPr>
            <a:endParaRPr lang="el-GR" sz="1100" dirty="0"/>
          </a:p>
        </p:txBody>
      </p:sp>
      <p:sp>
        <p:nvSpPr>
          <p:cNvPr id="4" name="Θέση αριθμού διαφάνειας 3"/>
          <p:cNvSpPr>
            <a:spLocks noGrp="1"/>
          </p:cNvSpPr>
          <p:nvPr>
            <p:ph type="sldNum" sz="quarter" idx="5"/>
          </p:nvPr>
        </p:nvSpPr>
        <p:spPr/>
        <p:txBody>
          <a:bodyPr/>
          <a:lstStyle/>
          <a:p>
            <a:fld id="{9F0AAA63-3123-417F-A9A3-58244178FCF0}" type="slidenum">
              <a:rPr lang="el-GR" smtClean="0"/>
              <a:t>15</a:t>
            </a:fld>
            <a:endParaRPr lang="el-GR" dirty="0"/>
          </a:p>
        </p:txBody>
      </p:sp>
    </p:spTree>
    <p:extLst>
      <p:ext uri="{BB962C8B-B14F-4D97-AF65-F5344CB8AC3E}">
        <p14:creationId xmlns:p14="http://schemas.microsoft.com/office/powerpoint/2010/main" val="3894096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4" name="Θέση αριθμού διαφάνειας 3"/>
          <p:cNvSpPr>
            <a:spLocks noGrp="1"/>
          </p:cNvSpPr>
          <p:nvPr>
            <p:ph type="sldNum" sz="quarter" idx="5"/>
          </p:nvPr>
        </p:nvSpPr>
        <p:spPr/>
        <p:txBody>
          <a:bodyPr/>
          <a:lstStyle/>
          <a:p>
            <a:fld id="{9F0AAA63-3123-417F-A9A3-58244178FCF0}" type="slidenum">
              <a:rPr lang="el-GR" smtClean="0"/>
              <a:t>16</a:t>
            </a:fld>
            <a:endParaRPr lang="el-GR" dirty="0"/>
          </a:p>
        </p:txBody>
      </p:sp>
      <p:sp>
        <p:nvSpPr>
          <p:cNvPr id="3" name="Notes Placeholder 2">
            <a:extLst>
              <a:ext uri="{FF2B5EF4-FFF2-40B4-BE49-F238E27FC236}">
                <a16:creationId xmlns:a16="http://schemas.microsoft.com/office/drawing/2014/main" id="{2CF1D607-A9ED-42EF-87C2-F900877A28E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100" dirty="0">
              <a:latin typeface="+mn-lt"/>
            </a:endParaRPr>
          </a:p>
        </p:txBody>
      </p:sp>
    </p:spTree>
    <p:extLst>
      <p:ext uri="{BB962C8B-B14F-4D97-AF65-F5344CB8AC3E}">
        <p14:creationId xmlns:p14="http://schemas.microsoft.com/office/powerpoint/2010/main" val="3012330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915988" y="1241425"/>
            <a:ext cx="4965700" cy="2794000"/>
          </a:xfrm>
        </p:spPr>
      </p:sp>
      <p:sp>
        <p:nvSpPr>
          <p:cNvPr id="3" name="Θέση σημειώσεων 2"/>
          <p:cNvSpPr>
            <a:spLocks noGrp="1"/>
          </p:cNvSpPr>
          <p:nvPr>
            <p:ph type="body" idx="1"/>
          </p:nvPr>
        </p:nvSpPr>
        <p:spPr>
          <a:xfrm>
            <a:off x="91440" y="4152900"/>
            <a:ext cx="6644640" cy="5509260"/>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l-GR" sz="1100" b="1" dirty="0"/>
              <a:t>Επιπρόσθετες σημειώσεις</a:t>
            </a:r>
          </a:p>
          <a:p>
            <a:pPr algn="just"/>
            <a:endParaRPr lang="el-GR" sz="1100" dirty="0"/>
          </a:p>
          <a:p>
            <a:pPr lvl="0" algn="just">
              <a:lnSpc>
                <a:spcPct val="150000"/>
              </a:lnSpc>
              <a:spcAft>
                <a:spcPts val="0"/>
              </a:spcAft>
            </a:pPr>
            <a:r>
              <a:rPr lang="en-US" sz="1100" b="1" kern="50" dirty="0">
                <a:effectLst/>
                <a:ea typeface="SimSun" panose="02010600030101010101" pitchFamily="2" charset="-122"/>
                <a:cs typeface="Mangal" panose="02040503050203030202" pitchFamily="18" charset="0"/>
              </a:rPr>
              <a:t>HTML</a:t>
            </a:r>
            <a:r>
              <a:rPr lang="el-GR" sz="1100" b="1" kern="50" dirty="0">
                <a:effectLst/>
                <a:ea typeface="SimSun" panose="02010600030101010101" pitchFamily="2" charset="-122"/>
                <a:cs typeface="Mangal" panose="02040503050203030202" pitchFamily="18" charset="0"/>
              </a:rPr>
              <a:t>: </a:t>
            </a:r>
            <a:r>
              <a:rPr lang="el-GR" sz="1100" kern="50" dirty="0">
                <a:effectLst/>
                <a:ea typeface="SimSun" panose="02010600030101010101" pitchFamily="2" charset="-122"/>
              </a:rPr>
              <a:t>Η </a:t>
            </a:r>
            <a:r>
              <a:rPr lang="en-US" sz="1100" kern="50" dirty="0">
                <a:effectLst/>
                <a:ea typeface="SimSun" panose="02010600030101010101" pitchFamily="2" charset="-122"/>
              </a:rPr>
              <a:t>HTML </a:t>
            </a:r>
            <a:r>
              <a:rPr lang="el-GR" sz="1100" kern="50" dirty="0">
                <a:effectLst/>
                <a:ea typeface="SimSun" panose="02010600030101010101" pitchFamily="2" charset="-122"/>
              </a:rPr>
              <a:t>αποτελεί την βασική τεχνολογία για την δημιουργία του γραφικού περιβάλλοντος σε ένα φυλλομετρητή. </a:t>
            </a:r>
          </a:p>
          <a:p>
            <a:pPr lvl="0" algn="just">
              <a:lnSpc>
                <a:spcPct val="150000"/>
              </a:lnSpc>
              <a:spcAft>
                <a:spcPts val="0"/>
              </a:spcAft>
            </a:pPr>
            <a:r>
              <a:rPr lang="el-GR" sz="1100" kern="50" dirty="0">
                <a:effectLst/>
                <a:ea typeface="SimSun" panose="02010600030101010101" pitchFamily="2" charset="-122"/>
              </a:rPr>
              <a:t>Η γλώσσα </a:t>
            </a:r>
            <a:r>
              <a:rPr lang="en-US" sz="1100" b="1" kern="50" dirty="0">
                <a:effectLst/>
                <a:ea typeface="SimSun" panose="02010600030101010101" pitchFamily="2" charset="-122"/>
              </a:rPr>
              <a:t>CSS</a:t>
            </a:r>
            <a:r>
              <a:rPr lang="el-GR" sz="1100" kern="50" dirty="0">
                <a:effectLst/>
                <a:ea typeface="SimSun" panose="02010600030101010101" pitchFamily="2" charset="-122"/>
              </a:rPr>
              <a:t> δίνει πρόσθετες δυνατότητες μορφοποίησης ώστε να παρέχει την καλύτερη δυνατή απεικόνιση στο περιεχόμενο</a:t>
            </a:r>
            <a:r>
              <a:rPr lang="el-GR" sz="1100" kern="50" dirty="0">
                <a:effectLst/>
                <a:ea typeface="SimSun" panose="02010600030101010101" pitchFamily="2" charset="-122"/>
                <a:cs typeface="Mangal" panose="02040503050203030202" pitchFamily="18" charset="0"/>
              </a:rPr>
              <a:t>.</a:t>
            </a:r>
          </a:p>
          <a:p>
            <a:pPr lvl="0" algn="just">
              <a:lnSpc>
                <a:spcPct val="150000"/>
              </a:lnSpc>
              <a:spcAft>
                <a:spcPts val="0"/>
              </a:spcAft>
            </a:pPr>
            <a:endParaRPr lang="el-GR" sz="1100" kern="50" dirty="0">
              <a:effectLst/>
              <a:ea typeface="SimSun" panose="02010600030101010101" pitchFamily="2" charset="-122"/>
              <a:cs typeface="Mangal" panose="02040503050203030202" pitchFamily="18" charset="0"/>
            </a:endParaRPr>
          </a:p>
          <a:p>
            <a:pPr lvl="0" algn="just">
              <a:lnSpc>
                <a:spcPct val="150000"/>
              </a:lnSpc>
              <a:spcBef>
                <a:spcPts val="600"/>
              </a:spcBef>
              <a:spcAft>
                <a:spcPts val="0"/>
              </a:spcAft>
            </a:pPr>
            <a:r>
              <a:rPr lang="en-US" sz="1100" b="1" kern="50" dirty="0">
                <a:effectLst/>
                <a:ea typeface="SimSun" panose="02010600030101010101" pitchFamily="2" charset="-122"/>
                <a:cs typeface="Mangal" panose="02040503050203030202" pitchFamily="18" charset="0"/>
              </a:rPr>
              <a:t>JavaScript</a:t>
            </a:r>
            <a:r>
              <a:rPr lang="el-GR" sz="1100" b="1" kern="50" dirty="0">
                <a:effectLst/>
                <a:ea typeface="SimSun" panose="02010600030101010101" pitchFamily="2" charset="-122"/>
                <a:cs typeface="Mangal" panose="02040503050203030202" pitchFamily="18" charset="0"/>
              </a:rPr>
              <a:t>: </a:t>
            </a:r>
            <a:r>
              <a:rPr lang="el-GR" sz="1100" kern="50" dirty="0">
                <a:effectLst/>
                <a:ea typeface="SimSun" panose="02010600030101010101" pitchFamily="2" charset="-122"/>
                <a:cs typeface="Mangal" panose="02040503050203030202" pitchFamily="18" charset="0"/>
              </a:rPr>
              <a:t>Η </a:t>
            </a:r>
            <a:r>
              <a:rPr lang="en-US" sz="1100" b="1" kern="50" dirty="0">
                <a:effectLst/>
                <a:ea typeface="SimSun" panose="02010600030101010101" pitchFamily="2" charset="-122"/>
                <a:cs typeface="Mangal" panose="02040503050203030202" pitchFamily="18" charset="0"/>
              </a:rPr>
              <a:t>JavaScript</a:t>
            </a:r>
            <a:r>
              <a:rPr lang="el-GR" sz="1100" b="1" kern="50" dirty="0">
                <a:effectLst/>
                <a:ea typeface="SimSun" panose="02010600030101010101" pitchFamily="2" charset="-122"/>
                <a:cs typeface="Mangal" panose="02040503050203030202" pitchFamily="18" charset="0"/>
              </a:rPr>
              <a:t> </a:t>
            </a:r>
            <a:r>
              <a:rPr lang="el-GR" sz="1100" kern="50" dirty="0">
                <a:effectLst/>
                <a:ea typeface="SimSun" panose="02010600030101010101" pitchFamily="2" charset="-122"/>
                <a:cs typeface="Mangal" panose="02040503050203030202" pitchFamily="18" charset="0"/>
              </a:rPr>
              <a:t>είναι μια γλώσσα προγραμματισμού που βασίζεται σε κώδικα που χρησιμοποιείται τόσο από την πλευρά του πελάτη όσο και από την πλευρά του διακομιστή </a:t>
            </a:r>
          </a:p>
          <a:p>
            <a:pPr lvl="0" algn="just">
              <a:lnSpc>
                <a:spcPct val="150000"/>
              </a:lnSpc>
              <a:spcBef>
                <a:spcPts val="600"/>
              </a:spcBef>
              <a:spcAft>
                <a:spcPts val="0"/>
              </a:spcAft>
            </a:pPr>
            <a:r>
              <a:rPr lang="el-GR" sz="1100" kern="50" dirty="0">
                <a:effectLst/>
                <a:ea typeface="SimSun" panose="02010600030101010101" pitchFamily="2" charset="-122"/>
              </a:rPr>
              <a:t>Η </a:t>
            </a:r>
            <a:r>
              <a:rPr lang="en-GB" sz="1100" b="1" kern="50" dirty="0">
                <a:effectLst/>
                <a:ea typeface="SimSun" panose="02010600030101010101" pitchFamily="2" charset="-122"/>
              </a:rPr>
              <a:t>jQuery</a:t>
            </a:r>
            <a:r>
              <a:rPr lang="el-GR" sz="1100" kern="50" dirty="0">
                <a:effectLst/>
                <a:ea typeface="SimSun" panose="02010600030101010101" pitchFamily="2" charset="-122"/>
              </a:rPr>
              <a:t> είναι μια γρήγορη και συνοπτική βιβλιοθήκη JavaScript που απλοποιεί τη διέλευση εγγράφων HTML, το χειρισμό συμβάντων, την κινούμενη εικόνα και τις αλληλεπιδράσεις </a:t>
            </a:r>
            <a:r>
              <a:rPr lang="en-GB" sz="1100" kern="50" dirty="0">
                <a:effectLst/>
                <a:ea typeface="SimSun" panose="02010600030101010101" pitchFamily="2" charset="-122"/>
              </a:rPr>
              <a:t>Ajax</a:t>
            </a:r>
            <a:r>
              <a:rPr lang="el-GR" sz="1100" kern="50" dirty="0">
                <a:effectLst/>
                <a:ea typeface="SimSun" panose="02010600030101010101" pitchFamily="2" charset="-122"/>
              </a:rPr>
              <a:t> για γρήγορη ανάπτυξη ιστού</a:t>
            </a:r>
            <a:r>
              <a:rPr lang="el-GR" sz="1100" kern="50" dirty="0">
                <a:effectLst/>
                <a:ea typeface="SimSun" panose="02010600030101010101" pitchFamily="2" charset="-122"/>
                <a:cs typeface="Mangal" panose="02040503050203030202" pitchFamily="18" charset="0"/>
              </a:rPr>
              <a:t>.</a:t>
            </a:r>
          </a:p>
          <a:p>
            <a:pPr lvl="0" algn="just">
              <a:lnSpc>
                <a:spcPct val="150000"/>
              </a:lnSpc>
              <a:spcBef>
                <a:spcPts val="600"/>
              </a:spcBef>
              <a:spcAft>
                <a:spcPts val="0"/>
              </a:spcAft>
            </a:pPr>
            <a:endParaRPr lang="el-GR" sz="1100" kern="50" dirty="0">
              <a:effectLst/>
              <a:ea typeface="SimSun" panose="02010600030101010101" pitchFamily="2" charset="-122"/>
              <a:cs typeface="Mangal" panose="02040503050203030202" pitchFamily="18" charset="0"/>
            </a:endParaRPr>
          </a:p>
          <a:p>
            <a:pPr lvl="0" algn="just">
              <a:lnSpc>
                <a:spcPct val="150000"/>
              </a:lnSpc>
              <a:spcBef>
                <a:spcPts val="600"/>
              </a:spcBef>
              <a:spcAft>
                <a:spcPts val="0"/>
              </a:spcAft>
            </a:pPr>
            <a:r>
              <a:rPr lang="en-US" sz="1100" b="1" kern="50" dirty="0">
                <a:effectLst/>
                <a:ea typeface="SimSun" panose="02010600030101010101" pitchFamily="2" charset="-122"/>
                <a:cs typeface="Mangal" panose="02040503050203030202" pitchFamily="18" charset="0"/>
              </a:rPr>
              <a:t>Python</a:t>
            </a:r>
            <a:r>
              <a:rPr lang="el-GR" sz="1100" b="1" kern="50" dirty="0">
                <a:effectLst/>
                <a:ea typeface="SimSun" panose="02010600030101010101" pitchFamily="2" charset="-122"/>
                <a:cs typeface="Mangal" panose="02040503050203030202" pitchFamily="18" charset="0"/>
              </a:rPr>
              <a:t>: </a:t>
            </a:r>
            <a:r>
              <a:rPr lang="el-GR" sz="1100" kern="50" dirty="0">
                <a:effectLst/>
                <a:ea typeface="SimSun" panose="02010600030101010101" pitchFamily="2" charset="-122"/>
              </a:rPr>
              <a:t>Η </a:t>
            </a:r>
            <a:r>
              <a:rPr lang="en-US" sz="1100" b="1" kern="50" noProof="0" dirty="0">
                <a:effectLst/>
                <a:ea typeface="SimSun" panose="02010600030101010101" pitchFamily="2" charset="-122"/>
              </a:rPr>
              <a:t>Python</a:t>
            </a:r>
            <a:r>
              <a:rPr lang="el-GR" sz="1100" kern="50" dirty="0">
                <a:effectLst/>
                <a:ea typeface="SimSun" panose="02010600030101010101" pitchFamily="2" charset="-122"/>
              </a:rPr>
              <a:t> είναι μια ερμηνευμένη γλώσσα προγραμματισμού γενικού σκοπού υψηλού επιπέδου. Στην περίπτωσή μας χρησιμοποιήθηκε και η βιβλιοθήκη </a:t>
            </a:r>
            <a:r>
              <a:rPr lang="en-US" sz="1100" kern="50" dirty="0">
                <a:effectLst/>
                <a:ea typeface="SimSun" panose="02010600030101010101" pitchFamily="2" charset="-122"/>
              </a:rPr>
              <a:t>Flask</a:t>
            </a:r>
            <a:r>
              <a:rPr lang="el-GR" sz="1100" kern="50" dirty="0">
                <a:effectLst/>
                <a:ea typeface="SimSun" panose="02010600030101010101" pitchFamily="2" charset="-122"/>
              </a:rPr>
              <a:t>. </a:t>
            </a:r>
          </a:p>
          <a:p>
            <a:pPr lvl="0" algn="just">
              <a:lnSpc>
                <a:spcPct val="150000"/>
              </a:lnSpc>
              <a:spcBef>
                <a:spcPts val="600"/>
              </a:spcBef>
              <a:spcAft>
                <a:spcPts val="0"/>
              </a:spcAft>
            </a:pPr>
            <a:r>
              <a:rPr lang="el-GR" sz="1100" kern="50" dirty="0">
                <a:effectLst/>
                <a:ea typeface="SimSun" panose="02010600030101010101" pitchFamily="2" charset="-122"/>
              </a:rPr>
              <a:t>Το </a:t>
            </a:r>
            <a:r>
              <a:rPr lang="en-US" sz="1100" b="1" kern="50" noProof="0" dirty="0">
                <a:effectLst/>
                <a:ea typeface="SimSun" panose="02010600030101010101" pitchFamily="2" charset="-122"/>
              </a:rPr>
              <a:t>Flask</a:t>
            </a:r>
            <a:r>
              <a:rPr lang="el-GR" sz="1100" kern="50" dirty="0">
                <a:effectLst/>
                <a:ea typeface="SimSun" panose="02010600030101010101" pitchFamily="2" charset="-122"/>
              </a:rPr>
              <a:t> είναι ένα πλαίσιο </a:t>
            </a:r>
            <a:r>
              <a:rPr lang="en-US" sz="1100" kern="50" noProof="0" dirty="0">
                <a:effectLst/>
                <a:ea typeface="SimSun" panose="02010600030101010101" pitchFamily="2" charset="-122"/>
              </a:rPr>
              <a:t>web</a:t>
            </a:r>
            <a:r>
              <a:rPr lang="el-GR" sz="1100" kern="50" dirty="0">
                <a:effectLst/>
                <a:ea typeface="SimSun" panose="02010600030101010101" pitchFamily="2" charset="-122"/>
              </a:rPr>
              <a:t>, δηλάδή μια λειτουργική μονάδα της Python που επιτρέπει την εύκολη ανάπτυξη εφαρμογής Ιστού.</a:t>
            </a:r>
          </a:p>
          <a:p>
            <a:pPr marL="0" lvl="0" indent="0" algn="just">
              <a:lnSpc>
                <a:spcPct val="150000"/>
              </a:lnSpc>
              <a:spcBef>
                <a:spcPts val="600"/>
              </a:spcBef>
              <a:spcAft>
                <a:spcPts val="0"/>
              </a:spcAft>
              <a:buFont typeface="Wingdings" panose="05000000000000000000" pitchFamily="2" charset="2"/>
              <a:buNone/>
            </a:pPr>
            <a:endParaRPr lang="el-GR" sz="1100" kern="50" dirty="0">
              <a:ea typeface="SimSun" panose="02010600030101010101" pitchFamily="2" charset="-122"/>
            </a:endParaRPr>
          </a:p>
          <a:p>
            <a:pPr marL="0" lvl="0" indent="0" algn="just">
              <a:lnSpc>
                <a:spcPct val="150000"/>
              </a:lnSpc>
              <a:spcBef>
                <a:spcPts val="600"/>
              </a:spcBef>
              <a:spcAft>
                <a:spcPts val="0"/>
              </a:spcAft>
              <a:buFont typeface="Wingdings" panose="05000000000000000000" pitchFamily="2" charset="2"/>
              <a:buNone/>
            </a:pPr>
            <a:r>
              <a:rPr lang="en-US" sz="1100" b="1" kern="50" dirty="0">
                <a:effectLst/>
                <a:ea typeface="SimSun" panose="02010600030101010101" pitchFamily="2" charset="-122"/>
                <a:cs typeface="Mangal" panose="02040503050203030202" pitchFamily="18" charset="0"/>
              </a:rPr>
              <a:t>MySQL</a:t>
            </a:r>
            <a:r>
              <a:rPr lang="el-GR" sz="1100" b="1" kern="50" dirty="0">
                <a:effectLst/>
                <a:ea typeface="SimSun" panose="02010600030101010101" pitchFamily="2" charset="-122"/>
                <a:cs typeface="Mangal" panose="02040503050203030202" pitchFamily="18" charset="0"/>
              </a:rPr>
              <a:t>: </a:t>
            </a:r>
            <a:r>
              <a:rPr lang="el-GR" sz="1100" kern="50" dirty="0">
                <a:effectLst/>
                <a:ea typeface="SimSun" panose="02010600030101010101" pitchFamily="2" charset="-122"/>
                <a:cs typeface="Mangal" panose="02040503050203030202" pitchFamily="18" charset="0"/>
              </a:rPr>
              <a:t>Η </a:t>
            </a:r>
            <a:r>
              <a:rPr lang="el-GR" sz="1100" b="1" kern="50" dirty="0">
                <a:effectLst/>
                <a:ea typeface="SimSun" panose="02010600030101010101" pitchFamily="2" charset="-122"/>
                <a:cs typeface="Mangal" panose="02040503050203030202" pitchFamily="18" charset="0"/>
              </a:rPr>
              <a:t>MySQL</a:t>
            </a:r>
            <a:r>
              <a:rPr lang="el-GR" sz="1100" kern="50" dirty="0">
                <a:effectLst/>
                <a:ea typeface="SimSun" panose="02010600030101010101" pitchFamily="2" charset="-122"/>
                <a:cs typeface="Mangal" panose="02040503050203030202" pitchFamily="18" charset="0"/>
              </a:rPr>
              <a:t> αποτελεί το πιο συνηθισμένο σύστημα βάσεων δεδομένων στο </a:t>
            </a:r>
            <a:r>
              <a:rPr lang="en-US" sz="1100" kern="50" dirty="0">
                <a:effectLst/>
                <a:ea typeface="SimSun" panose="02010600030101010101" pitchFamily="2" charset="-122"/>
                <a:cs typeface="Mangal" panose="02040503050203030202" pitchFamily="18" charset="0"/>
              </a:rPr>
              <a:t>WEB</a:t>
            </a:r>
            <a:r>
              <a:rPr lang="el-GR" sz="1100" kern="50" dirty="0">
                <a:effectLst/>
                <a:ea typeface="SimSun" panose="02010600030101010101" pitchFamily="2" charset="-122"/>
                <a:cs typeface="Mangal" panose="02040503050203030202" pitchFamily="18" charset="0"/>
              </a:rPr>
              <a:t>. </a:t>
            </a:r>
          </a:p>
          <a:p>
            <a:pPr marL="0" lvl="0" indent="0" algn="just">
              <a:lnSpc>
                <a:spcPct val="150000"/>
              </a:lnSpc>
              <a:spcBef>
                <a:spcPts val="600"/>
              </a:spcBef>
              <a:spcAft>
                <a:spcPts val="0"/>
              </a:spcAft>
              <a:buFont typeface="Wingdings" panose="05000000000000000000" pitchFamily="2" charset="2"/>
              <a:buNone/>
            </a:pPr>
            <a:r>
              <a:rPr lang="el-GR" sz="1100" kern="50" dirty="0">
                <a:effectLst/>
                <a:ea typeface="SimSun" panose="02010600030101010101" pitchFamily="2" charset="-122"/>
              </a:rPr>
              <a:t>Ο </a:t>
            </a:r>
            <a:r>
              <a:rPr lang="en-US" sz="1100" b="1" kern="50" dirty="0">
                <a:effectLst/>
                <a:ea typeface="SimSun" panose="02010600030101010101" pitchFamily="2" charset="-122"/>
              </a:rPr>
              <a:t>XAMPP</a:t>
            </a:r>
            <a:r>
              <a:rPr lang="el-GR" sz="1100" kern="50" dirty="0">
                <a:effectLst/>
                <a:ea typeface="SimSun" panose="02010600030101010101" pitchFamily="2" charset="-122"/>
              </a:rPr>
              <a:t> είναι ένας διακομιστής ιστού πολλαπλών πλατφορμών που είναι δωρεάν και ανοιχτού κώδικα. </a:t>
            </a:r>
            <a:endParaRPr lang="el-GR" sz="1100" dirty="0"/>
          </a:p>
        </p:txBody>
      </p:sp>
      <p:sp>
        <p:nvSpPr>
          <p:cNvPr id="4" name="Θέση αριθμού διαφάνειας 3"/>
          <p:cNvSpPr>
            <a:spLocks noGrp="1"/>
          </p:cNvSpPr>
          <p:nvPr>
            <p:ph type="sldNum" sz="quarter" idx="5"/>
          </p:nvPr>
        </p:nvSpPr>
        <p:spPr/>
        <p:txBody>
          <a:bodyPr/>
          <a:lstStyle/>
          <a:p>
            <a:fld id="{9F0AAA63-3123-417F-A9A3-58244178FCF0}" type="slidenum">
              <a:rPr lang="el-GR" smtClean="0"/>
              <a:t>17</a:t>
            </a:fld>
            <a:endParaRPr lang="el-GR" dirty="0"/>
          </a:p>
        </p:txBody>
      </p:sp>
    </p:spTree>
    <p:extLst>
      <p:ext uri="{BB962C8B-B14F-4D97-AF65-F5344CB8AC3E}">
        <p14:creationId xmlns:p14="http://schemas.microsoft.com/office/powerpoint/2010/main" val="3836505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a:xfrm>
            <a:off x="420688" y="4778723"/>
            <a:ext cx="5956300" cy="3909864"/>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l-GR" sz="1100" b="1" dirty="0"/>
              <a:t>Επιπρόσθετες σημειώσεις</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l-GR" sz="1100" b="1" dirty="0"/>
          </a:p>
          <a:p>
            <a:pPr marL="0" marR="0" lvl="0" indent="0" algn="just" defTabSz="914400" rtl="0" eaLnBrk="1" fontAlgn="auto" latinLnBrk="0" hangingPunct="1">
              <a:lnSpc>
                <a:spcPct val="150000"/>
              </a:lnSpc>
              <a:spcBef>
                <a:spcPts val="0"/>
              </a:spcBef>
              <a:spcAft>
                <a:spcPts val="0"/>
              </a:spcAft>
              <a:buClrTx/>
              <a:buSzTx/>
              <a:buFontTx/>
              <a:buNone/>
              <a:tabLst/>
              <a:defRPr/>
            </a:pPr>
            <a:r>
              <a:rPr lang="el-GR" sz="1100" kern="50" dirty="0">
                <a:ea typeface="SimSun" panose="02010600030101010101" pitchFamily="2" charset="-122"/>
              </a:rPr>
              <a:t>Για να εκτελεστεί η συγκεκριμένη εφαρμογή, θα πρέπει να προηγηθεί σύνδεση στον </a:t>
            </a:r>
            <a:r>
              <a:rPr lang="en-US" sz="1100" kern="50" dirty="0">
                <a:ea typeface="SimSun" panose="02010600030101010101" pitchFamily="2" charset="-122"/>
              </a:rPr>
              <a:t>MySQL server </a:t>
            </a:r>
            <a:r>
              <a:rPr lang="el-GR" sz="1100" kern="50" dirty="0">
                <a:ea typeface="SimSun" panose="02010600030101010101" pitchFamily="2" charset="-122"/>
              </a:rPr>
              <a:t>και τον </a:t>
            </a:r>
            <a:r>
              <a:rPr lang="en-US" sz="1100" kern="50" dirty="0">
                <a:ea typeface="SimSun" panose="02010600030101010101" pitchFamily="2" charset="-122"/>
              </a:rPr>
              <a:t>Apache Web Server </a:t>
            </a:r>
            <a:r>
              <a:rPr lang="el-GR" sz="1100" kern="50" dirty="0">
                <a:ea typeface="SimSun" panose="02010600030101010101" pitchFamily="2" charset="-122"/>
              </a:rPr>
              <a:t>του προγράμματος </a:t>
            </a:r>
            <a:r>
              <a:rPr lang="en-US" sz="1100" kern="50" dirty="0">
                <a:ea typeface="SimSun" panose="02010600030101010101" pitchFamily="2" charset="-122"/>
              </a:rPr>
              <a:t>XAMPP</a:t>
            </a:r>
            <a:r>
              <a:rPr lang="el-GR" sz="1100" kern="50" dirty="0">
                <a:ea typeface="SimSun" panose="02010600030101010101" pitchFamily="2" charset="-122"/>
              </a:rPr>
              <a:t>. Με τον τρόπο αυτό μπορούμε να συνδεθούμε στη Βάση Δεδομένων μας. </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l-GR" sz="1100" kern="50" dirty="0">
              <a:ea typeface="SimSun" panose="02010600030101010101" pitchFamily="2" charset="-122"/>
            </a:endParaRPr>
          </a:p>
          <a:p>
            <a:pPr algn="just">
              <a:lnSpc>
                <a:spcPct val="150000"/>
              </a:lnSpc>
            </a:pPr>
            <a:r>
              <a:rPr lang="el-GR" sz="1100" kern="50" dirty="0">
                <a:ea typeface="SimSun" panose="02010600030101010101" pitchFamily="2" charset="-122"/>
              </a:rPr>
              <a:t>Οι χρήστες (διαχειριστής, καθηγητές, εκπαιδευόμενοι</a:t>
            </a:r>
            <a:r>
              <a:rPr lang="el-GR" sz="1100" kern="50" dirty="0">
                <a:effectLst/>
                <a:ea typeface="SimSun" panose="02010600030101010101" pitchFamily="2" charset="-122"/>
              </a:rPr>
              <a:t>) μπορούν να αναρτούν προτάσεις περιεχομένου. Το περιεχόμενο σχετίζεται με συγκεκριμένες κατηγορίες-μαθήματα που ορίζει ο διαχειριστής. Ο χρήστης, επίσης, δίνει μια βαθμολογία για το περιεχόμενο, δηλαδή πόσο καλό ή όχι το βρήκε ή τον βοήθησε στην γνώση του. Το περιεχόμενο παίρνει αξία από το πόσες φορές το έχει διαβάσει κάποιος ή το έχουν δει.</a:t>
            </a:r>
            <a:endParaRPr lang="el-GR" sz="1100" dirty="0"/>
          </a:p>
        </p:txBody>
      </p:sp>
      <p:sp>
        <p:nvSpPr>
          <p:cNvPr id="4" name="Θέση αριθμού διαφάνειας 3"/>
          <p:cNvSpPr>
            <a:spLocks noGrp="1"/>
          </p:cNvSpPr>
          <p:nvPr>
            <p:ph type="sldNum" sz="quarter" idx="5"/>
          </p:nvPr>
        </p:nvSpPr>
        <p:spPr/>
        <p:txBody>
          <a:bodyPr/>
          <a:lstStyle/>
          <a:p>
            <a:fld id="{9F0AAA63-3123-417F-A9A3-58244178FCF0}" type="slidenum">
              <a:rPr lang="el-GR" smtClean="0"/>
              <a:t>18</a:t>
            </a:fld>
            <a:endParaRPr lang="el-GR" dirty="0"/>
          </a:p>
        </p:txBody>
      </p:sp>
    </p:spTree>
    <p:extLst>
      <p:ext uri="{BB962C8B-B14F-4D97-AF65-F5344CB8AC3E}">
        <p14:creationId xmlns:p14="http://schemas.microsoft.com/office/powerpoint/2010/main" val="3294704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a:xfrm>
            <a:off x="420688" y="4778722"/>
            <a:ext cx="5956300" cy="4837717"/>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l-GR" sz="1100" b="1" dirty="0"/>
              <a:t>Επιπρόσθετες σημειώσεις</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l-GR" sz="1100" b="1"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l-GR" sz="1100" kern="50" dirty="0">
                <a:ea typeface="SimSun" panose="02010600030101010101" pitchFamily="2" charset="-122"/>
              </a:rPr>
              <a:t>Για τη σύνδεση στον τοπικό </a:t>
            </a:r>
            <a:r>
              <a:rPr lang="en-US" sz="1100" kern="50" dirty="0">
                <a:ea typeface="SimSun" panose="02010600030101010101" pitchFamily="2" charset="-122"/>
              </a:rPr>
              <a:t>server </a:t>
            </a:r>
            <a:r>
              <a:rPr lang="el-GR" sz="1100" kern="50" dirty="0">
                <a:ea typeface="SimSun" panose="02010600030101010101" pitchFamily="2" charset="-122"/>
              </a:rPr>
              <a:t>μπορεί να χρησιμοποιηθεί το περιβάλλον </a:t>
            </a:r>
            <a:r>
              <a:rPr lang="en-US" sz="1100" kern="50" dirty="0">
                <a:ea typeface="SimSun" panose="02010600030101010101" pitchFamily="2" charset="-122"/>
              </a:rPr>
              <a:t>Anaconda</a:t>
            </a:r>
            <a:r>
              <a:rPr lang="el-GR" sz="1100" kern="50" dirty="0">
                <a:ea typeface="SimSun" panose="02010600030101010101" pitchFamily="2" charset="-122"/>
              </a:rPr>
              <a:t> και συγκεκριμένα το </a:t>
            </a:r>
            <a:r>
              <a:rPr lang="en-US" sz="1100" kern="50" dirty="0">
                <a:ea typeface="SimSun" panose="02010600030101010101" pitchFamily="2" charset="-122"/>
              </a:rPr>
              <a:t>Spyder </a:t>
            </a:r>
            <a:r>
              <a:rPr lang="el-GR" sz="1100" kern="50" dirty="0">
                <a:ea typeface="SimSun" panose="02010600030101010101" pitchFamily="2" charset="-122"/>
              </a:rPr>
              <a:t>(περιβάλλον ανάπτυξης κώδικα </a:t>
            </a:r>
            <a:r>
              <a:rPr lang="en-US" sz="1100" kern="50" dirty="0">
                <a:ea typeface="SimSun" panose="02010600030101010101" pitchFamily="2" charset="-122"/>
              </a:rPr>
              <a:t>Python</a:t>
            </a:r>
            <a:r>
              <a:rPr lang="el-GR" sz="1100" kern="50" dirty="0">
                <a:ea typeface="SimSun" panose="02010600030101010101" pitchFamily="2" charset="-122"/>
              </a:rPr>
              <a:t>) του </a:t>
            </a:r>
            <a:r>
              <a:rPr lang="en-US" sz="1100" kern="50" dirty="0">
                <a:ea typeface="SimSun" panose="02010600030101010101" pitchFamily="2" charset="-122"/>
              </a:rPr>
              <a:t>Anaconda</a:t>
            </a:r>
            <a:r>
              <a:rPr lang="el-GR" sz="1100" kern="50" dirty="0">
                <a:ea typeface="SimSun" panose="02010600030101010101" pitchFamily="2" charset="-122"/>
              </a:rPr>
              <a:t>. Στο </a:t>
            </a:r>
            <a:r>
              <a:rPr lang="en-US" sz="1100" kern="50" dirty="0">
                <a:ea typeface="SimSun" panose="02010600030101010101" pitchFamily="2" charset="-122"/>
              </a:rPr>
              <a:t>Spyder</a:t>
            </a:r>
            <a:r>
              <a:rPr lang="el-GR" sz="1100" kern="50" dirty="0">
                <a:ea typeface="SimSun" panose="02010600030101010101" pitchFamily="2" charset="-122"/>
              </a:rPr>
              <a:t>, τρέχουμε το </a:t>
            </a:r>
            <a:r>
              <a:rPr lang="en-US" sz="1100" kern="50" dirty="0">
                <a:ea typeface="SimSun" panose="02010600030101010101" pitchFamily="2" charset="-122"/>
              </a:rPr>
              <a:t>server </a:t>
            </a:r>
            <a:r>
              <a:rPr lang="el-GR" sz="1100" kern="50" dirty="0">
                <a:ea typeface="SimSun" panose="02010600030101010101" pitchFamily="2" charset="-122"/>
              </a:rPr>
              <a:t>σε </a:t>
            </a:r>
            <a:r>
              <a:rPr lang="en-US" sz="1100" kern="50" dirty="0">
                <a:ea typeface="SimSun" panose="02010600030101010101" pitchFamily="2" charset="-122"/>
              </a:rPr>
              <a:t>Flask</a:t>
            </a:r>
            <a:r>
              <a:rPr lang="el-GR" sz="1100" kern="50" dirty="0">
                <a:ea typeface="SimSun" panose="02010600030101010101" pitchFamily="2" charset="-122"/>
              </a:rPr>
              <a:t>, ο οποίος εκτελείται στη διεύθυνση 127.0.0.1:5000.</a:t>
            </a:r>
          </a:p>
          <a:p>
            <a:pPr algn="just"/>
            <a:endParaRPr lang="el-GR" sz="1100" dirty="0"/>
          </a:p>
          <a:p>
            <a:pPr algn="just">
              <a:lnSpc>
                <a:spcPct val="150000"/>
              </a:lnSpc>
            </a:pPr>
            <a:r>
              <a:rPr lang="en-US" sz="1100" b="1" kern="50" dirty="0">
                <a:effectLst/>
                <a:ea typeface="SimSun" panose="02010600030101010101" pitchFamily="2" charset="-122"/>
                <a:cs typeface="Mangal" panose="02040503050203030202" pitchFamily="18" charset="0"/>
              </a:rPr>
              <a:t>Login</a:t>
            </a:r>
            <a:r>
              <a:rPr lang="el-GR" sz="1100" b="1" kern="50" dirty="0">
                <a:effectLst/>
                <a:ea typeface="SimSun" panose="02010600030101010101" pitchFamily="2" charset="-122"/>
                <a:cs typeface="Mangal" panose="02040503050203030202" pitchFamily="18" charset="0"/>
              </a:rPr>
              <a:t>:</a:t>
            </a:r>
            <a:r>
              <a:rPr lang="el-GR" sz="1100" kern="50" dirty="0">
                <a:effectLst/>
                <a:ea typeface="SimSun" panose="02010600030101010101" pitchFamily="2" charset="-122"/>
                <a:cs typeface="Mangal" panose="02040503050203030202" pitchFamily="18" charset="0"/>
              </a:rPr>
              <a:t> Ο χρήστης μπορεί να συνδεθεί σαν διαχειριστής, σαν εκπαιδευόμενος ή σαν καθηγητής, δίνοντας όνομα χρήστη (</a:t>
            </a:r>
            <a:r>
              <a:rPr lang="en-US" sz="1100" kern="50" dirty="0">
                <a:effectLst/>
                <a:ea typeface="SimSun" panose="02010600030101010101" pitchFamily="2" charset="-122"/>
                <a:cs typeface="Mangal" panose="02040503050203030202" pitchFamily="18" charset="0"/>
              </a:rPr>
              <a:t>username</a:t>
            </a:r>
            <a:r>
              <a:rPr lang="el-GR" sz="1100" kern="50" dirty="0">
                <a:effectLst/>
                <a:ea typeface="SimSun" panose="02010600030101010101" pitchFamily="2" charset="-122"/>
                <a:cs typeface="Mangal" panose="02040503050203030202" pitchFamily="18" charset="0"/>
              </a:rPr>
              <a:t>) και κωδικό πρόσβασης (</a:t>
            </a:r>
            <a:r>
              <a:rPr lang="en-US" sz="1100" kern="50" dirty="0">
                <a:effectLst/>
                <a:ea typeface="SimSun" panose="02010600030101010101" pitchFamily="2" charset="-122"/>
                <a:cs typeface="Mangal" panose="02040503050203030202" pitchFamily="18" charset="0"/>
              </a:rPr>
              <a:t>password</a:t>
            </a:r>
            <a:r>
              <a:rPr lang="el-GR" sz="1100" kern="50" dirty="0">
                <a:effectLst/>
                <a:ea typeface="SimSun" panose="02010600030101010101" pitchFamily="2" charset="-122"/>
                <a:cs typeface="Mangal" panose="02040503050203030202" pitchFamily="18" charset="0"/>
              </a:rPr>
              <a:t>).</a:t>
            </a:r>
          </a:p>
          <a:p>
            <a:pPr algn="just">
              <a:lnSpc>
                <a:spcPct val="150000"/>
              </a:lnSpc>
            </a:pPr>
            <a:endParaRPr lang="el-GR" sz="1100" kern="50" dirty="0">
              <a:effectLst/>
              <a:ea typeface="SimSun" panose="02010600030101010101" pitchFamily="2" charset="-122"/>
              <a:cs typeface="Mangal" panose="02040503050203030202" pitchFamily="18" charset="0"/>
            </a:endParaRPr>
          </a:p>
          <a:p>
            <a:pPr algn="just">
              <a:lnSpc>
                <a:spcPct val="150000"/>
              </a:lnSpc>
            </a:pPr>
            <a:r>
              <a:rPr lang="en-US" sz="1100" b="1" kern="50" dirty="0">
                <a:effectLst/>
                <a:ea typeface="SimSun" panose="02010600030101010101" pitchFamily="2" charset="-122"/>
                <a:cs typeface="Mangal" panose="02040503050203030202" pitchFamily="18" charset="0"/>
              </a:rPr>
              <a:t>Sign Up</a:t>
            </a:r>
            <a:r>
              <a:rPr lang="el-GR" sz="1100" b="1" kern="50" dirty="0">
                <a:effectLst/>
                <a:ea typeface="SimSun" panose="02010600030101010101" pitchFamily="2" charset="-122"/>
                <a:cs typeface="Mangal" panose="02040503050203030202" pitchFamily="18" charset="0"/>
              </a:rPr>
              <a:t>:</a:t>
            </a:r>
            <a:r>
              <a:rPr lang="el-GR" sz="1100" kern="50" dirty="0">
                <a:effectLst/>
                <a:ea typeface="SimSun" panose="02010600030101010101" pitchFamily="2" charset="-122"/>
                <a:cs typeface="Mangal" panose="02040503050203030202" pitchFamily="18" charset="0"/>
              </a:rPr>
              <a:t> Κατά την εγγραφή του δίνει τα εξής στοιχεία: όνομα χρήστη (</a:t>
            </a:r>
            <a:r>
              <a:rPr lang="en-US" sz="1100" kern="50" dirty="0">
                <a:effectLst/>
                <a:ea typeface="SimSun" panose="02010600030101010101" pitchFamily="2" charset="-122"/>
                <a:cs typeface="Mangal" panose="02040503050203030202" pitchFamily="18" charset="0"/>
              </a:rPr>
              <a:t>username</a:t>
            </a:r>
            <a:r>
              <a:rPr lang="el-GR" sz="1100" kern="50" dirty="0">
                <a:effectLst/>
                <a:ea typeface="SimSun" panose="02010600030101010101" pitchFamily="2" charset="-122"/>
                <a:cs typeface="Mangal" panose="02040503050203030202" pitchFamily="18" charset="0"/>
              </a:rPr>
              <a:t>), κωδικό πρόσβασης (</a:t>
            </a:r>
            <a:r>
              <a:rPr lang="en-US" sz="1100" kern="50" dirty="0">
                <a:effectLst/>
                <a:ea typeface="SimSun" panose="02010600030101010101" pitchFamily="2" charset="-122"/>
                <a:cs typeface="Mangal" panose="02040503050203030202" pitchFamily="18" charset="0"/>
              </a:rPr>
              <a:t>password</a:t>
            </a:r>
            <a:r>
              <a:rPr lang="el-GR" sz="1100" kern="50" dirty="0">
                <a:effectLst/>
                <a:ea typeface="SimSun" panose="02010600030101010101" pitchFamily="2" charset="-122"/>
                <a:cs typeface="Mangal" panose="02040503050203030202" pitchFamily="18" charset="0"/>
              </a:rPr>
              <a:t>), ονοματεπώνυμο (</a:t>
            </a:r>
            <a:r>
              <a:rPr lang="en-US" sz="1100" kern="50" noProof="0" dirty="0">
                <a:effectLst/>
                <a:ea typeface="SimSun" panose="02010600030101010101" pitchFamily="2" charset="-122"/>
                <a:cs typeface="Mangal" panose="02040503050203030202" pitchFamily="18" charset="0"/>
              </a:rPr>
              <a:t>fullname</a:t>
            </a:r>
            <a:r>
              <a:rPr lang="el-GR" sz="1100" kern="50" dirty="0">
                <a:effectLst/>
                <a:ea typeface="SimSun" panose="02010600030101010101" pitchFamily="2" charset="-122"/>
                <a:cs typeface="Mangal" panose="02040503050203030202" pitchFamily="18" charset="0"/>
              </a:rPr>
              <a:t>), έτος γέννησης (</a:t>
            </a:r>
            <a:r>
              <a:rPr lang="en-US" sz="1100" kern="50" dirty="0">
                <a:effectLst/>
                <a:ea typeface="SimSun" panose="02010600030101010101" pitchFamily="2" charset="-122"/>
                <a:cs typeface="Mangal" panose="02040503050203030202" pitchFamily="18" charset="0"/>
              </a:rPr>
              <a:t>year birth</a:t>
            </a:r>
            <a:r>
              <a:rPr lang="el-GR" sz="1100" kern="50" dirty="0">
                <a:effectLst/>
                <a:ea typeface="SimSun" panose="02010600030101010101" pitchFamily="2" charset="-122"/>
                <a:cs typeface="Mangal" panose="02040503050203030202" pitchFamily="18" charset="0"/>
              </a:rPr>
              <a:t>), φύλο (</a:t>
            </a:r>
            <a:r>
              <a:rPr lang="en-US" sz="1100" kern="50" dirty="0">
                <a:effectLst/>
                <a:ea typeface="SimSun" panose="02010600030101010101" pitchFamily="2" charset="-122"/>
                <a:cs typeface="Mangal" panose="02040503050203030202" pitchFamily="18" charset="0"/>
              </a:rPr>
              <a:t>sex</a:t>
            </a:r>
            <a:r>
              <a:rPr lang="el-GR" sz="1100" kern="50" dirty="0">
                <a:effectLst/>
                <a:ea typeface="SimSun" panose="02010600030101010101" pitchFamily="2" charset="-122"/>
                <a:cs typeface="Mangal" panose="02040503050203030202" pitchFamily="18" charset="0"/>
              </a:rPr>
              <a:t>) και ειδικότητα (</a:t>
            </a:r>
            <a:r>
              <a:rPr lang="en-US" sz="1100" kern="50" dirty="0">
                <a:effectLst/>
                <a:ea typeface="SimSun" panose="02010600030101010101" pitchFamily="2" charset="-122"/>
                <a:cs typeface="Mangal" panose="02040503050203030202" pitchFamily="18" charset="0"/>
              </a:rPr>
              <a:t>speciality</a:t>
            </a:r>
            <a:r>
              <a:rPr lang="el-GR" sz="1100" kern="50" dirty="0">
                <a:effectLst/>
                <a:ea typeface="SimSun" panose="02010600030101010101" pitchFamily="2" charset="-122"/>
                <a:cs typeface="Mangal" panose="02040503050203030202" pitchFamily="18" charset="0"/>
              </a:rPr>
              <a:t>) επιλέγοντας μία από τις 5 επιλογές: θεωρητική (</a:t>
            </a:r>
            <a:r>
              <a:rPr lang="en-US" sz="1100" kern="50" dirty="0">
                <a:effectLst/>
                <a:ea typeface="SimSun" panose="02010600030101010101" pitchFamily="2" charset="-122"/>
                <a:cs typeface="Mangal" panose="02040503050203030202" pitchFamily="18" charset="0"/>
              </a:rPr>
              <a:t>theoretical</a:t>
            </a:r>
            <a:r>
              <a:rPr lang="el-GR" sz="1100" kern="50" dirty="0">
                <a:effectLst/>
                <a:ea typeface="SimSun" panose="02010600030101010101" pitchFamily="2" charset="-122"/>
                <a:cs typeface="Mangal" panose="02040503050203030202" pitchFamily="18" charset="0"/>
              </a:rPr>
              <a:t>), πληροφορική (ΙΤ), καλλιτεχνικά (</a:t>
            </a:r>
            <a:r>
              <a:rPr lang="en-US" sz="1100" kern="50" dirty="0">
                <a:effectLst/>
                <a:ea typeface="SimSun" panose="02010600030101010101" pitchFamily="2" charset="-122"/>
                <a:cs typeface="Mangal" panose="02040503050203030202" pitchFamily="18" charset="0"/>
              </a:rPr>
              <a:t>art</a:t>
            </a:r>
            <a:r>
              <a:rPr lang="el-GR" sz="1100" kern="50" dirty="0">
                <a:effectLst/>
                <a:ea typeface="SimSun" panose="02010600030101010101" pitchFamily="2" charset="-122"/>
                <a:cs typeface="Mangal" panose="02040503050203030202" pitchFamily="18" charset="0"/>
              </a:rPr>
              <a:t>), οικονομικά (</a:t>
            </a:r>
            <a:r>
              <a:rPr lang="en-US" sz="1100" kern="50" dirty="0">
                <a:effectLst/>
                <a:ea typeface="SimSun" panose="02010600030101010101" pitchFamily="2" charset="-122"/>
                <a:cs typeface="Mangal" panose="02040503050203030202" pitchFamily="18" charset="0"/>
              </a:rPr>
              <a:t>economics</a:t>
            </a:r>
            <a:r>
              <a:rPr lang="el-GR" sz="1100" kern="50" dirty="0">
                <a:effectLst/>
                <a:ea typeface="SimSun" panose="02010600030101010101" pitchFamily="2" charset="-122"/>
                <a:cs typeface="Mangal" panose="02040503050203030202" pitchFamily="18" charset="0"/>
              </a:rPr>
              <a:t>) και θετική επιστήμη (</a:t>
            </a:r>
            <a:r>
              <a:rPr lang="en-US" sz="1100" kern="50" dirty="0">
                <a:effectLst/>
                <a:ea typeface="SimSun" panose="02010600030101010101" pitchFamily="2" charset="-122"/>
                <a:cs typeface="Mangal" panose="02040503050203030202" pitchFamily="18" charset="0"/>
              </a:rPr>
              <a:t>science</a:t>
            </a:r>
            <a:r>
              <a:rPr lang="el-GR" sz="1100" kern="50" dirty="0">
                <a:effectLst/>
                <a:ea typeface="SimSun" panose="02010600030101010101" pitchFamily="2" charset="-122"/>
                <a:cs typeface="Mangal" panose="02040503050203030202" pitchFamily="18" charset="0"/>
              </a:rPr>
              <a:t>). </a:t>
            </a:r>
          </a:p>
          <a:p>
            <a:pPr marL="0" marR="0" lvl="0" indent="0" algn="just" defTabSz="914400" rtl="0" eaLnBrk="1" fontAlgn="auto" latinLnBrk="0" hangingPunct="1">
              <a:lnSpc>
                <a:spcPct val="150000"/>
              </a:lnSpc>
              <a:spcBef>
                <a:spcPts val="0"/>
              </a:spcBef>
              <a:spcAft>
                <a:spcPts val="0"/>
              </a:spcAft>
              <a:buClrTx/>
              <a:buSzTx/>
              <a:buFontTx/>
              <a:buNone/>
              <a:tabLst/>
              <a:defRPr/>
            </a:pPr>
            <a:r>
              <a:rPr lang="el-GR" sz="1100" kern="50" dirty="0">
                <a:ea typeface="SimSun" panose="02010600030101010101" pitchFamily="2" charset="-122"/>
                <a:cs typeface="Mangal" panose="02040503050203030202" pitchFamily="18" charset="0"/>
              </a:rPr>
              <a:t>Με την εγγραφή του ο χρήστης καταχωρείται στον πίνακα των χρηστών ώστε να μπορεί να συνδεθεί και να χρησιμοποιήσει το σύστημα. Ο κάθε ρόλος (διαχειριστής, εκπαιδευόμενος, καθηγητής) έχει την δυνατότητα να ανεβάσει υλικό που σχετίζεται με ένα μάθημα. </a:t>
            </a:r>
          </a:p>
          <a:p>
            <a:pPr algn="just">
              <a:lnSpc>
                <a:spcPct val="150000"/>
              </a:lnSpc>
            </a:pPr>
            <a:endParaRPr lang="el-GR" sz="1100" kern="50" dirty="0">
              <a:effectLst/>
              <a:latin typeface="Times New Roman" panose="02020603050405020304" pitchFamily="18" charset="0"/>
              <a:ea typeface="SimSun" panose="02010600030101010101" pitchFamily="2" charset="-122"/>
              <a:cs typeface="Mangal" panose="02040503050203030202"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9F0AAA63-3123-417F-A9A3-58244178FCF0}" type="slidenum">
              <a:rPr lang="el-GR" smtClean="0"/>
              <a:t>19</a:t>
            </a:fld>
            <a:endParaRPr lang="el-GR" dirty="0"/>
          </a:p>
        </p:txBody>
      </p:sp>
    </p:spTree>
    <p:extLst>
      <p:ext uri="{BB962C8B-B14F-4D97-AF65-F5344CB8AC3E}">
        <p14:creationId xmlns:p14="http://schemas.microsoft.com/office/powerpoint/2010/main" val="1589158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a:xfrm>
            <a:off x="420689" y="4778722"/>
            <a:ext cx="5956300" cy="4155727"/>
          </a:xfrm>
        </p:spPr>
        <p:txBody>
          <a:bodyPr/>
          <a:lstStyle/>
          <a:p>
            <a:r>
              <a:rPr lang="el-GR" sz="1100" b="1" dirty="0">
                <a:latin typeface="+mn-lt"/>
              </a:rPr>
              <a:t>Επιπρόσθετες σημειώσεις</a:t>
            </a:r>
          </a:p>
          <a:p>
            <a:endParaRPr lang="el-GR" sz="1100" b="1" dirty="0">
              <a:latin typeface="+mn-lt"/>
            </a:endParaRPr>
          </a:p>
          <a:p>
            <a:endParaRPr lang="el-GR" sz="1100" b="1" dirty="0">
              <a:latin typeface="+mn-lt"/>
            </a:endParaRPr>
          </a:p>
          <a:p>
            <a:pPr algn="just">
              <a:lnSpc>
                <a:spcPct val="150000"/>
              </a:lnSpc>
            </a:pPr>
            <a:r>
              <a:rPr lang="el-GR" sz="1100" b="1" kern="50" dirty="0">
                <a:effectLst/>
                <a:latin typeface="+mn-lt"/>
                <a:ea typeface="SimSun" panose="02010600030101010101" pitchFamily="2" charset="-122"/>
                <a:cs typeface="Calibri" panose="020F0502020204030204" pitchFamily="34" charset="0"/>
              </a:rPr>
              <a:t>Συμπλήρωμα του 3</a:t>
            </a:r>
            <a:r>
              <a:rPr lang="el-GR" sz="1100" b="1" kern="50" baseline="30000" dirty="0">
                <a:effectLst/>
                <a:latin typeface="+mn-lt"/>
                <a:ea typeface="SimSun" panose="02010600030101010101" pitchFamily="2" charset="-122"/>
                <a:cs typeface="Calibri" panose="020F0502020204030204" pitchFamily="34" charset="0"/>
              </a:rPr>
              <a:t>ου</a:t>
            </a:r>
            <a:r>
              <a:rPr lang="el-GR" sz="1100" b="1" kern="50" dirty="0">
                <a:effectLst/>
                <a:latin typeface="+mn-lt"/>
                <a:ea typeface="SimSun" panose="02010600030101010101" pitchFamily="2" charset="-122"/>
                <a:cs typeface="Calibri" panose="020F0502020204030204" pitchFamily="34" charset="0"/>
              </a:rPr>
              <a:t>: </a:t>
            </a:r>
            <a:r>
              <a:rPr lang="el-GR" sz="1100" b="0" kern="50" dirty="0">
                <a:effectLst/>
                <a:latin typeface="+mn-lt"/>
                <a:ea typeface="SimSun" panose="02010600030101010101" pitchFamily="2" charset="-122"/>
                <a:cs typeface="Calibri" panose="020F0502020204030204" pitchFamily="34" charset="0"/>
              </a:rPr>
              <a:t>…</a:t>
            </a:r>
            <a:r>
              <a:rPr lang="el-GR" sz="1100" kern="50" dirty="0">
                <a:effectLst/>
                <a:latin typeface="+mn-lt"/>
                <a:ea typeface="SimSun" panose="02010600030101010101" pitchFamily="2" charset="-122"/>
                <a:cs typeface="Calibri" panose="020F0502020204030204" pitchFamily="34" charset="0"/>
              </a:rPr>
              <a:t>χρησιμοποιώντας δεδομένα από άλλα άτομα με παρόμοιο προφίλ. </a:t>
            </a:r>
            <a:endParaRPr lang="el-GR" sz="1100" dirty="0">
              <a:latin typeface="+mn-lt"/>
            </a:endParaRPr>
          </a:p>
        </p:txBody>
      </p:sp>
      <p:sp>
        <p:nvSpPr>
          <p:cNvPr id="4" name="Θέση αριθμού διαφάνειας 3"/>
          <p:cNvSpPr>
            <a:spLocks noGrp="1"/>
          </p:cNvSpPr>
          <p:nvPr>
            <p:ph type="sldNum" sz="quarter" idx="5"/>
          </p:nvPr>
        </p:nvSpPr>
        <p:spPr/>
        <p:txBody>
          <a:bodyPr/>
          <a:lstStyle/>
          <a:p>
            <a:fld id="{9F0AAA63-3123-417F-A9A3-58244178FCF0}" type="slidenum">
              <a:rPr lang="el-GR" smtClean="0"/>
              <a:t>2</a:t>
            </a:fld>
            <a:endParaRPr lang="el-GR" dirty="0"/>
          </a:p>
        </p:txBody>
      </p:sp>
    </p:spTree>
    <p:extLst>
      <p:ext uri="{BB962C8B-B14F-4D97-AF65-F5344CB8AC3E}">
        <p14:creationId xmlns:p14="http://schemas.microsoft.com/office/powerpoint/2010/main" val="1091280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a:xfrm>
            <a:off x="1" y="4592638"/>
            <a:ext cx="6797674" cy="5069522"/>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l-GR" sz="1050" b="1" dirty="0"/>
              <a:t>Επιπρόσθετες σημειώσεις</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l-GR" sz="1050" kern="50" dirty="0">
              <a:effectLst/>
              <a:ea typeface="SimSun" panose="02010600030101010101" pitchFamily="2" charset="-122"/>
              <a:cs typeface="Mangal" panose="02040503050203030202"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050" kern="50" dirty="0">
                <a:effectLst/>
                <a:ea typeface="SimSun" panose="02010600030101010101" pitchFamily="2" charset="-122"/>
                <a:cs typeface="Mangal" panose="02040503050203030202" pitchFamily="18" charset="0"/>
              </a:rPr>
              <a:t>Δεξία βλέπουμε την περιγραφή του αλγορίθμου και αριστερά τα αποτελέσματα της εκτέλεσής του στην εφαρμογή. Ο συγκεκριμένος αλγόριθμος εξάγει τις συστάσεις υπολογίζοντας την απόσταση των χρηστών και συνεπώς την ομοιότητα ανάμεσά τους, καθώς όσο μικρότερη είναι η απόσταση αυτή, τόσο πιο μεγάλο είναι το ποσοστό ομοιότητας, άρα τόσο πιο πολύ ταιριάζει ένας χρήστης σε κάποιο άλλο, με την έννοια ότι έχουν παρόμοια ενδιαφέροντα και γνώσεις. Τα κριτήρια υπολογισμού της απόστασης, </a:t>
            </a:r>
            <a:r>
              <a:rPr lang="el-GR" sz="1050" b="0" kern="50" dirty="0">
                <a:effectLst/>
                <a:ea typeface="SimSun" panose="02010600030101010101" pitchFamily="2" charset="-122"/>
                <a:cs typeface="Mangal" panose="02040503050203030202" pitchFamily="18" charset="0"/>
              </a:rPr>
              <a:t>σε μια κλίμακα από το 0 έως το 1 με το 0, τον καλύτερο βαθμό, δηλαδή τη μέγιστη ομοιότητα και το 1, το χειρότερο βαθμό, δηλαδή την ελάχιστη ομοιότητα,</a:t>
            </a:r>
            <a:r>
              <a:rPr lang="el-GR" sz="1050" kern="50" dirty="0">
                <a:effectLst/>
                <a:ea typeface="SimSun" panose="02010600030101010101" pitchFamily="2" charset="-122"/>
                <a:cs typeface="Mangal" panose="02040503050203030202" pitchFamily="18" charset="0"/>
              </a:rPr>
              <a:t> είναι: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050" kern="50" dirty="0">
              <a:effectLst/>
              <a:ea typeface="SimSun" panose="02010600030101010101" pitchFamily="2" charset="-122"/>
              <a:cs typeface="Mangal" panose="02040503050203030202"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050" b="1" kern="50" dirty="0">
                <a:effectLst/>
                <a:ea typeface="SimSun" panose="02010600030101010101" pitchFamily="2" charset="-122"/>
              </a:rPr>
              <a:t>Φύλο: </a:t>
            </a:r>
            <a:r>
              <a:rPr lang="el-GR" sz="1050" b="0" kern="50" dirty="0">
                <a:effectLst/>
                <a:ea typeface="SimSun" panose="02010600030101010101" pitchFamily="2" charset="-122"/>
              </a:rPr>
              <a:t>δίνουμε βαθμό 1 αν το φύλο του χρήστη είναι διαφορετικό με αυτόν τον χρήστη που πρότεινε το αντίστοιχo υλικό, θεωρώντας ότι τα 2 φύλα μπορεί να διαβάζουν με διαφορετικό τρόπο.</a:t>
            </a:r>
          </a:p>
          <a:p>
            <a:r>
              <a:rPr lang="el-GR" sz="1050" b="1" kern="50" dirty="0">
                <a:effectLst/>
                <a:ea typeface="SimSun" panose="02010600030101010101" pitchFamily="2" charset="-122"/>
              </a:rPr>
              <a:t>Ηλικία:</a:t>
            </a:r>
            <a:r>
              <a:rPr lang="el-GR" sz="1050" b="0" kern="50" dirty="0">
                <a:effectLst/>
                <a:ea typeface="SimSun" panose="02010600030101010101" pitchFamily="2" charset="-122"/>
              </a:rPr>
              <a:t> ανάλογα με την διαφορά μεταξύ τους παίρνει την αντίστοιχη βαθμολογία. Αν η διαφορά είναι μεγαλύτερη από 20 τότε πια έχουμε το μέγιστο βαθμό, δηλαδή 1. </a:t>
            </a:r>
          </a:p>
          <a:p>
            <a:r>
              <a:rPr lang="en-US" sz="1050" b="1" kern="50" dirty="0">
                <a:effectLst/>
                <a:ea typeface="SimSun" panose="02010600030101010101" pitchFamily="2" charset="-122"/>
              </a:rPr>
              <a:t>Views:</a:t>
            </a:r>
            <a:r>
              <a:rPr lang="el-GR" sz="1050" b="0" kern="50" dirty="0">
                <a:effectLst/>
                <a:ea typeface="SimSun" panose="02010600030101010101" pitchFamily="2" charset="-122"/>
              </a:rPr>
              <a:t> το πόσοι επέλεξαν και είδαν το συγκεκριμένο εκπαιδευτικό υλικό.  Μετά από 100 </a:t>
            </a:r>
            <a:r>
              <a:rPr lang="en-US" sz="1050" b="0" kern="50" dirty="0">
                <a:effectLst/>
                <a:ea typeface="SimSun" panose="02010600030101010101" pitchFamily="2" charset="-122"/>
              </a:rPr>
              <a:t>views </a:t>
            </a:r>
            <a:r>
              <a:rPr lang="el-GR" sz="1050" b="0" kern="50" dirty="0">
                <a:effectLst/>
                <a:ea typeface="SimSun" panose="02010600030101010101" pitchFamily="2" charset="-122"/>
              </a:rPr>
              <a:t>πλέον έχουμε βαθμό 0.</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050" b="1" kern="50" dirty="0">
                <a:effectLst/>
                <a:ea typeface="SimSun" panose="02010600030101010101" pitchFamily="2" charset="-122"/>
              </a:rPr>
              <a:t>Μέσος όρος βαθμολογίας χρηστών: </a:t>
            </a:r>
            <a:r>
              <a:rPr lang="el-GR" sz="1050" b="0" kern="50" dirty="0">
                <a:effectLst/>
                <a:ea typeface="SimSun" panose="02010600030101010101" pitchFamily="2" charset="-122"/>
                <a:cs typeface="Mangal" panose="02040503050203030202" pitchFamily="18" charset="0"/>
              </a:rPr>
              <a:t>Σε περίπτωση μη βαθμολόγησης, το σύστημα στον παράγοντα αυτό δίνει 0.5 βαθμό.</a:t>
            </a:r>
            <a:endParaRPr lang="el-GR" sz="1050" b="0" kern="50" dirty="0">
              <a:effectLst/>
              <a:ea typeface="SimSun" panose="02010600030101010101" pitchFamily="2" charset="-122"/>
            </a:endParaRPr>
          </a:p>
          <a:p>
            <a:pPr marL="0" indent="0">
              <a:buFontTx/>
              <a:buNone/>
            </a:pPr>
            <a:r>
              <a:rPr lang="el-GR" sz="1050" b="1" kern="50" dirty="0">
                <a:effectLst/>
                <a:ea typeface="SimSun" panose="02010600030101010101" pitchFamily="2" charset="-122"/>
              </a:rPr>
              <a:t>Ειδικότητα χρήστη: </a:t>
            </a:r>
            <a:r>
              <a:rPr lang="el-GR" sz="1050" b="0" kern="50" dirty="0">
                <a:effectLst/>
                <a:ea typeface="SimSun" panose="02010600030101010101" pitchFamily="2" charset="-122"/>
              </a:rPr>
              <a:t>Οι ειδικότητες έχουν μια σχετική απόσταση μεταξύ τους π.χ. η απόσταση από θετικές επιστήμες με πληροφορική είναι 1 ενώ με τις θεωρητικές είναι 3.</a:t>
            </a:r>
          </a:p>
          <a:p>
            <a:pPr marL="0" indent="0">
              <a:buFontTx/>
              <a:buNone/>
            </a:pPr>
            <a:r>
              <a:rPr lang="el-GR" sz="1050" b="1" kern="50" dirty="0">
                <a:effectLst/>
                <a:ea typeface="SimSun" panose="02010600030101010101" pitchFamily="2" charset="-122"/>
              </a:rPr>
              <a:t>Τύπος χρήστη:</a:t>
            </a:r>
            <a:r>
              <a:rPr lang="el-GR" sz="1050" b="0" kern="50" dirty="0">
                <a:effectLst/>
                <a:ea typeface="SimSun" panose="02010600030101010101" pitchFamily="2" charset="-122"/>
              </a:rPr>
              <a:t> αν είναι καθηγητής παίρνει βαθμό 0.</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050" b="1" kern="50" dirty="0">
                <a:effectLst/>
                <a:ea typeface="SimSun" panose="02010600030101010101" pitchFamily="2" charset="-122"/>
              </a:rPr>
              <a:t>Βαθμολογία χρήστη: </a:t>
            </a:r>
            <a:r>
              <a:rPr lang="el-GR" sz="1050" b="0" kern="50" dirty="0">
                <a:effectLst/>
                <a:ea typeface="SimSun" panose="02010600030101010101" pitchFamily="2" charset="-122"/>
              </a:rPr>
              <a:t>αν έχει δει το έγγραφο και </a:t>
            </a:r>
            <a:r>
              <a:rPr lang="el-GR" sz="1050" b="0" kern="50" dirty="0">
                <a:effectLst/>
                <a:ea typeface="SimSun" panose="02010600030101010101" pitchFamily="2" charset="-122"/>
                <a:cs typeface="Mangal" panose="02040503050203030202" pitchFamily="18" charset="0"/>
              </a:rPr>
              <a:t>έχει βάλει βαθμό που δεν είναι καλός, τότε το σύστημα θα του δώσει απόσταση 1 σαν σύνολο, δηλαδή ανεξάρτητα με το ταίριασμα με τους άλλους χρήστες, πηγαίνει στο τέλος των προτάσεων, αφού ο χρήστης ο ίδιος θεωρεί ότι δεν του ταιριάζει.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050" b="0" kern="50" dirty="0">
              <a:effectLst/>
              <a:ea typeface="SimSun" panose="02010600030101010101" pitchFamily="2" charset="-122"/>
              <a:cs typeface="Mangal" panose="02040503050203030202"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050" b="0" kern="50" dirty="0">
                <a:effectLst/>
                <a:ea typeface="SimSun" panose="02010600030101010101" pitchFamily="2" charset="-122"/>
                <a:cs typeface="Mangal" panose="02040503050203030202" pitchFamily="18" charset="0"/>
              </a:rPr>
              <a:t>Στο τέλος γίνεται ταξινόμηση με βάση την ποσότητα </a:t>
            </a:r>
            <a:r>
              <a:rPr lang="en-US" sz="1050" b="0" kern="50" dirty="0">
                <a:effectLst/>
                <a:ea typeface="SimSun" panose="02010600030101010101" pitchFamily="2" charset="-122"/>
                <a:cs typeface="Mangal" panose="02040503050203030202" pitchFamily="18" charset="0"/>
              </a:rPr>
              <a:t>D </a:t>
            </a:r>
            <a:r>
              <a:rPr lang="el-GR" sz="1050" b="0" kern="50" dirty="0">
                <a:effectLst/>
                <a:ea typeface="SimSun" panose="02010600030101010101" pitchFamily="2" charset="-122"/>
                <a:cs typeface="Mangal" panose="02040503050203030202" pitchFamily="18" charset="0"/>
              </a:rPr>
              <a:t>που εκφράζει την απόσταση και </a:t>
            </a:r>
            <a:r>
              <a:rPr lang="el-GR" sz="1050" kern="50" dirty="0">
                <a:effectLst/>
                <a:ea typeface="SimSun" panose="02010600030101010101" pitchFamily="2" charset="-122"/>
                <a:cs typeface="Mangal" panose="02040503050203030202" pitchFamily="18" charset="0"/>
              </a:rPr>
              <a:t>έχουμε τα καλύτερα προτείνομενα έγγραφα.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050" b="0" kern="50" dirty="0">
              <a:effectLst/>
              <a:ea typeface="SimSun" panose="02010600030101010101" pitchFamily="2" charset="-122"/>
              <a:cs typeface="Mangal" panose="02040503050203030202"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050" b="0" kern="50" dirty="0">
                <a:effectLst/>
                <a:ea typeface="SimSun" panose="02010600030101010101" pitchFamily="2" charset="-122"/>
              </a:rPr>
              <a:t>Σημαντικό είναι να τονίσουμε ότι τα βάρη που μπορούν να εισαχθούν στον τύπο δίνουν μεγαλύτερη έμφαση στα κριτήρια. Στην περίπτωσή μας,  στη βαθμολογία που έβαλε ο ίδιος ο χρήστης και στη μέση βαθμολογία, έχουμε βάλει πιο μεγάλα βάρη 3 και 4 αντίστοιχα, αφού η αξιολόγηση από τους χρήστες αποτελεί πάρα πολύ σημαντικό κριτήριο.</a:t>
            </a:r>
            <a:endParaRPr lang="el-GR" sz="1050" b="0" kern="50" dirty="0">
              <a:effectLst/>
              <a:ea typeface="SimSun" panose="02010600030101010101" pitchFamily="2" charset="-122"/>
              <a:cs typeface="Mangal" panose="02040503050203030202" pitchFamily="18" charset="0"/>
            </a:endParaRPr>
          </a:p>
          <a:p>
            <a:endParaRPr lang="el-GR" sz="1100" b="0" dirty="0">
              <a:latin typeface="+mn-lt"/>
            </a:endParaRPr>
          </a:p>
        </p:txBody>
      </p:sp>
      <p:sp>
        <p:nvSpPr>
          <p:cNvPr id="4" name="Θέση αριθμού διαφάνειας 3"/>
          <p:cNvSpPr>
            <a:spLocks noGrp="1"/>
          </p:cNvSpPr>
          <p:nvPr>
            <p:ph type="sldNum" sz="quarter" idx="5"/>
          </p:nvPr>
        </p:nvSpPr>
        <p:spPr/>
        <p:txBody>
          <a:bodyPr/>
          <a:lstStyle/>
          <a:p>
            <a:fld id="{9F0AAA63-3123-417F-A9A3-58244178FCF0}" type="slidenum">
              <a:rPr lang="el-GR" smtClean="0"/>
              <a:t>20</a:t>
            </a:fld>
            <a:endParaRPr lang="el-GR" dirty="0"/>
          </a:p>
        </p:txBody>
      </p:sp>
    </p:spTree>
    <p:extLst>
      <p:ext uri="{BB962C8B-B14F-4D97-AF65-F5344CB8AC3E}">
        <p14:creationId xmlns:p14="http://schemas.microsoft.com/office/powerpoint/2010/main" val="3339173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9F0AAA63-3123-417F-A9A3-58244178FCF0}" type="slidenum">
              <a:rPr lang="el-GR" smtClean="0"/>
              <a:t>21</a:t>
            </a:fld>
            <a:endParaRPr lang="el-GR" dirty="0"/>
          </a:p>
        </p:txBody>
      </p:sp>
      <p:sp>
        <p:nvSpPr>
          <p:cNvPr id="3" name="Notes Placeholder 2">
            <a:extLst>
              <a:ext uri="{FF2B5EF4-FFF2-40B4-BE49-F238E27FC236}">
                <a16:creationId xmlns:a16="http://schemas.microsoft.com/office/drawing/2014/main" id="{F871111A-6F01-47C9-B411-2BF0E93821F1}"/>
              </a:ext>
            </a:extLst>
          </p:cNvPr>
          <p:cNvSpPr>
            <a:spLocks noGrp="1"/>
          </p:cNvSpPr>
          <p:nvPr>
            <p:ph type="body" idx="1"/>
          </p:nvPr>
        </p:nvSpPr>
        <p:spPr>
          <a:xfrm>
            <a:off x="420688" y="4778723"/>
            <a:ext cx="5956300" cy="390986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100" b="1" dirty="0"/>
              <a:t>Επιπρόσθετες σημειώσεις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1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100" kern="50" dirty="0">
                <a:ea typeface="SimSun" panose="02010600030101010101" pitchFamily="2" charset="-122"/>
                <a:cs typeface="Mangal" panose="02040503050203030202" pitchFamily="18" charset="0"/>
              </a:rPr>
              <a:t>Στο διάγραμμα ροής της εφαρμογής βλέπουμε όλες τις λειτουργίες του συστήματος.</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100" kern="50" dirty="0">
                <a:ea typeface="SimSun" panose="02010600030101010101" pitchFamily="2" charset="-122"/>
                <a:cs typeface="Mangal" panose="02040503050203030202" pitchFamily="18" charset="0"/>
              </a:rPr>
              <a:t>Κάθε χρήστης (διαχειριστής, εκπαιδευόμενος, καθηγητής), έχει την δυνατότητα να ανεβάσει υλικό που σχετίζεται με ένα μάθημα (ορίζονται μόνο από τον διαχειριστή), καθώς και να το αξιολογήσει. </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100" kern="50" dirty="0">
                <a:ea typeface="SimSun" panose="02010600030101010101" pitchFamily="2" charset="-122"/>
                <a:cs typeface="Mangal" panose="02040503050203030202" pitchFamily="18" charset="0"/>
              </a:rPr>
              <a:t>Στη συνέχεια ο κάθε χρήστης μπορεί να λάβει τις συστάσεις για κάποιο μάθημα, όπως περιγράψαμε, με βάση τα ενδιαφέροντά του.</a:t>
            </a:r>
          </a:p>
          <a:p>
            <a:endParaRPr lang="el-GR" dirty="0"/>
          </a:p>
        </p:txBody>
      </p:sp>
    </p:spTree>
    <p:extLst>
      <p:ext uri="{BB962C8B-B14F-4D97-AF65-F5344CB8AC3E}">
        <p14:creationId xmlns:p14="http://schemas.microsoft.com/office/powerpoint/2010/main" val="452225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20688" y="4778723"/>
            <a:ext cx="5956300" cy="390986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p:txBody>
      </p:sp>
      <p:sp>
        <p:nvSpPr>
          <p:cNvPr id="4" name="Slide Number Placeholder 3"/>
          <p:cNvSpPr>
            <a:spLocks noGrp="1"/>
          </p:cNvSpPr>
          <p:nvPr>
            <p:ph type="sldNum" sz="quarter" idx="5"/>
          </p:nvPr>
        </p:nvSpPr>
        <p:spPr/>
        <p:txBody>
          <a:bodyPr/>
          <a:lstStyle/>
          <a:p>
            <a:fld id="{9F0AAA63-3123-417F-A9A3-58244178FCF0}" type="slidenum">
              <a:rPr lang="el-GR" smtClean="0"/>
              <a:t>22</a:t>
            </a:fld>
            <a:endParaRPr lang="el-GR" dirty="0"/>
          </a:p>
        </p:txBody>
      </p:sp>
    </p:spTree>
    <p:extLst>
      <p:ext uri="{BB962C8B-B14F-4D97-AF65-F5344CB8AC3E}">
        <p14:creationId xmlns:p14="http://schemas.microsoft.com/office/powerpoint/2010/main" val="655513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20688" y="4778723"/>
            <a:ext cx="5956300" cy="390986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100" b="1" dirty="0"/>
              <a:t>Επιπρόσθετες σημειώσεις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100" b="1" dirty="0"/>
          </a:p>
          <a:p>
            <a:r>
              <a:rPr lang="el-GR" sz="1100" dirty="0"/>
              <a:t>Μελλοντικά…..</a:t>
            </a:r>
          </a:p>
          <a:p>
            <a:endParaRPr lang="el-GR" sz="1100" dirty="0"/>
          </a:p>
          <a:p>
            <a:r>
              <a:rPr lang="el-GR" sz="1100" b="1" kern="50" dirty="0">
                <a:effectLst/>
                <a:ea typeface="SimSun" panose="02010600030101010101" pitchFamily="2" charset="-122"/>
              </a:rPr>
              <a:t>Συμπληρωματικά στην 1</a:t>
            </a:r>
            <a:r>
              <a:rPr lang="el-GR" sz="1100" b="1" kern="50" baseline="30000" dirty="0">
                <a:effectLst/>
                <a:ea typeface="SimSun" panose="02010600030101010101" pitchFamily="2" charset="-122"/>
              </a:rPr>
              <a:t>η</a:t>
            </a:r>
            <a:r>
              <a:rPr lang="el-GR" sz="1100" b="1" kern="50" dirty="0">
                <a:effectLst/>
                <a:ea typeface="SimSun" panose="02010600030101010101" pitchFamily="2" charset="-122"/>
              </a:rPr>
              <a:t> κουκκίδα: </a:t>
            </a:r>
            <a:r>
              <a:rPr lang="el-GR" sz="1100" kern="50" dirty="0">
                <a:effectLst/>
                <a:ea typeface="SimSun" panose="02010600030101010101" pitchFamily="2" charset="-122"/>
              </a:rPr>
              <a:t>Η παροχή επεξηγήσεων στους εκπαιδευόμενους, τους βοηθά να κατανοήσουν τη σύνθετη διαδικασία συστάσεων χρησιμοποιώντας οπτικοποίηση ή διαδραστικές στρατηγικές.</a:t>
            </a:r>
          </a:p>
          <a:p>
            <a:endParaRPr lang="el-GR" sz="1100" kern="50" dirty="0">
              <a:effectLst/>
              <a:ea typeface="SimSun" panose="02010600030101010101" pitchFamily="2" charset="-122"/>
            </a:endParaRPr>
          </a:p>
          <a:p>
            <a:endParaRPr lang="el-GR" sz="1100" kern="50" dirty="0">
              <a:effectLst/>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100" b="1" kern="50" dirty="0">
                <a:effectLst/>
                <a:ea typeface="SimSun" panose="02010600030101010101" pitchFamily="2" charset="-122"/>
              </a:rPr>
              <a:t>Συμπληρωματικά στην 2</a:t>
            </a:r>
            <a:r>
              <a:rPr lang="el-GR" sz="1100" b="1" kern="50" baseline="30000" dirty="0">
                <a:effectLst/>
                <a:ea typeface="SimSun" panose="02010600030101010101" pitchFamily="2" charset="-122"/>
              </a:rPr>
              <a:t>η</a:t>
            </a:r>
            <a:r>
              <a:rPr lang="el-GR" sz="1100" b="1" kern="50" dirty="0">
                <a:effectLst/>
                <a:ea typeface="SimSun" panose="02010600030101010101" pitchFamily="2" charset="-122"/>
              </a:rPr>
              <a:t> κουκκίδα:</a:t>
            </a:r>
            <a:r>
              <a:rPr lang="el-GR" sz="1100" kern="50" dirty="0">
                <a:effectLst/>
                <a:ea typeface="SimSun" panose="02010600030101010101" pitchFamily="2" charset="-122"/>
              </a:rPr>
              <a:t> …προκειμένου να συλλέγονται σιωπηρά δεδομένα από τους χρήστες.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100" kern="50" dirty="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100" kern="50" dirty="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100" b="1" kern="50" dirty="0">
                <a:effectLst/>
                <a:ea typeface="SimSun" panose="02010600030101010101" pitchFamily="2" charset="-122"/>
              </a:rPr>
              <a:t>Συμπληρωματικά στην 3</a:t>
            </a:r>
            <a:r>
              <a:rPr lang="el-GR" sz="1100" b="1" kern="50" baseline="30000" dirty="0">
                <a:effectLst/>
                <a:ea typeface="SimSun" panose="02010600030101010101" pitchFamily="2" charset="-122"/>
              </a:rPr>
              <a:t>η</a:t>
            </a:r>
            <a:r>
              <a:rPr lang="el-GR" sz="1100" b="1" kern="50" dirty="0">
                <a:effectLst/>
                <a:ea typeface="SimSun" panose="02010600030101010101" pitchFamily="2" charset="-122"/>
              </a:rPr>
              <a:t> κουκκίδα: </a:t>
            </a:r>
            <a:r>
              <a:rPr lang="el-GR" sz="1100" b="0" kern="50" dirty="0">
                <a:effectLst/>
                <a:ea typeface="SimSun" panose="02010600030101010101" pitchFamily="2" charset="-122"/>
              </a:rPr>
              <a:t>…</a:t>
            </a:r>
            <a:r>
              <a:rPr lang="el-GR" sz="1100" dirty="0"/>
              <a:t>, λαμβάνοντας σαν χρήστες τους χρήστες των συστημάτων, </a:t>
            </a:r>
            <a:r>
              <a:rPr lang="el-GR" sz="1100" kern="50" dirty="0">
                <a:ea typeface="SimSun" panose="02010600030101010101" pitchFamily="2" charset="-122"/>
              </a:rPr>
              <a:t>αρκεί τα συστήματα αυτά να διαθέτουν τα απαραίτητα πεδία που χρειάζονται για την εφαρμογή του αλγορίθμου που προτείνει η εργασία αυτή. </a:t>
            </a:r>
          </a:p>
          <a:p>
            <a:endParaRPr lang="el-GR" dirty="0"/>
          </a:p>
        </p:txBody>
      </p:sp>
      <p:sp>
        <p:nvSpPr>
          <p:cNvPr id="4" name="Slide Number Placeholder 3"/>
          <p:cNvSpPr>
            <a:spLocks noGrp="1"/>
          </p:cNvSpPr>
          <p:nvPr>
            <p:ph type="sldNum" sz="quarter" idx="5"/>
          </p:nvPr>
        </p:nvSpPr>
        <p:spPr/>
        <p:txBody>
          <a:bodyPr/>
          <a:lstStyle/>
          <a:p>
            <a:fld id="{9F0AAA63-3123-417F-A9A3-58244178FCF0}" type="slidenum">
              <a:rPr lang="el-GR" smtClean="0"/>
              <a:t>23</a:t>
            </a:fld>
            <a:endParaRPr lang="el-GR" dirty="0"/>
          </a:p>
        </p:txBody>
      </p:sp>
    </p:spTree>
    <p:extLst>
      <p:ext uri="{BB962C8B-B14F-4D97-AF65-F5344CB8AC3E}">
        <p14:creationId xmlns:p14="http://schemas.microsoft.com/office/powerpoint/2010/main" val="2407509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4" name="Θέση αριθμού διαφάνειας 3"/>
          <p:cNvSpPr>
            <a:spLocks noGrp="1"/>
          </p:cNvSpPr>
          <p:nvPr>
            <p:ph type="sldNum" sz="quarter" idx="5"/>
          </p:nvPr>
        </p:nvSpPr>
        <p:spPr/>
        <p:txBody>
          <a:bodyPr/>
          <a:lstStyle/>
          <a:p>
            <a:fld id="{2CAE9584-FDC2-4988-9D15-7584237E31EE}" type="slidenum">
              <a:rPr lang="el-GR" smtClean="0"/>
              <a:t>24</a:t>
            </a:fld>
            <a:endParaRPr lang="el-GR" dirty="0"/>
          </a:p>
        </p:txBody>
      </p:sp>
    </p:spTree>
    <p:extLst>
      <p:ext uri="{BB962C8B-B14F-4D97-AF65-F5344CB8AC3E}">
        <p14:creationId xmlns:p14="http://schemas.microsoft.com/office/powerpoint/2010/main" val="1977085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a:xfrm>
            <a:off x="420689" y="4778722"/>
            <a:ext cx="5956300" cy="4155727"/>
          </a:xfrm>
        </p:spPr>
        <p:txBody>
          <a:bodyPr/>
          <a:lstStyle/>
          <a:p>
            <a:endParaRPr lang="el-GR" sz="1100" dirty="0">
              <a:latin typeface="+mn-lt"/>
            </a:endParaRPr>
          </a:p>
        </p:txBody>
      </p:sp>
      <p:sp>
        <p:nvSpPr>
          <p:cNvPr id="4" name="Θέση αριθμού διαφάνειας 3"/>
          <p:cNvSpPr>
            <a:spLocks noGrp="1"/>
          </p:cNvSpPr>
          <p:nvPr>
            <p:ph type="sldNum" sz="quarter" idx="5"/>
          </p:nvPr>
        </p:nvSpPr>
        <p:spPr/>
        <p:txBody>
          <a:bodyPr/>
          <a:lstStyle/>
          <a:p>
            <a:fld id="{9F0AAA63-3123-417F-A9A3-58244178FCF0}" type="slidenum">
              <a:rPr lang="el-GR" smtClean="0"/>
              <a:t>3</a:t>
            </a:fld>
            <a:endParaRPr lang="el-GR" dirty="0"/>
          </a:p>
        </p:txBody>
      </p:sp>
    </p:spTree>
    <p:extLst>
      <p:ext uri="{BB962C8B-B14F-4D97-AF65-F5344CB8AC3E}">
        <p14:creationId xmlns:p14="http://schemas.microsoft.com/office/powerpoint/2010/main" val="334085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9F0AAA63-3123-417F-A9A3-58244178FCF0}" type="slidenum">
              <a:rPr lang="el-GR" smtClean="0"/>
              <a:t>4</a:t>
            </a:fld>
            <a:endParaRPr lang="el-GR" dirty="0"/>
          </a:p>
        </p:txBody>
      </p:sp>
      <p:sp>
        <p:nvSpPr>
          <p:cNvPr id="3" name="Notes Placeholder 2">
            <a:extLst>
              <a:ext uri="{FF2B5EF4-FFF2-40B4-BE49-F238E27FC236}">
                <a16:creationId xmlns:a16="http://schemas.microsoft.com/office/drawing/2014/main" id="{9C800740-EC88-479D-A88C-7D8242577CE1}"/>
              </a:ext>
            </a:extLst>
          </p:cNvPr>
          <p:cNvSpPr>
            <a:spLocks noGrp="1"/>
          </p:cNvSpPr>
          <p:nvPr>
            <p:ph type="body" idx="1"/>
          </p:nvPr>
        </p:nvSpPr>
        <p:spPr>
          <a:xfrm>
            <a:off x="420688" y="4778723"/>
            <a:ext cx="5956300" cy="3909864"/>
          </a:xfrm>
        </p:spPr>
        <p:txBody>
          <a:bodyPr/>
          <a:lstStyle/>
          <a:p>
            <a:endParaRPr lang="el-GR" dirty="0"/>
          </a:p>
        </p:txBody>
      </p:sp>
    </p:spTree>
    <p:extLst>
      <p:ext uri="{BB962C8B-B14F-4D97-AF65-F5344CB8AC3E}">
        <p14:creationId xmlns:p14="http://schemas.microsoft.com/office/powerpoint/2010/main" val="831871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420688" y="288925"/>
            <a:ext cx="5956300" cy="3351213"/>
          </a:xfrm>
        </p:spPr>
      </p:sp>
      <p:sp>
        <p:nvSpPr>
          <p:cNvPr id="3" name="Θέση σημειώσεων 2"/>
          <p:cNvSpPr>
            <a:spLocks noGrp="1"/>
          </p:cNvSpPr>
          <p:nvPr>
            <p:ph type="body" idx="1"/>
          </p:nvPr>
        </p:nvSpPr>
        <p:spPr>
          <a:xfrm>
            <a:off x="0" y="3741420"/>
            <a:ext cx="6720839" cy="5631180"/>
          </a:xfrm>
        </p:spPr>
        <p:txBody>
          <a:bodyPr/>
          <a:lstStyle/>
          <a:p>
            <a:pPr marL="0" marR="0" lvl="0" indent="0" algn="l" defTabSz="914400" rtl="0" eaLnBrk="1" fontAlgn="auto" latinLnBrk="0" hangingPunct="1">
              <a:lnSpc>
                <a:spcPct val="100000"/>
              </a:lnSpc>
              <a:spcAft>
                <a:spcPts val="600"/>
              </a:spcAft>
              <a:buClrTx/>
              <a:buSzTx/>
              <a:buFontTx/>
              <a:buNone/>
              <a:tabLst/>
              <a:defRPr/>
            </a:pPr>
            <a:r>
              <a:rPr lang="el-GR" sz="1100" b="1" dirty="0">
                <a:latin typeface="+mn-lt"/>
              </a:rPr>
              <a:t>Επιπρόσθετες σημειώσεις</a:t>
            </a:r>
            <a:endParaRPr lang="en-US" sz="1100" b="1" dirty="0">
              <a:latin typeface="+mn-lt"/>
            </a:endParaRPr>
          </a:p>
          <a:p>
            <a:pPr marL="0" marR="0" lvl="0" indent="0" algn="l" defTabSz="914400" rtl="0" eaLnBrk="1" fontAlgn="auto" latinLnBrk="0" hangingPunct="1">
              <a:lnSpc>
                <a:spcPct val="100000"/>
              </a:lnSpc>
              <a:spcAft>
                <a:spcPts val="600"/>
              </a:spcAft>
              <a:buClrTx/>
              <a:buSzTx/>
              <a:buFontTx/>
              <a:buNone/>
              <a:tabLst/>
              <a:defRPr/>
            </a:pPr>
            <a:endParaRPr lang="el-GR" sz="1100" b="0" dirty="0">
              <a:latin typeface="+mn-lt"/>
            </a:endParaRPr>
          </a:p>
          <a:p>
            <a:pPr marR="0" algn="just" fontAlgn="auto">
              <a:lnSpc>
                <a:spcPct val="150000"/>
              </a:lnSpc>
              <a:spcAft>
                <a:spcPts val="600"/>
              </a:spcAft>
              <a:buClrTx/>
              <a:buSzTx/>
              <a:tabLst/>
              <a:defRPr/>
            </a:pPr>
            <a:r>
              <a:rPr lang="el-GR" sz="1100" b="0" kern="50" dirty="0">
                <a:latin typeface="+mn-lt"/>
                <a:ea typeface="SimSun" panose="02010600030101010101" pitchFamily="2" charset="-122"/>
                <a:cs typeface="Mangal" panose="02040503050203030202" pitchFamily="18" charset="0"/>
              </a:rPr>
              <a:t>Ηλεκτρονική μάθηση είναι η διαδικασία κατά την οποία κάποιος μαθαίνει – εκπαιδεύεται μέσω της χρήσης ηλεκτρονικών υπολογιστών.</a:t>
            </a:r>
          </a:p>
          <a:p>
            <a:pPr marR="0" algn="just" fontAlgn="auto">
              <a:lnSpc>
                <a:spcPct val="150000"/>
              </a:lnSpc>
              <a:spcAft>
                <a:spcPts val="600"/>
              </a:spcAft>
              <a:buClrTx/>
              <a:buSzTx/>
              <a:tabLst/>
              <a:defRPr/>
            </a:pPr>
            <a:r>
              <a:rPr lang="el-GR" sz="1100" b="0" dirty="0">
                <a:effectLst/>
                <a:latin typeface="+mn-lt"/>
                <a:ea typeface="Calibri" panose="020F0502020204030204" pitchFamily="34" charset="0"/>
              </a:rPr>
              <a:t>Μερικά από τα πλεονεκτήματα που προσφέρει η ηλεκτρονική μάθηση σήμερα είναι:</a:t>
            </a:r>
            <a:endParaRPr lang="el-GR" sz="1100" b="0" kern="50" dirty="0">
              <a:latin typeface="+mn-lt"/>
              <a:ea typeface="SimSun" panose="02010600030101010101" pitchFamily="2" charset="-122"/>
              <a:cs typeface="Mangal" panose="02040503050203030202" pitchFamily="18" charset="0"/>
            </a:endParaRPr>
          </a:p>
          <a:p>
            <a:pPr marL="0" marR="0" lvl="0" indent="0" algn="l" defTabSz="914400" rtl="0" eaLnBrk="1" fontAlgn="auto" latinLnBrk="0" hangingPunct="1">
              <a:lnSpc>
                <a:spcPct val="100000"/>
              </a:lnSpc>
              <a:spcAft>
                <a:spcPts val="600"/>
              </a:spcAft>
              <a:buClrTx/>
              <a:buSzTx/>
              <a:buFontTx/>
              <a:buNone/>
              <a:tabLst/>
              <a:defRPr/>
            </a:pPr>
            <a:endParaRPr lang="el-GR" sz="1100" b="0" dirty="0">
              <a:latin typeface="+mn-lt"/>
            </a:endParaRPr>
          </a:p>
          <a:p>
            <a:pPr marL="342900" lvl="0" indent="-342900" algn="just">
              <a:lnSpc>
                <a:spcPct val="150000"/>
              </a:lnSpc>
              <a:spcAft>
                <a:spcPts val="600"/>
              </a:spcAft>
              <a:buFont typeface="Symbol" panose="05050102010706020507" pitchFamily="18" charset="2"/>
              <a:buChar char=""/>
            </a:pPr>
            <a:r>
              <a:rPr lang="el-GR" sz="1100" b="0" kern="50" dirty="0">
                <a:effectLst/>
                <a:latin typeface="+mn-lt"/>
                <a:ea typeface="SimSun" panose="02010600030101010101" pitchFamily="2" charset="-122"/>
                <a:cs typeface="Mangal" panose="02040503050203030202" pitchFamily="18" charset="0"/>
              </a:rPr>
              <a:t>Ο εκπαιδευόμενος έχει την πολυτέλεια να επιλέξει τον τόπο και τον χρόνο που του/της ταιριάζει, έτσι ώστε να παραδώσει ή να λάβει εργασίες και μαθησιακό υλικό σύμφωνα με τις μαθησιακές του ανάγκες.</a:t>
            </a:r>
          </a:p>
          <a:p>
            <a:pPr lvl="0" algn="just">
              <a:lnSpc>
                <a:spcPct val="150000"/>
              </a:lnSpc>
              <a:spcAft>
                <a:spcPts val="600"/>
              </a:spcAft>
            </a:pPr>
            <a:endParaRPr lang="el-GR" sz="1100" b="0" kern="50" dirty="0">
              <a:effectLst/>
              <a:latin typeface="+mn-lt"/>
              <a:ea typeface="SimSun" panose="02010600030101010101" pitchFamily="2" charset="-122"/>
              <a:cs typeface="Mangal" panose="02040503050203030202" pitchFamily="18" charset="0"/>
            </a:endParaRPr>
          </a:p>
          <a:p>
            <a:pPr marL="342900" lvl="0" indent="-342900" algn="just">
              <a:lnSpc>
                <a:spcPct val="150000"/>
              </a:lnSpc>
              <a:spcAft>
                <a:spcPts val="600"/>
              </a:spcAft>
              <a:buFont typeface="Symbol" panose="05050102010706020507" pitchFamily="18" charset="2"/>
              <a:buChar char=""/>
            </a:pPr>
            <a:r>
              <a:rPr lang="el-GR" sz="1100" b="0" kern="50" dirty="0">
                <a:effectLst/>
                <a:latin typeface="+mn-lt"/>
                <a:ea typeface="SimSun" panose="02010600030101010101" pitchFamily="2" charset="-122"/>
                <a:cs typeface="Mangal" panose="02040503050203030202" pitchFamily="18" charset="0"/>
              </a:rPr>
              <a:t>Η ηλεκτρονική μάθηση ενισχύει την αποτελεσματικότητα των γνώσεων και των προσόντων μέσω της ευκολίας πρόσβασης σε τεράστιο όγκο πληροφοριών.</a:t>
            </a:r>
          </a:p>
          <a:p>
            <a:pPr lvl="0" algn="just">
              <a:lnSpc>
                <a:spcPct val="150000"/>
              </a:lnSpc>
              <a:spcAft>
                <a:spcPts val="600"/>
              </a:spcAft>
            </a:pPr>
            <a:endParaRPr lang="el-GR" sz="1100" b="0" kern="50" dirty="0">
              <a:effectLst/>
              <a:latin typeface="+mn-lt"/>
              <a:ea typeface="SimSun" panose="02010600030101010101" pitchFamily="2" charset="-122"/>
              <a:cs typeface="Mangal" panose="02040503050203030202" pitchFamily="18" charset="0"/>
            </a:endParaRPr>
          </a:p>
          <a:p>
            <a:pPr marL="342900" lvl="0" indent="-342900" algn="just">
              <a:lnSpc>
                <a:spcPct val="150000"/>
              </a:lnSpc>
              <a:spcAft>
                <a:spcPts val="600"/>
              </a:spcAft>
              <a:buFont typeface="Symbol" panose="05050102010706020507" pitchFamily="18" charset="2"/>
              <a:buChar char=""/>
            </a:pPr>
            <a:r>
              <a:rPr lang="el-GR" sz="1100" b="0" kern="50" dirty="0">
                <a:effectLst/>
                <a:latin typeface="+mn-lt"/>
                <a:ea typeface="SimSun" panose="02010600030101010101" pitchFamily="2" charset="-122"/>
                <a:cs typeface="Mangal" panose="02040503050203030202" pitchFamily="18" charset="0"/>
              </a:rPr>
              <a:t>Μέσω αυτού, η ηλεκτρονική μάθηση παρακινεί τους εκπαιδευόμενους να συμμετέχουν και να αλληλοεπιδρούν με άλλους, καθώς και να ανταλλάσσουν και να σέβονται διαφορετικές απόψεις. Επίσης, διευκολύνει την επικοινωνία και βελτιώνει τις σχέσεις που υποστηρίζουν τη μάθηση. </a:t>
            </a:r>
          </a:p>
          <a:p>
            <a:pPr lvl="0" algn="just">
              <a:lnSpc>
                <a:spcPct val="150000"/>
              </a:lnSpc>
              <a:spcAft>
                <a:spcPts val="600"/>
              </a:spcAft>
            </a:pPr>
            <a:endParaRPr lang="el-GR" sz="1100" b="0" kern="50" dirty="0">
              <a:effectLst/>
              <a:latin typeface="+mn-lt"/>
              <a:ea typeface="SimSun" panose="02010600030101010101" pitchFamily="2" charset="-122"/>
              <a:cs typeface="Mangal" panose="02040503050203030202" pitchFamily="18" charset="0"/>
            </a:endParaRPr>
          </a:p>
          <a:p>
            <a:pPr marL="342900" lvl="0" indent="-342900" algn="just">
              <a:lnSpc>
                <a:spcPct val="150000"/>
              </a:lnSpc>
              <a:spcAft>
                <a:spcPts val="600"/>
              </a:spcAft>
              <a:buFont typeface="Symbol" panose="05050102010706020507" pitchFamily="18" charset="2"/>
              <a:buChar char=""/>
            </a:pPr>
            <a:r>
              <a:rPr lang="el-GR" sz="1100" b="0" kern="50" dirty="0">
                <a:effectLst/>
                <a:latin typeface="+mn-lt"/>
                <a:ea typeface="SimSun" panose="02010600030101010101" pitchFamily="2" charset="-122"/>
                <a:cs typeface="Mangal" panose="02040503050203030202" pitchFamily="18" charset="0"/>
              </a:rPr>
              <a:t>Η χρήση της ηλεκτρονικής μάθησης επιτρέπει σε κάθε εκπαιδευόμενο να μελετά με τον δικό του ρυθμό και ταχύτητα. Έτσι, αυξάνει την ικανοποίηση και μειώνει το άγχος.</a:t>
            </a:r>
          </a:p>
          <a:p>
            <a:pPr>
              <a:spcAft>
                <a:spcPts val="600"/>
              </a:spcAft>
            </a:pPr>
            <a:endParaRPr lang="el-GR" dirty="0"/>
          </a:p>
        </p:txBody>
      </p:sp>
      <p:sp>
        <p:nvSpPr>
          <p:cNvPr id="4" name="Θέση αριθμού διαφάνειας 3"/>
          <p:cNvSpPr>
            <a:spLocks noGrp="1"/>
          </p:cNvSpPr>
          <p:nvPr>
            <p:ph type="sldNum" sz="quarter" idx="5"/>
          </p:nvPr>
        </p:nvSpPr>
        <p:spPr/>
        <p:txBody>
          <a:bodyPr/>
          <a:lstStyle/>
          <a:p>
            <a:fld id="{9F0AAA63-3123-417F-A9A3-58244178FCF0}" type="slidenum">
              <a:rPr lang="el-GR" smtClean="0"/>
              <a:t>5</a:t>
            </a:fld>
            <a:endParaRPr lang="el-GR" dirty="0"/>
          </a:p>
        </p:txBody>
      </p:sp>
    </p:spTree>
    <p:extLst>
      <p:ext uri="{BB962C8B-B14F-4D97-AF65-F5344CB8AC3E}">
        <p14:creationId xmlns:p14="http://schemas.microsoft.com/office/powerpoint/2010/main" val="2881204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420688" y="288925"/>
            <a:ext cx="5956300" cy="3351213"/>
          </a:xfrm>
        </p:spPr>
      </p:sp>
      <p:sp>
        <p:nvSpPr>
          <p:cNvPr id="3" name="Θέση σημειώσεων 2"/>
          <p:cNvSpPr>
            <a:spLocks noGrp="1"/>
          </p:cNvSpPr>
          <p:nvPr>
            <p:ph type="body" idx="1"/>
          </p:nvPr>
        </p:nvSpPr>
        <p:spPr>
          <a:xfrm>
            <a:off x="76200" y="3710940"/>
            <a:ext cx="6652260" cy="5227320"/>
          </a:xfrm>
        </p:spPr>
        <p:txBody>
          <a:bodyPr/>
          <a:lstStyle/>
          <a:p>
            <a:pPr marL="0" marR="0" lvl="0" indent="0" algn="just" defTabSz="914400" rtl="0" eaLnBrk="1" fontAlgn="auto" latinLnBrk="0" hangingPunct="1">
              <a:lnSpc>
                <a:spcPct val="100000"/>
              </a:lnSpc>
              <a:spcAft>
                <a:spcPts val="600"/>
              </a:spcAft>
              <a:buClrTx/>
              <a:buSzTx/>
              <a:buFontTx/>
              <a:buNone/>
              <a:tabLst/>
              <a:defRPr/>
            </a:pPr>
            <a:r>
              <a:rPr lang="el-GR" sz="1100" b="1" dirty="0"/>
              <a:t>Επιπρόσθετες σημειώσεις</a:t>
            </a:r>
          </a:p>
          <a:p>
            <a:pPr marL="0" marR="0" lvl="0" indent="0" algn="just" defTabSz="914400" rtl="0" eaLnBrk="1" fontAlgn="auto" latinLnBrk="0" hangingPunct="1">
              <a:lnSpc>
                <a:spcPct val="100000"/>
              </a:lnSpc>
              <a:spcAft>
                <a:spcPts val="600"/>
              </a:spcAft>
              <a:buClrTx/>
              <a:buSzTx/>
              <a:buFontTx/>
              <a:buNone/>
              <a:tabLst/>
              <a:defRPr/>
            </a:pPr>
            <a:endParaRPr lang="el-GR" sz="1100" b="1" dirty="0"/>
          </a:p>
          <a:p>
            <a:pPr algn="just">
              <a:lnSpc>
                <a:spcPct val="150000"/>
              </a:lnSpc>
            </a:pPr>
            <a:r>
              <a:rPr lang="el-GR" sz="1100" b="0" kern="50" dirty="0">
                <a:effectLst/>
                <a:ea typeface="SimSun" panose="02010600030101010101" pitchFamily="2" charset="-122"/>
                <a:cs typeface="Mangal" panose="02040503050203030202" pitchFamily="18" charset="0"/>
              </a:rPr>
              <a:t>Η ηλεκτρονική μάθηση, παρά τα πλεονεκτήματα που έχει όταν υιοθετείται στην εκπαίδευση, παρουσιάζει ορισμένα μειονεκτήματα.  </a:t>
            </a:r>
            <a:endParaRPr lang="el-GR" sz="1100" b="0" kern="50" dirty="0">
              <a:ea typeface="SimSun" panose="02010600030101010101" pitchFamily="2" charset="-122"/>
              <a:cs typeface="Mangal" panose="02040503050203030202" pitchFamily="18" charset="0"/>
            </a:endParaRPr>
          </a:p>
          <a:p>
            <a:pPr algn="just">
              <a:lnSpc>
                <a:spcPct val="150000"/>
              </a:lnSpc>
            </a:pPr>
            <a:endParaRPr lang="el-GR" sz="1100" b="0" kern="50" dirty="0">
              <a:effectLst/>
              <a:ea typeface="SimSun" panose="02010600030101010101" pitchFamily="2" charset="-122"/>
              <a:cs typeface="Mangal" panose="02040503050203030202" pitchFamily="18" charset="0"/>
            </a:endParaRPr>
          </a:p>
          <a:p>
            <a:pPr marL="342900" lvl="0" indent="-342900" algn="just">
              <a:lnSpc>
                <a:spcPct val="150000"/>
              </a:lnSpc>
              <a:buFont typeface="Symbol" panose="05050102010706020507" pitchFamily="18" charset="2"/>
              <a:buChar char=""/>
            </a:pPr>
            <a:r>
              <a:rPr lang="el-GR" sz="1100" b="0" kern="50" dirty="0">
                <a:effectLst/>
                <a:ea typeface="SimSun" panose="02010600030101010101" pitchFamily="2" charset="-122"/>
                <a:cs typeface="Mangal" panose="02040503050203030202" pitchFamily="18" charset="0"/>
              </a:rPr>
              <a:t>Όσον αφορά τις διευκρινίσεις, την παροχή επεξηγήσεων, καθώς και τις ερμηνείες, η ηλεκτρονική μάθηση μπορεί να καταστεί λιγότερο αποτελεσματική από την παραδοσιακή μέθοδο μάθησης, η οποία έχει ως βασικό συστατικό την άμεση επικοινωνία εκπαιδευτικών και εκπαιδευόμενων.</a:t>
            </a:r>
          </a:p>
          <a:p>
            <a:pPr lvl="0" algn="just">
              <a:lnSpc>
                <a:spcPct val="150000"/>
              </a:lnSpc>
            </a:pPr>
            <a:endParaRPr lang="el-GR" sz="1100" b="0" kern="50" dirty="0">
              <a:effectLst/>
              <a:ea typeface="SimSun" panose="02010600030101010101" pitchFamily="2" charset="-122"/>
              <a:cs typeface="Mangal" panose="02040503050203030202" pitchFamily="18" charset="0"/>
            </a:endParaRPr>
          </a:p>
          <a:p>
            <a:pPr marL="342900" lvl="0" indent="-342900" algn="just">
              <a:lnSpc>
                <a:spcPct val="150000"/>
              </a:lnSpc>
              <a:buFont typeface="Symbol" panose="05050102010706020507" pitchFamily="18" charset="2"/>
              <a:buChar char=""/>
            </a:pPr>
            <a:r>
              <a:rPr lang="el-GR" sz="1100" b="0" kern="50" dirty="0">
                <a:effectLst/>
                <a:ea typeface="SimSun" panose="02010600030101010101" pitchFamily="2" charset="-122"/>
                <a:cs typeface="Mangal" panose="02040503050203030202" pitchFamily="18" charset="0"/>
              </a:rPr>
              <a:t>Η ηλεκτρονική μάθηση μπορεί να ενθαρρύνει τη λογοκλοπή, καθώς ενισχύεται η ευκολία αντιγραφής και υποκλοπής γνώσεων και μαθησιακού υλικού.</a:t>
            </a:r>
          </a:p>
          <a:p>
            <a:pPr lvl="0" algn="just">
              <a:lnSpc>
                <a:spcPct val="150000"/>
              </a:lnSpc>
            </a:pPr>
            <a:endParaRPr lang="el-GR" sz="1100" b="0" kern="50" dirty="0">
              <a:effectLst/>
              <a:ea typeface="SimSun" panose="02010600030101010101" pitchFamily="2" charset="-122"/>
              <a:cs typeface="Mangal" panose="02040503050203030202" pitchFamily="18" charset="0"/>
            </a:endParaRPr>
          </a:p>
          <a:p>
            <a:pPr marL="342900" lvl="0" indent="-342900" algn="just">
              <a:lnSpc>
                <a:spcPct val="150000"/>
              </a:lnSpc>
              <a:buFont typeface="Symbol" panose="05050102010706020507" pitchFamily="18" charset="2"/>
              <a:buChar char=""/>
            </a:pPr>
            <a:r>
              <a:rPr lang="el-GR" sz="1100" b="0" kern="50" dirty="0">
                <a:effectLst/>
                <a:ea typeface="SimSun" panose="02010600030101010101" pitchFamily="2" charset="-122"/>
                <a:cs typeface="Mangal" panose="02040503050203030202" pitchFamily="18" charset="0"/>
              </a:rPr>
              <a:t>Μπορεί, επίσης, να υποβαθμίσει τον ρόλο των εκπαιδευτικών στην εκπαιδευτική διαδικασία, καθώς πλέον οι εκπαιδευτικοί δεν αποτελούν την μοναδική πηγή γνώσεων. </a:t>
            </a:r>
          </a:p>
        </p:txBody>
      </p:sp>
      <p:sp>
        <p:nvSpPr>
          <p:cNvPr id="4" name="Θέση αριθμού διαφάνειας 3"/>
          <p:cNvSpPr>
            <a:spLocks noGrp="1"/>
          </p:cNvSpPr>
          <p:nvPr>
            <p:ph type="sldNum" sz="quarter" idx="5"/>
          </p:nvPr>
        </p:nvSpPr>
        <p:spPr/>
        <p:txBody>
          <a:bodyPr/>
          <a:lstStyle/>
          <a:p>
            <a:fld id="{9F0AAA63-3123-417F-A9A3-58244178FCF0}" type="slidenum">
              <a:rPr lang="el-GR" smtClean="0"/>
              <a:t>6</a:t>
            </a:fld>
            <a:endParaRPr lang="el-GR" dirty="0"/>
          </a:p>
        </p:txBody>
      </p:sp>
    </p:spTree>
    <p:extLst>
      <p:ext uri="{BB962C8B-B14F-4D97-AF65-F5344CB8AC3E}">
        <p14:creationId xmlns:p14="http://schemas.microsoft.com/office/powerpoint/2010/main" val="2690332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915988" y="1241425"/>
            <a:ext cx="4965700" cy="2794000"/>
          </a:xfrm>
        </p:spPr>
      </p:sp>
      <p:sp>
        <p:nvSpPr>
          <p:cNvPr id="3" name="Θέση σημειώσεων 2"/>
          <p:cNvSpPr>
            <a:spLocks noGrp="1"/>
          </p:cNvSpPr>
          <p:nvPr>
            <p:ph type="body" idx="1"/>
          </p:nvPr>
        </p:nvSpPr>
        <p:spPr>
          <a:xfrm>
            <a:off x="68580" y="4156684"/>
            <a:ext cx="6667500" cy="5589296"/>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l-GR" sz="1100" b="1" dirty="0"/>
              <a:t>Επιπρόσθετες σημειώσεις</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l-GR" sz="1100" b="1" dirty="0"/>
          </a:p>
          <a:p>
            <a:pPr marL="0" marR="0" lvl="0" indent="0" algn="just" defTabSz="914400" rtl="0" eaLnBrk="1" fontAlgn="auto" latinLnBrk="0" hangingPunct="1">
              <a:lnSpc>
                <a:spcPct val="150000"/>
              </a:lnSpc>
              <a:spcBef>
                <a:spcPts val="0"/>
              </a:spcBef>
              <a:spcAft>
                <a:spcPts val="0"/>
              </a:spcAft>
              <a:buClrTx/>
              <a:buSzTx/>
              <a:buFontTx/>
              <a:buNone/>
              <a:tabLst/>
              <a:defRPr/>
            </a:pPr>
            <a:r>
              <a:rPr lang="el-GR" sz="1100" kern="50" dirty="0">
                <a:ea typeface="SimSun" panose="02010600030101010101" pitchFamily="2" charset="-122"/>
                <a:cs typeface="Mangal" panose="02040503050203030202" pitchFamily="18" charset="0"/>
              </a:rPr>
              <a:t>Το </a:t>
            </a:r>
            <a:r>
              <a:rPr lang="en-US" sz="1100" kern="50" dirty="0">
                <a:ea typeface="SimSun" panose="02010600030101010101" pitchFamily="2" charset="-122"/>
                <a:cs typeface="Mangal" panose="02040503050203030202" pitchFamily="18" charset="0"/>
              </a:rPr>
              <a:t>LMS </a:t>
            </a:r>
            <a:r>
              <a:rPr lang="el-GR" sz="1100" kern="50" dirty="0">
                <a:ea typeface="SimSun" panose="02010600030101010101" pitchFamily="2" charset="-122"/>
                <a:cs typeface="Mangal" panose="02040503050203030202" pitchFamily="18" charset="0"/>
              </a:rPr>
              <a:t>ορίζεται ως ένα </a:t>
            </a:r>
            <a:r>
              <a:rPr lang="el-GR" sz="1100" kern="50" dirty="0">
                <a:solidFill>
                  <a:schemeClr val="tx1"/>
                </a:solidFill>
                <a:ea typeface="SimSun" panose="02010600030101010101" pitchFamily="2" charset="-122"/>
                <a:cs typeface="Mangal" panose="02040503050203030202" pitchFamily="18" charset="0"/>
              </a:rPr>
              <a:t>περιβάλλον λογισμικού για τη διεξαγωγή ηλεκτρονικών μαθημάτων μέσω Διαδικτύου</a:t>
            </a:r>
            <a:r>
              <a:rPr lang="el-GR" sz="1100" kern="50" dirty="0">
                <a:ea typeface="SimSun" panose="02010600030101010101" pitchFamily="2" charset="-122"/>
                <a:cs typeface="Mangal" panose="02040503050203030202" pitchFamily="18" charset="0"/>
              </a:rPr>
              <a:t>. Ένα LMS περιέχει τα εξής διαφορετικά στοιχεία ή ενότητες:</a:t>
            </a:r>
            <a:endParaRPr lang="en-US" sz="1100" kern="50" dirty="0">
              <a:ea typeface="SimSun" panose="02010600030101010101" pitchFamily="2" charset="-122"/>
              <a:cs typeface="Mangal" panose="02040503050203030202"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l-GR" sz="1100" kern="50" dirty="0">
              <a:ea typeface="SimSun" panose="02010600030101010101" pitchFamily="2" charset="-122"/>
              <a:cs typeface="Mangal" panose="02040503050203030202" pitchFamily="18" charset="0"/>
            </a:endParaRPr>
          </a:p>
          <a:p>
            <a:pPr marL="0" lvl="0" indent="0" algn="just">
              <a:lnSpc>
                <a:spcPct val="150000"/>
              </a:lnSpc>
              <a:buFont typeface="Symbol" panose="05050102010706020507" pitchFamily="18" charset="2"/>
              <a:buNone/>
            </a:pPr>
            <a:r>
              <a:rPr lang="el-GR" sz="1100" b="1" kern="50" dirty="0">
                <a:effectLst/>
                <a:ea typeface="SimSun" panose="02010600030101010101" pitchFamily="2" charset="-122"/>
                <a:cs typeface="Mangal" panose="02040503050203030202" pitchFamily="18" charset="0"/>
              </a:rPr>
              <a:t>Διαχείριση Μαθημάτων:</a:t>
            </a:r>
            <a:r>
              <a:rPr lang="el-GR" sz="1100" kern="50" dirty="0">
                <a:effectLst/>
                <a:ea typeface="SimSun" panose="02010600030101010101" pitchFamily="2" charset="-122"/>
                <a:cs typeface="Mangal" panose="02040503050203030202" pitchFamily="18" charset="0"/>
              </a:rPr>
              <a:t> παρέχει δυνατότητες προσθήκης νέων μαθημάτων, διαχείρισης ή ενημέρωσης υφιστάμενων μαθημάτων, ανάθεσης καθηγητών σε μαθήματα και άλλων σχετικών λεπτομερειών των μαθημάτων.</a:t>
            </a:r>
          </a:p>
          <a:p>
            <a:pPr marL="0" lvl="0" indent="0" algn="just">
              <a:lnSpc>
                <a:spcPct val="150000"/>
              </a:lnSpc>
              <a:buFont typeface="Symbol" panose="05050102010706020507" pitchFamily="18" charset="2"/>
              <a:buNone/>
            </a:pPr>
            <a:r>
              <a:rPr lang="el-GR" sz="1100" kern="50" dirty="0">
                <a:effectLst/>
                <a:ea typeface="SimSun" panose="02010600030101010101" pitchFamily="2" charset="-122"/>
                <a:cs typeface="Mangal" panose="02040503050203030202" pitchFamily="18" charset="0"/>
              </a:rPr>
              <a:t> </a:t>
            </a:r>
          </a:p>
          <a:p>
            <a:pPr marL="0" lvl="0" indent="0" algn="just">
              <a:lnSpc>
                <a:spcPct val="150000"/>
              </a:lnSpc>
              <a:buFont typeface="Symbol" panose="05050102010706020507" pitchFamily="18" charset="2"/>
              <a:buNone/>
            </a:pPr>
            <a:r>
              <a:rPr lang="el-GR" sz="1100" b="1" kern="50" dirty="0">
                <a:effectLst/>
                <a:ea typeface="SimSun" panose="02010600030101010101" pitchFamily="2" charset="-122"/>
                <a:cs typeface="Mangal" panose="02040503050203030202" pitchFamily="18" charset="0"/>
              </a:rPr>
              <a:t>Διαχείριση Σπουδαστών:</a:t>
            </a:r>
            <a:r>
              <a:rPr lang="el-GR" sz="1100" kern="50" dirty="0">
                <a:effectLst/>
                <a:ea typeface="SimSun" panose="02010600030101010101" pitchFamily="2" charset="-122"/>
                <a:cs typeface="Mangal" panose="02040503050203030202" pitchFamily="18" charset="0"/>
              </a:rPr>
              <a:t> περιλαμβάνει εγγραφή φοιτητών για τακτικά και επιλεγμένα μαθήματα.</a:t>
            </a:r>
          </a:p>
          <a:p>
            <a:pPr marL="0" lvl="0" indent="0" algn="just">
              <a:lnSpc>
                <a:spcPct val="150000"/>
              </a:lnSpc>
              <a:buFont typeface="Symbol" panose="05050102010706020507" pitchFamily="18" charset="2"/>
              <a:buNone/>
            </a:pPr>
            <a:endParaRPr lang="el-GR" sz="1100" kern="50" dirty="0">
              <a:effectLst/>
              <a:ea typeface="SimSun" panose="02010600030101010101" pitchFamily="2" charset="-122"/>
              <a:cs typeface="Mangal" panose="02040503050203030202" pitchFamily="18" charset="0"/>
            </a:endParaRPr>
          </a:p>
          <a:p>
            <a:pPr marL="0" lvl="0" indent="0" algn="just">
              <a:lnSpc>
                <a:spcPct val="150000"/>
              </a:lnSpc>
              <a:buFont typeface="Symbol" panose="05050102010706020507" pitchFamily="18" charset="2"/>
              <a:buNone/>
            </a:pPr>
            <a:r>
              <a:rPr lang="el-GR" sz="1100" b="1" kern="50" dirty="0">
                <a:effectLst/>
                <a:ea typeface="SimSun" panose="02010600030101010101" pitchFamily="2" charset="-122"/>
                <a:cs typeface="Mangal" panose="02040503050203030202" pitchFamily="18" charset="0"/>
              </a:rPr>
              <a:t>Ηλεκτρονική Εξέταση</a:t>
            </a:r>
            <a:r>
              <a:rPr lang="en-US" sz="1100" b="1" kern="50" dirty="0">
                <a:effectLst/>
                <a:ea typeface="SimSun" panose="02010600030101010101" pitchFamily="2" charset="-122"/>
                <a:cs typeface="Mangal" panose="02040503050203030202" pitchFamily="18" charset="0"/>
              </a:rPr>
              <a:t>: </a:t>
            </a:r>
            <a:r>
              <a:rPr lang="el-GR" sz="1100" kern="50" dirty="0">
                <a:effectLst/>
                <a:ea typeface="SimSun" panose="02010600030101010101" pitchFamily="2" charset="-122"/>
                <a:cs typeface="Mangal" panose="02040503050203030202" pitchFamily="18" charset="0"/>
              </a:rPr>
              <a:t>χρησιμοποιείται για την αυτοματοποίηση της διαδικασίας αξιολόγησης των εκπαιδευόμενων και είναι πολύ χρήσιμη για έναν καθηγητή αφού εξοικονομεί πολύτιμο χρόνο. </a:t>
            </a:r>
          </a:p>
          <a:p>
            <a:pPr marL="0" lvl="0" indent="0" algn="just">
              <a:lnSpc>
                <a:spcPct val="150000"/>
              </a:lnSpc>
              <a:buFont typeface="Symbol" panose="05050102010706020507" pitchFamily="18" charset="2"/>
              <a:buNone/>
            </a:pPr>
            <a:endParaRPr lang="el-GR" sz="1100" kern="50" dirty="0">
              <a:effectLst/>
              <a:ea typeface="SimSun" panose="02010600030101010101" pitchFamily="2" charset="-122"/>
              <a:cs typeface="Mangal" panose="02040503050203030202" pitchFamily="18" charset="0"/>
            </a:endParaRPr>
          </a:p>
          <a:p>
            <a:pPr marL="0" lvl="0" indent="0" algn="just">
              <a:lnSpc>
                <a:spcPct val="150000"/>
              </a:lnSpc>
              <a:buFont typeface="Symbol" panose="05050102010706020507" pitchFamily="18" charset="2"/>
              <a:buNone/>
            </a:pPr>
            <a:r>
              <a:rPr lang="el-GR" sz="1100" b="1" kern="50" dirty="0">
                <a:effectLst/>
                <a:ea typeface="SimSun" panose="02010600030101010101" pitchFamily="2" charset="-122"/>
                <a:cs typeface="Mangal" panose="02040503050203030202" pitchFamily="18" charset="0"/>
              </a:rPr>
              <a:t>Ηλεκτρονική Αξιολόγηση:</a:t>
            </a:r>
            <a:r>
              <a:rPr lang="el-GR" sz="1100" kern="50" dirty="0">
                <a:effectLst/>
                <a:ea typeface="SimSun" panose="02010600030101010101" pitchFamily="2" charset="-122"/>
                <a:cs typeface="Mangal" panose="02040503050203030202" pitchFamily="18" charset="0"/>
              </a:rPr>
              <a:t> ο φοιτητής μπορεί να ανεβάσει την εργασία του ηλεκτρονικά, χωρίς να κάνει τη χρήση χειρόγραφου χαρτιού.</a:t>
            </a:r>
          </a:p>
          <a:p>
            <a:pPr marL="0" lvl="0" indent="0" algn="just">
              <a:lnSpc>
                <a:spcPct val="150000"/>
              </a:lnSpc>
              <a:buFont typeface="Symbol" panose="05050102010706020507" pitchFamily="18" charset="2"/>
              <a:buNone/>
            </a:pPr>
            <a:endParaRPr lang="el-GR" sz="1100" kern="50" dirty="0">
              <a:effectLst/>
              <a:ea typeface="SimSun" panose="02010600030101010101" pitchFamily="2" charset="-122"/>
              <a:cs typeface="Mangal" panose="02040503050203030202" pitchFamily="18" charset="0"/>
            </a:endParaRPr>
          </a:p>
          <a:p>
            <a:pPr marL="0" lvl="0" indent="0" algn="just">
              <a:lnSpc>
                <a:spcPct val="150000"/>
              </a:lnSpc>
              <a:buFont typeface="Symbol" panose="05050102010706020507" pitchFamily="18" charset="2"/>
              <a:buNone/>
            </a:pPr>
            <a:r>
              <a:rPr lang="el-GR" sz="1100" b="1" kern="50" dirty="0">
                <a:effectLst/>
                <a:ea typeface="SimSun" panose="02010600030101010101" pitchFamily="2" charset="-122"/>
                <a:cs typeface="Mangal" panose="02040503050203030202" pitchFamily="18" charset="0"/>
              </a:rPr>
              <a:t>Ηλεκτρονική Διαχείριση Υλικού Μαθημάτων:</a:t>
            </a:r>
            <a:r>
              <a:rPr lang="el-GR" sz="1100" kern="50" dirty="0">
                <a:effectLst/>
                <a:ea typeface="SimSun" panose="02010600030101010101" pitchFamily="2" charset="-122"/>
                <a:cs typeface="Mangal" panose="02040503050203030202" pitchFamily="18" charset="0"/>
              </a:rPr>
              <a:t> Ένας καθηγητής μπορεί να ανεβάσει βίντεο και άλλο χρήσιμο υλικό</a:t>
            </a:r>
            <a:r>
              <a:rPr lang="en-US" sz="1100" kern="50" dirty="0">
                <a:effectLst/>
                <a:ea typeface="SimSun" panose="02010600030101010101" pitchFamily="2" charset="-122"/>
                <a:cs typeface="Mangal" panose="02040503050203030202" pitchFamily="18" charset="0"/>
              </a:rPr>
              <a:t>, </a:t>
            </a:r>
            <a:r>
              <a:rPr lang="el-GR" sz="1100" kern="50" dirty="0">
                <a:effectLst/>
                <a:ea typeface="SimSun" panose="02010600030101010101" pitchFamily="2" charset="-122"/>
                <a:cs typeface="Mangal" panose="02040503050203030202" pitchFamily="18" charset="0"/>
              </a:rPr>
              <a:t>το οποίο ο εκπαιδευόμενος μπορεί να δει και να κατεβάσει. </a:t>
            </a:r>
          </a:p>
          <a:p>
            <a:pPr marL="0" lvl="0" indent="0" algn="just">
              <a:lnSpc>
                <a:spcPct val="150000"/>
              </a:lnSpc>
              <a:buFont typeface="Symbol" panose="05050102010706020507" pitchFamily="18" charset="2"/>
              <a:buNone/>
            </a:pPr>
            <a:endParaRPr lang="el-GR" sz="1100" kern="50" dirty="0">
              <a:effectLst/>
              <a:ea typeface="SimSun" panose="02010600030101010101" pitchFamily="2" charset="-122"/>
              <a:cs typeface="Mangal" panose="02040503050203030202" pitchFamily="18" charset="0"/>
            </a:endParaRPr>
          </a:p>
          <a:p>
            <a:pPr marL="0" lvl="0" indent="0" algn="just">
              <a:lnSpc>
                <a:spcPct val="150000"/>
              </a:lnSpc>
              <a:buFont typeface="Symbol" panose="05050102010706020507" pitchFamily="18" charset="2"/>
              <a:buNone/>
            </a:pPr>
            <a:r>
              <a:rPr lang="el-GR" sz="1100" b="1" kern="50" dirty="0">
                <a:effectLst/>
                <a:ea typeface="SimSun" panose="02010600030101010101" pitchFamily="2" charset="-122"/>
                <a:cs typeface="Mangal" panose="02040503050203030202" pitchFamily="18" charset="0"/>
              </a:rPr>
              <a:t>Διαχείριση Ανατροφοδότησης:</a:t>
            </a:r>
            <a:r>
              <a:rPr lang="el-GR" sz="1100" kern="50" dirty="0">
                <a:effectLst/>
                <a:ea typeface="SimSun" panose="02010600030101010101" pitchFamily="2" charset="-122"/>
                <a:cs typeface="Mangal" panose="02040503050203030202" pitchFamily="18" charset="0"/>
              </a:rPr>
              <a:t> οι εκπαιδευόμενοι μπορούν να παρέχουν σχόλια και να αξιολογούν τον καθηγητή. </a:t>
            </a:r>
            <a:endParaRPr lang="el-GR" sz="1100" dirty="0"/>
          </a:p>
        </p:txBody>
      </p:sp>
      <p:sp>
        <p:nvSpPr>
          <p:cNvPr id="4" name="Θέση αριθμού διαφάνειας 3"/>
          <p:cNvSpPr>
            <a:spLocks noGrp="1"/>
          </p:cNvSpPr>
          <p:nvPr>
            <p:ph type="sldNum" sz="quarter" idx="5"/>
          </p:nvPr>
        </p:nvSpPr>
        <p:spPr/>
        <p:txBody>
          <a:bodyPr/>
          <a:lstStyle/>
          <a:p>
            <a:fld id="{9F0AAA63-3123-417F-A9A3-58244178FCF0}" type="slidenum">
              <a:rPr lang="el-GR" smtClean="0"/>
              <a:t>7</a:t>
            </a:fld>
            <a:endParaRPr lang="el-GR" dirty="0"/>
          </a:p>
        </p:txBody>
      </p:sp>
    </p:spTree>
    <p:extLst>
      <p:ext uri="{BB962C8B-B14F-4D97-AF65-F5344CB8AC3E}">
        <p14:creationId xmlns:p14="http://schemas.microsoft.com/office/powerpoint/2010/main" val="177243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9F0AAA63-3123-417F-A9A3-58244178FCF0}" type="slidenum">
              <a:rPr lang="el-GR" smtClean="0"/>
              <a:t>8</a:t>
            </a:fld>
            <a:endParaRPr lang="el-GR" dirty="0"/>
          </a:p>
        </p:txBody>
      </p:sp>
      <p:sp>
        <p:nvSpPr>
          <p:cNvPr id="3" name="Notes Placeholder 2">
            <a:extLst>
              <a:ext uri="{FF2B5EF4-FFF2-40B4-BE49-F238E27FC236}">
                <a16:creationId xmlns:a16="http://schemas.microsoft.com/office/drawing/2014/main" id="{3F2704BE-F6CD-40A3-8DDC-D11D3F141864}"/>
              </a:ext>
            </a:extLst>
          </p:cNvPr>
          <p:cNvSpPr>
            <a:spLocks noGrp="1"/>
          </p:cNvSpPr>
          <p:nvPr>
            <p:ph type="body" idx="1"/>
          </p:nvPr>
        </p:nvSpPr>
        <p:spPr>
          <a:xfrm>
            <a:off x="420688" y="4778723"/>
            <a:ext cx="5956300" cy="390986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100" dirty="0">
              <a:latin typeface="+mn-lt"/>
            </a:endParaRPr>
          </a:p>
        </p:txBody>
      </p:sp>
    </p:spTree>
    <p:extLst>
      <p:ext uri="{BB962C8B-B14F-4D97-AF65-F5344CB8AC3E}">
        <p14:creationId xmlns:p14="http://schemas.microsoft.com/office/powerpoint/2010/main" val="47747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a:xfrm>
            <a:off x="420688" y="4778723"/>
            <a:ext cx="5956300" cy="390986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100" b="1" dirty="0"/>
              <a:t>Επιπρόσθετες σημειώσεις</a:t>
            </a:r>
            <a:endParaRPr lang="en-US" sz="11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100" b="1" dirty="0"/>
          </a:p>
          <a:p>
            <a:r>
              <a:rPr lang="el-GR" sz="1100" kern="50" dirty="0">
                <a:effectLst/>
                <a:ea typeface="SimSun" panose="02010600030101010101" pitchFamily="2" charset="-122"/>
              </a:rPr>
              <a:t>Τα συστήματα συστάσεων είναι συστήματα φιλτραρίσματος πληροφοριών</a:t>
            </a:r>
            <a:r>
              <a:rPr lang="en-US" sz="1100" kern="50" dirty="0">
                <a:effectLst/>
                <a:ea typeface="SimSun" panose="02010600030101010101" pitchFamily="2" charset="-122"/>
              </a:rPr>
              <a:t> </a:t>
            </a:r>
            <a:r>
              <a:rPr lang="el-GR" sz="1100" kern="50" dirty="0">
                <a:effectLst/>
                <a:ea typeface="SimSun" panose="02010600030101010101" pitchFamily="2" charset="-122"/>
              </a:rPr>
              <a:t>που στόχο έχουν….</a:t>
            </a:r>
            <a:endParaRPr lang="el-GR" sz="900" dirty="0"/>
          </a:p>
        </p:txBody>
      </p:sp>
      <p:sp>
        <p:nvSpPr>
          <p:cNvPr id="4" name="Θέση αριθμού διαφάνειας 3"/>
          <p:cNvSpPr>
            <a:spLocks noGrp="1"/>
          </p:cNvSpPr>
          <p:nvPr>
            <p:ph type="sldNum" sz="quarter" idx="5"/>
          </p:nvPr>
        </p:nvSpPr>
        <p:spPr/>
        <p:txBody>
          <a:bodyPr/>
          <a:lstStyle/>
          <a:p>
            <a:fld id="{9F0AAA63-3123-417F-A9A3-58244178FCF0}" type="slidenum">
              <a:rPr lang="el-GR" smtClean="0"/>
              <a:t>9</a:t>
            </a:fld>
            <a:endParaRPr lang="el-GR" dirty="0"/>
          </a:p>
        </p:txBody>
      </p:sp>
    </p:spTree>
    <p:extLst>
      <p:ext uri="{BB962C8B-B14F-4D97-AF65-F5344CB8AC3E}">
        <p14:creationId xmlns:p14="http://schemas.microsoft.com/office/powerpoint/2010/main" val="3992194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a:t>Στυλ κύριου τίτλου</a:t>
            </a:r>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p:cNvSpPr>
            <a:spLocks noGrp="1"/>
          </p:cNvSpPr>
          <p:nvPr>
            <p:ph type="dt" sz="half" idx="10"/>
          </p:nvPr>
        </p:nvSpPr>
        <p:spPr/>
        <p:txBody>
          <a:bodyPr/>
          <a:lstStyle/>
          <a:p>
            <a:fld id="{4943B41A-BCAA-40CC-A1C9-2CCDC61518CC}" type="datetimeFigureOut">
              <a:rPr lang="el-GR" smtClean="0"/>
              <a:t>4/7/2022</a:t>
            </a:fld>
            <a:endParaRPr lang="el-GR" dirty="0"/>
          </a:p>
        </p:txBody>
      </p:sp>
      <p:sp>
        <p:nvSpPr>
          <p:cNvPr id="5" name="Θέση υποσέλιδου 4"/>
          <p:cNvSpPr>
            <a:spLocks noGrp="1"/>
          </p:cNvSpPr>
          <p:nvPr>
            <p:ph type="ftr" sz="quarter" idx="11"/>
          </p:nvPr>
        </p:nvSpPr>
        <p:spPr/>
        <p:txBody>
          <a:bodyPr/>
          <a:lstStyle/>
          <a:p>
            <a:endParaRPr lang="el-GR" dirty="0"/>
          </a:p>
        </p:txBody>
      </p:sp>
      <p:sp>
        <p:nvSpPr>
          <p:cNvPr id="6" name="Θέση αριθμού διαφάνειας 5"/>
          <p:cNvSpPr>
            <a:spLocks noGrp="1"/>
          </p:cNvSpPr>
          <p:nvPr>
            <p:ph type="sldNum" sz="quarter" idx="12"/>
          </p:nvPr>
        </p:nvSpPr>
        <p:spPr/>
        <p:txBody>
          <a:bodyPr/>
          <a:lstStyle/>
          <a:p>
            <a:fld id="{8ECE141D-C1EB-46B8-8913-BC5C99E3212F}" type="slidenum">
              <a:rPr lang="el-GR" smtClean="0"/>
              <a:t>‹#›</a:t>
            </a:fld>
            <a:endParaRPr lang="el-GR" dirty="0"/>
          </a:p>
        </p:txBody>
      </p:sp>
    </p:spTree>
    <p:extLst>
      <p:ext uri="{BB962C8B-B14F-4D97-AF65-F5344CB8AC3E}">
        <p14:creationId xmlns:p14="http://schemas.microsoft.com/office/powerpoint/2010/main" val="22929213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κατακόρυφου κειμένου 2"/>
          <p:cNvSpPr>
            <a:spLocks noGrp="1"/>
          </p:cNvSpPr>
          <p:nvPr>
            <p:ph type="body" orient="vert" idx="1"/>
          </p:nvPr>
        </p:nvSpPr>
        <p:spPr/>
        <p:txBody>
          <a:bodyPr vert="eaVert"/>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4943B41A-BCAA-40CC-A1C9-2CCDC61518CC}" type="datetimeFigureOut">
              <a:rPr lang="el-GR" smtClean="0"/>
              <a:t>4/7/2022</a:t>
            </a:fld>
            <a:endParaRPr lang="el-GR" dirty="0"/>
          </a:p>
        </p:txBody>
      </p:sp>
      <p:sp>
        <p:nvSpPr>
          <p:cNvPr id="5" name="Θέση υποσέλιδου 4"/>
          <p:cNvSpPr>
            <a:spLocks noGrp="1"/>
          </p:cNvSpPr>
          <p:nvPr>
            <p:ph type="ftr" sz="quarter" idx="11"/>
          </p:nvPr>
        </p:nvSpPr>
        <p:spPr/>
        <p:txBody>
          <a:bodyPr/>
          <a:lstStyle/>
          <a:p>
            <a:endParaRPr lang="el-GR" dirty="0"/>
          </a:p>
        </p:txBody>
      </p:sp>
      <p:sp>
        <p:nvSpPr>
          <p:cNvPr id="6" name="Θέση αριθμού διαφάνειας 5"/>
          <p:cNvSpPr>
            <a:spLocks noGrp="1"/>
          </p:cNvSpPr>
          <p:nvPr>
            <p:ph type="sldNum" sz="quarter" idx="12"/>
          </p:nvPr>
        </p:nvSpPr>
        <p:spPr/>
        <p:txBody>
          <a:bodyPr/>
          <a:lstStyle/>
          <a:p>
            <a:fld id="{8ECE141D-C1EB-46B8-8913-BC5C99E3212F}" type="slidenum">
              <a:rPr lang="el-GR" smtClean="0"/>
              <a:t>‹#›</a:t>
            </a:fld>
            <a:endParaRPr lang="el-GR" dirty="0"/>
          </a:p>
        </p:txBody>
      </p:sp>
    </p:spTree>
    <p:extLst>
      <p:ext uri="{BB962C8B-B14F-4D97-AF65-F5344CB8AC3E}">
        <p14:creationId xmlns:p14="http://schemas.microsoft.com/office/powerpoint/2010/main" val="26995067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a:t>Στυλ κύριου τίτλου</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4943B41A-BCAA-40CC-A1C9-2CCDC61518CC}" type="datetimeFigureOut">
              <a:rPr lang="el-GR" smtClean="0"/>
              <a:t>4/7/2022</a:t>
            </a:fld>
            <a:endParaRPr lang="el-GR" dirty="0"/>
          </a:p>
        </p:txBody>
      </p:sp>
      <p:sp>
        <p:nvSpPr>
          <p:cNvPr id="5" name="Θέση υποσέλιδου 4"/>
          <p:cNvSpPr>
            <a:spLocks noGrp="1"/>
          </p:cNvSpPr>
          <p:nvPr>
            <p:ph type="ftr" sz="quarter" idx="11"/>
          </p:nvPr>
        </p:nvSpPr>
        <p:spPr/>
        <p:txBody>
          <a:bodyPr/>
          <a:lstStyle/>
          <a:p>
            <a:endParaRPr lang="el-GR" dirty="0"/>
          </a:p>
        </p:txBody>
      </p:sp>
      <p:sp>
        <p:nvSpPr>
          <p:cNvPr id="6" name="Θέση αριθμού διαφάνειας 5"/>
          <p:cNvSpPr>
            <a:spLocks noGrp="1"/>
          </p:cNvSpPr>
          <p:nvPr>
            <p:ph type="sldNum" sz="quarter" idx="12"/>
          </p:nvPr>
        </p:nvSpPr>
        <p:spPr/>
        <p:txBody>
          <a:bodyPr/>
          <a:lstStyle/>
          <a:p>
            <a:fld id="{8ECE141D-C1EB-46B8-8913-BC5C99E3212F}" type="slidenum">
              <a:rPr lang="el-GR" smtClean="0"/>
              <a:t>‹#›</a:t>
            </a:fld>
            <a:endParaRPr lang="el-GR" dirty="0"/>
          </a:p>
        </p:txBody>
      </p:sp>
    </p:spTree>
    <p:extLst>
      <p:ext uri="{BB962C8B-B14F-4D97-AF65-F5344CB8AC3E}">
        <p14:creationId xmlns:p14="http://schemas.microsoft.com/office/powerpoint/2010/main" val="14326054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idx="1"/>
          </p:nvPr>
        </p:nvSpPr>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4943B41A-BCAA-40CC-A1C9-2CCDC61518CC}" type="datetimeFigureOut">
              <a:rPr lang="el-GR" smtClean="0"/>
              <a:t>4/7/2022</a:t>
            </a:fld>
            <a:endParaRPr lang="el-GR" dirty="0"/>
          </a:p>
        </p:txBody>
      </p:sp>
      <p:sp>
        <p:nvSpPr>
          <p:cNvPr id="5" name="Θέση υποσέλιδου 4"/>
          <p:cNvSpPr>
            <a:spLocks noGrp="1"/>
          </p:cNvSpPr>
          <p:nvPr>
            <p:ph type="ftr" sz="quarter" idx="11"/>
          </p:nvPr>
        </p:nvSpPr>
        <p:spPr/>
        <p:txBody>
          <a:bodyPr/>
          <a:lstStyle/>
          <a:p>
            <a:endParaRPr lang="el-GR" dirty="0"/>
          </a:p>
        </p:txBody>
      </p:sp>
      <p:sp>
        <p:nvSpPr>
          <p:cNvPr id="6" name="Θέση αριθμού διαφάνειας 5"/>
          <p:cNvSpPr>
            <a:spLocks noGrp="1"/>
          </p:cNvSpPr>
          <p:nvPr>
            <p:ph type="sldNum" sz="quarter" idx="12"/>
          </p:nvPr>
        </p:nvSpPr>
        <p:spPr/>
        <p:txBody>
          <a:bodyPr/>
          <a:lstStyle/>
          <a:p>
            <a:fld id="{8ECE141D-C1EB-46B8-8913-BC5C99E3212F}" type="slidenum">
              <a:rPr lang="el-GR" smtClean="0"/>
              <a:t>‹#›</a:t>
            </a:fld>
            <a:endParaRPr lang="el-GR" dirty="0"/>
          </a:p>
        </p:txBody>
      </p:sp>
    </p:spTree>
    <p:extLst>
      <p:ext uri="{BB962C8B-B14F-4D97-AF65-F5344CB8AC3E}">
        <p14:creationId xmlns:p14="http://schemas.microsoft.com/office/powerpoint/2010/main" val="14765425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a:t>Στυλ κύριου τίτλου</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Επεξεργασία στυλ υποδείγματος κειμένου</a:t>
            </a:r>
          </a:p>
        </p:txBody>
      </p:sp>
      <p:sp>
        <p:nvSpPr>
          <p:cNvPr id="4" name="Θέση ημερομηνίας 3"/>
          <p:cNvSpPr>
            <a:spLocks noGrp="1"/>
          </p:cNvSpPr>
          <p:nvPr>
            <p:ph type="dt" sz="half" idx="10"/>
          </p:nvPr>
        </p:nvSpPr>
        <p:spPr/>
        <p:txBody>
          <a:bodyPr/>
          <a:lstStyle/>
          <a:p>
            <a:fld id="{4943B41A-BCAA-40CC-A1C9-2CCDC61518CC}" type="datetimeFigureOut">
              <a:rPr lang="el-GR" smtClean="0"/>
              <a:t>4/7/2022</a:t>
            </a:fld>
            <a:endParaRPr lang="el-GR" dirty="0"/>
          </a:p>
        </p:txBody>
      </p:sp>
      <p:sp>
        <p:nvSpPr>
          <p:cNvPr id="5" name="Θέση υποσέλιδου 4"/>
          <p:cNvSpPr>
            <a:spLocks noGrp="1"/>
          </p:cNvSpPr>
          <p:nvPr>
            <p:ph type="ftr" sz="quarter" idx="11"/>
          </p:nvPr>
        </p:nvSpPr>
        <p:spPr/>
        <p:txBody>
          <a:bodyPr/>
          <a:lstStyle/>
          <a:p>
            <a:endParaRPr lang="el-GR" dirty="0"/>
          </a:p>
        </p:txBody>
      </p:sp>
      <p:sp>
        <p:nvSpPr>
          <p:cNvPr id="6" name="Θέση αριθμού διαφάνειας 5"/>
          <p:cNvSpPr>
            <a:spLocks noGrp="1"/>
          </p:cNvSpPr>
          <p:nvPr>
            <p:ph type="sldNum" sz="quarter" idx="12"/>
          </p:nvPr>
        </p:nvSpPr>
        <p:spPr/>
        <p:txBody>
          <a:bodyPr/>
          <a:lstStyle/>
          <a:p>
            <a:fld id="{8ECE141D-C1EB-46B8-8913-BC5C99E3212F}" type="slidenum">
              <a:rPr lang="el-GR" smtClean="0"/>
              <a:t>‹#›</a:t>
            </a:fld>
            <a:endParaRPr lang="el-GR" dirty="0"/>
          </a:p>
        </p:txBody>
      </p:sp>
    </p:spTree>
    <p:extLst>
      <p:ext uri="{BB962C8B-B14F-4D97-AF65-F5344CB8AC3E}">
        <p14:creationId xmlns:p14="http://schemas.microsoft.com/office/powerpoint/2010/main" val="28615934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sz="half" idx="1"/>
          </p:nvPr>
        </p:nvSpPr>
        <p:spPr>
          <a:xfrm>
            <a:off x="838200" y="1825625"/>
            <a:ext cx="5181600" cy="435133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περιεχομένου 3"/>
          <p:cNvSpPr>
            <a:spLocks noGrp="1"/>
          </p:cNvSpPr>
          <p:nvPr>
            <p:ph sz="half" idx="2"/>
          </p:nvPr>
        </p:nvSpPr>
        <p:spPr>
          <a:xfrm>
            <a:off x="6172200" y="1825625"/>
            <a:ext cx="5181600" cy="435133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ημερομηνίας 4"/>
          <p:cNvSpPr>
            <a:spLocks noGrp="1"/>
          </p:cNvSpPr>
          <p:nvPr>
            <p:ph type="dt" sz="half" idx="10"/>
          </p:nvPr>
        </p:nvSpPr>
        <p:spPr/>
        <p:txBody>
          <a:bodyPr/>
          <a:lstStyle/>
          <a:p>
            <a:fld id="{4943B41A-BCAA-40CC-A1C9-2CCDC61518CC}" type="datetimeFigureOut">
              <a:rPr lang="el-GR" smtClean="0"/>
              <a:t>4/7/2022</a:t>
            </a:fld>
            <a:endParaRPr lang="el-GR" dirty="0"/>
          </a:p>
        </p:txBody>
      </p:sp>
      <p:sp>
        <p:nvSpPr>
          <p:cNvPr id="6" name="Θέση υποσέλιδου 5"/>
          <p:cNvSpPr>
            <a:spLocks noGrp="1"/>
          </p:cNvSpPr>
          <p:nvPr>
            <p:ph type="ftr" sz="quarter" idx="11"/>
          </p:nvPr>
        </p:nvSpPr>
        <p:spPr/>
        <p:txBody>
          <a:bodyPr/>
          <a:lstStyle/>
          <a:p>
            <a:endParaRPr lang="el-GR" dirty="0"/>
          </a:p>
        </p:txBody>
      </p:sp>
      <p:sp>
        <p:nvSpPr>
          <p:cNvPr id="7" name="Θέση αριθμού διαφάνειας 6"/>
          <p:cNvSpPr>
            <a:spLocks noGrp="1"/>
          </p:cNvSpPr>
          <p:nvPr>
            <p:ph type="sldNum" sz="quarter" idx="12"/>
          </p:nvPr>
        </p:nvSpPr>
        <p:spPr/>
        <p:txBody>
          <a:bodyPr/>
          <a:lstStyle/>
          <a:p>
            <a:fld id="{8ECE141D-C1EB-46B8-8913-BC5C99E3212F}" type="slidenum">
              <a:rPr lang="el-GR" smtClean="0"/>
              <a:t>‹#›</a:t>
            </a:fld>
            <a:endParaRPr lang="el-GR" dirty="0"/>
          </a:p>
        </p:txBody>
      </p:sp>
    </p:spTree>
    <p:extLst>
      <p:ext uri="{BB962C8B-B14F-4D97-AF65-F5344CB8AC3E}">
        <p14:creationId xmlns:p14="http://schemas.microsoft.com/office/powerpoint/2010/main" val="35302622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a:t>Στυλ κύριου τίτλου</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Θέση ημερομηνίας 6"/>
          <p:cNvSpPr>
            <a:spLocks noGrp="1"/>
          </p:cNvSpPr>
          <p:nvPr>
            <p:ph type="dt" sz="half" idx="10"/>
          </p:nvPr>
        </p:nvSpPr>
        <p:spPr/>
        <p:txBody>
          <a:bodyPr/>
          <a:lstStyle/>
          <a:p>
            <a:fld id="{4943B41A-BCAA-40CC-A1C9-2CCDC61518CC}" type="datetimeFigureOut">
              <a:rPr lang="el-GR" smtClean="0"/>
              <a:t>4/7/2022</a:t>
            </a:fld>
            <a:endParaRPr lang="el-GR" dirty="0"/>
          </a:p>
        </p:txBody>
      </p:sp>
      <p:sp>
        <p:nvSpPr>
          <p:cNvPr id="8" name="Θέση υποσέλιδου 7"/>
          <p:cNvSpPr>
            <a:spLocks noGrp="1"/>
          </p:cNvSpPr>
          <p:nvPr>
            <p:ph type="ftr" sz="quarter" idx="11"/>
          </p:nvPr>
        </p:nvSpPr>
        <p:spPr/>
        <p:txBody>
          <a:bodyPr/>
          <a:lstStyle/>
          <a:p>
            <a:endParaRPr lang="el-GR" dirty="0"/>
          </a:p>
        </p:txBody>
      </p:sp>
      <p:sp>
        <p:nvSpPr>
          <p:cNvPr id="9" name="Θέση αριθμού διαφάνειας 8"/>
          <p:cNvSpPr>
            <a:spLocks noGrp="1"/>
          </p:cNvSpPr>
          <p:nvPr>
            <p:ph type="sldNum" sz="quarter" idx="12"/>
          </p:nvPr>
        </p:nvSpPr>
        <p:spPr/>
        <p:txBody>
          <a:bodyPr/>
          <a:lstStyle/>
          <a:p>
            <a:fld id="{8ECE141D-C1EB-46B8-8913-BC5C99E3212F}" type="slidenum">
              <a:rPr lang="el-GR" smtClean="0"/>
              <a:t>‹#›</a:t>
            </a:fld>
            <a:endParaRPr lang="el-GR" dirty="0"/>
          </a:p>
        </p:txBody>
      </p:sp>
    </p:spTree>
    <p:extLst>
      <p:ext uri="{BB962C8B-B14F-4D97-AF65-F5344CB8AC3E}">
        <p14:creationId xmlns:p14="http://schemas.microsoft.com/office/powerpoint/2010/main" val="36164403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ημερομηνίας 2"/>
          <p:cNvSpPr>
            <a:spLocks noGrp="1"/>
          </p:cNvSpPr>
          <p:nvPr>
            <p:ph type="dt" sz="half" idx="10"/>
          </p:nvPr>
        </p:nvSpPr>
        <p:spPr/>
        <p:txBody>
          <a:bodyPr/>
          <a:lstStyle/>
          <a:p>
            <a:fld id="{4943B41A-BCAA-40CC-A1C9-2CCDC61518CC}" type="datetimeFigureOut">
              <a:rPr lang="el-GR" smtClean="0"/>
              <a:t>4/7/2022</a:t>
            </a:fld>
            <a:endParaRPr lang="el-GR" dirty="0"/>
          </a:p>
        </p:txBody>
      </p:sp>
      <p:sp>
        <p:nvSpPr>
          <p:cNvPr id="4" name="Θέση υποσέλιδου 3"/>
          <p:cNvSpPr>
            <a:spLocks noGrp="1"/>
          </p:cNvSpPr>
          <p:nvPr>
            <p:ph type="ftr" sz="quarter" idx="11"/>
          </p:nvPr>
        </p:nvSpPr>
        <p:spPr/>
        <p:txBody>
          <a:bodyPr/>
          <a:lstStyle/>
          <a:p>
            <a:endParaRPr lang="el-GR" dirty="0"/>
          </a:p>
        </p:txBody>
      </p:sp>
      <p:sp>
        <p:nvSpPr>
          <p:cNvPr id="5" name="Θέση αριθμού διαφάνειας 4"/>
          <p:cNvSpPr>
            <a:spLocks noGrp="1"/>
          </p:cNvSpPr>
          <p:nvPr>
            <p:ph type="sldNum" sz="quarter" idx="12"/>
          </p:nvPr>
        </p:nvSpPr>
        <p:spPr/>
        <p:txBody>
          <a:bodyPr/>
          <a:lstStyle/>
          <a:p>
            <a:fld id="{8ECE141D-C1EB-46B8-8913-BC5C99E3212F}" type="slidenum">
              <a:rPr lang="el-GR" smtClean="0"/>
              <a:t>‹#›</a:t>
            </a:fld>
            <a:endParaRPr lang="el-GR" dirty="0"/>
          </a:p>
        </p:txBody>
      </p:sp>
    </p:spTree>
    <p:extLst>
      <p:ext uri="{BB962C8B-B14F-4D97-AF65-F5344CB8AC3E}">
        <p14:creationId xmlns:p14="http://schemas.microsoft.com/office/powerpoint/2010/main" val="28280876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4943B41A-BCAA-40CC-A1C9-2CCDC61518CC}" type="datetimeFigureOut">
              <a:rPr lang="el-GR" smtClean="0"/>
              <a:t>4/7/2022</a:t>
            </a:fld>
            <a:endParaRPr lang="el-GR" dirty="0"/>
          </a:p>
        </p:txBody>
      </p:sp>
      <p:sp>
        <p:nvSpPr>
          <p:cNvPr id="3" name="Θέση υποσέλιδου 2"/>
          <p:cNvSpPr>
            <a:spLocks noGrp="1"/>
          </p:cNvSpPr>
          <p:nvPr>
            <p:ph type="ftr" sz="quarter" idx="11"/>
          </p:nvPr>
        </p:nvSpPr>
        <p:spPr/>
        <p:txBody>
          <a:bodyPr/>
          <a:lstStyle/>
          <a:p>
            <a:endParaRPr lang="el-GR" dirty="0"/>
          </a:p>
        </p:txBody>
      </p:sp>
      <p:sp>
        <p:nvSpPr>
          <p:cNvPr id="4" name="Θέση αριθμού διαφάνειας 3"/>
          <p:cNvSpPr>
            <a:spLocks noGrp="1"/>
          </p:cNvSpPr>
          <p:nvPr>
            <p:ph type="sldNum" sz="quarter" idx="12"/>
          </p:nvPr>
        </p:nvSpPr>
        <p:spPr/>
        <p:txBody>
          <a:bodyPr/>
          <a:lstStyle/>
          <a:p>
            <a:fld id="{8ECE141D-C1EB-46B8-8913-BC5C99E3212F}" type="slidenum">
              <a:rPr lang="el-GR" smtClean="0"/>
              <a:t>‹#›</a:t>
            </a:fld>
            <a:endParaRPr lang="el-GR" dirty="0"/>
          </a:p>
        </p:txBody>
      </p:sp>
    </p:spTree>
    <p:extLst>
      <p:ext uri="{BB962C8B-B14F-4D97-AF65-F5344CB8AC3E}">
        <p14:creationId xmlns:p14="http://schemas.microsoft.com/office/powerpoint/2010/main" val="27367176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Επεξεργασία στυλ υποδείγματος κειμένου</a:t>
            </a:r>
          </a:p>
        </p:txBody>
      </p:sp>
      <p:sp>
        <p:nvSpPr>
          <p:cNvPr id="5" name="Θέση ημερομηνίας 4"/>
          <p:cNvSpPr>
            <a:spLocks noGrp="1"/>
          </p:cNvSpPr>
          <p:nvPr>
            <p:ph type="dt" sz="half" idx="10"/>
          </p:nvPr>
        </p:nvSpPr>
        <p:spPr/>
        <p:txBody>
          <a:bodyPr/>
          <a:lstStyle/>
          <a:p>
            <a:fld id="{4943B41A-BCAA-40CC-A1C9-2CCDC61518CC}" type="datetimeFigureOut">
              <a:rPr lang="el-GR" smtClean="0"/>
              <a:t>4/7/2022</a:t>
            </a:fld>
            <a:endParaRPr lang="el-GR" dirty="0"/>
          </a:p>
        </p:txBody>
      </p:sp>
      <p:sp>
        <p:nvSpPr>
          <p:cNvPr id="6" name="Θέση υποσέλιδου 5"/>
          <p:cNvSpPr>
            <a:spLocks noGrp="1"/>
          </p:cNvSpPr>
          <p:nvPr>
            <p:ph type="ftr" sz="quarter" idx="11"/>
          </p:nvPr>
        </p:nvSpPr>
        <p:spPr/>
        <p:txBody>
          <a:bodyPr/>
          <a:lstStyle/>
          <a:p>
            <a:endParaRPr lang="el-GR" dirty="0"/>
          </a:p>
        </p:txBody>
      </p:sp>
      <p:sp>
        <p:nvSpPr>
          <p:cNvPr id="7" name="Θέση αριθμού διαφάνειας 6"/>
          <p:cNvSpPr>
            <a:spLocks noGrp="1"/>
          </p:cNvSpPr>
          <p:nvPr>
            <p:ph type="sldNum" sz="quarter" idx="12"/>
          </p:nvPr>
        </p:nvSpPr>
        <p:spPr/>
        <p:txBody>
          <a:bodyPr/>
          <a:lstStyle/>
          <a:p>
            <a:fld id="{8ECE141D-C1EB-46B8-8913-BC5C99E3212F}" type="slidenum">
              <a:rPr lang="el-GR" smtClean="0"/>
              <a:t>‹#›</a:t>
            </a:fld>
            <a:endParaRPr lang="el-GR" dirty="0"/>
          </a:p>
        </p:txBody>
      </p:sp>
    </p:spTree>
    <p:extLst>
      <p:ext uri="{BB962C8B-B14F-4D97-AF65-F5344CB8AC3E}">
        <p14:creationId xmlns:p14="http://schemas.microsoft.com/office/powerpoint/2010/main" val="28425602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dirty="0"/>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Επεξεργασία στυλ υποδείγματος κειμένου</a:t>
            </a:r>
          </a:p>
        </p:txBody>
      </p:sp>
      <p:sp>
        <p:nvSpPr>
          <p:cNvPr id="5" name="Θέση ημερομηνίας 4"/>
          <p:cNvSpPr>
            <a:spLocks noGrp="1"/>
          </p:cNvSpPr>
          <p:nvPr>
            <p:ph type="dt" sz="half" idx="10"/>
          </p:nvPr>
        </p:nvSpPr>
        <p:spPr/>
        <p:txBody>
          <a:bodyPr/>
          <a:lstStyle/>
          <a:p>
            <a:fld id="{4943B41A-BCAA-40CC-A1C9-2CCDC61518CC}" type="datetimeFigureOut">
              <a:rPr lang="el-GR" smtClean="0"/>
              <a:t>4/7/2022</a:t>
            </a:fld>
            <a:endParaRPr lang="el-GR" dirty="0"/>
          </a:p>
        </p:txBody>
      </p:sp>
      <p:sp>
        <p:nvSpPr>
          <p:cNvPr id="6" name="Θέση υποσέλιδου 5"/>
          <p:cNvSpPr>
            <a:spLocks noGrp="1"/>
          </p:cNvSpPr>
          <p:nvPr>
            <p:ph type="ftr" sz="quarter" idx="11"/>
          </p:nvPr>
        </p:nvSpPr>
        <p:spPr/>
        <p:txBody>
          <a:bodyPr/>
          <a:lstStyle/>
          <a:p>
            <a:endParaRPr lang="el-GR" dirty="0"/>
          </a:p>
        </p:txBody>
      </p:sp>
      <p:sp>
        <p:nvSpPr>
          <p:cNvPr id="7" name="Θέση αριθμού διαφάνειας 6"/>
          <p:cNvSpPr>
            <a:spLocks noGrp="1"/>
          </p:cNvSpPr>
          <p:nvPr>
            <p:ph type="sldNum" sz="quarter" idx="12"/>
          </p:nvPr>
        </p:nvSpPr>
        <p:spPr/>
        <p:txBody>
          <a:bodyPr/>
          <a:lstStyle/>
          <a:p>
            <a:fld id="{8ECE141D-C1EB-46B8-8913-BC5C99E3212F}" type="slidenum">
              <a:rPr lang="el-GR" smtClean="0"/>
              <a:t>‹#›</a:t>
            </a:fld>
            <a:endParaRPr lang="el-GR" dirty="0"/>
          </a:p>
        </p:txBody>
      </p:sp>
    </p:spTree>
    <p:extLst>
      <p:ext uri="{BB962C8B-B14F-4D97-AF65-F5344CB8AC3E}">
        <p14:creationId xmlns:p14="http://schemas.microsoft.com/office/powerpoint/2010/main" val="24131145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3B41A-BCAA-40CC-A1C9-2CCDC61518CC}" type="datetimeFigureOut">
              <a:rPr lang="el-GR" smtClean="0"/>
              <a:t>4/7/2022</a:t>
            </a:fld>
            <a:endParaRPr lang="el-GR" dirty="0"/>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dirty="0"/>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E141D-C1EB-46B8-8913-BC5C99E3212F}" type="slidenum">
              <a:rPr lang="el-GR" smtClean="0"/>
              <a:t>‹#›</a:t>
            </a:fld>
            <a:endParaRPr lang="el-GR" dirty="0"/>
          </a:p>
        </p:txBody>
      </p:sp>
    </p:spTree>
    <p:extLst>
      <p:ext uri="{BB962C8B-B14F-4D97-AF65-F5344CB8AC3E}">
        <p14:creationId xmlns:p14="http://schemas.microsoft.com/office/powerpoint/2010/main" val="1724907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jpg"/><Relationship Id="rId7" Type="http://schemas.openxmlformats.org/officeDocument/2006/relationships/diagramColors" Target="../diagrams/colors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jpg"/><Relationship Id="rId7" Type="http://schemas.openxmlformats.org/officeDocument/2006/relationships/diagramColors" Target="../diagrams/colors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3.jpg"/><Relationship Id="rId7" Type="http://schemas.openxmlformats.org/officeDocument/2006/relationships/diagramColors" Target="../diagrams/colors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6.jpg"/><Relationship Id="rId7" Type="http://schemas.openxmlformats.org/officeDocument/2006/relationships/diagramColors" Target="../diagrams/colors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jpg"/><Relationship Id="rId7" Type="http://schemas.openxmlformats.org/officeDocument/2006/relationships/diagramColors" Target="../diagrams/colors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p:cNvSpPr>
            <a:spLocks noGrp="1"/>
          </p:cNvSpPr>
          <p:nvPr>
            <p:ph type="ctrTitle"/>
          </p:nvPr>
        </p:nvSpPr>
        <p:spPr>
          <a:xfrm>
            <a:off x="804671" y="5116529"/>
            <a:ext cx="11100283" cy="1000655"/>
          </a:xfrm>
        </p:spPr>
        <p:txBody>
          <a:bodyPr anchor="t">
            <a:noAutofit/>
          </a:bodyPr>
          <a:lstStyle/>
          <a:p>
            <a:pPr algn="l"/>
            <a:r>
              <a:rPr lang="el-GR" sz="3600" b="1" dirty="0">
                <a:solidFill>
                  <a:schemeClr val="tx2"/>
                </a:solidFill>
                <a:effectLst>
                  <a:outerShdw blurRad="38100" dist="38100" dir="2700000" algn="tl">
                    <a:srgbClr val="000000">
                      <a:alpha val="43137"/>
                    </a:srgbClr>
                  </a:outerShdw>
                </a:effectLst>
              </a:rPr>
              <a:t>Δημιουργία Εξατομικευμένου Συστήματος Συστάσεων στην Ηλεκτρονική Μάθηση</a:t>
            </a:r>
          </a:p>
        </p:txBody>
      </p:sp>
      <p:pic>
        <p:nvPicPr>
          <p:cNvPr id="7" name="Picture 6" descr="A picture containing text, hand&#10;&#10;Description automatically generated">
            <a:extLst>
              <a:ext uri="{FF2B5EF4-FFF2-40B4-BE49-F238E27FC236}">
                <a16:creationId xmlns:a16="http://schemas.microsoft.com/office/drawing/2014/main" id="{5FBCC1A5-D32F-4428-ACD7-DE7449543232}"/>
              </a:ext>
            </a:extLst>
          </p:cNvPr>
          <p:cNvPicPr>
            <a:picLocks noChangeAspect="1"/>
          </p:cNvPicPr>
          <p:nvPr/>
        </p:nvPicPr>
        <p:blipFill rotWithShape="1">
          <a:blip r:embed="rId3">
            <a:extLst>
              <a:ext uri="{28A0092B-C50C-407E-A947-70E740481C1C}">
                <a14:useLocalDpi xmlns:a14="http://schemas.microsoft.com/office/drawing/2010/main" val="0"/>
              </a:ext>
            </a:extLst>
          </a:blip>
          <a:srcRect t="15539" b="15539"/>
          <a:stretch/>
        </p:blipFill>
        <p:spPr>
          <a:xfrm>
            <a:off x="-1" y="10"/>
            <a:ext cx="12192001" cy="4201449"/>
          </a:xfrm>
          <a:prstGeom prst="rect">
            <a:avLst/>
          </a:prstGeom>
        </p:spPr>
      </p:pic>
      <p:grpSp>
        <p:nvGrpSpPr>
          <p:cNvPr id="64" name="Group 63">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65" name="Freeform: Shape 64">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dirty="0"/>
            </a:p>
          </p:txBody>
        </p:sp>
      </p:grpSp>
      <p:sp>
        <p:nvSpPr>
          <p:cNvPr id="3" name="Υπότιτλος 2"/>
          <p:cNvSpPr>
            <a:spLocks noGrp="1"/>
          </p:cNvSpPr>
          <p:nvPr>
            <p:ph type="subTitle" idx="1"/>
          </p:nvPr>
        </p:nvSpPr>
        <p:spPr>
          <a:xfrm>
            <a:off x="804672" y="4580785"/>
            <a:ext cx="9416898" cy="484374"/>
          </a:xfrm>
        </p:spPr>
        <p:txBody>
          <a:bodyPr anchor="b">
            <a:normAutofit/>
          </a:bodyPr>
          <a:lstStyle/>
          <a:p>
            <a:pPr algn="l"/>
            <a:r>
              <a:rPr lang="el-GR" sz="2000" b="1" dirty="0">
                <a:solidFill>
                  <a:schemeClr val="tx2"/>
                </a:solidFill>
              </a:rPr>
              <a:t>Γάτου Παρασκευή – ΑΜ: 1054370 </a:t>
            </a:r>
            <a:endParaRPr lang="el-GR" sz="2000" dirty="0">
              <a:solidFill>
                <a:schemeClr val="tx2"/>
              </a:solidFill>
            </a:endParaRPr>
          </a:p>
        </p:txBody>
      </p:sp>
    </p:spTree>
    <p:extLst>
      <p:ext uri="{BB962C8B-B14F-4D97-AF65-F5344CB8AC3E}">
        <p14:creationId xmlns:p14="http://schemas.microsoft.com/office/powerpoint/2010/main" val="40791652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A66DCBE7-3390-49C5-A1CE-86DE6A673E18}"/>
              </a:ext>
            </a:extLst>
          </p:cNvPr>
          <p:cNvSpPr>
            <a:spLocks noGrp="1"/>
          </p:cNvSpPr>
          <p:nvPr>
            <p:ph type="title"/>
          </p:nvPr>
        </p:nvSpPr>
        <p:spPr>
          <a:xfrm>
            <a:off x="95074" y="821047"/>
            <a:ext cx="5356038" cy="1342740"/>
          </a:xfrm>
        </p:spPr>
        <p:txBody>
          <a:bodyPr anchor="b">
            <a:normAutofit fontScale="90000"/>
          </a:bodyPr>
          <a:lstStyle/>
          <a:p>
            <a:pPr algn="ctr"/>
            <a:r>
              <a:rPr lang="el-GR" sz="3200" b="1" dirty="0">
                <a:effectLst>
                  <a:outerShdw blurRad="38100" dist="38100" dir="2700000" algn="tl">
                    <a:srgbClr val="000000">
                      <a:alpha val="43137"/>
                    </a:srgbClr>
                  </a:outerShdw>
                </a:effectLst>
              </a:rPr>
              <a:t>Συνεισφορά Συστημάτων Σύστασης στο πλαίσιο της Ηλεκτρονικής Μάθησης</a:t>
            </a:r>
          </a:p>
        </p:txBody>
      </p:sp>
      <p:sp>
        <p:nvSpPr>
          <p:cNvPr id="109" name="Rectangle 108">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11" name="Rectangle 110">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4" name="Picture 3" descr="A picture containing shape&#10;&#10;Description automatically generated">
            <a:extLst>
              <a:ext uri="{FF2B5EF4-FFF2-40B4-BE49-F238E27FC236}">
                <a16:creationId xmlns:a16="http://schemas.microsoft.com/office/drawing/2014/main" id="{F9D04BCF-269D-4A64-9C5D-A53DFAE0908C}"/>
              </a:ext>
            </a:extLst>
          </p:cNvPr>
          <p:cNvPicPr>
            <a:picLocks noChangeAspect="1"/>
          </p:cNvPicPr>
          <p:nvPr/>
        </p:nvPicPr>
        <p:blipFill rotWithShape="1">
          <a:blip r:embed="rId3">
            <a:extLst>
              <a:ext uri="{28A0092B-C50C-407E-A947-70E740481C1C}">
                <a14:useLocalDpi xmlns:a14="http://schemas.microsoft.com/office/drawing/2010/main" val="0"/>
              </a:ext>
            </a:extLst>
          </a:blip>
          <a:srcRect r="1" b="378"/>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graphicFrame>
        <p:nvGraphicFramePr>
          <p:cNvPr id="5" name="Θέση περιεχομένου 2">
            <a:extLst>
              <a:ext uri="{FF2B5EF4-FFF2-40B4-BE49-F238E27FC236}">
                <a16:creationId xmlns:a16="http://schemas.microsoft.com/office/drawing/2014/main" id="{FB92EF21-BDE6-4882-9801-30621DDDC627}"/>
              </a:ext>
            </a:extLst>
          </p:cNvPr>
          <p:cNvGraphicFramePr>
            <a:graphicFrameLocks noGrp="1"/>
          </p:cNvGraphicFramePr>
          <p:nvPr>
            <p:ph idx="1"/>
            <p:extLst>
              <p:ext uri="{D42A27DB-BD31-4B8C-83A1-F6EECF244321}">
                <p14:modId xmlns:p14="http://schemas.microsoft.com/office/powerpoint/2010/main" val="3720823069"/>
              </p:ext>
            </p:extLst>
          </p:nvPr>
        </p:nvGraphicFramePr>
        <p:xfrm>
          <a:off x="411479" y="2688336"/>
          <a:ext cx="4498848" cy="35844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189862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E5FE5083-67E0-45B2-85AA-A9205FA842BB}"/>
              </a:ext>
            </a:extLst>
          </p:cNvPr>
          <p:cNvSpPr>
            <a:spLocks noGrp="1"/>
          </p:cNvSpPr>
          <p:nvPr>
            <p:ph type="title"/>
          </p:nvPr>
        </p:nvSpPr>
        <p:spPr>
          <a:xfrm>
            <a:off x="0" y="227493"/>
            <a:ext cx="8128856" cy="1159200"/>
          </a:xfrm>
        </p:spPr>
        <p:txBody>
          <a:bodyPr vert="horz" lIns="91440" tIns="45720" rIns="91440" bIns="45720" rtlCol="0" anchor="ctr">
            <a:normAutofit/>
          </a:bodyPr>
          <a:lstStyle/>
          <a:p>
            <a:pPr algn="ctr"/>
            <a:r>
              <a:rPr lang="en-US" sz="3700" b="1" kern="1200" dirty="0">
                <a:solidFill>
                  <a:srgbClr val="FFFFFF"/>
                </a:solidFill>
                <a:effectLst>
                  <a:outerShdw blurRad="38100" dist="38100" dir="2700000" algn="tl">
                    <a:srgbClr val="000000">
                      <a:alpha val="43137"/>
                    </a:srgbClr>
                  </a:outerShdw>
                </a:effectLst>
                <a:latin typeface="+mj-lt"/>
                <a:ea typeface="+mj-ea"/>
                <a:cs typeface="+mj-cs"/>
              </a:rPr>
              <a:t>Δομή Συστήματος Συστάσεων Hλεκτρονικής Mάθησης</a:t>
            </a:r>
          </a:p>
        </p:txBody>
      </p:sp>
      <p:pic>
        <p:nvPicPr>
          <p:cNvPr id="6" name="Εικόνα 5" descr="Diagram&#10;&#10;Description automatically generated">
            <a:extLst>
              <a:ext uri="{FF2B5EF4-FFF2-40B4-BE49-F238E27FC236}">
                <a16:creationId xmlns:a16="http://schemas.microsoft.com/office/drawing/2014/main" id="{00FAFD07-3388-423C-A3E2-B8A966F8AA37}"/>
              </a:ext>
            </a:extLst>
          </p:cNvPr>
          <p:cNvPicPr/>
          <p:nvPr/>
        </p:nvPicPr>
        <p:blipFill rotWithShape="1">
          <a:blip r:embed="rId3"/>
          <a:srcRect l="7120" t="6507" b="2368"/>
          <a:stretch/>
        </p:blipFill>
        <p:spPr bwMode="auto">
          <a:xfrm>
            <a:off x="1242623" y="1966293"/>
            <a:ext cx="9706753" cy="445216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0784939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76EC96-079A-4089-90BE-311159FFF63E}"/>
              </a:ext>
            </a:extLst>
          </p:cNvPr>
          <p:cNvSpPr>
            <a:spLocks noGrp="1"/>
          </p:cNvSpPr>
          <p:nvPr>
            <p:ph type="title"/>
          </p:nvPr>
        </p:nvSpPr>
        <p:spPr>
          <a:xfrm>
            <a:off x="74530" y="557784"/>
            <a:ext cx="6092950" cy="1622321"/>
          </a:xfrm>
        </p:spPr>
        <p:txBody>
          <a:bodyPr>
            <a:normAutofit/>
          </a:bodyPr>
          <a:lstStyle/>
          <a:p>
            <a:pPr algn="ctr"/>
            <a:r>
              <a:rPr lang="el-GR" b="1" dirty="0">
                <a:effectLst>
                  <a:outerShdw blurRad="38100" dist="38100" dir="2700000" algn="tl">
                    <a:srgbClr val="000000">
                      <a:alpha val="43137"/>
                    </a:srgbClr>
                  </a:outerShdw>
                </a:effectLst>
              </a:rPr>
              <a:t>Μοντέλα συστάσεων</a:t>
            </a:r>
          </a:p>
        </p:txBody>
      </p:sp>
      <p:sp>
        <p:nvSpPr>
          <p:cNvPr id="127" name="Rectangle 119">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shape&#10;&#10;Description automatically generated">
            <a:extLst>
              <a:ext uri="{FF2B5EF4-FFF2-40B4-BE49-F238E27FC236}">
                <a16:creationId xmlns:a16="http://schemas.microsoft.com/office/drawing/2014/main" id="{FA3D294C-4A66-48F9-B968-9BF9A5111B07}"/>
              </a:ext>
            </a:extLst>
          </p:cNvPr>
          <p:cNvPicPr>
            <a:picLocks noChangeAspect="1"/>
          </p:cNvPicPr>
          <p:nvPr/>
        </p:nvPicPr>
        <p:blipFill rotWithShape="1">
          <a:blip r:embed="rId3">
            <a:extLst>
              <a:ext uri="{28A0092B-C50C-407E-A947-70E740481C1C}">
                <a14:useLocalDpi xmlns:a14="http://schemas.microsoft.com/office/drawing/2010/main" val="0"/>
              </a:ext>
            </a:extLst>
          </a:blip>
          <a:srcRect r="1" b="378"/>
          <a:stretch/>
        </p:blipFill>
        <p:spPr>
          <a:xfrm>
            <a:off x="6805644" y="779068"/>
            <a:ext cx="4673662" cy="5296617"/>
          </a:xfrm>
          <a:prstGeom prst="rect">
            <a:avLst/>
          </a:prstGeom>
          <a:effectLst/>
        </p:spPr>
      </p:pic>
      <p:graphicFrame>
        <p:nvGraphicFramePr>
          <p:cNvPr id="5" name="Θέση περιεχομένου 2">
            <a:extLst>
              <a:ext uri="{FF2B5EF4-FFF2-40B4-BE49-F238E27FC236}">
                <a16:creationId xmlns:a16="http://schemas.microsoft.com/office/drawing/2014/main" id="{A22A0FB7-5A8F-42BB-8AD6-A851AF83A3B3}"/>
              </a:ext>
            </a:extLst>
          </p:cNvPr>
          <p:cNvGraphicFramePr>
            <a:graphicFrameLocks noGrp="1"/>
          </p:cNvGraphicFramePr>
          <p:nvPr>
            <p:ph idx="1"/>
            <p:extLst>
              <p:ext uri="{D42A27DB-BD31-4B8C-83A1-F6EECF244321}">
                <p14:modId xmlns:p14="http://schemas.microsoft.com/office/powerpoint/2010/main" val="3595713872"/>
              </p:ext>
            </p:extLst>
          </p:nvPr>
        </p:nvGraphicFramePr>
        <p:xfrm>
          <a:off x="648930" y="2438400"/>
          <a:ext cx="4944151" cy="37854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79841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76EC96-079A-4089-90BE-311159FFF63E}"/>
              </a:ext>
            </a:extLst>
          </p:cNvPr>
          <p:cNvSpPr>
            <a:spLocks noGrp="1"/>
          </p:cNvSpPr>
          <p:nvPr>
            <p:ph type="title"/>
          </p:nvPr>
        </p:nvSpPr>
        <p:spPr>
          <a:xfrm>
            <a:off x="0" y="536357"/>
            <a:ext cx="4639056" cy="1622321"/>
          </a:xfrm>
        </p:spPr>
        <p:txBody>
          <a:bodyPr>
            <a:normAutofit fontScale="90000"/>
          </a:bodyPr>
          <a:lstStyle/>
          <a:p>
            <a:pPr algn="ctr"/>
            <a:r>
              <a:rPr lang="el-GR" sz="3600" b="1" dirty="0">
                <a:effectLst>
                  <a:outerShdw blurRad="38100" dist="38100" dir="2700000" algn="tl">
                    <a:srgbClr val="000000">
                      <a:alpha val="43137"/>
                    </a:srgbClr>
                  </a:outerShdw>
                </a:effectLst>
              </a:rPr>
              <a:t>Προβλήματα σχεδιασμού συστημάτων συστάσεων</a:t>
            </a:r>
          </a:p>
        </p:txBody>
      </p:sp>
      <p:sp>
        <p:nvSpPr>
          <p:cNvPr id="103" name="Rectangle 9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shape&#10;&#10;Description automatically generated">
            <a:extLst>
              <a:ext uri="{FF2B5EF4-FFF2-40B4-BE49-F238E27FC236}">
                <a16:creationId xmlns:a16="http://schemas.microsoft.com/office/drawing/2014/main" id="{CAAF8E7B-2898-4358-BAEC-E9B630487BDB}"/>
              </a:ext>
            </a:extLst>
          </p:cNvPr>
          <p:cNvPicPr>
            <a:picLocks noChangeAspect="1"/>
          </p:cNvPicPr>
          <p:nvPr/>
        </p:nvPicPr>
        <p:blipFill rotWithShape="1">
          <a:blip r:embed="rId3">
            <a:extLst>
              <a:ext uri="{28A0092B-C50C-407E-A947-70E740481C1C}">
                <a14:useLocalDpi xmlns:a14="http://schemas.microsoft.com/office/drawing/2010/main" val="0"/>
              </a:ext>
            </a:extLst>
          </a:blip>
          <a:srcRect r="1" b="378"/>
          <a:stretch/>
        </p:blipFill>
        <p:spPr>
          <a:xfrm>
            <a:off x="5379029" y="807593"/>
            <a:ext cx="6072997" cy="5239568"/>
          </a:xfrm>
          <a:prstGeom prst="rect">
            <a:avLst/>
          </a:prstGeom>
          <a:effectLst/>
        </p:spPr>
      </p:pic>
      <p:graphicFrame>
        <p:nvGraphicFramePr>
          <p:cNvPr id="5" name="Θέση περιεχομένου 2">
            <a:extLst>
              <a:ext uri="{FF2B5EF4-FFF2-40B4-BE49-F238E27FC236}">
                <a16:creationId xmlns:a16="http://schemas.microsoft.com/office/drawing/2014/main" id="{A22A0FB7-5A8F-42BB-8AD6-A851AF83A3B3}"/>
              </a:ext>
            </a:extLst>
          </p:cNvPr>
          <p:cNvGraphicFramePr>
            <a:graphicFrameLocks noGrp="1"/>
          </p:cNvGraphicFramePr>
          <p:nvPr>
            <p:ph idx="1"/>
            <p:extLst>
              <p:ext uri="{D42A27DB-BD31-4B8C-83A1-F6EECF244321}">
                <p14:modId xmlns:p14="http://schemas.microsoft.com/office/powerpoint/2010/main" val="1187906869"/>
              </p:ext>
            </p:extLst>
          </p:nvPr>
        </p:nvGraphicFramePr>
        <p:xfrm>
          <a:off x="648931" y="2438400"/>
          <a:ext cx="3505494" cy="37854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425588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43"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44" name="Oval 43">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45"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47" name="Rectangle 46">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a:extLst>
              <a:ext uri="{FF2B5EF4-FFF2-40B4-BE49-F238E27FC236}">
                <a16:creationId xmlns:a16="http://schemas.microsoft.com/office/drawing/2014/main" id="{5A9DDDE1-C526-4AA5-B154-B1316BEB5AC9}"/>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3600" b="1" kern="1200" dirty="0">
                <a:solidFill>
                  <a:schemeClr val="bg2"/>
                </a:solidFill>
                <a:effectLst>
                  <a:outerShdw blurRad="38100" dist="38100" dir="2700000" algn="tl">
                    <a:srgbClr val="000000">
                      <a:alpha val="43137"/>
                    </a:srgbClr>
                  </a:outerShdw>
                </a:effectLst>
                <a:latin typeface="+mn-lt"/>
                <a:ea typeface="+mj-ea"/>
                <a:cs typeface="+mj-cs"/>
              </a:rPr>
              <a:t>Εξόρυξη Δεδομένων και Αλγόριθμοι Συστάσεων </a:t>
            </a:r>
          </a:p>
        </p:txBody>
      </p:sp>
    </p:spTree>
    <p:extLst>
      <p:ext uri="{BB962C8B-B14F-4D97-AF65-F5344CB8AC3E}">
        <p14:creationId xmlns:p14="http://schemas.microsoft.com/office/powerpoint/2010/main" val="3421350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59EC0E09-FF4F-4DA6-BCD9-1E53607890B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effectLst>
                  <a:outerShdw blurRad="38100" dist="38100" dir="2700000" algn="tl">
                    <a:srgbClr val="000000">
                      <a:alpha val="43137"/>
                    </a:srgbClr>
                  </a:outerShdw>
                </a:effectLst>
                <a:latin typeface="+mj-lt"/>
                <a:ea typeface="+mj-ea"/>
                <a:cs typeface="+mj-cs"/>
              </a:rPr>
              <a:t>Τεχνικές </a:t>
            </a:r>
            <a:r>
              <a:rPr lang="el-GR" sz="2600" b="1" kern="1200" dirty="0">
                <a:solidFill>
                  <a:srgbClr val="FFFFFF"/>
                </a:solidFill>
                <a:effectLst>
                  <a:outerShdw blurRad="38100" dist="38100" dir="2700000" algn="tl">
                    <a:srgbClr val="000000">
                      <a:alpha val="43137"/>
                    </a:srgbClr>
                  </a:outerShdw>
                </a:effectLst>
                <a:latin typeface="+mj-lt"/>
                <a:ea typeface="+mj-ea"/>
                <a:cs typeface="+mj-cs"/>
              </a:rPr>
              <a:t>Συστάσεων</a:t>
            </a:r>
            <a:endParaRPr lang="en-US" sz="2600" b="1" kern="1200" dirty="0">
              <a:solidFill>
                <a:srgbClr val="FFFFFF"/>
              </a:solidFill>
              <a:effectLst>
                <a:outerShdw blurRad="38100" dist="38100" dir="2700000" algn="tl">
                  <a:srgbClr val="000000">
                    <a:alpha val="43137"/>
                  </a:srgbClr>
                </a:outerShdw>
              </a:effectLst>
              <a:latin typeface="+mj-lt"/>
              <a:ea typeface="+mj-ea"/>
              <a:cs typeface="+mj-cs"/>
            </a:endParaRPr>
          </a:p>
        </p:txBody>
      </p:sp>
      <p:pic>
        <p:nvPicPr>
          <p:cNvPr id="4" name="Picture 6">
            <a:extLst>
              <a:ext uri="{FF2B5EF4-FFF2-40B4-BE49-F238E27FC236}">
                <a16:creationId xmlns:a16="http://schemas.microsoft.com/office/drawing/2014/main" id="{6310E654-26D2-4CFD-9928-98060EEA0760}"/>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032514" y="1041427"/>
            <a:ext cx="7444153" cy="4775145"/>
          </a:xfrm>
          <a:prstGeom prst="rect">
            <a:avLst/>
          </a:prstGeom>
          <a:noFill/>
        </p:spPr>
      </p:pic>
    </p:spTree>
    <p:extLst>
      <p:ext uri="{BB962C8B-B14F-4D97-AF65-F5344CB8AC3E}">
        <p14:creationId xmlns:p14="http://schemas.microsoft.com/office/powerpoint/2010/main" val="26886752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43"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44" name="Oval 43">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45"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47" name="Rectangle 46">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a:extLst>
              <a:ext uri="{FF2B5EF4-FFF2-40B4-BE49-F238E27FC236}">
                <a16:creationId xmlns:a16="http://schemas.microsoft.com/office/drawing/2014/main" id="{5A9DDDE1-C526-4AA5-B154-B1316BEB5AC9}"/>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3600" b="1" kern="1200" dirty="0">
                <a:solidFill>
                  <a:schemeClr val="bg2"/>
                </a:solidFill>
                <a:effectLst>
                  <a:outerShdw blurRad="38100" dist="38100" dir="2700000" algn="tl">
                    <a:srgbClr val="000000">
                      <a:alpha val="43137"/>
                    </a:srgbClr>
                  </a:outerShdw>
                </a:effectLst>
                <a:latin typeface="+mn-lt"/>
                <a:ea typeface="+mj-ea"/>
                <a:cs typeface="+mj-cs"/>
              </a:rPr>
              <a:t>Υλοποίηση Πρότυπου Συστήματος Συστάσεων στην Εκπαίδευση</a:t>
            </a:r>
          </a:p>
        </p:txBody>
      </p:sp>
    </p:spTree>
    <p:extLst>
      <p:ext uri="{BB962C8B-B14F-4D97-AF65-F5344CB8AC3E}">
        <p14:creationId xmlns:p14="http://schemas.microsoft.com/office/powerpoint/2010/main" val="12886768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F98B0DC-E6EF-4982-9352-F4FF9DDEE872}"/>
              </a:ext>
            </a:extLst>
          </p:cNvPr>
          <p:cNvSpPr>
            <a:spLocks noGrp="1"/>
          </p:cNvSpPr>
          <p:nvPr>
            <p:ph type="title"/>
          </p:nvPr>
        </p:nvSpPr>
        <p:spPr>
          <a:xfrm>
            <a:off x="1514292" y="513612"/>
            <a:ext cx="9894133" cy="1031216"/>
          </a:xfrm>
        </p:spPr>
        <p:txBody>
          <a:bodyPr anchor="b">
            <a:normAutofit/>
          </a:bodyPr>
          <a:lstStyle/>
          <a:p>
            <a:r>
              <a:rPr lang="el-GR" b="1" kern="5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rPr>
              <a:t>Τεχνολογίες </a:t>
            </a:r>
            <a:r>
              <a:rPr lang="en-US" b="1" kern="5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rPr>
              <a:t>WEB </a:t>
            </a:r>
            <a:r>
              <a:rPr lang="el-GR" b="1" kern="5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rPr>
              <a:t>που χρησιμοποιήθηκαν</a:t>
            </a:r>
            <a:endParaRPr lang="el-GR" b="1" dirty="0">
              <a:effectLst>
                <a:outerShdw blurRad="38100" dist="38100" dir="2700000" algn="tl">
                  <a:srgbClr val="000000">
                    <a:alpha val="43137"/>
                  </a:srgbClr>
                </a:outerShdw>
              </a:effectLst>
            </a:endParaRPr>
          </a:p>
        </p:txBody>
      </p:sp>
      <p:pic>
        <p:nvPicPr>
          <p:cNvPr id="28" name="Picture 27" descr="Graphical user interface, website&#10;&#10;Description automatically generated">
            <a:extLst>
              <a:ext uri="{FF2B5EF4-FFF2-40B4-BE49-F238E27FC236}">
                <a16:creationId xmlns:a16="http://schemas.microsoft.com/office/drawing/2014/main" id="{89FE1A52-6F08-4B54-A492-A65525CA314A}"/>
              </a:ext>
            </a:extLst>
          </p:cNvPr>
          <p:cNvPicPr>
            <a:picLocks noChangeAspect="1"/>
          </p:cNvPicPr>
          <p:nvPr/>
        </p:nvPicPr>
        <p:blipFill rotWithShape="1">
          <a:blip r:embed="rId3">
            <a:extLst>
              <a:ext uri="{28A0092B-C50C-407E-A947-70E740481C1C}">
                <a14:useLocalDpi xmlns:a14="http://schemas.microsoft.com/office/drawing/2010/main" val="0"/>
              </a:ext>
            </a:extLst>
          </a:blip>
          <a:srcRect r="5333"/>
          <a:stretch/>
        </p:blipFill>
        <p:spPr>
          <a:xfrm>
            <a:off x="1599662" y="2589086"/>
            <a:ext cx="4898644" cy="2755478"/>
          </a:xfrm>
          <a:prstGeom prst="rect">
            <a:avLst/>
          </a:prstGeom>
        </p:spPr>
      </p:pic>
      <p:sp>
        <p:nvSpPr>
          <p:cNvPr id="140" name="Freeform: Shape 109">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12" name="Freeform: Shape 111">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Θέση περιεχομένου 2">
            <a:extLst>
              <a:ext uri="{FF2B5EF4-FFF2-40B4-BE49-F238E27FC236}">
                <a16:creationId xmlns:a16="http://schemas.microsoft.com/office/drawing/2014/main" id="{C67D915F-B259-4822-A055-0E5ABAB7A542}"/>
              </a:ext>
            </a:extLst>
          </p:cNvPr>
          <p:cNvGraphicFramePr>
            <a:graphicFrameLocks noGrp="1"/>
          </p:cNvGraphicFramePr>
          <p:nvPr>
            <p:ph idx="1"/>
            <p:extLst>
              <p:ext uri="{D42A27DB-BD31-4B8C-83A1-F6EECF244321}">
                <p14:modId xmlns:p14="http://schemas.microsoft.com/office/powerpoint/2010/main" val="4236040703"/>
              </p:ext>
            </p:extLst>
          </p:nvPr>
        </p:nvGraphicFramePr>
        <p:xfrm>
          <a:off x="7781373" y="2279151"/>
          <a:ext cx="3627063" cy="33871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138760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EB79154C-9BBA-469E-8548-4CECDFF600EC}"/>
              </a:ext>
            </a:extLst>
          </p:cNvPr>
          <p:cNvSpPr>
            <a:spLocks noGrp="1"/>
          </p:cNvSpPr>
          <p:nvPr>
            <p:ph type="title"/>
          </p:nvPr>
        </p:nvSpPr>
        <p:spPr>
          <a:xfrm>
            <a:off x="9006893" y="2005647"/>
            <a:ext cx="3064386" cy="2846070"/>
          </a:xfrm>
        </p:spPr>
        <p:txBody>
          <a:bodyPr vert="horz" lIns="91440" tIns="45720" rIns="91440" bIns="45720" rtlCol="0" anchor="ctr">
            <a:normAutofit/>
          </a:bodyPr>
          <a:lstStyle/>
          <a:p>
            <a:pPr algn="ctr"/>
            <a:r>
              <a:rPr lang="el-GR" sz="2900" b="1" kern="1200" dirty="0">
                <a:solidFill>
                  <a:schemeClr val="tx1"/>
                </a:solidFill>
                <a:effectLst>
                  <a:outerShdw blurRad="38100" dist="38100" dir="2700000" algn="tl">
                    <a:srgbClr val="000000">
                      <a:alpha val="43137"/>
                    </a:srgbClr>
                  </a:outerShdw>
                </a:effectLst>
                <a:latin typeface="+mj-lt"/>
                <a:ea typeface="+mj-ea"/>
                <a:cs typeface="+mj-cs"/>
              </a:rPr>
              <a:t>Διάγρ</a:t>
            </a:r>
            <a:r>
              <a:rPr lang="en-US" sz="2900" b="1" kern="1200" dirty="0">
                <a:solidFill>
                  <a:schemeClr val="tx1"/>
                </a:solidFill>
                <a:effectLst>
                  <a:outerShdw blurRad="38100" dist="38100" dir="2700000" algn="tl">
                    <a:srgbClr val="000000">
                      <a:alpha val="43137"/>
                    </a:srgbClr>
                  </a:outerShdw>
                </a:effectLst>
                <a:latin typeface="+mj-lt"/>
                <a:ea typeface="+mj-ea"/>
                <a:cs typeface="+mj-cs"/>
              </a:rPr>
              <a:t>α</a:t>
            </a:r>
            <a:r>
              <a:rPr lang="el-GR" sz="2900" b="1" kern="1200" dirty="0">
                <a:solidFill>
                  <a:schemeClr val="tx1"/>
                </a:solidFill>
                <a:effectLst>
                  <a:outerShdw blurRad="38100" dist="38100" dir="2700000" algn="tl">
                    <a:srgbClr val="000000">
                      <a:alpha val="43137"/>
                    </a:srgbClr>
                  </a:outerShdw>
                </a:effectLst>
                <a:latin typeface="+mj-lt"/>
                <a:ea typeface="+mj-ea"/>
                <a:cs typeface="+mj-cs"/>
              </a:rPr>
              <a:t>μμ</a:t>
            </a:r>
            <a:r>
              <a:rPr lang="en-US" sz="2900" b="1" kern="1200" dirty="0">
                <a:solidFill>
                  <a:schemeClr val="tx1"/>
                </a:solidFill>
                <a:effectLst>
                  <a:outerShdw blurRad="38100" dist="38100" dir="2700000" algn="tl">
                    <a:srgbClr val="000000">
                      <a:alpha val="43137"/>
                    </a:srgbClr>
                  </a:outerShdw>
                </a:effectLst>
                <a:latin typeface="+mj-lt"/>
                <a:ea typeface="+mj-ea"/>
                <a:cs typeface="+mj-cs"/>
              </a:rPr>
              <a:t>α </a:t>
            </a:r>
            <a:r>
              <a:rPr lang="el-GR" sz="2900" b="1" kern="1200" dirty="0">
                <a:solidFill>
                  <a:schemeClr val="tx1"/>
                </a:solidFill>
                <a:effectLst>
                  <a:outerShdw blurRad="38100" dist="38100" dir="2700000" algn="tl">
                    <a:srgbClr val="000000">
                      <a:alpha val="43137"/>
                    </a:srgbClr>
                  </a:outerShdw>
                </a:effectLst>
                <a:latin typeface="+mj-lt"/>
                <a:ea typeface="+mj-ea"/>
                <a:cs typeface="+mj-cs"/>
              </a:rPr>
              <a:t>Οντοτήτων </a:t>
            </a:r>
            <a:r>
              <a:rPr lang="en-US" sz="2900" b="1" kern="1200" dirty="0">
                <a:solidFill>
                  <a:schemeClr val="tx1"/>
                </a:solidFill>
                <a:effectLst>
                  <a:outerShdw blurRad="38100" dist="38100" dir="2700000" algn="tl">
                    <a:srgbClr val="000000">
                      <a:alpha val="43137"/>
                    </a:srgbClr>
                  </a:outerShdw>
                </a:effectLst>
                <a:latin typeface="+mj-lt"/>
                <a:ea typeface="+mj-ea"/>
                <a:cs typeface="+mj-cs"/>
              </a:rPr>
              <a:t>-</a:t>
            </a:r>
            <a:r>
              <a:rPr lang="el-GR" sz="2900" b="1" kern="1200" dirty="0">
                <a:solidFill>
                  <a:schemeClr val="tx1"/>
                </a:solidFill>
                <a:effectLst>
                  <a:outerShdw blurRad="38100" dist="38100" dir="2700000" algn="tl">
                    <a:srgbClr val="000000">
                      <a:alpha val="43137"/>
                    </a:srgbClr>
                  </a:outerShdw>
                </a:effectLst>
                <a:latin typeface="+mj-lt"/>
                <a:ea typeface="+mj-ea"/>
                <a:cs typeface="+mj-cs"/>
              </a:rPr>
              <a:t>Συσχετίσεων</a:t>
            </a:r>
            <a:r>
              <a:rPr lang="en-US" sz="2900" b="1" kern="1200" dirty="0">
                <a:solidFill>
                  <a:schemeClr val="tx1"/>
                </a:solidFill>
                <a:effectLst>
                  <a:outerShdw blurRad="38100" dist="38100" dir="2700000" algn="tl">
                    <a:srgbClr val="000000">
                      <a:alpha val="43137"/>
                    </a:srgbClr>
                  </a:outerShdw>
                </a:effectLst>
                <a:latin typeface="+mj-lt"/>
                <a:ea typeface="+mj-ea"/>
                <a:cs typeface="+mj-cs"/>
              </a:rPr>
              <a:t> τ</a:t>
            </a:r>
            <a:r>
              <a:rPr lang="el-GR" sz="2900" b="1" kern="1200" dirty="0">
                <a:solidFill>
                  <a:schemeClr val="tx1"/>
                </a:solidFill>
                <a:effectLst>
                  <a:outerShdw blurRad="38100" dist="38100" dir="2700000" algn="tl">
                    <a:srgbClr val="000000">
                      <a:alpha val="43137"/>
                    </a:srgbClr>
                  </a:outerShdw>
                </a:effectLst>
                <a:latin typeface="+mj-lt"/>
                <a:ea typeface="+mj-ea"/>
                <a:cs typeface="+mj-cs"/>
              </a:rPr>
              <a:t>ης ΒΔ του</a:t>
            </a:r>
            <a:r>
              <a:rPr lang="en-US" sz="2900" b="1" kern="1200" dirty="0">
                <a:solidFill>
                  <a:schemeClr val="tx1"/>
                </a:solidFill>
                <a:effectLst>
                  <a:outerShdw blurRad="38100" dist="38100" dir="2700000" algn="tl">
                    <a:srgbClr val="000000">
                      <a:alpha val="43137"/>
                    </a:srgbClr>
                  </a:outerShdw>
                </a:effectLst>
                <a:latin typeface="+mj-lt"/>
                <a:ea typeface="+mj-ea"/>
                <a:cs typeface="+mj-cs"/>
              </a:rPr>
              <a:t> </a:t>
            </a:r>
            <a:r>
              <a:rPr lang="el-GR" sz="2900" b="1" kern="1200" dirty="0">
                <a:solidFill>
                  <a:schemeClr val="tx1"/>
                </a:solidFill>
                <a:effectLst>
                  <a:outerShdw blurRad="38100" dist="38100" dir="2700000" algn="tl">
                    <a:srgbClr val="000000">
                      <a:alpha val="43137"/>
                    </a:srgbClr>
                  </a:outerShdw>
                </a:effectLst>
                <a:latin typeface="+mj-lt"/>
                <a:ea typeface="+mj-ea"/>
                <a:cs typeface="+mj-cs"/>
              </a:rPr>
              <a:t>συστήματος</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5" descr="Diagram&#10;&#10;Description automatically generated">
            <a:extLst>
              <a:ext uri="{FF2B5EF4-FFF2-40B4-BE49-F238E27FC236}">
                <a16:creationId xmlns:a16="http://schemas.microsoft.com/office/drawing/2014/main" id="{668285AD-B14E-4656-A56B-B2BBC09B099C}"/>
              </a:ext>
            </a:extLst>
          </p:cNvPr>
          <p:cNvPicPr/>
          <p:nvPr/>
        </p:nvPicPr>
        <p:blipFill>
          <a:blip r:embed="rId3">
            <a:extLst>
              <a:ext uri="{28A0092B-C50C-407E-A947-70E740481C1C}">
                <a14:useLocalDpi xmlns:a14="http://schemas.microsoft.com/office/drawing/2010/main" val="0"/>
              </a:ext>
            </a:extLst>
          </a:blip>
          <a:stretch>
            <a:fillRect/>
          </a:stretch>
        </p:blipFill>
        <p:spPr>
          <a:xfrm>
            <a:off x="302085" y="664308"/>
            <a:ext cx="8082632" cy="5600340"/>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40863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40" name="Straight Connector 39">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Rectangle 42">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877AB027-A52E-4E11-B876-8222FFBBACC5}"/>
              </a:ext>
            </a:extLst>
          </p:cNvPr>
          <p:cNvSpPr>
            <a:spLocks noGrp="1"/>
          </p:cNvSpPr>
          <p:nvPr>
            <p:ph type="title"/>
          </p:nvPr>
        </p:nvSpPr>
        <p:spPr>
          <a:xfrm>
            <a:off x="1057080" y="4369139"/>
            <a:ext cx="10071536" cy="735043"/>
          </a:xfrm>
        </p:spPr>
        <p:txBody>
          <a:bodyPr vert="horz" lIns="91440" tIns="45720" rIns="91440" bIns="45720" rtlCol="0" anchor="b">
            <a:normAutofit/>
          </a:bodyPr>
          <a:lstStyle/>
          <a:p>
            <a:pPr algn="ctr"/>
            <a:r>
              <a:rPr lang="en-US" sz="4000" b="1" dirty="0">
                <a:effectLst>
                  <a:outerShdw blurRad="38100" dist="38100" dir="2700000" algn="tl">
                    <a:srgbClr val="000000">
                      <a:alpha val="43137"/>
                    </a:srgbClr>
                  </a:outerShdw>
                </a:effectLst>
              </a:rPr>
              <a:t>Αρχική σελίδα συστήματος</a:t>
            </a:r>
            <a:endParaRPr lang="en-US" sz="4000" dirty="0"/>
          </a:p>
        </p:txBody>
      </p:sp>
      <p:pic>
        <p:nvPicPr>
          <p:cNvPr id="4" name="Picture 42" descr="Graphical user interface, application&#10;&#10;Description automatically generated">
            <a:extLst>
              <a:ext uri="{FF2B5EF4-FFF2-40B4-BE49-F238E27FC236}">
                <a16:creationId xmlns:a16="http://schemas.microsoft.com/office/drawing/2014/main" id="{27A64B2F-2910-44C7-876B-D1DE7C945E9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96465" y="318043"/>
            <a:ext cx="6032936" cy="3623161"/>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29AE5EF5-87A5-43CA-9A42-F48DDA8E4E79}"/>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629401" y="318044"/>
            <a:ext cx="4966135" cy="3623159"/>
          </a:xfrm>
          <a:prstGeom prst="rect">
            <a:avLst/>
          </a:prstGeom>
        </p:spPr>
      </p:pic>
    </p:spTree>
    <p:extLst>
      <p:ext uri="{BB962C8B-B14F-4D97-AF65-F5344CB8AC3E}">
        <p14:creationId xmlns:p14="http://schemas.microsoft.com/office/powerpoint/2010/main" val="23658396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Τίτλος 1">
            <a:extLst>
              <a:ext uri="{FF2B5EF4-FFF2-40B4-BE49-F238E27FC236}">
                <a16:creationId xmlns:a16="http://schemas.microsoft.com/office/drawing/2014/main" id="{1350C5B1-8FB2-446F-B614-AC27A7A7BEEF}"/>
              </a:ext>
            </a:extLst>
          </p:cNvPr>
          <p:cNvSpPr>
            <a:spLocks noGrp="1"/>
          </p:cNvSpPr>
          <p:nvPr>
            <p:ph type="title"/>
          </p:nvPr>
        </p:nvSpPr>
        <p:spPr>
          <a:xfrm>
            <a:off x="1143000" y="990599"/>
            <a:ext cx="9906000" cy="685800"/>
          </a:xfrm>
        </p:spPr>
        <p:txBody>
          <a:bodyPr anchor="t">
            <a:normAutofit/>
          </a:bodyPr>
          <a:lstStyle/>
          <a:p>
            <a:r>
              <a:rPr lang="el-GR" sz="4000" b="1" dirty="0">
                <a:effectLst>
                  <a:outerShdw blurRad="38100" dist="38100" dir="2700000" algn="tl">
                    <a:srgbClr val="000000">
                      <a:alpha val="43137"/>
                    </a:srgbClr>
                  </a:outerShdw>
                </a:effectLst>
              </a:rPr>
              <a:t>Εντοπισμός προβλήματος</a:t>
            </a:r>
          </a:p>
        </p:txBody>
      </p:sp>
      <p:graphicFrame>
        <p:nvGraphicFramePr>
          <p:cNvPr id="5" name="Θέση περιεχομένου 2">
            <a:extLst>
              <a:ext uri="{FF2B5EF4-FFF2-40B4-BE49-F238E27FC236}">
                <a16:creationId xmlns:a16="http://schemas.microsoft.com/office/drawing/2014/main" id="{523DBDDC-FDEA-490B-9539-7FC42E9F2D05}"/>
              </a:ext>
            </a:extLst>
          </p:cNvPr>
          <p:cNvGraphicFramePr>
            <a:graphicFrameLocks noGrp="1"/>
          </p:cNvGraphicFramePr>
          <p:nvPr>
            <p:ph idx="1"/>
            <p:extLst>
              <p:ext uri="{D42A27DB-BD31-4B8C-83A1-F6EECF244321}">
                <p14:modId xmlns:p14="http://schemas.microsoft.com/office/powerpoint/2010/main" val="2941007215"/>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99704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8F6E8B-15ED-43C7-94BA-91549A65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877AB027-A52E-4E11-B876-8222FFBBACC5}"/>
              </a:ext>
            </a:extLst>
          </p:cNvPr>
          <p:cNvSpPr>
            <a:spLocks noGrp="1"/>
          </p:cNvSpPr>
          <p:nvPr>
            <p:ph type="title"/>
          </p:nvPr>
        </p:nvSpPr>
        <p:spPr>
          <a:xfrm>
            <a:off x="-1" y="561074"/>
            <a:ext cx="6857993" cy="1735352"/>
          </a:xfrm>
        </p:spPr>
        <p:txBody>
          <a:bodyPr vert="horz" lIns="91440" tIns="45720" rIns="91440" bIns="45720" rtlCol="0" anchor="t">
            <a:noAutofit/>
          </a:bodyPr>
          <a:lstStyle/>
          <a:p>
            <a:pPr algn="ctr"/>
            <a:r>
              <a:rPr lang="el-GR" sz="4000" b="1" dirty="0">
                <a:effectLst>
                  <a:outerShdw blurRad="38100" dist="38100" dir="2700000" algn="tl">
                    <a:srgbClr val="000000">
                      <a:alpha val="43137"/>
                    </a:srgbClr>
                  </a:outerShdw>
                </a:effectLst>
              </a:rPr>
              <a:t>Βασικός αλγόριθμος κοντινότερης απόστασης χρηστών</a:t>
            </a:r>
            <a:endParaRPr lang="el-GR" sz="4000" b="1" dirty="0"/>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Text&#10;&#10;Description automatically generated">
            <a:extLst>
              <a:ext uri="{FF2B5EF4-FFF2-40B4-BE49-F238E27FC236}">
                <a16:creationId xmlns:a16="http://schemas.microsoft.com/office/drawing/2014/main" id="{B94C4918-9AED-44FA-9BFB-0F0979F88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6" y="257134"/>
            <a:ext cx="4837176" cy="6185081"/>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7B230E23-A3DE-4567-9A9C-404D12DA2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2" y="2857500"/>
            <a:ext cx="6126470" cy="3584715"/>
          </a:xfrm>
          <a:prstGeom prst="rect">
            <a:avLst/>
          </a:prstGeom>
        </p:spPr>
      </p:pic>
    </p:spTree>
    <p:extLst>
      <p:ext uri="{BB962C8B-B14F-4D97-AF65-F5344CB8AC3E}">
        <p14:creationId xmlns:p14="http://schemas.microsoft.com/office/powerpoint/2010/main" val="24794716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C217503F-7587-48F3-ABC4-4EE0715F9615}"/>
              </a:ext>
            </a:extLst>
          </p:cNvPr>
          <p:cNvSpPr>
            <a:spLocks noGrp="1"/>
          </p:cNvSpPr>
          <p:nvPr>
            <p:ph type="title"/>
          </p:nvPr>
        </p:nvSpPr>
        <p:spPr>
          <a:xfrm>
            <a:off x="6838359" y="2789898"/>
            <a:ext cx="5320682" cy="1233997"/>
          </a:xfrm>
        </p:spPr>
        <p:txBody>
          <a:bodyPr vert="horz" lIns="91440" tIns="45720" rIns="91440" bIns="45720" rtlCol="0" anchor="b">
            <a:normAutofit/>
          </a:bodyPr>
          <a:lstStyle/>
          <a:p>
            <a:pPr algn="ctr"/>
            <a:r>
              <a:rPr lang="el-GR" sz="4000" b="1" kern="1200" dirty="0">
                <a:solidFill>
                  <a:schemeClr val="tx1"/>
                </a:solidFill>
                <a:effectLst>
                  <a:outerShdw blurRad="38100" dist="38100" dir="2700000" algn="tl">
                    <a:srgbClr val="000000">
                      <a:alpha val="43137"/>
                    </a:srgbClr>
                  </a:outerShdw>
                </a:effectLst>
                <a:latin typeface="+mj-lt"/>
                <a:ea typeface="+mj-ea"/>
                <a:cs typeface="+mj-cs"/>
              </a:rPr>
              <a:t>Διάγρ</a:t>
            </a:r>
            <a:r>
              <a:rPr lang="en-US" sz="4000" b="1" kern="1200" dirty="0">
                <a:solidFill>
                  <a:schemeClr val="tx1"/>
                </a:solidFill>
                <a:effectLst>
                  <a:outerShdw blurRad="38100" dist="38100" dir="2700000" algn="tl">
                    <a:srgbClr val="000000">
                      <a:alpha val="43137"/>
                    </a:srgbClr>
                  </a:outerShdw>
                </a:effectLst>
                <a:latin typeface="+mj-lt"/>
                <a:ea typeface="+mj-ea"/>
                <a:cs typeface="+mj-cs"/>
              </a:rPr>
              <a:t>α</a:t>
            </a:r>
            <a:r>
              <a:rPr lang="el-GR" sz="4000" b="1" kern="1200" dirty="0">
                <a:solidFill>
                  <a:schemeClr val="tx1"/>
                </a:solidFill>
                <a:effectLst>
                  <a:outerShdw blurRad="38100" dist="38100" dir="2700000" algn="tl">
                    <a:srgbClr val="000000">
                      <a:alpha val="43137"/>
                    </a:srgbClr>
                  </a:outerShdw>
                </a:effectLst>
                <a:latin typeface="+mj-lt"/>
                <a:ea typeface="+mj-ea"/>
                <a:cs typeface="+mj-cs"/>
              </a:rPr>
              <a:t>μμ</a:t>
            </a:r>
            <a:r>
              <a:rPr lang="en-US" sz="4000" b="1" kern="1200" dirty="0">
                <a:solidFill>
                  <a:schemeClr val="tx1"/>
                </a:solidFill>
                <a:effectLst>
                  <a:outerShdw blurRad="38100" dist="38100" dir="2700000" algn="tl">
                    <a:srgbClr val="000000">
                      <a:alpha val="43137"/>
                    </a:srgbClr>
                  </a:outerShdw>
                </a:effectLst>
                <a:latin typeface="+mj-lt"/>
                <a:ea typeface="+mj-ea"/>
                <a:cs typeface="+mj-cs"/>
              </a:rPr>
              <a:t>α </a:t>
            </a:r>
            <a:r>
              <a:rPr lang="el-GR" sz="4000" b="1" kern="1200" dirty="0">
                <a:solidFill>
                  <a:schemeClr val="tx1"/>
                </a:solidFill>
                <a:effectLst>
                  <a:outerShdw blurRad="38100" dist="38100" dir="2700000" algn="tl">
                    <a:srgbClr val="000000">
                      <a:alpha val="43137"/>
                    </a:srgbClr>
                  </a:outerShdw>
                </a:effectLst>
                <a:latin typeface="+mj-lt"/>
                <a:ea typeface="+mj-ea"/>
                <a:cs typeface="+mj-cs"/>
              </a:rPr>
              <a:t>ροής</a:t>
            </a:r>
            <a:r>
              <a:rPr lang="en-US" sz="4000" b="1" kern="1200" dirty="0">
                <a:solidFill>
                  <a:schemeClr val="tx1"/>
                </a:solidFill>
                <a:effectLst>
                  <a:outerShdw blurRad="38100" dist="38100" dir="2700000" algn="tl">
                    <a:srgbClr val="000000">
                      <a:alpha val="43137"/>
                    </a:srgbClr>
                  </a:outerShdw>
                </a:effectLst>
                <a:latin typeface="+mj-lt"/>
                <a:ea typeface="+mj-ea"/>
                <a:cs typeface="+mj-cs"/>
              </a:rPr>
              <a:t> </a:t>
            </a:r>
            <a:r>
              <a:rPr lang="el-GR" sz="4000" b="1" kern="1200" dirty="0">
                <a:solidFill>
                  <a:schemeClr val="tx1"/>
                </a:solidFill>
                <a:effectLst>
                  <a:outerShdw blurRad="38100" dist="38100" dir="2700000" algn="tl">
                    <a:srgbClr val="000000">
                      <a:alpha val="43137"/>
                    </a:srgbClr>
                  </a:outerShdw>
                </a:effectLst>
                <a:latin typeface="+mj-lt"/>
                <a:ea typeface="+mj-ea"/>
                <a:cs typeface="+mj-cs"/>
              </a:rPr>
              <a:t>εφαρμογής</a:t>
            </a:r>
          </a:p>
        </p:txBody>
      </p:sp>
      <p:grpSp>
        <p:nvGrpSpPr>
          <p:cNvPr id="11" name="Group 1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Εικόνα 3">
            <a:extLst>
              <a:ext uri="{FF2B5EF4-FFF2-40B4-BE49-F238E27FC236}">
                <a16:creationId xmlns:a16="http://schemas.microsoft.com/office/drawing/2014/main" id="{8027B224-1EEE-4510-BE57-D753592E9CED}"/>
              </a:ext>
            </a:extLst>
          </p:cNvPr>
          <p:cNvPicPr>
            <a:picLocks noChangeAspect="1"/>
          </p:cNvPicPr>
          <p:nvPr/>
        </p:nvPicPr>
        <p:blipFill>
          <a:blip r:embed="rId3"/>
          <a:stretch>
            <a:fillRect/>
          </a:stretch>
        </p:blipFill>
        <p:spPr>
          <a:xfrm>
            <a:off x="688624" y="526060"/>
            <a:ext cx="6116778" cy="5911072"/>
          </a:xfrm>
          <a:prstGeom prst="rect">
            <a:avLst/>
          </a:prstGeom>
        </p:spPr>
      </p:pic>
    </p:spTree>
    <p:extLst>
      <p:ext uri="{BB962C8B-B14F-4D97-AF65-F5344CB8AC3E}">
        <p14:creationId xmlns:p14="http://schemas.microsoft.com/office/powerpoint/2010/main" val="18103439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8">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0">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48" name="Rectangle 41">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7586DAC-A4F9-4125-AD1A-C96D851527F1}"/>
              </a:ext>
            </a:extLst>
          </p:cNvPr>
          <p:cNvSpPr>
            <a:spLocks noGrp="1"/>
          </p:cNvSpPr>
          <p:nvPr>
            <p:ph type="title"/>
          </p:nvPr>
        </p:nvSpPr>
        <p:spPr>
          <a:xfrm>
            <a:off x="838199" y="473829"/>
            <a:ext cx="10515600" cy="1133499"/>
          </a:xfrm>
        </p:spPr>
        <p:txBody>
          <a:bodyPr>
            <a:normAutofit/>
          </a:bodyPr>
          <a:lstStyle/>
          <a:p>
            <a:pPr algn="ctr"/>
            <a:r>
              <a:rPr lang="el-GR" sz="4000" b="1" kern="5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rPr>
              <a:t>Συμπεράσματα εργασίας</a:t>
            </a:r>
            <a:endParaRPr lang="el-GR" sz="4000" b="1" dirty="0">
              <a:effectLst>
                <a:outerShdw blurRad="38100" dist="38100" dir="2700000" algn="tl">
                  <a:srgbClr val="000000">
                    <a:alpha val="43137"/>
                  </a:srgbClr>
                </a:outerShdw>
              </a:effectLst>
            </a:endParaRPr>
          </a:p>
        </p:txBody>
      </p:sp>
      <p:graphicFrame>
        <p:nvGraphicFramePr>
          <p:cNvPr id="15" name="Θέση περιεχομένου 2">
            <a:extLst>
              <a:ext uri="{FF2B5EF4-FFF2-40B4-BE49-F238E27FC236}">
                <a16:creationId xmlns:a16="http://schemas.microsoft.com/office/drawing/2014/main" id="{28DE7F02-01A4-44EA-A60C-68465C99E716}"/>
              </a:ext>
            </a:extLst>
          </p:cNvPr>
          <p:cNvGraphicFramePr>
            <a:graphicFrameLocks noGrp="1"/>
          </p:cNvGraphicFramePr>
          <p:nvPr>
            <p:ph idx="1"/>
            <p:extLst>
              <p:ext uri="{D42A27DB-BD31-4B8C-83A1-F6EECF244321}">
                <p14:modId xmlns:p14="http://schemas.microsoft.com/office/powerpoint/2010/main" val="281026621"/>
              </p:ext>
            </p:extLst>
          </p:nvPr>
        </p:nvGraphicFramePr>
        <p:xfrm>
          <a:off x="579528" y="1654389"/>
          <a:ext cx="11111729" cy="4737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59272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57" name="Rectangle 56">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7586DAC-A4F9-4125-AD1A-C96D851527F1}"/>
              </a:ext>
            </a:extLst>
          </p:cNvPr>
          <p:cNvSpPr>
            <a:spLocks noGrp="1"/>
          </p:cNvSpPr>
          <p:nvPr>
            <p:ph type="title"/>
          </p:nvPr>
        </p:nvSpPr>
        <p:spPr>
          <a:xfrm>
            <a:off x="838199" y="473829"/>
            <a:ext cx="10515600" cy="1133499"/>
          </a:xfrm>
        </p:spPr>
        <p:txBody>
          <a:bodyPr>
            <a:normAutofit/>
          </a:bodyPr>
          <a:lstStyle/>
          <a:p>
            <a:pPr algn="ctr"/>
            <a:r>
              <a:rPr lang="el-GR" sz="4000" b="1" kern="5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rPr>
              <a:t>Μελλοντικές εξελίξεις</a:t>
            </a:r>
            <a:endParaRPr lang="el-GR" sz="4000" b="1" dirty="0">
              <a:effectLst>
                <a:outerShdw blurRad="38100" dist="38100" dir="2700000" algn="tl">
                  <a:srgbClr val="000000">
                    <a:alpha val="43137"/>
                  </a:srgbClr>
                </a:outerShdw>
              </a:effectLst>
            </a:endParaRPr>
          </a:p>
        </p:txBody>
      </p:sp>
      <p:graphicFrame>
        <p:nvGraphicFramePr>
          <p:cNvPr id="15" name="Θέση περιεχομένου 2">
            <a:extLst>
              <a:ext uri="{FF2B5EF4-FFF2-40B4-BE49-F238E27FC236}">
                <a16:creationId xmlns:a16="http://schemas.microsoft.com/office/drawing/2014/main" id="{28DE7F02-01A4-44EA-A60C-68465C99E716}"/>
              </a:ext>
            </a:extLst>
          </p:cNvPr>
          <p:cNvGraphicFramePr>
            <a:graphicFrameLocks noGrp="1"/>
          </p:cNvGraphicFramePr>
          <p:nvPr>
            <p:ph idx="1"/>
            <p:extLst>
              <p:ext uri="{D42A27DB-BD31-4B8C-83A1-F6EECF244321}">
                <p14:modId xmlns:p14="http://schemas.microsoft.com/office/powerpoint/2010/main" val="209593432"/>
              </p:ext>
            </p:extLst>
          </p:nvPr>
        </p:nvGraphicFramePr>
        <p:xfrm>
          <a:off x="579528" y="1690688"/>
          <a:ext cx="11111729" cy="4693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10039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44" name="Group 43">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45" name="Freeform: Shape 44">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50">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4" name="Θέση περιεχομένου 2">
            <a:extLst>
              <a:ext uri="{FF2B5EF4-FFF2-40B4-BE49-F238E27FC236}">
                <a16:creationId xmlns:a16="http://schemas.microsoft.com/office/drawing/2014/main" id="{CAE8DF75-2FE5-4827-B3C3-80752CDB4E21}"/>
              </a:ext>
            </a:extLst>
          </p:cNvPr>
          <p:cNvSpPr txBox="1">
            <a:spLocks/>
          </p:cNvSpPr>
          <p:nvPr/>
        </p:nvSpPr>
        <p:spPr>
          <a:xfrm>
            <a:off x="3045368" y="2043663"/>
            <a:ext cx="6105194" cy="203105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ts val="600"/>
              </a:spcAft>
              <a:buNone/>
            </a:pPr>
            <a:r>
              <a:rPr lang="en-US" sz="5200" b="1" kern="1200" dirty="0">
                <a:solidFill>
                  <a:schemeClr val="tx2"/>
                </a:solidFill>
                <a:effectLst>
                  <a:outerShdw blurRad="38100" dist="38100" dir="2700000" algn="tl">
                    <a:srgbClr val="000000">
                      <a:alpha val="43137"/>
                    </a:srgbClr>
                  </a:outerShdw>
                </a:effectLst>
                <a:latin typeface="+mj-lt"/>
                <a:ea typeface="+mj-ea"/>
                <a:cs typeface="+mj-cs"/>
              </a:rPr>
              <a:t>Ευχαριστώ για την προσοχή σας</a:t>
            </a:r>
          </a:p>
        </p:txBody>
      </p:sp>
    </p:spTree>
    <p:extLst>
      <p:ext uri="{BB962C8B-B14F-4D97-AF65-F5344CB8AC3E}">
        <p14:creationId xmlns:p14="http://schemas.microsoft.com/office/powerpoint/2010/main" val="40862797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Τίτλος 1">
            <a:extLst>
              <a:ext uri="{FF2B5EF4-FFF2-40B4-BE49-F238E27FC236}">
                <a16:creationId xmlns:a16="http://schemas.microsoft.com/office/drawing/2014/main" id="{1350C5B1-8FB2-446F-B614-AC27A7A7BEEF}"/>
              </a:ext>
            </a:extLst>
          </p:cNvPr>
          <p:cNvSpPr>
            <a:spLocks noGrp="1"/>
          </p:cNvSpPr>
          <p:nvPr>
            <p:ph type="title"/>
          </p:nvPr>
        </p:nvSpPr>
        <p:spPr>
          <a:xfrm>
            <a:off x="1143000" y="990599"/>
            <a:ext cx="9906000" cy="685800"/>
          </a:xfrm>
        </p:spPr>
        <p:txBody>
          <a:bodyPr anchor="t">
            <a:normAutofit/>
          </a:bodyPr>
          <a:lstStyle/>
          <a:p>
            <a:r>
              <a:rPr lang="el-GR" sz="4000" b="1" dirty="0">
                <a:effectLst>
                  <a:outerShdw blurRad="38100" dist="38100" dir="2700000" algn="tl">
                    <a:srgbClr val="000000">
                      <a:alpha val="43137"/>
                    </a:srgbClr>
                  </a:outerShdw>
                </a:effectLst>
              </a:rPr>
              <a:t>Συνεισφορά εργασίας</a:t>
            </a:r>
          </a:p>
        </p:txBody>
      </p:sp>
      <p:graphicFrame>
        <p:nvGraphicFramePr>
          <p:cNvPr id="5" name="Θέση περιεχομένου 2">
            <a:extLst>
              <a:ext uri="{FF2B5EF4-FFF2-40B4-BE49-F238E27FC236}">
                <a16:creationId xmlns:a16="http://schemas.microsoft.com/office/drawing/2014/main" id="{523DBDDC-FDEA-490B-9539-7FC42E9F2D05}"/>
              </a:ext>
            </a:extLst>
          </p:cNvPr>
          <p:cNvGraphicFramePr>
            <a:graphicFrameLocks noGrp="1"/>
          </p:cNvGraphicFramePr>
          <p:nvPr>
            <p:ph idx="1"/>
            <p:extLst>
              <p:ext uri="{D42A27DB-BD31-4B8C-83A1-F6EECF244321}">
                <p14:modId xmlns:p14="http://schemas.microsoft.com/office/powerpoint/2010/main" val="395307754"/>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49585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26" name="Group 125">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7"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8" name="Oval 127">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29"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1" name="Rectangle 130">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a:extLst>
              <a:ext uri="{FF2B5EF4-FFF2-40B4-BE49-F238E27FC236}">
                <a16:creationId xmlns:a16="http://schemas.microsoft.com/office/drawing/2014/main" id="{CBB4C65B-8D88-4A38-A5AA-C1F6DD78CC84}"/>
              </a:ext>
            </a:extLst>
          </p:cNvPr>
          <p:cNvSpPr>
            <a:spLocks noGrp="1"/>
          </p:cNvSpPr>
          <p:nvPr>
            <p:ph type="title"/>
          </p:nvPr>
        </p:nvSpPr>
        <p:spPr>
          <a:xfrm>
            <a:off x="1524000" y="2776538"/>
            <a:ext cx="9144000" cy="1381188"/>
          </a:xfrm>
        </p:spPr>
        <p:txBody>
          <a:bodyPr vert="horz" lIns="91440" tIns="45720" rIns="91440" bIns="45720" rtlCol="0" anchor="ctr">
            <a:normAutofit fontScale="90000"/>
          </a:bodyPr>
          <a:lstStyle/>
          <a:p>
            <a:pPr algn="ctr">
              <a:spcAft>
                <a:spcPts val="300"/>
              </a:spcAft>
            </a:pPr>
            <a:r>
              <a:rPr lang="en-US" sz="3100" kern="1200" dirty="0">
                <a:solidFill>
                  <a:schemeClr val="bg2"/>
                </a:solidFill>
                <a:latin typeface="+mn-lt"/>
                <a:ea typeface="+mj-ea"/>
                <a:cs typeface="+mj-cs"/>
              </a:rPr>
              <a:t> </a:t>
            </a:r>
            <a:r>
              <a:rPr lang="en-US" sz="4000" b="1" kern="1200" dirty="0">
                <a:solidFill>
                  <a:schemeClr val="bg2"/>
                </a:solidFill>
                <a:latin typeface="+mn-lt"/>
                <a:ea typeface="+mj-ea"/>
                <a:cs typeface="+mj-cs"/>
              </a:rPr>
              <a:t>Ηλεκτρονική Μάθηση και Συστήματα Διαχείρισης Μάθησης</a:t>
            </a:r>
            <a:br>
              <a:rPr lang="en-US" sz="3100" b="1" kern="1200" dirty="0">
                <a:solidFill>
                  <a:schemeClr val="bg2"/>
                </a:solidFill>
                <a:effectLst/>
                <a:latin typeface="+mn-lt"/>
                <a:ea typeface="+mj-ea"/>
                <a:cs typeface="+mj-cs"/>
              </a:rPr>
            </a:br>
            <a:r>
              <a:rPr lang="en-US" sz="3100" kern="1200" dirty="0">
                <a:solidFill>
                  <a:schemeClr val="bg2"/>
                </a:solidFill>
                <a:effectLst/>
                <a:latin typeface="+mn-lt"/>
                <a:ea typeface="+mj-ea"/>
                <a:cs typeface="+mj-cs"/>
              </a:rPr>
              <a:t> </a:t>
            </a:r>
            <a:endParaRPr lang="en-US" sz="3100" kern="1200" dirty="0">
              <a:solidFill>
                <a:schemeClr val="bg2"/>
              </a:solidFill>
              <a:latin typeface="+mn-lt"/>
              <a:ea typeface="+mj-ea"/>
              <a:cs typeface="+mj-cs"/>
            </a:endParaRPr>
          </a:p>
        </p:txBody>
      </p:sp>
    </p:spTree>
    <p:extLst>
      <p:ext uri="{BB962C8B-B14F-4D97-AF65-F5344CB8AC3E}">
        <p14:creationId xmlns:p14="http://schemas.microsoft.com/office/powerpoint/2010/main" val="10889706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81CC5389-CB4A-43B7-9A0E-5447CE0BC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40" name="Color">
              <a:extLst>
                <a:ext uri="{FF2B5EF4-FFF2-40B4-BE49-F238E27FC236}">
                  <a16:creationId xmlns:a16="http://schemas.microsoft.com/office/drawing/2014/main" id="{017160F5-4BB5-41FB-B2D8-0AE0A6D7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Color">
              <a:extLst>
                <a:ext uri="{FF2B5EF4-FFF2-40B4-BE49-F238E27FC236}">
                  <a16:creationId xmlns:a16="http://schemas.microsoft.com/office/drawing/2014/main" id="{5AB10530-0B6F-40EF-9B05-F388D1BCB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Color">
            <a:extLst>
              <a:ext uri="{FF2B5EF4-FFF2-40B4-BE49-F238E27FC236}">
                <a16:creationId xmlns:a16="http://schemas.microsoft.com/office/drawing/2014/main" id="{145B2F28-3A18-4BC2-8E92-9AF66F147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04" y="598259"/>
            <a:ext cx="10889442" cy="56807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FA65A26F-1F64-451C-BFA2-F92410951F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46" name="Freeform: Shape 45">
              <a:extLst>
                <a:ext uri="{FF2B5EF4-FFF2-40B4-BE49-F238E27FC236}">
                  <a16:creationId xmlns:a16="http://schemas.microsoft.com/office/drawing/2014/main" id="{635C965A-C516-42B1-844F-9472408C9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C4C44BFB-148D-4919-BEE5-0138A35BC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CD704AD9-4DAA-4F0F-8B02-8B765658A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9F9F0EF2-FB12-49A3-B73C-E38141A55F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49A9DBF1-1403-4BE8-B87E-0393E9CDE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3979BDB7-FA20-4F60-97B1-CF3696395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3B7D32B5-D9D6-467E-8349-4A1A840FA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Τίτλος 1">
            <a:extLst>
              <a:ext uri="{FF2B5EF4-FFF2-40B4-BE49-F238E27FC236}">
                <a16:creationId xmlns:a16="http://schemas.microsoft.com/office/drawing/2014/main" id="{6CAB7ACD-6590-4498-9033-5D13CF2279DE}"/>
              </a:ext>
            </a:extLst>
          </p:cNvPr>
          <p:cNvSpPr>
            <a:spLocks noGrp="1"/>
          </p:cNvSpPr>
          <p:nvPr>
            <p:ph type="title"/>
          </p:nvPr>
        </p:nvSpPr>
        <p:spPr>
          <a:xfrm>
            <a:off x="844987" y="847577"/>
            <a:ext cx="3573794" cy="2905120"/>
          </a:xfrm>
        </p:spPr>
        <p:txBody>
          <a:bodyPr vert="horz" lIns="91440" tIns="45720" rIns="91440" bIns="45720" rtlCol="0" anchor="b">
            <a:normAutofit/>
          </a:bodyPr>
          <a:lstStyle/>
          <a:p>
            <a:r>
              <a:rPr lang="el-GR" sz="4100" b="1" dirty="0">
                <a:solidFill>
                  <a:schemeClr val="tx2"/>
                </a:solidFill>
                <a:effectLst>
                  <a:outerShdw blurRad="38100" dist="38100" dir="2700000" algn="tl">
                    <a:srgbClr val="000000">
                      <a:alpha val="43137"/>
                    </a:srgbClr>
                  </a:outerShdw>
                </a:effectLst>
              </a:rPr>
              <a:t>Πλεονεκτήματα</a:t>
            </a:r>
            <a:r>
              <a:rPr lang="en-US" sz="4100" b="1" dirty="0">
                <a:solidFill>
                  <a:schemeClr val="tx2"/>
                </a:solidFill>
                <a:effectLst>
                  <a:outerShdw blurRad="38100" dist="38100" dir="2700000" algn="tl">
                    <a:srgbClr val="000000">
                      <a:alpha val="43137"/>
                    </a:srgbClr>
                  </a:outerShdw>
                </a:effectLst>
              </a:rPr>
              <a:t> </a:t>
            </a:r>
            <a:r>
              <a:rPr lang="el-GR" sz="4100" b="1" dirty="0">
                <a:solidFill>
                  <a:schemeClr val="tx2"/>
                </a:solidFill>
                <a:effectLst>
                  <a:outerShdw blurRad="38100" dist="38100" dir="2700000" algn="tl">
                    <a:srgbClr val="000000">
                      <a:alpha val="43137"/>
                    </a:srgbClr>
                  </a:outerShdw>
                </a:effectLst>
              </a:rPr>
              <a:t>Ηλεκτρονικής</a:t>
            </a:r>
            <a:r>
              <a:rPr lang="en-US" sz="4100" b="1" dirty="0">
                <a:solidFill>
                  <a:schemeClr val="tx2"/>
                </a:solidFill>
                <a:effectLst>
                  <a:outerShdw blurRad="38100" dist="38100" dir="2700000" algn="tl">
                    <a:srgbClr val="000000">
                      <a:alpha val="43137"/>
                    </a:srgbClr>
                  </a:outerShdw>
                </a:effectLst>
              </a:rPr>
              <a:t> </a:t>
            </a:r>
            <a:r>
              <a:rPr lang="el-GR" sz="4100" b="1" dirty="0">
                <a:solidFill>
                  <a:schemeClr val="tx2"/>
                </a:solidFill>
                <a:effectLst>
                  <a:outerShdw blurRad="38100" dist="38100" dir="2700000" algn="tl">
                    <a:srgbClr val="000000">
                      <a:alpha val="43137"/>
                    </a:srgbClr>
                  </a:outerShdw>
                </a:effectLst>
              </a:rPr>
              <a:t>Μάθησης</a:t>
            </a:r>
          </a:p>
        </p:txBody>
      </p:sp>
      <p:graphicFrame>
        <p:nvGraphicFramePr>
          <p:cNvPr id="21" name="Θέση περιεχομένου 2">
            <a:extLst>
              <a:ext uri="{FF2B5EF4-FFF2-40B4-BE49-F238E27FC236}">
                <a16:creationId xmlns:a16="http://schemas.microsoft.com/office/drawing/2014/main" id="{1C5BC1B2-0C90-414E-83CB-19E56A26E22A}"/>
              </a:ext>
            </a:extLst>
          </p:cNvPr>
          <p:cNvGraphicFramePr>
            <a:graphicFrameLocks noGrp="1"/>
          </p:cNvGraphicFramePr>
          <p:nvPr>
            <p:ph idx="1"/>
            <p:extLst>
              <p:ext uri="{D42A27DB-BD31-4B8C-83A1-F6EECF244321}">
                <p14:modId xmlns:p14="http://schemas.microsoft.com/office/powerpoint/2010/main" val="4121170808"/>
              </p:ext>
            </p:extLst>
          </p:nvPr>
        </p:nvGraphicFramePr>
        <p:xfrm>
          <a:off x="4648018" y="640822"/>
          <a:ext cx="737634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3587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81CC5389-CB4A-43B7-9A0E-5447CE0BC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40" name="Color">
              <a:extLst>
                <a:ext uri="{FF2B5EF4-FFF2-40B4-BE49-F238E27FC236}">
                  <a16:creationId xmlns:a16="http://schemas.microsoft.com/office/drawing/2014/main" id="{017160F5-4BB5-41FB-B2D8-0AE0A6D7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Color">
              <a:extLst>
                <a:ext uri="{FF2B5EF4-FFF2-40B4-BE49-F238E27FC236}">
                  <a16:creationId xmlns:a16="http://schemas.microsoft.com/office/drawing/2014/main" id="{5AB10530-0B6F-40EF-9B05-F388D1BCB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Color">
            <a:extLst>
              <a:ext uri="{FF2B5EF4-FFF2-40B4-BE49-F238E27FC236}">
                <a16:creationId xmlns:a16="http://schemas.microsoft.com/office/drawing/2014/main" id="{145B2F28-3A18-4BC2-8E92-9AF66F147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04" y="598259"/>
            <a:ext cx="10889442" cy="56807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FA65A26F-1F64-451C-BFA2-F92410951F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46" name="Freeform: Shape 45">
              <a:extLst>
                <a:ext uri="{FF2B5EF4-FFF2-40B4-BE49-F238E27FC236}">
                  <a16:creationId xmlns:a16="http://schemas.microsoft.com/office/drawing/2014/main" id="{635C965A-C516-42B1-844F-9472408C9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C4C44BFB-148D-4919-BEE5-0138A35BC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CD704AD9-4DAA-4F0F-8B02-8B765658A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9F9F0EF2-FB12-49A3-B73C-E38141A55F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49A9DBF1-1403-4BE8-B87E-0393E9CDE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3979BDB7-FA20-4F60-97B1-CF3696395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3B7D32B5-D9D6-467E-8349-4A1A840FA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Τίτλος 1">
            <a:extLst>
              <a:ext uri="{FF2B5EF4-FFF2-40B4-BE49-F238E27FC236}">
                <a16:creationId xmlns:a16="http://schemas.microsoft.com/office/drawing/2014/main" id="{6CAB7ACD-6590-4498-9033-5D13CF2279DE}"/>
              </a:ext>
            </a:extLst>
          </p:cNvPr>
          <p:cNvSpPr>
            <a:spLocks noGrp="1"/>
          </p:cNvSpPr>
          <p:nvPr>
            <p:ph type="title"/>
          </p:nvPr>
        </p:nvSpPr>
        <p:spPr>
          <a:xfrm>
            <a:off x="844987" y="809228"/>
            <a:ext cx="3573794" cy="2905120"/>
          </a:xfrm>
        </p:spPr>
        <p:txBody>
          <a:bodyPr vert="horz" lIns="91440" tIns="45720" rIns="91440" bIns="45720" rtlCol="0" anchor="b">
            <a:normAutofit/>
          </a:bodyPr>
          <a:lstStyle/>
          <a:p>
            <a:r>
              <a:rPr lang="el-GR" sz="4100" b="1" dirty="0">
                <a:solidFill>
                  <a:schemeClr val="tx2"/>
                </a:solidFill>
                <a:effectLst>
                  <a:outerShdw blurRad="38100" dist="38100" dir="2700000" algn="tl">
                    <a:srgbClr val="000000">
                      <a:alpha val="43137"/>
                    </a:srgbClr>
                  </a:outerShdw>
                </a:effectLst>
              </a:rPr>
              <a:t>Μειονεκτήματα</a:t>
            </a:r>
            <a:r>
              <a:rPr lang="en-US" sz="4100" b="1" dirty="0">
                <a:solidFill>
                  <a:schemeClr val="tx2"/>
                </a:solidFill>
                <a:effectLst>
                  <a:outerShdw blurRad="38100" dist="38100" dir="2700000" algn="tl">
                    <a:srgbClr val="000000">
                      <a:alpha val="43137"/>
                    </a:srgbClr>
                  </a:outerShdw>
                </a:effectLst>
              </a:rPr>
              <a:t> </a:t>
            </a:r>
            <a:r>
              <a:rPr lang="en-US" sz="4100" b="1" noProof="1">
                <a:solidFill>
                  <a:schemeClr val="tx2"/>
                </a:solidFill>
                <a:effectLst>
                  <a:outerShdw blurRad="38100" dist="38100" dir="2700000" algn="tl">
                    <a:srgbClr val="000000">
                      <a:alpha val="43137"/>
                    </a:srgbClr>
                  </a:outerShdw>
                </a:effectLst>
              </a:rPr>
              <a:t>Ηλεκτρονικής</a:t>
            </a:r>
            <a:r>
              <a:rPr lang="en-US" sz="4100" b="1" dirty="0">
                <a:solidFill>
                  <a:schemeClr val="tx2"/>
                </a:solidFill>
                <a:effectLst>
                  <a:outerShdw blurRad="38100" dist="38100" dir="2700000" algn="tl">
                    <a:srgbClr val="000000">
                      <a:alpha val="43137"/>
                    </a:srgbClr>
                  </a:outerShdw>
                </a:effectLst>
              </a:rPr>
              <a:t> </a:t>
            </a:r>
            <a:r>
              <a:rPr lang="el-GR" sz="4100" b="1" dirty="0">
                <a:solidFill>
                  <a:schemeClr val="tx2"/>
                </a:solidFill>
                <a:effectLst>
                  <a:outerShdw blurRad="38100" dist="38100" dir="2700000" algn="tl">
                    <a:srgbClr val="000000">
                      <a:alpha val="43137"/>
                    </a:srgbClr>
                  </a:outerShdw>
                </a:effectLst>
              </a:rPr>
              <a:t>Μάθησης</a:t>
            </a:r>
          </a:p>
        </p:txBody>
      </p:sp>
      <p:graphicFrame>
        <p:nvGraphicFramePr>
          <p:cNvPr id="21" name="Θέση περιεχομένου 2">
            <a:extLst>
              <a:ext uri="{FF2B5EF4-FFF2-40B4-BE49-F238E27FC236}">
                <a16:creationId xmlns:a16="http://schemas.microsoft.com/office/drawing/2014/main" id="{1C5BC1B2-0C90-414E-83CB-19E56A26E22A}"/>
              </a:ext>
            </a:extLst>
          </p:cNvPr>
          <p:cNvGraphicFramePr>
            <a:graphicFrameLocks noGrp="1"/>
          </p:cNvGraphicFramePr>
          <p:nvPr>
            <p:ph idx="1"/>
            <p:extLst>
              <p:ext uri="{D42A27DB-BD31-4B8C-83A1-F6EECF244321}">
                <p14:modId xmlns:p14="http://schemas.microsoft.com/office/powerpoint/2010/main" val="2119343159"/>
              </p:ext>
            </p:extLst>
          </p:nvPr>
        </p:nvGraphicFramePr>
        <p:xfrm>
          <a:off x="4648018" y="640822"/>
          <a:ext cx="7522646"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99512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0E9C5405-4A49-4E12-98FD-8966C1118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
        <p:nvSpPr>
          <p:cNvPr id="57" name="Freeform 7">
            <a:extLst>
              <a:ext uri="{FF2B5EF4-FFF2-40B4-BE49-F238E27FC236}">
                <a16:creationId xmlns:a16="http://schemas.microsoft.com/office/drawing/2014/main" id="{5BAFBDD6-35EA-4318-81BD-034C73032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useBgFill="1">
        <p:nvSpPr>
          <p:cNvPr id="59" name="Rectangle 58">
            <a:extLst>
              <a:ext uri="{FF2B5EF4-FFF2-40B4-BE49-F238E27FC236}">
                <a16:creationId xmlns:a16="http://schemas.microsoft.com/office/drawing/2014/main" id="{9668AFA7-0343-4462-B952-29775C02D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Εικόνα 4">
            <a:extLst>
              <a:ext uri="{FF2B5EF4-FFF2-40B4-BE49-F238E27FC236}">
                <a16:creationId xmlns:a16="http://schemas.microsoft.com/office/drawing/2014/main" id="{564E2193-3EAD-452B-BFAA-BEC0A28EA0CF}"/>
              </a:ext>
            </a:extLst>
          </p:cNvPr>
          <p:cNvPicPr>
            <a:picLocks noChangeAspect="1"/>
          </p:cNvPicPr>
          <p:nvPr/>
        </p:nvPicPr>
        <p:blipFill>
          <a:blip r:embed="rId3"/>
          <a:stretch>
            <a:fillRect/>
          </a:stretch>
        </p:blipFill>
        <p:spPr>
          <a:xfrm>
            <a:off x="251655" y="449369"/>
            <a:ext cx="6995436" cy="5257800"/>
          </a:xfrm>
          <a:prstGeom prst="rect">
            <a:avLst/>
          </a:prstGeom>
        </p:spPr>
      </p:pic>
      <p:sp>
        <p:nvSpPr>
          <p:cNvPr id="61" name="Rectangle 8">
            <a:extLst>
              <a:ext uri="{FF2B5EF4-FFF2-40B4-BE49-F238E27FC236}">
                <a16:creationId xmlns:a16="http://schemas.microsoft.com/office/drawing/2014/main" id="{FABAF75E-3794-4E38-AFE5-55C26244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Τίτλος 1">
            <a:extLst>
              <a:ext uri="{FF2B5EF4-FFF2-40B4-BE49-F238E27FC236}">
                <a16:creationId xmlns:a16="http://schemas.microsoft.com/office/drawing/2014/main" id="{C85DBA1D-E3AD-4912-B02C-F9E6ACD16814}"/>
              </a:ext>
            </a:extLst>
          </p:cNvPr>
          <p:cNvSpPr>
            <a:spLocks noGrp="1"/>
          </p:cNvSpPr>
          <p:nvPr>
            <p:ph type="title"/>
          </p:nvPr>
        </p:nvSpPr>
        <p:spPr>
          <a:xfrm>
            <a:off x="8129872" y="1062401"/>
            <a:ext cx="3262028" cy="2733881"/>
          </a:xfrm>
        </p:spPr>
        <p:txBody>
          <a:bodyPr vert="horz" lIns="91440" tIns="45720" rIns="91440" bIns="45720" rtlCol="0" anchor="b">
            <a:normAutofit/>
          </a:bodyPr>
          <a:lstStyle/>
          <a:p>
            <a:r>
              <a:rPr lang="en-US" b="1" kern="1200" dirty="0">
                <a:solidFill>
                  <a:srgbClr val="FFFFFF"/>
                </a:solidFill>
                <a:effectLst>
                  <a:outerShdw blurRad="38100" dist="38100" dir="2700000" algn="tl">
                    <a:srgbClr val="000000">
                      <a:alpha val="43137"/>
                    </a:srgbClr>
                  </a:outerShdw>
                </a:effectLst>
                <a:latin typeface="+mj-lt"/>
                <a:ea typeface="+mj-ea"/>
                <a:cs typeface="+mj-cs"/>
              </a:rPr>
              <a:t>Σύστημα </a:t>
            </a:r>
            <a:r>
              <a:rPr lang="el-GR" b="1" kern="1200" dirty="0">
                <a:solidFill>
                  <a:srgbClr val="FFFFFF"/>
                </a:solidFill>
                <a:effectLst>
                  <a:outerShdw blurRad="38100" dist="38100" dir="2700000" algn="tl">
                    <a:srgbClr val="000000">
                      <a:alpha val="43137"/>
                    </a:srgbClr>
                  </a:outerShdw>
                </a:effectLst>
                <a:latin typeface="+mj-lt"/>
                <a:ea typeface="+mj-ea"/>
                <a:cs typeface="+mj-cs"/>
              </a:rPr>
              <a:t>Διαχείρισης</a:t>
            </a:r>
            <a:r>
              <a:rPr lang="en-US" b="1" kern="1200" dirty="0">
                <a:solidFill>
                  <a:srgbClr val="FFFFFF"/>
                </a:solidFill>
                <a:effectLst>
                  <a:outerShdw blurRad="38100" dist="38100" dir="2700000" algn="tl">
                    <a:srgbClr val="000000">
                      <a:alpha val="43137"/>
                    </a:srgbClr>
                  </a:outerShdw>
                </a:effectLst>
                <a:latin typeface="+mj-lt"/>
                <a:ea typeface="+mj-ea"/>
                <a:cs typeface="+mj-cs"/>
              </a:rPr>
              <a:t> Μάθησης </a:t>
            </a:r>
          </a:p>
        </p:txBody>
      </p:sp>
    </p:spTree>
    <p:extLst>
      <p:ext uri="{BB962C8B-B14F-4D97-AF65-F5344CB8AC3E}">
        <p14:creationId xmlns:p14="http://schemas.microsoft.com/office/powerpoint/2010/main" val="38923656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7"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18" name="Oval 117">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9"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1" name="Rectangle 120">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a:extLst>
              <a:ext uri="{FF2B5EF4-FFF2-40B4-BE49-F238E27FC236}">
                <a16:creationId xmlns:a16="http://schemas.microsoft.com/office/drawing/2014/main" id="{CBB4C65B-8D88-4A38-A5AA-C1F6DD78CC84}"/>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spcAft>
                <a:spcPts val="300"/>
              </a:spcAft>
            </a:pPr>
            <a:r>
              <a:rPr lang="en-US" sz="3600" b="1" kern="1200" dirty="0">
                <a:solidFill>
                  <a:schemeClr val="bg2"/>
                </a:solidFill>
                <a:effectLst/>
                <a:latin typeface="+mn-lt"/>
                <a:ea typeface="+mj-ea"/>
                <a:cs typeface="+mj-cs"/>
              </a:rPr>
              <a:t>Συστήματα Συστάσεων στην Εκπαίδευση</a:t>
            </a:r>
            <a:br>
              <a:rPr lang="en-US" sz="4000" b="1" kern="1200" dirty="0">
                <a:solidFill>
                  <a:schemeClr val="bg2"/>
                </a:solidFill>
                <a:effectLst/>
                <a:latin typeface="+mj-lt"/>
                <a:ea typeface="+mj-ea"/>
                <a:cs typeface="+mj-cs"/>
              </a:rPr>
            </a:br>
            <a:r>
              <a:rPr lang="en-US" sz="4000" kern="1200" dirty="0">
                <a:solidFill>
                  <a:schemeClr val="bg2"/>
                </a:solidFill>
                <a:effectLst/>
                <a:latin typeface="+mj-lt"/>
                <a:ea typeface="+mj-ea"/>
                <a:cs typeface="+mj-cs"/>
              </a:rPr>
              <a:t> </a:t>
            </a:r>
            <a:endParaRPr lang="en-US" sz="4000" kern="1200" dirty="0">
              <a:solidFill>
                <a:schemeClr val="bg2"/>
              </a:solidFill>
              <a:latin typeface="+mj-lt"/>
              <a:ea typeface="+mj-ea"/>
              <a:cs typeface="+mj-cs"/>
            </a:endParaRPr>
          </a:p>
        </p:txBody>
      </p:sp>
    </p:spTree>
    <p:extLst>
      <p:ext uri="{BB962C8B-B14F-4D97-AF65-F5344CB8AC3E}">
        <p14:creationId xmlns:p14="http://schemas.microsoft.com/office/powerpoint/2010/main" val="3650364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A66DCBE7-3390-49C5-A1CE-86DE6A673E18}"/>
              </a:ext>
            </a:extLst>
          </p:cNvPr>
          <p:cNvSpPr>
            <a:spLocks noGrp="1"/>
          </p:cNvSpPr>
          <p:nvPr>
            <p:ph type="title"/>
          </p:nvPr>
        </p:nvSpPr>
        <p:spPr>
          <a:xfrm>
            <a:off x="603688" y="1324518"/>
            <a:ext cx="4004704" cy="689530"/>
          </a:xfrm>
        </p:spPr>
        <p:txBody>
          <a:bodyPr anchor="b">
            <a:normAutofit/>
          </a:bodyPr>
          <a:lstStyle/>
          <a:p>
            <a:r>
              <a:rPr lang="el-GR" sz="3600" b="1" dirty="0">
                <a:effectLst>
                  <a:outerShdw blurRad="38100" dist="38100" dir="2700000" algn="tl">
                    <a:srgbClr val="000000">
                      <a:alpha val="43137"/>
                    </a:srgbClr>
                  </a:outerShdw>
                </a:effectLst>
              </a:rPr>
              <a:t>Σύστημα Συστάσεων</a:t>
            </a:r>
          </a:p>
        </p:txBody>
      </p:sp>
      <p:sp>
        <p:nvSpPr>
          <p:cNvPr id="109" name="Rectangle 108">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11" name="Rectangle 110">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4" name="Picture 3" descr="A picture containing shape&#10;&#10;Description automatically generated">
            <a:extLst>
              <a:ext uri="{FF2B5EF4-FFF2-40B4-BE49-F238E27FC236}">
                <a16:creationId xmlns:a16="http://schemas.microsoft.com/office/drawing/2014/main" id="{F9D04BCF-269D-4A64-9C5D-A53DFAE0908C}"/>
              </a:ext>
            </a:extLst>
          </p:cNvPr>
          <p:cNvPicPr>
            <a:picLocks noChangeAspect="1"/>
          </p:cNvPicPr>
          <p:nvPr/>
        </p:nvPicPr>
        <p:blipFill rotWithShape="1">
          <a:blip r:embed="rId3">
            <a:extLst>
              <a:ext uri="{28A0092B-C50C-407E-A947-70E740481C1C}">
                <a14:useLocalDpi xmlns:a14="http://schemas.microsoft.com/office/drawing/2010/main" val="0"/>
              </a:ext>
            </a:extLst>
          </a:blip>
          <a:srcRect r="1" b="378"/>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graphicFrame>
        <p:nvGraphicFramePr>
          <p:cNvPr id="5" name="Θέση περιεχομένου 2">
            <a:extLst>
              <a:ext uri="{FF2B5EF4-FFF2-40B4-BE49-F238E27FC236}">
                <a16:creationId xmlns:a16="http://schemas.microsoft.com/office/drawing/2014/main" id="{FB92EF21-BDE6-4882-9801-30621DDDC627}"/>
              </a:ext>
            </a:extLst>
          </p:cNvPr>
          <p:cNvGraphicFramePr>
            <a:graphicFrameLocks noGrp="1"/>
          </p:cNvGraphicFramePr>
          <p:nvPr>
            <p:ph idx="1"/>
            <p:extLst>
              <p:ext uri="{D42A27DB-BD31-4B8C-83A1-F6EECF244321}">
                <p14:modId xmlns:p14="http://schemas.microsoft.com/office/powerpoint/2010/main" val="2729098789"/>
              </p:ext>
            </p:extLst>
          </p:nvPr>
        </p:nvGraphicFramePr>
        <p:xfrm>
          <a:off x="411479" y="2688336"/>
          <a:ext cx="4498848" cy="35844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95428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2230</TotalTime>
  <Words>2823</Words>
  <Application>Microsoft Office PowerPoint</Application>
  <PresentationFormat>Widescreen</PresentationFormat>
  <Paragraphs>246</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Symbol</vt:lpstr>
      <vt:lpstr>Times New Roman</vt:lpstr>
      <vt:lpstr>Wingdings</vt:lpstr>
      <vt:lpstr>Θέμα του Office</vt:lpstr>
      <vt:lpstr>Δημιουργία Εξατομικευμένου Συστήματος Συστάσεων στην Ηλεκτρονική Μάθηση</vt:lpstr>
      <vt:lpstr>Εντοπισμός προβλήματος</vt:lpstr>
      <vt:lpstr>Συνεισφορά εργασίας</vt:lpstr>
      <vt:lpstr> Ηλεκτρονική Μάθηση και Συστήματα Διαχείρισης Μάθησης  </vt:lpstr>
      <vt:lpstr>Πλεονεκτήματα Ηλεκτρονικής Μάθησης</vt:lpstr>
      <vt:lpstr>Μειονεκτήματα Ηλεκτρονικής Μάθησης</vt:lpstr>
      <vt:lpstr>Σύστημα Διαχείρισης Μάθησης </vt:lpstr>
      <vt:lpstr>Συστήματα Συστάσεων στην Εκπαίδευση  </vt:lpstr>
      <vt:lpstr>Σύστημα Συστάσεων</vt:lpstr>
      <vt:lpstr>Συνεισφορά Συστημάτων Σύστασης στο πλαίσιο της Ηλεκτρονικής Μάθησης</vt:lpstr>
      <vt:lpstr>Δομή Συστήματος Συστάσεων Hλεκτρονικής Mάθησης</vt:lpstr>
      <vt:lpstr>Μοντέλα συστάσεων</vt:lpstr>
      <vt:lpstr>Προβλήματα σχεδιασμού συστημάτων συστάσεων</vt:lpstr>
      <vt:lpstr>Εξόρυξη Δεδομένων και Αλγόριθμοι Συστάσεων </vt:lpstr>
      <vt:lpstr>Τεχνικές Συστάσεων</vt:lpstr>
      <vt:lpstr>Υλοποίηση Πρότυπου Συστήματος Συστάσεων στην Εκπαίδευση</vt:lpstr>
      <vt:lpstr>Τεχνολογίες WEB που χρησιμοποιήθηκαν</vt:lpstr>
      <vt:lpstr>Διάγραμμα Οντοτήτων -Συσχετίσεων της ΒΔ του συστήματος</vt:lpstr>
      <vt:lpstr>Αρχική σελίδα συστήματος</vt:lpstr>
      <vt:lpstr>Βασικός αλγόριθμος κοντινότερης απόστασης χρηστών</vt:lpstr>
      <vt:lpstr>Διάγραμμα ροής εφαρμογής</vt:lpstr>
      <vt:lpstr>Συμπεράσματα εργασίας</vt:lpstr>
      <vt:lpstr>Μελλοντικές εξελίξεις</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Δημιουργία Εξατομικευμένου Συστήματος Συστάσεων στην Ηλεκτρονική Μάθηση</dc:title>
  <dc:creator>ΓΑΤΟΥ ΠΑΡΑΣΚΕΥΗ</dc:creator>
  <cp:lastModifiedBy>ΓΑΤΟΥ ΠΑΡΑΣΚΕΥΗ</cp:lastModifiedBy>
  <cp:revision>606</cp:revision>
  <dcterms:created xsi:type="dcterms:W3CDTF">2019-09-24T08:03:41Z</dcterms:created>
  <dcterms:modified xsi:type="dcterms:W3CDTF">2022-07-04T12:55:02Z</dcterms:modified>
</cp:coreProperties>
</file>