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7.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92" r:id="rId2"/>
    <p:sldMasterId id="2147483707" r:id="rId3"/>
    <p:sldMasterId id="2147483722" r:id="rId4"/>
  </p:sldMasterIdLst>
  <p:notesMasterIdLst>
    <p:notesMasterId r:id="rId18"/>
  </p:notesMasterIdLst>
  <p:sldIdLst>
    <p:sldId id="277" r:id="rId5"/>
    <p:sldId id="258" r:id="rId6"/>
    <p:sldId id="278" r:id="rId7"/>
    <p:sldId id="260" r:id="rId8"/>
    <p:sldId id="263" r:id="rId9"/>
    <p:sldId id="264" r:id="rId10"/>
    <p:sldId id="313" r:id="rId11"/>
    <p:sldId id="314" r:id="rId12"/>
    <p:sldId id="270" r:id="rId13"/>
    <p:sldId id="303" r:id="rId14"/>
    <p:sldId id="311" r:id="rId15"/>
    <p:sldId id="312" r:id="rId16"/>
    <p:sldId id="30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A5A5A"/>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98" autoAdjust="0"/>
    <p:restoredTop sz="89825" autoAdjust="0"/>
  </p:normalViewPr>
  <p:slideViewPr>
    <p:cSldViewPr>
      <p:cViewPr>
        <p:scale>
          <a:sx n="80" d="100"/>
          <a:sy n="80" d="100"/>
        </p:scale>
        <p:origin x="-72" y="-72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9/30/2013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273845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9/30/2013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9/30/2013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dirty="0"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9/30/2013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9/30/2013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9/30/2013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05837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2705981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64046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1409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25142989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189504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9195240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3254867035"/>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079646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dirty="0"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03589126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4366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37662990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167745665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7522530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05837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9/30/2013</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2705981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64046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14098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251429898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189504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9195240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3254867035"/>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0796467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dirty="0"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03589126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43665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9/30/2013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376629901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16774566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7522530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5634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225847963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52672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52185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45376778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05628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27061190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9/30/2013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1905706591"/>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3536379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dirty="0"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95273507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9/30/2013</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5502927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213306503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9/30/2013</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8185632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4278877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9/30/2013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9/30/2013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9/30/2013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9/30/2013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1.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6" Type="http://schemas.openxmlformats.org/officeDocument/2006/relationships/image" Target="../media/image1.jpe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9/30/2013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91264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91264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9/30/2013</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71072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3.jpe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8.xml"/><Relationship Id="rId1" Type="http://schemas.openxmlformats.org/officeDocument/2006/relationships/tags" Target="../tags/tag3.xml"/><Relationship Id="rId5" Type="http://schemas.openxmlformats.org/officeDocument/2006/relationships/image" Target="../media/image24.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25.jp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239000" cy="1828800"/>
          </a:xfrm>
        </p:spPr>
        <p:txBody>
          <a:bodyPr anchor="ctr">
            <a:noAutofit/>
          </a:bodyPr>
          <a:lstStyle/>
          <a:p>
            <a:r>
              <a:rPr lang="en-US" sz="15000" b="0" dirty="0" smtClean="0">
                <a:solidFill>
                  <a:prstClr val="white"/>
                </a:solidFill>
              </a:rPr>
              <a:t>SSH</a:t>
            </a:r>
            <a:endParaRPr lang="en-US" sz="15000" b="0" dirty="0"/>
          </a:p>
        </p:txBody>
      </p:sp>
      <p:sp>
        <p:nvSpPr>
          <p:cNvPr id="6" name="Text Placeholder 2"/>
          <p:cNvSpPr>
            <a:spLocks noGrp="1"/>
          </p:cNvSpPr>
          <p:nvPr>
            <p:ph type="body" sz="quarter" idx="14"/>
          </p:nvPr>
        </p:nvSpPr>
        <p:spPr>
          <a:xfrm>
            <a:off x="3733800" y="1316420"/>
            <a:ext cx="4953000" cy="1416269"/>
          </a:xfrm>
        </p:spPr>
        <p:txBody>
          <a:bodyPr>
            <a:normAutofit/>
          </a:bodyPr>
          <a:lstStyle/>
          <a:p>
            <a:r>
              <a:rPr lang="en-US" b="1" dirty="0" smtClean="0"/>
              <a:t>Erich Viebrock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349992"/>
            <a:ext cx="9144000"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897380"/>
            <a:ext cx="4676076" cy="3512820"/>
          </a:xfrm>
          <a:prstGeom prst="rect">
            <a:avLst/>
          </a:prstGeom>
          <a:noFill/>
        </p:spPr>
        <p:txBody>
          <a:bodyPr wrap="square" lIns="91440" rtlCol="0">
            <a:normAutofit/>
          </a:bodyPr>
          <a:lstStyle/>
          <a:p>
            <a:pPr>
              <a:buClr>
                <a:prstClr val="black">
                  <a:lumMod val="50000"/>
                  <a:lumOff val="50000"/>
                </a:prstClr>
              </a:buClr>
              <a:buSzPct val="94000"/>
            </a:pPr>
            <a:r>
              <a:rPr lang="en-US" sz="3000" b="1" dirty="0" smtClean="0">
                <a:solidFill>
                  <a:srgbClr val="00B0F0"/>
                </a:solidFill>
              </a:rPr>
              <a:t>Public Key Cryptography</a:t>
            </a:r>
            <a:r>
              <a:rPr lang="en-US" sz="3000" dirty="0" smtClean="0"/>
              <a:t> is an essential of SSH. Without </a:t>
            </a:r>
            <a:r>
              <a:rPr lang="en-US" sz="3000" b="1" dirty="0" smtClean="0">
                <a:solidFill>
                  <a:srgbClr val="00B0F0"/>
                </a:solidFill>
              </a:rPr>
              <a:t>encrypting </a:t>
            </a:r>
            <a:r>
              <a:rPr lang="en-US" sz="3000" dirty="0" smtClean="0"/>
              <a:t>data before sending, the user is </a:t>
            </a:r>
            <a:r>
              <a:rPr lang="en-US" sz="3000" b="1" dirty="0" smtClean="0">
                <a:solidFill>
                  <a:srgbClr val="00B0F0"/>
                </a:solidFill>
              </a:rPr>
              <a:t>vulnerable </a:t>
            </a:r>
            <a:r>
              <a:rPr lang="en-US" sz="3000" dirty="0" smtClean="0"/>
              <a:t>to providing sensitive information to the wrong hands</a:t>
            </a:r>
            <a:endParaRPr lang="en-US" sz="3000" dirty="0" smtClean="0"/>
          </a:p>
          <a:p>
            <a:pPr lvl="1">
              <a:buClr>
                <a:prstClr val="black">
                  <a:lumMod val="50000"/>
                  <a:lumOff val="50000"/>
                </a:prstClr>
              </a:buClr>
              <a:buSzPct val="94000"/>
            </a:pPr>
            <a:endParaRPr lang="en-US" sz="3000" dirty="0">
              <a:solidFill>
                <a:prstClr val="black">
                  <a:lumMod val="75000"/>
                  <a:lumOff val="25000"/>
                </a:prstClr>
              </a:solidFill>
            </a:endParaRPr>
          </a:p>
        </p:txBody>
      </p:sp>
      <p:sp>
        <p:nvSpPr>
          <p:cNvPr id="24" name="TextBox 23"/>
          <p:cNvSpPr txBox="1"/>
          <p:nvPr/>
        </p:nvSpPr>
        <p:spPr>
          <a:xfrm>
            <a:off x="373566" y="656594"/>
            <a:ext cx="8313234" cy="846386"/>
          </a:xfrm>
          <a:prstGeom prst="rect">
            <a:avLst/>
          </a:prstGeom>
          <a:noFill/>
          <a:ln>
            <a:noFill/>
          </a:ln>
        </p:spPr>
        <p:txBody>
          <a:bodyPr wrap="square" tIns="0" bIns="0" rtlCol="0" anchor="b" anchorCtr="0">
            <a:normAutofit/>
          </a:bodyPr>
          <a:lstStyle/>
          <a:p>
            <a:r>
              <a:rPr lang="en-US" sz="5500" b="1" spc="-150" dirty="0" smtClean="0">
                <a:solidFill>
                  <a:prstClr val="white">
                    <a:lumMod val="85000"/>
                  </a:prstClr>
                </a:solidFill>
                <a:latin typeface="Arial" pitchFamily="34" charset="0"/>
                <a:cs typeface="Arial" pitchFamily="34" charset="0"/>
              </a:rPr>
              <a:t>Development</a:t>
            </a:r>
            <a:r>
              <a:rPr lang="en-US" sz="5500" b="1" spc="-150" baseline="-25000" dirty="0" smtClean="0">
                <a:solidFill>
                  <a:srgbClr val="00B050"/>
                </a:solidFill>
                <a:latin typeface="Arial" pitchFamily="34" charset="0"/>
                <a:cs typeface="Arial" pitchFamily="34" charset="0"/>
              </a:rPr>
              <a:t>1</a:t>
            </a:r>
            <a:endParaRPr lang="en-US" sz="5500" b="1" spc="-150" baseline="-25000" dirty="0">
              <a:solidFill>
                <a:srgbClr val="00B050"/>
              </a:solidFill>
              <a:latin typeface="Arial" pitchFamily="34" charset="0"/>
              <a:cs typeface="Arial" pitchFamily="34" charset="0"/>
            </a:endParaRPr>
          </a:p>
        </p:txBody>
      </p:sp>
      <p:pic>
        <p:nvPicPr>
          <p:cNvPr id="30" name="Picture 2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91125" y="2399643"/>
            <a:ext cx="3505200" cy="234848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349992"/>
            <a:ext cx="9144000"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897380"/>
            <a:ext cx="4676076" cy="3512820"/>
          </a:xfrm>
          <a:prstGeom prst="rect">
            <a:avLst/>
          </a:prstGeom>
          <a:noFill/>
        </p:spPr>
        <p:txBody>
          <a:bodyPr wrap="square" lIns="91440" rtlCol="0">
            <a:normAutofit/>
          </a:bodyPr>
          <a:lstStyle/>
          <a:p>
            <a:pPr>
              <a:buClr>
                <a:prstClr val="black">
                  <a:lumMod val="50000"/>
                  <a:lumOff val="50000"/>
                </a:prstClr>
              </a:buClr>
              <a:buSzPct val="94000"/>
            </a:pPr>
            <a:r>
              <a:rPr lang="en-US" sz="3000" dirty="0" smtClean="0"/>
              <a:t>The client and server both need a </a:t>
            </a:r>
            <a:r>
              <a:rPr lang="en-US" sz="3000" b="1" dirty="0" smtClean="0">
                <a:solidFill>
                  <a:srgbClr val="00B0F0"/>
                </a:solidFill>
              </a:rPr>
              <a:t>public </a:t>
            </a:r>
            <a:r>
              <a:rPr lang="en-US" sz="3000" dirty="0" smtClean="0"/>
              <a:t>and</a:t>
            </a:r>
            <a:r>
              <a:rPr lang="en-US" sz="3000" b="1" dirty="0" smtClean="0">
                <a:solidFill>
                  <a:srgbClr val="00B0F0"/>
                </a:solidFill>
              </a:rPr>
              <a:t> private </a:t>
            </a:r>
            <a:r>
              <a:rPr lang="en-US" sz="3000" dirty="0" smtClean="0"/>
              <a:t>key. Public keys are sent over the network, but private keys must remain </a:t>
            </a:r>
            <a:r>
              <a:rPr lang="en-US" sz="3000" b="1" dirty="0" smtClean="0">
                <a:solidFill>
                  <a:srgbClr val="FF0000"/>
                </a:solidFill>
              </a:rPr>
              <a:t>OFF</a:t>
            </a:r>
            <a:r>
              <a:rPr lang="en-US" sz="3000" dirty="0" smtClean="0"/>
              <a:t> the network</a:t>
            </a:r>
          </a:p>
          <a:p>
            <a:pPr marL="627063" lvl="1" indent="-169863">
              <a:buClr>
                <a:prstClr val="black">
                  <a:lumMod val="50000"/>
                  <a:lumOff val="50000"/>
                </a:prstClr>
              </a:buClr>
              <a:buSzPct val="94000"/>
              <a:buFont typeface="Calibri" pitchFamily="34" charset="0"/>
              <a:buChar char="»"/>
            </a:pPr>
            <a:endParaRPr lang="en-US" dirty="0" smtClean="0">
              <a:solidFill>
                <a:prstClr val="black">
                  <a:lumMod val="75000"/>
                  <a:lumOff val="25000"/>
                </a:prstClr>
              </a:solidFill>
            </a:endParaRPr>
          </a:p>
        </p:txBody>
      </p:sp>
      <p:sp>
        <p:nvSpPr>
          <p:cNvPr id="24" name="TextBox 23"/>
          <p:cNvSpPr txBox="1"/>
          <p:nvPr/>
        </p:nvSpPr>
        <p:spPr>
          <a:xfrm>
            <a:off x="373566" y="656594"/>
            <a:ext cx="8313234" cy="846386"/>
          </a:xfrm>
          <a:prstGeom prst="rect">
            <a:avLst/>
          </a:prstGeom>
          <a:noFill/>
          <a:ln>
            <a:noFill/>
          </a:ln>
        </p:spPr>
        <p:txBody>
          <a:bodyPr wrap="square" tIns="0" bIns="0" rtlCol="0" anchor="b" anchorCtr="0">
            <a:normAutofit/>
          </a:bodyPr>
          <a:lstStyle/>
          <a:p>
            <a:r>
              <a:rPr lang="en-US" sz="5500" b="1" spc="-150" dirty="0" smtClean="0">
                <a:solidFill>
                  <a:prstClr val="white">
                    <a:lumMod val="85000"/>
                  </a:prstClr>
                </a:solidFill>
                <a:latin typeface="Arial" pitchFamily="34" charset="0"/>
                <a:cs typeface="Arial" pitchFamily="34" charset="0"/>
              </a:rPr>
              <a:t>Development</a:t>
            </a:r>
            <a:r>
              <a:rPr lang="en-US" sz="5500" b="1" spc="-150" baseline="-25000" dirty="0" smtClean="0">
                <a:solidFill>
                  <a:srgbClr val="00B050"/>
                </a:solidFill>
                <a:latin typeface="Arial" pitchFamily="34" charset="0"/>
                <a:cs typeface="Arial" pitchFamily="34" charset="0"/>
              </a:rPr>
              <a:t>2</a:t>
            </a:r>
            <a:endParaRPr lang="en-US" sz="5500" b="1" spc="-150" baseline="-25000" dirty="0">
              <a:solidFill>
                <a:srgbClr val="00B050"/>
              </a:solidFill>
              <a:latin typeface="Arial" pitchFamily="34" charset="0"/>
              <a:cs typeface="Arial" pitchFamily="34"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356" y="2702413"/>
            <a:ext cx="2971800" cy="1902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9667742"/>
      </p:ext>
    </p:extLst>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349992"/>
            <a:ext cx="9144000"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897380"/>
            <a:ext cx="4676076" cy="3512820"/>
          </a:xfrm>
          <a:prstGeom prst="rect">
            <a:avLst/>
          </a:prstGeom>
          <a:noFill/>
        </p:spPr>
        <p:txBody>
          <a:bodyPr wrap="square" lIns="91440" rtlCol="0">
            <a:normAutofit/>
          </a:bodyPr>
          <a:lstStyle/>
          <a:p>
            <a:pPr>
              <a:buClr>
                <a:prstClr val="black">
                  <a:lumMod val="50000"/>
                  <a:lumOff val="50000"/>
                </a:prstClr>
              </a:buClr>
              <a:buSzPct val="94000"/>
            </a:pPr>
            <a:r>
              <a:rPr lang="en-US" sz="3000" dirty="0" smtClean="0"/>
              <a:t>By sending a public key </a:t>
            </a:r>
            <a:r>
              <a:rPr lang="en-US" sz="3000" b="1" dirty="0" smtClean="0">
                <a:solidFill>
                  <a:srgbClr val="00B0F0"/>
                </a:solidFill>
              </a:rPr>
              <a:t>”interlaced”</a:t>
            </a:r>
            <a:r>
              <a:rPr lang="en-US" sz="3000" dirty="0" smtClean="0"/>
              <a:t> with a private key, and returning a public key interlaced with a private key, a user can </a:t>
            </a:r>
            <a:r>
              <a:rPr lang="en-US" sz="3000" b="1" dirty="0" smtClean="0">
                <a:solidFill>
                  <a:srgbClr val="00B0F0"/>
                </a:solidFill>
              </a:rPr>
              <a:t>interpret </a:t>
            </a:r>
            <a:r>
              <a:rPr lang="en-US" sz="3000" dirty="0" smtClean="0"/>
              <a:t>another user’s private key</a:t>
            </a:r>
            <a:endParaRPr lang="en-US" sz="3000" dirty="0"/>
          </a:p>
        </p:txBody>
      </p:sp>
      <p:sp>
        <p:nvSpPr>
          <p:cNvPr id="24" name="TextBox 23"/>
          <p:cNvSpPr txBox="1"/>
          <p:nvPr/>
        </p:nvSpPr>
        <p:spPr>
          <a:xfrm>
            <a:off x="373566" y="656594"/>
            <a:ext cx="8313234" cy="846386"/>
          </a:xfrm>
          <a:prstGeom prst="rect">
            <a:avLst/>
          </a:prstGeom>
          <a:noFill/>
          <a:ln>
            <a:noFill/>
          </a:ln>
        </p:spPr>
        <p:txBody>
          <a:bodyPr wrap="square" tIns="0" bIns="0" rtlCol="0" anchor="b" anchorCtr="0">
            <a:normAutofit/>
          </a:bodyPr>
          <a:lstStyle/>
          <a:p>
            <a:r>
              <a:rPr lang="en-US" sz="5500" b="1" spc="-150" dirty="0" smtClean="0">
                <a:solidFill>
                  <a:prstClr val="white">
                    <a:lumMod val="85000"/>
                  </a:prstClr>
                </a:solidFill>
                <a:latin typeface="Arial" pitchFamily="34" charset="0"/>
                <a:cs typeface="Arial" pitchFamily="34" charset="0"/>
              </a:rPr>
              <a:t>Development</a:t>
            </a:r>
            <a:r>
              <a:rPr lang="en-US" sz="5500" b="1" spc="-150" baseline="-25000" dirty="0" smtClean="0">
                <a:solidFill>
                  <a:srgbClr val="00B050"/>
                </a:solidFill>
                <a:latin typeface="Arial" pitchFamily="34" charset="0"/>
                <a:cs typeface="Arial" pitchFamily="34" charset="0"/>
              </a:rPr>
              <a:t>3</a:t>
            </a:r>
            <a:endParaRPr lang="en-US" sz="5500" b="1" spc="-150" baseline="-25000" dirty="0">
              <a:solidFill>
                <a:srgbClr val="00B050"/>
              </a:solidFill>
              <a:latin typeface="Arial" pitchFamily="34" charset="0"/>
              <a:cs typeface="Arial" pitchFamily="34"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637" y="1817475"/>
            <a:ext cx="3136445" cy="35128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9667742"/>
      </p:ext>
    </p:extLst>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n-US" sz="15000" b="1" dirty="0" smtClean="0">
                <a:solidFill>
                  <a:prstClr val="white">
                    <a:lumMod val="65000"/>
                  </a:prstClr>
                </a:solidFill>
                <a:latin typeface="Georgia" pitchFamily="18" charset="0"/>
                <a:cs typeface="Arial" pitchFamily="34" charset="0"/>
              </a:rPr>
              <a:t>?</a:t>
            </a:r>
            <a:endParaRPr lang="en-US" sz="15000" b="1" dirty="0">
              <a:solidFill>
                <a:prstClr val="white">
                  <a:lumMod val="65000"/>
                </a:prstClr>
              </a:solidFill>
              <a:latin typeface="Georgia" pitchFamily="18" charset="0"/>
              <a:cs typeface="Arial" pitchFamily="34" charset="0"/>
            </a:endParaRPr>
          </a:p>
        </p:txBody>
      </p:sp>
      <p:sp>
        <p:nvSpPr>
          <p:cNvPr id="10" name="Text Placeholder 9"/>
          <p:cNvSpPr>
            <a:spLocks noGrp="1"/>
          </p:cNvSpPr>
          <p:nvPr>
            <p:ph type="body" idx="1"/>
          </p:nvPr>
        </p:nvSpPr>
        <p:spPr/>
        <p:txBody>
          <a:bodyPr/>
          <a:lstStyle/>
          <a:p>
            <a:pPr>
              <a:spcBef>
                <a:spcPts val="0"/>
              </a:spcBef>
            </a:pPr>
            <a:r>
              <a:rPr lang="en-US" sz="1600" b="1" dirty="0">
                <a:solidFill>
                  <a:schemeClr val="tx1">
                    <a:lumMod val="75000"/>
                    <a:lumOff val="25000"/>
                  </a:schemeClr>
                </a:solidFill>
              </a:rPr>
              <a:t>SSH</a:t>
            </a:r>
          </a:p>
        </p:txBody>
      </p:sp>
      <p:sp>
        <p:nvSpPr>
          <p:cNvPr id="11" name="Title 7"/>
          <p:cNvSpPr>
            <a:spLocks noGrp="1"/>
          </p:cNvSpPr>
          <p:nvPr>
            <p:ph type="title"/>
          </p:nvPr>
        </p:nvSpPr>
        <p:spPr>
          <a:xfrm>
            <a:off x="2971800" y="1992354"/>
            <a:ext cx="5867400" cy="1970046"/>
          </a:xfrm>
        </p:spPr>
        <p:txBody>
          <a:bodyPr>
            <a:noAutofit/>
          </a:bodyPr>
          <a:lstStyle/>
          <a:p>
            <a:pPr lvl="0">
              <a:spcBef>
                <a:spcPts val="0"/>
              </a:spcBef>
            </a:pPr>
            <a:r>
              <a:rPr lang="en-US" sz="4000" cap="none" dirty="0" smtClean="0">
                <a:solidFill>
                  <a:prstClr val="black">
                    <a:lumMod val="85000"/>
                    <a:lumOff val="15000"/>
                  </a:prstClr>
                </a:solidFill>
                <a:ea typeface="+mn-ea"/>
                <a:cs typeface="+mn-cs"/>
              </a:rPr>
              <a:t>Questions?</a:t>
            </a:r>
            <a:endParaRPr lang="en-US" sz="2800" dirty="0"/>
          </a:p>
        </p:txBody>
      </p:sp>
    </p:spTree>
    <p:extLst>
      <p:ext uri="{BB962C8B-B14F-4D97-AF65-F5344CB8AC3E}">
        <p14:creationId xmlns:p14="http://schemas.microsoft.com/office/powerpoint/2010/main" val="1689193275"/>
      </p:ext>
    </p:extLst>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Outline</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       </a:t>
              </a:r>
              <a:endParaRPr lang="en-US" sz="1600" dirty="0"/>
            </a:p>
          </p:txBody>
        </p:sp>
        <p:sp>
          <p:nvSpPr>
            <p:cNvPr id="13" name="TextBox 12"/>
            <p:cNvSpPr txBox="1"/>
            <p:nvPr/>
          </p:nvSpPr>
          <p:spPr>
            <a:xfrm>
              <a:off x="825120" y="2739668"/>
              <a:ext cx="1931160" cy="485349"/>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Purpose</a:t>
              </a:r>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6" name="TextBox 15"/>
            <p:cNvSpPr txBox="1"/>
            <p:nvPr/>
          </p:nvSpPr>
          <p:spPr>
            <a:xfrm>
              <a:off x="3601872" y="2783099"/>
              <a:ext cx="1931160" cy="450862"/>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Applications</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6396084" y="2819400"/>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Implement</a:t>
              </a:r>
              <a:endParaRPr lang="en-US" sz="2300" b="1" dirty="0">
                <a:solidFill>
                  <a:schemeClr val="bg1"/>
                </a:solidFill>
                <a:effectLst>
                  <a:outerShdw blurRad="50800" dist="25400" dir="5400000" algn="t" rotWithShape="0">
                    <a:prstClr val="black">
                      <a:alpha val="15000"/>
                    </a:prstClr>
                  </a:outerShdw>
                </a:effectLst>
              </a:endParaRPr>
            </a:p>
          </p:txBody>
        </p:sp>
      </p:grpSp>
      <p:sp>
        <p:nvSpPr>
          <p:cNvPr id="25" name="Text Placeholder 4"/>
          <p:cNvSpPr txBox="1">
            <a:spLocks/>
          </p:cNvSpPr>
          <p:nvPr/>
        </p:nvSpPr>
        <p:spPr>
          <a:xfrm>
            <a:off x="381000" y="5105400"/>
            <a:ext cx="8229601" cy="375787"/>
          </a:xfrm>
          <a:prstGeom prst="rect">
            <a:avLst/>
          </a:prstGeom>
        </p:spPr>
        <p:txBody>
          <a:bodyPr anchor="b">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US" sz="1600" b="1" dirty="0" smtClean="0">
                <a:solidFill>
                  <a:schemeClr val="tx1">
                    <a:lumMod val="75000"/>
                    <a:lumOff val="25000"/>
                  </a:schemeClr>
                </a:solidFill>
              </a:rPr>
              <a:t>SSH</a:t>
            </a:r>
            <a:endParaRPr lang="en-US" sz="1600" b="1" dirty="0">
              <a:solidFill>
                <a:schemeClr val="tx1">
                  <a:lumMod val="75000"/>
                  <a:lumOff val="25000"/>
                </a:schemeClr>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a:solidFill>
                  <a:prstClr val="black">
                    <a:lumMod val="85000"/>
                    <a:lumOff val="15000"/>
                  </a:prstClr>
                </a:solidFill>
              </a:rPr>
              <a:t>Purpose </a:t>
            </a:r>
            <a:r>
              <a:rPr lang="en-US" sz="4000" b="0" cap="none" dirty="0" smtClean="0">
                <a:solidFill>
                  <a:prstClr val="black">
                    <a:lumMod val="50000"/>
                    <a:lumOff val="50000"/>
                  </a:prstClr>
                </a:solidFill>
              </a:rPr>
              <a:t>in Networking</a:t>
            </a:r>
            <a:endParaRPr lang="en-US" sz="2800" dirty="0"/>
          </a:p>
        </p:txBody>
      </p:sp>
      <p:sp>
        <p:nvSpPr>
          <p:cNvPr id="5" name="Text Placeholder 4"/>
          <p:cNvSpPr>
            <a:spLocks noGrp="1"/>
          </p:cNvSpPr>
          <p:nvPr>
            <p:ph type="body" idx="1"/>
          </p:nvPr>
        </p:nvSpPr>
        <p:spPr/>
        <p:txBody>
          <a:bodyPr>
            <a:noAutofit/>
          </a:bodyPr>
          <a:lstStyle/>
          <a:p>
            <a:pPr>
              <a:spcBef>
                <a:spcPts val="0"/>
              </a:spcBef>
            </a:pPr>
            <a:r>
              <a:rPr lang="en-US" sz="1600" b="1" dirty="0">
                <a:solidFill>
                  <a:schemeClr val="tx1">
                    <a:lumMod val="75000"/>
                    <a:lumOff val="25000"/>
                  </a:schemeClr>
                </a:solidFill>
              </a:rPr>
              <a:t>SSH</a:t>
            </a: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4389864" y="3962400"/>
            <a:ext cx="3946416" cy="2337370"/>
          </a:xfrm>
          <a:prstGeom prst="rect">
            <a:avLst/>
          </a:prstGeom>
          <a:noFill/>
        </p:spPr>
        <p:txBody>
          <a:bodyPr wrap="square" rtlCol="0" anchor="ctr">
            <a:normAutofit/>
          </a:bodyPr>
          <a:lstStyle/>
          <a:p>
            <a:pPr>
              <a:lnSpc>
                <a:spcPct val="114000"/>
              </a:lnSpc>
            </a:pPr>
            <a:r>
              <a:rPr lang="en-US" sz="2000" dirty="0" smtClean="0">
                <a:solidFill>
                  <a:prstClr val="black">
                    <a:lumMod val="85000"/>
                    <a:lumOff val="15000"/>
                  </a:prstClr>
                </a:solidFill>
              </a:rPr>
              <a:t>Uses </a:t>
            </a:r>
            <a:r>
              <a:rPr lang="en-US" sz="2000" b="1" dirty="0" smtClean="0">
                <a:solidFill>
                  <a:srgbClr val="00B050"/>
                </a:solidFill>
              </a:rPr>
              <a:t>public-key cryptography</a:t>
            </a:r>
            <a:r>
              <a:rPr lang="en-US" sz="2000" dirty="0" smtClean="0">
                <a:solidFill>
                  <a:prstClr val="black">
                    <a:lumMod val="85000"/>
                    <a:lumOff val="15000"/>
                  </a:prstClr>
                </a:solidFill>
              </a:rPr>
              <a:t>, also known as asymmetric cryptography. Requires a public and private key</a:t>
            </a:r>
            <a:endParaRPr lang="en-US" dirty="0">
              <a:solidFill>
                <a:prstClr val="black">
                  <a:lumMod val="85000"/>
                  <a:lumOff val="15000"/>
                </a:prstClr>
              </a:solidFill>
            </a:endParaRPr>
          </a:p>
        </p:txBody>
      </p:sp>
      <p:sp>
        <p:nvSpPr>
          <p:cNvPr id="11" name="TextBox 10"/>
          <p:cNvSpPr txBox="1"/>
          <p:nvPr/>
        </p:nvSpPr>
        <p:spPr>
          <a:xfrm>
            <a:off x="4373880" y="1219200"/>
            <a:ext cx="3962400" cy="2474524"/>
          </a:xfrm>
          <a:prstGeom prst="rect">
            <a:avLst/>
          </a:prstGeom>
          <a:noFill/>
        </p:spPr>
        <p:txBody>
          <a:bodyPr wrap="square" rtlCol="0" anchor="ctr">
            <a:normAutofit/>
          </a:bodyPr>
          <a:lstStyle/>
          <a:p>
            <a:pPr>
              <a:lnSpc>
                <a:spcPct val="114000"/>
              </a:lnSpc>
            </a:pPr>
            <a:r>
              <a:rPr lang="en-US" sz="2000" dirty="0" smtClean="0">
                <a:solidFill>
                  <a:prstClr val="black">
                    <a:lumMod val="85000"/>
                    <a:lumOff val="15000"/>
                  </a:prstClr>
                </a:solidFill>
              </a:rPr>
              <a:t>Cryptographic network protocol for </a:t>
            </a:r>
            <a:r>
              <a:rPr lang="en-US" sz="2000" b="1" dirty="0" smtClean="0">
                <a:solidFill>
                  <a:srgbClr val="00B050"/>
                </a:solidFill>
              </a:rPr>
              <a:t>secure data transferring</a:t>
            </a:r>
            <a:r>
              <a:rPr lang="en-US" sz="2000" dirty="0" smtClean="0">
                <a:solidFill>
                  <a:prstClr val="black">
                    <a:lumMod val="85000"/>
                    <a:lumOff val="15000"/>
                  </a:prstClr>
                </a:solidFill>
              </a:rPr>
              <a:t>. Also encompasses SCP (Secure Copy) and SFTP (SSH File Transfer Protocol)</a:t>
            </a:r>
          </a:p>
        </p:txBody>
      </p:sp>
      <p:sp>
        <p:nvSpPr>
          <p:cNvPr id="9" name="Title 8"/>
          <p:cNvSpPr>
            <a:spLocks noGrp="1"/>
          </p:cNvSpPr>
          <p:nvPr>
            <p:ph type="title"/>
          </p:nvPr>
        </p:nvSpPr>
        <p:spPr/>
        <p:txBody>
          <a:bodyPr/>
          <a:lstStyle/>
          <a:p>
            <a:pPr lvl="0">
              <a:spcBef>
                <a:spcPts val="0"/>
              </a:spcBef>
            </a:pPr>
            <a:r>
              <a:rPr lang="en-US" sz="2800" dirty="0" smtClean="0">
                <a:latin typeface="+mn-lt"/>
              </a:rPr>
              <a:t>What is SSH?</a:t>
            </a:r>
            <a:endParaRPr lang="en-US" sz="2800" b="1" dirty="0">
              <a:latin typeface="+mn-lt"/>
            </a:endParaRPr>
          </a:p>
        </p:txBody>
      </p:sp>
      <p:pic>
        <p:nvPicPr>
          <p:cNvPr id="2" name="Picture 1"/>
          <p:cNvPicPr>
            <a:picLocks/>
          </p:cNvPicPr>
          <p:nvPr/>
        </p:nvPicPr>
        <p:blipFill>
          <a:blip r:embed="rId4" cstate="email">
            <a:extLst>
              <a:ext uri="{28A0092B-C50C-407E-A947-70E740481C1C}">
                <a14:useLocalDpi xmlns:a14="http://schemas.microsoft.com/office/drawing/2010/main" val="0"/>
              </a:ext>
            </a:extLst>
          </a:blip>
          <a:stretch>
            <a:fillRect/>
          </a:stretch>
        </p:blipFill>
        <p:spPr>
          <a:xfrm>
            <a:off x="1027668" y="1365989"/>
            <a:ext cx="2628256" cy="2628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p:cNvPicPr>
          <p:nvPr/>
        </p:nvPicPr>
        <p:blipFill>
          <a:blip r:embed="rId5" cstate="email">
            <a:extLst>
              <a:ext uri="{28A0092B-C50C-407E-A947-70E740481C1C}">
                <a14:useLocalDpi xmlns:a14="http://schemas.microsoft.com/office/drawing/2010/main" val="0"/>
              </a:ext>
            </a:extLst>
          </a:blip>
          <a:stretch>
            <a:fillRect/>
          </a:stretch>
        </p:blipFill>
        <p:spPr>
          <a:xfrm>
            <a:off x="501147" y="4066512"/>
            <a:ext cx="3701770" cy="2420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b="0" cap="none" dirty="0" smtClean="0">
                <a:solidFill>
                  <a:prstClr val="black">
                    <a:lumMod val="50000"/>
                    <a:lumOff val="50000"/>
                  </a:prstClr>
                </a:solidFill>
              </a:rPr>
              <a:t>Current </a:t>
            </a:r>
            <a:r>
              <a:rPr lang="en-US" sz="4000" cap="none" dirty="0" smtClean="0">
                <a:solidFill>
                  <a:prstClr val="black">
                    <a:lumMod val="85000"/>
                    <a:lumOff val="15000"/>
                  </a:prstClr>
                </a:solidFill>
                <a:ea typeface="+mn-ea"/>
                <a:cs typeface="+mn-cs"/>
              </a:rPr>
              <a:t>Applications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a:spcBef>
                <a:spcPts val="0"/>
              </a:spcBef>
            </a:pPr>
            <a:r>
              <a:rPr lang="en-US" sz="1600" b="1" dirty="0">
                <a:solidFill>
                  <a:schemeClr val="tx1">
                    <a:lumMod val="75000"/>
                    <a:lumOff val="25000"/>
                  </a:schemeClr>
                </a:solidFill>
              </a:rPr>
              <a:t>SSH</a:t>
            </a: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828304" y="914400"/>
            <a:ext cx="7514064" cy="1981200"/>
          </a:xfrm>
          <a:prstGeom prst="rect">
            <a:avLst/>
          </a:prstGeom>
          <a:noFill/>
        </p:spPr>
        <p:txBody>
          <a:bodyPr wrap="square" rtlCol="0" anchor="ctr">
            <a:noAutofit/>
          </a:bodyPr>
          <a:lstStyle/>
          <a:p>
            <a:pPr>
              <a:lnSpc>
                <a:spcPct val="114000"/>
              </a:lnSpc>
            </a:pPr>
            <a:r>
              <a:rPr lang="en-US" sz="2000" dirty="0" smtClean="0">
                <a:solidFill>
                  <a:prstClr val="black"/>
                </a:solidFill>
              </a:rPr>
              <a:t>SSH is most commonly used for </a:t>
            </a:r>
            <a:r>
              <a:rPr lang="en-US" sz="2000" b="1" dirty="0" smtClean="0">
                <a:solidFill>
                  <a:srgbClr val="00B050"/>
                </a:solidFill>
              </a:rPr>
              <a:t>remote access </a:t>
            </a:r>
            <a:r>
              <a:rPr lang="en-US" sz="2000" dirty="0" smtClean="0">
                <a:solidFill>
                  <a:prstClr val="black"/>
                </a:solidFill>
              </a:rPr>
              <a:t>to shell accounts in </a:t>
            </a:r>
            <a:r>
              <a:rPr lang="en-US" sz="2000" b="1" dirty="0" smtClean="0">
                <a:solidFill>
                  <a:srgbClr val="00B050"/>
                </a:solidFill>
              </a:rPr>
              <a:t>Unix</a:t>
            </a:r>
            <a:r>
              <a:rPr lang="en-US" sz="2000" dirty="0" smtClean="0">
                <a:solidFill>
                  <a:prstClr val="black"/>
                </a:solidFill>
              </a:rPr>
              <a:t> and </a:t>
            </a:r>
            <a:r>
              <a:rPr lang="en-US" sz="2000" b="1" dirty="0" smtClean="0">
                <a:solidFill>
                  <a:srgbClr val="00B050"/>
                </a:solidFill>
              </a:rPr>
              <a:t>Windows</a:t>
            </a:r>
            <a:r>
              <a:rPr lang="en-US" sz="2000" dirty="0" smtClean="0">
                <a:solidFill>
                  <a:prstClr val="black"/>
                </a:solidFill>
              </a:rPr>
              <a:t> based </a:t>
            </a:r>
            <a:r>
              <a:rPr lang="en-US" sz="2000" dirty="0" smtClean="0">
                <a:solidFill>
                  <a:prstClr val="black"/>
                </a:solidFill>
              </a:rPr>
              <a:t>operating systems</a:t>
            </a:r>
          </a:p>
          <a:p>
            <a:pPr>
              <a:lnSpc>
                <a:spcPct val="114000"/>
              </a:lnSpc>
            </a:pPr>
            <a:endParaRPr lang="en-US" sz="2000" dirty="0">
              <a:solidFill>
                <a:prstClr val="black"/>
              </a:solidFill>
            </a:endParaRPr>
          </a:p>
          <a:p>
            <a:pPr>
              <a:lnSpc>
                <a:spcPct val="114000"/>
              </a:lnSpc>
            </a:pPr>
            <a:r>
              <a:rPr lang="en-US" sz="2000" dirty="0" smtClean="0">
                <a:solidFill>
                  <a:prstClr val="black"/>
                </a:solidFill>
              </a:rPr>
              <a:t>SSH was designed to </a:t>
            </a:r>
            <a:r>
              <a:rPr lang="en-US" sz="2000" b="1" dirty="0" smtClean="0">
                <a:solidFill>
                  <a:srgbClr val="00B050"/>
                </a:solidFill>
              </a:rPr>
              <a:t>replace</a:t>
            </a:r>
            <a:r>
              <a:rPr lang="en-US" sz="2000" dirty="0" smtClean="0">
                <a:solidFill>
                  <a:prstClr val="black"/>
                </a:solidFill>
              </a:rPr>
              <a:t> Telnet and other insecure remote protocols, which send information (passwords, for example) in plain text, leaving the user in a vulnerable state</a:t>
            </a:r>
            <a:endParaRPr lang="en-US" sz="2000" dirty="0" smtClean="0">
              <a:solidFill>
                <a:prstClr val="black">
                  <a:lumMod val="85000"/>
                  <a:lumOff val="15000"/>
                </a:prstClr>
              </a:solidFill>
            </a:endParaRPr>
          </a:p>
        </p:txBody>
      </p:sp>
      <p:pic>
        <p:nvPicPr>
          <p:cNvPr id="12" name="Picture 11"/>
          <p:cNvPicPr>
            <a:picLocks/>
          </p:cNvPicPr>
          <p:nvPr/>
        </p:nvPicPr>
        <p:blipFill>
          <a:blip r:embed="rId5" cstate="email">
            <a:extLst>
              <a:ext uri="{28A0092B-C50C-407E-A947-70E740481C1C}">
                <a14:useLocalDpi xmlns:a14="http://schemas.microsoft.com/office/drawing/2010/main" val="0"/>
              </a:ext>
            </a:extLst>
          </a:blip>
          <a:stretch>
            <a:fillRect/>
          </a:stretch>
        </p:blipFill>
        <p:spPr>
          <a:xfrm>
            <a:off x="1325602" y="3451868"/>
            <a:ext cx="994597" cy="1156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977763" y="3492472"/>
            <a:ext cx="1215145" cy="1075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705600" y="3422635"/>
            <a:ext cx="1215145" cy="12151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
                                            <p:bg/>
                                          </p:spTgt>
                                        </p:tgtEl>
                                        <p:attrNameLst>
                                          <p:attrName>style.visibility</p:attrName>
                                        </p:attrNameLst>
                                      </p:cBhvr>
                                      <p:to>
                                        <p:strVal val="visible"/>
                                      </p:to>
                                    </p:set>
                                    <p:anim calcmode="lin" valueType="num">
                                      <p:cBhvr additive="base">
                                        <p:cTn id="11" dur="500" fill="hold"/>
                                        <p:tgtEl>
                                          <p:spTgt spid="13">
                                            <p:bg/>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bg/>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bg/>
                                          </p:spTgt>
                                        </p:tgtEl>
                                        <p:attrNameLst>
                                          <p:attrName>style.visibility</p:attrName>
                                        </p:attrNameLst>
                                      </p:cBhvr>
                                      <p:to>
                                        <p:strVal val="visible"/>
                                      </p:to>
                                    </p:set>
                                    <p:anim calcmode="lin" valueType="num">
                                      <p:cBhvr additive="base">
                                        <p:cTn id="15"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
                                            <p:bg/>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828304" y="914400"/>
            <a:ext cx="7514064" cy="1981200"/>
          </a:xfrm>
          <a:prstGeom prst="rect">
            <a:avLst/>
          </a:prstGeom>
          <a:noFill/>
        </p:spPr>
        <p:txBody>
          <a:bodyPr wrap="square" rtlCol="0" anchor="ctr">
            <a:noAutofit/>
          </a:bodyPr>
          <a:lstStyle/>
          <a:p>
            <a:pPr>
              <a:lnSpc>
                <a:spcPct val="114000"/>
              </a:lnSpc>
            </a:pPr>
            <a:endParaRPr lang="en-US" sz="2000" dirty="0" smtClean="0">
              <a:solidFill>
                <a:prstClr val="black">
                  <a:lumMod val="85000"/>
                  <a:lumOff val="15000"/>
                </a:prst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559570"/>
            <a:ext cx="7772400" cy="4539160"/>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4266063855"/>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828304" y="914400"/>
            <a:ext cx="7514064" cy="1981200"/>
          </a:xfrm>
          <a:prstGeom prst="rect">
            <a:avLst/>
          </a:prstGeom>
          <a:noFill/>
        </p:spPr>
        <p:txBody>
          <a:bodyPr wrap="square" rtlCol="0" anchor="ctr">
            <a:noAutofit/>
          </a:bodyPr>
          <a:lstStyle/>
          <a:p>
            <a:pPr>
              <a:lnSpc>
                <a:spcPct val="114000"/>
              </a:lnSpc>
            </a:pPr>
            <a:endParaRPr lang="en-US" sz="2000" dirty="0" smtClean="0">
              <a:solidFill>
                <a:prstClr val="black">
                  <a:lumMod val="85000"/>
                  <a:lumOff val="15000"/>
                </a:prst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8343" y="559570"/>
            <a:ext cx="3347313" cy="4539160"/>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3358352946"/>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Implement </a:t>
            </a:r>
            <a:r>
              <a:rPr lang="en-US" sz="4000" b="0" cap="none" dirty="0" smtClean="0">
                <a:solidFill>
                  <a:prstClr val="black">
                    <a:lumMod val="50000"/>
                    <a:lumOff val="50000"/>
                  </a:prstClr>
                </a:solidFill>
              </a:rPr>
              <a:t>in Software</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a:spcBef>
                <a:spcPts val="0"/>
              </a:spcBef>
            </a:pPr>
            <a:r>
              <a:rPr lang="en-US" sz="1600" b="1" dirty="0">
                <a:solidFill>
                  <a:schemeClr val="tx1">
                    <a:lumMod val="75000"/>
                    <a:lumOff val="25000"/>
                  </a:schemeClr>
                </a:solidFill>
              </a:rPr>
              <a:t>SSH</a:t>
            </a: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294</Words>
  <Application>Microsoft Office PowerPoint</Application>
  <PresentationFormat>On-screen Show (4:3)</PresentationFormat>
  <Paragraphs>63</Paragraphs>
  <Slides>13</Slides>
  <Notes>13</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Introducing PowerPoint 2010</vt:lpstr>
      <vt:lpstr>2_Introducing PowerPoint 2010</vt:lpstr>
      <vt:lpstr>3_Introducing PowerPoint 2010</vt:lpstr>
      <vt:lpstr>1_Introducing PowerPoint 2010</vt:lpstr>
      <vt:lpstr>SSH</vt:lpstr>
      <vt:lpstr>PowerPoint Presentation</vt:lpstr>
      <vt:lpstr>Purpose in Networking</vt:lpstr>
      <vt:lpstr>What is SSH?</vt:lpstr>
      <vt:lpstr>Current Applications</vt:lpstr>
      <vt:lpstr>PowerPoint Presentation</vt:lpstr>
      <vt:lpstr>PowerPoint Presentation</vt:lpstr>
      <vt:lpstr>PowerPoint Presentation</vt:lpstr>
      <vt:lpstr>Implement in Software</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2013-08-20T15:20:13Z</dcterms:created>
  <dcterms:modified xsi:type="dcterms:W3CDTF">2013-10-01T06:53:06Z</dcterms:modified>
</cp:coreProperties>
</file>