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Lst>
  <p:notesMasterIdLst>
    <p:notesMasterId r:id="rId19"/>
  </p:notesMasterIdLst>
  <p:sldIdLst>
    <p:sldId id="256" r:id="rId2"/>
    <p:sldId id="257" r:id="rId3"/>
    <p:sldId id="267" r:id="rId4"/>
    <p:sldId id="290" r:id="rId5"/>
    <p:sldId id="291" r:id="rId6"/>
    <p:sldId id="303" r:id="rId7"/>
    <p:sldId id="304" r:id="rId8"/>
    <p:sldId id="305" r:id="rId9"/>
    <p:sldId id="306" r:id="rId10"/>
    <p:sldId id="284" r:id="rId11"/>
    <p:sldId id="297" r:id="rId12"/>
    <p:sldId id="298" r:id="rId13"/>
    <p:sldId id="300" r:id="rId14"/>
    <p:sldId id="301" r:id="rId15"/>
    <p:sldId id="302" r:id="rId16"/>
    <p:sldId id="282"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1"/>
    <a:srgbClr val="D6A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C657A6-14B8-44DA-9F36-F7D83CBB849B}" type="datetimeFigureOut">
              <a:rPr lang="en-US" smtClean="0"/>
              <a:t>11/11/2013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E29658-6DB7-4C68-B8CF-7332A4B54E5A}" type="slidenum">
              <a:rPr lang="en-US" smtClean="0"/>
              <a:t>‹#›</a:t>
            </a:fld>
            <a:endParaRPr lang="en-US"/>
          </a:p>
        </p:txBody>
      </p:sp>
    </p:spTree>
    <p:extLst>
      <p:ext uri="{BB962C8B-B14F-4D97-AF65-F5344CB8AC3E}">
        <p14:creationId xmlns:p14="http://schemas.microsoft.com/office/powerpoint/2010/main" val="359167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22C26A-8548-4CAF-9919-40DE3A8BEC13}" type="datetime4">
              <a:rPr lang="en-US" smtClean="0"/>
              <a:t>November 11, 2013</a:t>
            </a:fld>
            <a:endParaRPr lang="en-US" dirty="0"/>
          </a:p>
        </p:txBody>
      </p:sp>
      <p:sp>
        <p:nvSpPr>
          <p:cNvPr id="5" name="Footer Placeholder 4"/>
          <p:cNvSpPr>
            <a:spLocks noGrp="1"/>
          </p:cNvSpPr>
          <p:nvPr>
            <p:ph type="ftr" sz="quarter" idx="11"/>
          </p:nvPr>
        </p:nvSpPr>
        <p:spPr/>
        <p:txBody>
          <a:bodyPr/>
          <a:lstStyle/>
          <a:p>
            <a:r>
              <a:rPr lang="en-US" smtClean="0"/>
              <a:t>Erich Viebrock</a:t>
            </a:r>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12E2A-3E1D-46F2-8252-397042B33A21}" type="datetime4">
              <a:rPr lang="en-US" smtClean="0"/>
              <a:t>November 11, 2013</a:t>
            </a:fld>
            <a:endParaRPr lang="en-US"/>
          </a:p>
        </p:txBody>
      </p:sp>
      <p:sp>
        <p:nvSpPr>
          <p:cNvPr id="5" name="Footer Placeholder 4"/>
          <p:cNvSpPr>
            <a:spLocks noGrp="1"/>
          </p:cNvSpPr>
          <p:nvPr>
            <p:ph type="ftr" sz="quarter" idx="11"/>
          </p:nvPr>
        </p:nvSpPr>
        <p:spPr/>
        <p:txBody>
          <a:bodyPr/>
          <a:lstStyle/>
          <a:p>
            <a:r>
              <a:rPr lang="en-US" smtClean="0"/>
              <a:t>Erich Viebrock</a:t>
            </a:r>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6A1B32-8AAF-42F5-B578-6CD56D963BC9}" type="datetime4">
              <a:rPr lang="en-US" smtClean="0"/>
              <a:t>November 11, 2013</a:t>
            </a:fld>
            <a:endParaRPr lang="en-US"/>
          </a:p>
        </p:txBody>
      </p:sp>
      <p:sp>
        <p:nvSpPr>
          <p:cNvPr id="5" name="Footer Placeholder 4"/>
          <p:cNvSpPr>
            <a:spLocks noGrp="1"/>
          </p:cNvSpPr>
          <p:nvPr>
            <p:ph type="ftr" sz="quarter" idx="11"/>
          </p:nvPr>
        </p:nvSpPr>
        <p:spPr/>
        <p:txBody>
          <a:bodyPr/>
          <a:lstStyle/>
          <a:p>
            <a:r>
              <a:rPr lang="en-US" smtClean="0"/>
              <a:t>Erich Viebrock</a:t>
            </a:r>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A2A568-6521-4183-8425-B28056D0681C}" type="datetime4">
              <a:rPr lang="en-US" smtClean="0"/>
              <a:t>November 11, 2013</a:t>
            </a:fld>
            <a:endParaRPr lang="en-US"/>
          </a:p>
        </p:txBody>
      </p:sp>
      <p:sp>
        <p:nvSpPr>
          <p:cNvPr id="5" name="Footer Placeholder 4"/>
          <p:cNvSpPr>
            <a:spLocks noGrp="1"/>
          </p:cNvSpPr>
          <p:nvPr>
            <p:ph type="ftr" sz="quarter" idx="11"/>
          </p:nvPr>
        </p:nvSpPr>
        <p:spPr/>
        <p:txBody>
          <a:bodyPr/>
          <a:lstStyle/>
          <a:p>
            <a:r>
              <a:rPr lang="en-US" smtClean="0"/>
              <a:t>Erich Viebrock</a:t>
            </a:r>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6576A3-5E3E-420B-864F-D8D3A062E4DF}" type="datetime4">
              <a:rPr lang="en-US" smtClean="0"/>
              <a:t>November 11, 2013</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Erich Viebrock</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20C8B4-25B8-4259-AB59-69F10124AA05}" type="datetime4">
              <a:rPr lang="en-US" smtClean="0"/>
              <a:t>November 11, 2013</a:t>
            </a:fld>
            <a:endParaRPr lang="en-US"/>
          </a:p>
        </p:txBody>
      </p:sp>
      <p:sp>
        <p:nvSpPr>
          <p:cNvPr id="6" name="Footer Placeholder 5"/>
          <p:cNvSpPr>
            <a:spLocks noGrp="1"/>
          </p:cNvSpPr>
          <p:nvPr>
            <p:ph type="ftr" sz="quarter" idx="11"/>
          </p:nvPr>
        </p:nvSpPr>
        <p:spPr/>
        <p:txBody>
          <a:bodyPr/>
          <a:lstStyle/>
          <a:p>
            <a:r>
              <a:rPr lang="en-US" smtClean="0"/>
              <a:t>Erich Viebrock</a:t>
            </a:r>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7912F2-51DC-4B35-820D-19AB85B8C812}" type="datetime4">
              <a:rPr lang="en-US" smtClean="0"/>
              <a:t>November 11, 2013</a:t>
            </a:fld>
            <a:endParaRPr lang="en-US"/>
          </a:p>
        </p:txBody>
      </p:sp>
      <p:sp>
        <p:nvSpPr>
          <p:cNvPr id="8" name="Footer Placeholder 7"/>
          <p:cNvSpPr>
            <a:spLocks noGrp="1"/>
          </p:cNvSpPr>
          <p:nvPr>
            <p:ph type="ftr" sz="quarter" idx="11"/>
          </p:nvPr>
        </p:nvSpPr>
        <p:spPr/>
        <p:txBody>
          <a:bodyPr/>
          <a:lstStyle/>
          <a:p>
            <a:r>
              <a:rPr lang="en-US" smtClean="0"/>
              <a:t>Erich Viebrock</a:t>
            </a:r>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C9AC40-3705-46D4-A23E-F461E0E5285A}" type="datetime4">
              <a:rPr lang="en-US" smtClean="0"/>
              <a:t>November 11, 2013</a:t>
            </a:fld>
            <a:endParaRPr lang="en-US"/>
          </a:p>
        </p:txBody>
      </p:sp>
      <p:sp>
        <p:nvSpPr>
          <p:cNvPr id="4" name="Footer Placeholder 3"/>
          <p:cNvSpPr>
            <a:spLocks noGrp="1"/>
          </p:cNvSpPr>
          <p:nvPr>
            <p:ph type="ftr" sz="quarter" idx="11"/>
          </p:nvPr>
        </p:nvSpPr>
        <p:spPr/>
        <p:txBody>
          <a:bodyPr/>
          <a:lstStyle/>
          <a:p>
            <a:r>
              <a:rPr lang="en-US" smtClean="0"/>
              <a:t>Erich Viebrock</a:t>
            </a:r>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5A4CCE-06A9-4A53-B1E5-A54E745D60EB}" type="datetime4">
              <a:rPr lang="en-US" smtClean="0"/>
              <a:t>November 11, 2013</a:t>
            </a:fld>
            <a:endParaRPr lang="en-US"/>
          </a:p>
        </p:txBody>
      </p:sp>
      <p:sp>
        <p:nvSpPr>
          <p:cNvPr id="3" name="Footer Placeholder 2"/>
          <p:cNvSpPr>
            <a:spLocks noGrp="1"/>
          </p:cNvSpPr>
          <p:nvPr>
            <p:ph type="ftr" sz="quarter" idx="11"/>
          </p:nvPr>
        </p:nvSpPr>
        <p:spPr/>
        <p:txBody>
          <a:bodyPr/>
          <a:lstStyle/>
          <a:p>
            <a:r>
              <a:rPr lang="en-US" smtClean="0"/>
              <a:t>Erich Viebrock</a:t>
            </a:r>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BC6187-01AA-49C6-95D0-80D56E610448}" type="datetime4">
              <a:rPr lang="en-US" smtClean="0"/>
              <a:t>November 11, 2013</a:t>
            </a:fld>
            <a:endParaRPr lang="en-US"/>
          </a:p>
        </p:txBody>
      </p:sp>
      <p:sp>
        <p:nvSpPr>
          <p:cNvPr id="6" name="Footer Placeholder 5"/>
          <p:cNvSpPr>
            <a:spLocks noGrp="1"/>
          </p:cNvSpPr>
          <p:nvPr>
            <p:ph type="ftr" sz="quarter" idx="11"/>
          </p:nvPr>
        </p:nvSpPr>
        <p:spPr/>
        <p:txBody>
          <a:bodyPr/>
          <a:lstStyle/>
          <a:p>
            <a:r>
              <a:rPr lang="en-US" smtClean="0"/>
              <a:t>Erich Viebrock</a:t>
            </a:r>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01D98-973B-43F9-904E-708F4CCC8CB0}" type="datetime4">
              <a:rPr lang="en-US" smtClean="0"/>
              <a:t>November 11, 2013</a:t>
            </a:fld>
            <a:endParaRPr lang="en-US"/>
          </a:p>
        </p:txBody>
      </p:sp>
      <p:sp>
        <p:nvSpPr>
          <p:cNvPr id="6" name="Footer Placeholder 5"/>
          <p:cNvSpPr>
            <a:spLocks noGrp="1"/>
          </p:cNvSpPr>
          <p:nvPr>
            <p:ph type="ftr" sz="quarter" idx="11"/>
          </p:nvPr>
        </p:nvSpPr>
        <p:spPr/>
        <p:txBody>
          <a:bodyPr/>
          <a:lstStyle/>
          <a:p>
            <a:r>
              <a:rPr lang="en-US" smtClean="0"/>
              <a:t>Erich Viebrock</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7928336-73B3-4E36-BEC3-C041C4EFF6E4}" type="datetime4">
              <a:rPr lang="en-US" smtClean="0"/>
              <a:t>November 11, 2013</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Erich Viebrock</a:t>
            </a:r>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6324600"/>
          </a:xfrm>
        </p:spPr>
        <p:txBody>
          <a:bodyPr/>
          <a:lstStyle/>
          <a:p>
            <a:pPr algn="ctr"/>
            <a:r>
              <a:rPr lang="en-US" sz="5000" dirty="0" smtClean="0"/>
              <a:t>SQL Injection</a:t>
            </a:r>
            <a:br>
              <a:rPr lang="en-US" sz="5000" dirty="0" smtClean="0"/>
            </a:br>
            <a:r>
              <a:rPr lang="en-US" sz="5000" dirty="0" smtClean="0"/>
              <a:t/>
            </a:r>
            <a:br>
              <a:rPr lang="en-US" sz="5000" dirty="0" smtClean="0"/>
            </a:br>
            <a:r>
              <a:rPr lang="en-US" sz="5000" dirty="0" smtClean="0"/>
              <a:t/>
            </a:r>
            <a:br>
              <a:rPr lang="en-US" sz="5000" dirty="0" smtClean="0"/>
            </a:br>
            <a:r>
              <a:rPr lang="en-US" sz="3600" spc="-60" dirty="0" smtClean="0">
                <a:solidFill>
                  <a:srgbClr val="D1282E"/>
                </a:solidFill>
              </a:rPr>
              <a:t>Erich Viebrock</a:t>
            </a:r>
            <a:endParaRPr lang="en-US" sz="3600" dirty="0">
              <a:solidFill>
                <a:srgbClr val="FF0000"/>
              </a:solidFill>
            </a:endParaRPr>
          </a:p>
        </p:txBody>
      </p:sp>
    </p:spTree>
    <p:extLst>
      <p:ext uri="{BB962C8B-B14F-4D97-AF65-F5344CB8AC3E}">
        <p14:creationId xmlns:p14="http://schemas.microsoft.com/office/powerpoint/2010/main" val="25329344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query process</a:t>
            </a:r>
            <a:endParaRPr lang="en-US" dirty="0"/>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Client enters query in search box</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Web application converts user entry into SQL query: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Returns entry that is true to corresponding search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Displays result in web application</a:t>
            </a:r>
            <a:endParaRPr lang="en-US" dirty="0"/>
          </a:p>
          <a:p>
            <a:endParaRPr lang="en-US" b="0"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a:xfrm>
            <a:off x="8227377" y="5885497"/>
            <a:ext cx="1315721" cy="365125"/>
          </a:xfrm>
        </p:spPr>
        <p:txBody>
          <a:bodyPr/>
          <a:lstStyle/>
          <a:p>
            <a:fld id="{F38DF745-7D3F-47F4-83A3-874385CFAA69}" type="slidenum">
              <a:rPr lang="en-US" smtClean="0"/>
              <a:pPr/>
              <a:t>10</a:t>
            </a:fld>
            <a:endParaRPr lang="en-US" dirty="0"/>
          </a:p>
        </p:txBody>
      </p:sp>
      <p:sp>
        <p:nvSpPr>
          <p:cNvPr id="5" name="Footer Placeholder 4"/>
          <p:cNvSpPr>
            <a:spLocks noGrp="1"/>
          </p:cNvSpPr>
          <p:nvPr>
            <p:ph type="ftr" sz="quarter" idx="11"/>
          </p:nvPr>
        </p:nvSpPr>
        <p:spPr>
          <a:xfrm>
            <a:off x="457200" y="6324600"/>
            <a:ext cx="3733800" cy="304800"/>
          </a:xfrm>
        </p:spPr>
        <p:txBody>
          <a:bodyPr/>
          <a:lstStyle/>
          <a:p>
            <a:r>
              <a:rPr lang="en-US" sz="1600" i="1" dirty="0" smtClean="0"/>
              <a:t>Erich Viebrock, University of the Pacific</a:t>
            </a:r>
            <a:endParaRPr lang="en-US" sz="1600" i="1" dirty="0"/>
          </a:p>
        </p:txBody>
      </p:sp>
    </p:spTree>
    <p:extLst>
      <p:ext uri="{BB962C8B-B14F-4D97-AF65-F5344CB8AC3E}">
        <p14:creationId xmlns:p14="http://schemas.microsoft.com/office/powerpoint/2010/main" val="18645041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query process</a:t>
            </a:r>
            <a:endParaRPr lang="en-US" dirty="0"/>
          </a:p>
        </p:txBody>
      </p:sp>
      <p:sp>
        <p:nvSpPr>
          <p:cNvPr id="3" name="Content Placeholder 2"/>
          <p:cNvSpPr>
            <a:spLocks noGrp="1"/>
          </p:cNvSpPr>
          <p:nvPr>
            <p:ph idx="1"/>
          </p:nvPr>
        </p:nvSpPr>
        <p:spPr/>
        <p:txBody>
          <a:bodyPr>
            <a:normAutofit fontScale="92500" lnSpcReduction="20000"/>
          </a:bodyPr>
          <a:lstStyle/>
          <a:p>
            <a:pPr>
              <a:tabLst>
                <a:tab pos="4854575" algn="l"/>
              </a:tabLst>
            </a:pPr>
            <a:endParaRPr lang="en-US" b="0" dirty="0" smtClean="0">
              <a:solidFill>
                <a:srgbClr val="0070C0"/>
              </a:solidFill>
              <a:latin typeface="Courier New" panose="02070309020205020404" pitchFamily="49" charset="0"/>
              <a:cs typeface="Courier New" panose="02070309020205020404" pitchFamily="49" charset="0"/>
            </a:endParaRPr>
          </a:p>
          <a:p>
            <a:pPr algn="ctr">
              <a:tabLst>
                <a:tab pos="4854575" algn="l"/>
              </a:tabLst>
            </a:pPr>
            <a:r>
              <a:rPr lang="en-US" sz="1900" b="0" dirty="0">
                <a:solidFill>
                  <a:srgbClr val="0070C0"/>
                </a:solidFill>
                <a:latin typeface="Courier New" panose="02070309020205020404" pitchFamily="49" charset="0"/>
                <a:cs typeface="Courier New" panose="02070309020205020404" pitchFamily="49" charset="0"/>
              </a:rPr>
              <a:t>S</a:t>
            </a:r>
            <a:r>
              <a:rPr lang="en-US" sz="1900" b="0" dirty="0" smtClean="0">
                <a:solidFill>
                  <a:srgbClr val="0070C0"/>
                </a:solidFill>
                <a:latin typeface="Courier New" panose="02070309020205020404" pitchFamily="49" charset="0"/>
                <a:cs typeface="Courier New" panose="02070309020205020404" pitchFamily="49" charset="0"/>
              </a:rPr>
              <a:t>ELECT </a:t>
            </a:r>
            <a:r>
              <a:rPr lang="en-US" sz="1900" b="0" dirty="0">
                <a:latin typeface="Courier New" panose="02070309020205020404" pitchFamily="49" charset="0"/>
                <a:cs typeface="Courier New" panose="02070309020205020404" pitchFamily="49" charset="0"/>
              </a:rPr>
              <a:t>*</a:t>
            </a:r>
            <a:r>
              <a:rPr lang="en-US" sz="1900" b="0" dirty="0">
                <a:solidFill>
                  <a:srgbClr val="7030A0"/>
                </a:solidFill>
                <a:latin typeface="Courier New" panose="02070309020205020404" pitchFamily="49" charset="0"/>
                <a:cs typeface="Courier New" panose="02070309020205020404" pitchFamily="49" charset="0"/>
              </a:rPr>
              <a:t> </a:t>
            </a:r>
            <a:r>
              <a:rPr lang="en-US" sz="1900" b="0" dirty="0">
                <a:solidFill>
                  <a:srgbClr val="0070C0"/>
                </a:solidFill>
                <a:latin typeface="Courier New" panose="02070309020205020404" pitchFamily="49" charset="0"/>
                <a:cs typeface="Courier New" panose="02070309020205020404" pitchFamily="49" charset="0"/>
              </a:rPr>
              <a:t>FROM</a:t>
            </a:r>
            <a:r>
              <a:rPr lang="en-US" sz="1900" b="0" dirty="0">
                <a:solidFill>
                  <a:srgbClr val="7030A0"/>
                </a:solidFill>
                <a:latin typeface="Courier New" panose="02070309020205020404" pitchFamily="49" charset="0"/>
                <a:cs typeface="Courier New" panose="02070309020205020404" pitchFamily="49" charset="0"/>
              </a:rPr>
              <a:t> </a:t>
            </a:r>
            <a:r>
              <a:rPr lang="en-US" sz="1900" b="0" dirty="0" err="1">
                <a:latin typeface="Courier New" panose="02070309020205020404" pitchFamily="49" charset="0"/>
                <a:cs typeface="Courier New" panose="02070309020205020404" pitchFamily="49" charset="0"/>
              </a:rPr>
              <a:t>user_data</a:t>
            </a:r>
            <a:r>
              <a:rPr lang="en-US" sz="1900" b="0" dirty="0">
                <a:solidFill>
                  <a:srgbClr val="7030A0"/>
                </a:solidFill>
                <a:latin typeface="Courier New" panose="02070309020205020404" pitchFamily="49" charset="0"/>
                <a:cs typeface="Courier New" panose="02070309020205020404" pitchFamily="49" charset="0"/>
              </a:rPr>
              <a:t> </a:t>
            </a:r>
            <a:r>
              <a:rPr lang="en-US" sz="1900" b="0" dirty="0">
                <a:solidFill>
                  <a:srgbClr val="0070C0"/>
                </a:solidFill>
                <a:latin typeface="Courier New" panose="02070309020205020404" pitchFamily="49" charset="0"/>
                <a:cs typeface="Courier New" panose="02070309020205020404" pitchFamily="49" charset="0"/>
              </a:rPr>
              <a:t>WHERE</a:t>
            </a:r>
            <a:r>
              <a:rPr lang="en-US" sz="1900" b="0" dirty="0">
                <a:solidFill>
                  <a:srgbClr val="7030A0"/>
                </a:solidFill>
                <a:latin typeface="Courier New" panose="02070309020205020404" pitchFamily="49" charset="0"/>
                <a:cs typeface="Courier New" panose="02070309020205020404" pitchFamily="49" charset="0"/>
              </a:rPr>
              <a:t> </a:t>
            </a:r>
            <a:r>
              <a:rPr lang="en-US" sz="1900" b="0" dirty="0">
                <a:latin typeface="Courier New" panose="02070309020205020404" pitchFamily="49" charset="0"/>
                <a:cs typeface="Courier New" panose="02070309020205020404" pitchFamily="49" charset="0"/>
              </a:rPr>
              <a:t>name=‟Smith</a:t>
            </a:r>
            <a:r>
              <a:rPr lang="en-US" sz="1900" b="0" dirty="0" smtClean="0">
                <a:latin typeface="Courier New" panose="02070309020205020404" pitchFamily="49" charset="0"/>
                <a:cs typeface="Courier New" panose="02070309020205020404" pitchFamily="49" charset="0"/>
              </a:rPr>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sz="2400" b="0" dirty="0">
                <a:solidFill>
                  <a:srgbClr val="0070C0"/>
                </a:solidFill>
                <a:latin typeface="Courier New" panose="02070309020205020404" pitchFamily="49" charset="0"/>
                <a:cs typeface="Courier New" panose="02070309020205020404" pitchFamily="49" charset="0"/>
              </a:rPr>
              <a:t>SELECT</a:t>
            </a:r>
            <a:r>
              <a:rPr lang="en-US" sz="2200" dirty="0" smtClean="0"/>
              <a:t> – commands database to return information</a:t>
            </a:r>
          </a:p>
          <a:p>
            <a:pPr marL="342900" indent="-342900">
              <a:buFont typeface="Arial" panose="020B0604020202020204" pitchFamily="34" charset="0"/>
              <a:buChar char="•"/>
            </a:pPr>
            <a:endParaRPr lang="en-US" dirty="0" smtClean="0"/>
          </a:p>
          <a:p>
            <a:pPr marL="342900" indent="-342900">
              <a:lnSpc>
                <a:spcPct val="150000"/>
              </a:lnSpc>
              <a:buFont typeface="Arial" panose="020B0604020202020204" pitchFamily="34" charset="0"/>
              <a:buChar char="•"/>
            </a:pPr>
            <a:r>
              <a:rPr lang="en-US" sz="2400" b="0" dirty="0">
                <a:solidFill>
                  <a:srgbClr val="0070C0"/>
                </a:solidFill>
                <a:latin typeface="Courier New" panose="02070309020205020404" pitchFamily="49" charset="0"/>
                <a:cs typeface="Courier New" panose="02070309020205020404" pitchFamily="49" charset="0"/>
              </a:rPr>
              <a:t>FROM</a:t>
            </a:r>
            <a:r>
              <a:rPr lang="en-US" sz="2200" dirty="0" smtClean="0"/>
              <a:t> – directs to specific table of database, in this case  </a:t>
            </a:r>
            <a:r>
              <a:rPr lang="en-US" sz="2200" b="0" dirty="0" err="1" smtClean="0">
                <a:latin typeface="Courier New" panose="02070309020205020404" pitchFamily="49" charset="0"/>
                <a:cs typeface="Courier New" panose="02070309020205020404" pitchFamily="49" charset="0"/>
              </a:rPr>
              <a:t>user_data</a:t>
            </a:r>
            <a:endParaRPr lang="en-US" sz="2200" dirty="0" smtClean="0"/>
          </a:p>
          <a:p>
            <a:pPr marL="342900" indent="-342900">
              <a:buFont typeface="Arial" panose="020B0604020202020204" pitchFamily="34" charset="0"/>
              <a:buChar char="•"/>
            </a:pPr>
            <a:endParaRPr lang="en-US" dirty="0" smtClean="0"/>
          </a:p>
          <a:p>
            <a:pPr marL="342900" indent="-342900">
              <a:lnSpc>
                <a:spcPct val="160000"/>
              </a:lnSpc>
              <a:buFont typeface="Arial" panose="020B0604020202020204" pitchFamily="34" charset="0"/>
              <a:buChar char="•"/>
            </a:pPr>
            <a:r>
              <a:rPr lang="en-US" sz="2400" b="0" dirty="0">
                <a:solidFill>
                  <a:srgbClr val="0070C0"/>
                </a:solidFill>
                <a:latin typeface="Courier New" panose="02070309020205020404" pitchFamily="49" charset="0"/>
                <a:cs typeface="Courier New" panose="02070309020205020404" pitchFamily="49" charset="0"/>
              </a:rPr>
              <a:t>WHERE</a:t>
            </a:r>
            <a:r>
              <a:rPr lang="en-US" sz="2200" dirty="0" smtClean="0"/>
              <a:t> – element to return if found in </a:t>
            </a:r>
            <a:r>
              <a:rPr lang="en-US" sz="2200" b="0" dirty="0" err="1" smtClean="0">
                <a:latin typeface="Courier New" panose="02070309020205020404" pitchFamily="49" charset="0"/>
                <a:cs typeface="Courier New" panose="02070309020205020404" pitchFamily="49" charset="0"/>
              </a:rPr>
              <a:t>user_data</a:t>
            </a:r>
            <a:r>
              <a:rPr lang="en-US" sz="2200" dirty="0" smtClean="0"/>
              <a:t> table, in this case </a:t>
            </a:r>
            <a:r>
              <a:rPr lang="en-US" sz="2200" b="0" dirty="0" smtClean="0">
                <a:latin typeface="Courier New" panose="02070309020205020404" pitchFamily="49" charset="0"/>
                <a:cs typeface="Courier New" panose="02070309020205020404" pitchFamily="49" charset="0"/>
              </a:rPr>
              <a:t>Smith</a:t>
            </a:r>
            <a:endParaRPr lang="en-US" sz="2200" dirty="0"/>
          </a:p>
          <a:p>
            <a:endParaRPr lang="en-US" b="0"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a:xfrm>
            <a:off x="8227377" y="5885497"/>
            <a:ext cx="1315721" cy="365125"/>
          </a:xfrm>
        </p:spPr>
        <p:txBody>
          <a:bodyPr/>
          <a:lstStyle/>
          <a:p>
            <a:fld id="{F38DF745-7D3F-47F4-83A3-874385CFAA69}" type="slidenum">
              <a:rPr lang="en-US" smtClean="0"/>
              <a:pPr/>
              <a:t>11</a:t>
            </a:fld>
            <a:endParaRPr lang="en-US" dirty="0"/>
          </a:p>
        </p:txBody>
      </p:sp>
      <p:sp>
        <p:nvSpPr>
          <p:cNvPr id="5" name="Footer Placeholder 4"/>
          <p:cNvSpPr>
            <a:spLocks noGrp="1"/>
          </p:cNvSpPr>
          <p:nvPr>
            <p:ph type="ftr" sz="quarter" idx="11"/>
          </p:nvPr>
        </p:nvSpPr>
        <p:spPr>
          <a:xfrm>
            <a:off x="457200" y="6324600"/>
            <a:ext cx="3733800" cy="304800"/>
          </a:xfrm>
        </p:spPr>
        <p:txBody>
          <a:bodyPr/>
          <a:lstStyle/>
          <a:p>
            <a:r>
              <a:rPr lang="en-US" sz="1600" i="1" dirty="0" smtClean="0"/>
              <a:t>Erich Viebrock, University of the Pacific</a:t>
            </a:r>
            <a:endParaRPr lang="en-US" sz="1600" i="1" dirty="0"/>
          </a:p>
        </p:txBody>
      </p:sp>
    </p:spTree>
    <p:extLst>
      <p:ext uri="{BB962C8B-B14F-4D97-AF65-F5344CB8AC3E}">
        <p14:creationId xmlns:p14="http://schemas.microsoft.com/office/powerpoint/2010/main" val="22450772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injection Attack</a:t>
            </a:r>
            <a:endParaRPr lang="en-US" dirty="0"/>
          </a:p>
        </p:txBody>
      </p:sp>
      <p:sp>
        <p:nvSpPr>
          <p:cNvPr id="3" name="Content Placeholder 2"/>
          <p:cNvSpPr>
            <a:spLocks noGrp="1"/>
          </p:cNvSpPr>
          <p:nvPr>
            <p:ph idx="1"/>
          </p:nvPr>
        </p:nvSpPr>
        <p:spPr/>
        <p:txBody>
          <a:bodyPr>
            <a:normAutofit fontScale="92500" lnSpcReduction="10000"/>
          </a:bodyPr>
          <a:lstStyle/>
          <a:p>
            <a:pPr>
              <a:tabLst>
                <a:tab pos="4854575" algn="l"/>
              </a:tabLst>
            </a:pPr>
            <a:endParaRPr lang="en-US" sz="2200" b="0" dirty="0" smtClean="0">
              <a:solidFill>
                <a:srgbClr val="0070C0"/>
              </a:solidFill>
              <a:latin typeface="Courier New" panose="02070309020205020404" pitchFamily="49" charset="0"/>
              <a:cs typeface="Courier New" panose="02070309020205020404" pitchFamily="49" charset="0"/>
            </a:endParaRPr>
          </a:p>
          <a:p>
            <a:pPr>
              <a:tabLst>
                <a:tab pos="3141663" algn="l"/>
                <a:tab pos="4854575" algn="l"/>
              </a:tabLst>
            </a:pPr>
            <a:r>
              <a:rPr lang="en-US" sz="1900" b="0" dirty="0">
                <a:solidFill>
                  <a:srgbClr val="0070C0"/>
                </a:solidFill>
                <a:latin typeface="Courier New" panose="02070309020205020404" pitchFamily="49" charset="0"/>
                <a:cs typeface="Courier New" panose="02070309020205020404" pitchFamily="49" charset="0"/>
              </a:rPr>
              <a:t>S</a:t>
            </a:r>
            <a:r>
              <a:rPr lang="en-US" sz="1900" b="0" dirty="0" smtClean="0">
                <a:solidFill>
                  <a:srgbClr val="0070C0"/>
                </a:solidFill>
                <a:latin typeface="Courier New" panose="02070309020205020404" pitchFamily="49" charset="0"/>
                <a:cs typeface="Courier New" panose="02070309020205020404" pitchFamily="49" charset="0"/>
              </a:rPr>
              <a:t>ELECT </a:t>
            </a:r>
            <a:r>
              <a:rPr lang="en-US" sz="1900" b="0" dirty="0">
                <a:latin typeface="Courier New" panose="02070309020205020404" pitchFamily="49" charset="0"/>
                <a:cs typeface="Courier New" panose="02070309020205020404" pitchFamily="49" charset="0"/>
              </a:rPr>
              <a:t>*</a:t>
            </a:r>
            <a:r>
              <a:rPr lang="en-US" sz="1900" b="0" dirty="0">
                <a:solidFill>
                  <a:srgbClr val="7030A0"/>
                </a:solidFill>
                <a:latin typeface="Courier New" panose="02070309020205020404" pitchFamily="49" charset="0"/>
                <a:cs typeface="Courier New" panose="02070309020205020404" pitchFamily="49" charset="0"/>
              </a:rPr>
              <a:t> </a:t>
            </a:r>
            <a:r>
              <a:rPr lang="en-US" sz="1900" b="0" dirty="0">
                <a:solidFill>
                  <a:srgbClr val="0070C0"/>
                </a:solidFill>
                <a:latin typeface="Courier New" panose="02070309020205020404" pitchFamily="49" charset="0"/>
                <a:cs typeface="Courier New" panose="02070309020205020404" pitchFamily="49" charset="0"/>
              </a:rPr>
              <a:t>FROM</a:t>
            </a:r>
            <a:r>
              <a:rPr lang="en-US" sz="1900" b="0" dirty="0">
                <a:solidFill>
                  <a:srgbClr val="7030A0"/>
                </a:solidFill>
                <a:latin typeface="Courier New" panose="02070309020205020404" pitchFamily="49" charset="0"/>
                <a:cs typeface="Courier New" panose="02070309020205020404" pitchFamily="49" charset="0"/>
              </a:rPr>
              <a:t> </a:t>
            </a:r>
            <a:r>
              <a:rPr lang="en-US" sz="1900" b="0" dirty="0" err="1">
                <a:latin typeface="Courier New" panose="02070309020205020404" pitchFamily="49" charset="0"/>
                <a:cs typeface="Courier New" panose="02070309020205020404" pitchFamily="49" charset="0"/>
              </a:rPr>
              <a:t>user_data</a:t>
            </a:r>
            <a:r>
              <a:rPr lang="en-US" sz="1900" b="0" dirty="0">
                <a:solidFill>
                  <a:srgbClr val="7030A0"/>
                </a:solidFill>
                <a:latin typeface="Courier New" panose="02070309020205020404" pitchFamily="49" charset="0"/>
                <a:cs typeface="Courier New" panose="02070309020205020404" pitchFamily="49" charset="0"/>
              </a:rPr>
              <a:t> </a:t>
            </a:r>
            <a:r>
              <a:rPr lang="en-US" sz="1900" b="0" dirty="0">
                <a:solidFill>
                  <a:srgbClr val="0070C0"/>
                </a:solidFill>
                <a:latin typeface="Courier New" panose="02070309020205020404" pitchFamily="49" charset="0"/>
                <a:cs typeface="Courier New" panose="02070309020205020404" pitchFamily="49" charset="0"/>
              </a:rPr>
              <a:t>WHERE</a:t>
            </a:r>
            <a:r>
              <a:rPr lang="en-US" sz="1900" b="0" dirty="0">
                <a:solidFill>
                  <a:srgbClr val="7030A0"/>
                </a:solidFill>
                <a:latin typeface="Courier New" panose="02070309020205020404" pitchFamily="49" charset="0"/>
                <a:cs typeface="Courier New" panose="02070309020205020404" pitchFamily="49" charset="0"/>
              </a:rPr>
              <a:t> </a:t>
            </a:r>
            <a:r>
              <a:rPr lang="en-US" sz="1900" b="0" dirty="0">
                <a:latin typeface="Courier New" panose="02070309020205020404" pitchFamily="49" charset="0"/>
                <a:cs typeface="Courier New" panose="02070309020205020404" pitchFamily="49" charset="0"/>
              </a:rPr>
              <a:t>name=‟Smith</a:t>
            </a:r>
            <a:r>
              <a:rPr lang="en-US" sz="1900" b="0" dirty="0" smtClean="0">
                <a:latin typeface="Courier New" panose="02070309020205020404" pitchFamily="49" charset="0"/>
                <a:cs typeface="Courier New" panose="02070309020205020404" pitchFamily="49" charset="0"/>
              </a:rPr>
              <a:t>‟ OR “1”=“1”</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sz="2200" b="0" dirty="0" smtClean="0">
                <a:latin typeface="Courier New" panose="02070309020205020404" pitchFamily="49" charset="0"/>
                <a:cs typeface="Courier New" panose="02070309020205020404" pitchFamily="49" charset="0"/>
              </a:rPr>
              <a:t>OR “1”=“1” </a:t>
            </a:r>
            <a:r>
              <a:rPr lang="en-US" sz="2200" dirty="0" smtClean="0"/>
              <a:t>is always true</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dirty="0" smtClean="0"/>
              <a:t>Returns all data within </a:t>
            </a:r>
            <a:r>
              <a:rPr lang="en-US" sz="2200" b="0" dirty="0" err="1" smtClean="0">
                <a:latin typeface="Courier New" panose="02070309020205020404" pitchFamily="49" charset="0"/>
                <a:cs typeface="Courier New" panose="02070309020205020404" pitchFamily="49" charset="0"/>
              </a:rPr>
              <a:t>user_data</a:t>
            </a:r>
            <a:endParaRPr lang="en-US" sz="2200" b="0" dirty="0" smtClean="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endParaRPr lang="en-US" sz="2200" b="0" dirty="0" smtClean="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200" i="1" dirty="0" smtClean="0"/>
              <a:t>Phone numbers?</a:t>
            </a:r>
          </a:p>
          <a:p>
            <a:pPr marL="342900" indent="-342900">
              <a:buFont typeface="Arial" panose="020B0604020202020204" pitchFamily="34" charset="0"/>
              <a:buChar char="•"/>
            </a:pPr>
            <a:endParaRPr lang="en-US" sz="2200" i="1" dirty="0" smtClean="0"/>
          </a:p>
          <a:p>
            <a:pPr marL="342900" indent="-342900">
              <a:buFont typeface="Arial" panose="020B0604020202020204" pitchFamily="34" charset="0"/>
              <a:buChar char="•"/>
            </a:pPr>
            <a:r>
              <a:rPr lang="en-US" sz="2200" i="1" dirty="0" smtClean="0"/>
              <a:t>Credit card information?</a:t>
            </a:r>
          </a:p>
          <a:p>
            <a:pPr marL="342900" indent="-342900">
              <a:buFont typeface="Arial" panose="020B0604020202020204" pitchFamily="34" charset="0"/>
              <a:buChar char="•"/>
            </a:pPr>
            <a:endParaRPr lang="en-US" sz="2200" i="1" dirty="0"/>
          </a:p>
        </p:txBody>
      </p:sp>
      <p:sp>
        <p:nvSpPr>
          <p:cNvPr id="4" name="Slide Number Placeholder 3"/>
          <p:cNvSpPr>
            <a:spLocks noGrp="1"/>
          </p:cNvSpPr>
          <p:nvPr>
            <p:ph type="sldNum" sz="quarter" idx="12"/>
          </p:nvPr>
        </p:nvSpPr>
        <p:spPr>
          <a:xfrm>
            <a:off x="8227377" y="5885497"/>
            <a:ext cx="1315721" cy="365125"/>
          </a:xfrm>
        </p:spPr>
        <p:txBody>
          <a:bodyPr/>
          <a:lstStyle/>
          <a:p>
            <a:fld id="{F38DF745-7D3F-47F4-83A3-874385CFAA69}" type="slidenum">
              <a:rPr lang="en-US" smtClean="0"/>
              <a:pPr/>
              <a:t>12</a:t>
            </a:fld>
            <a:endParaRPr lang="en-US" dirty="0"/>
          </a:p>
        </p:txBody>
      </p:sp>
      <p:sp>
        <p:nvSpPr>
          <p:cNvPr id="5" name="Footer Placeholder 4"/>
          <p:cNvSpPr>
            <a:spLocks noGrp="1"/>
          </p:cNvSpPr>
          <p:nvPr>
            <p:ph type="ftr" sz="quarter" idx="11"/>
          </p:nvPr>
        </p:nvSpPr>
        <p:spPr>
          <a:xfrm>
            <a:off x="457200" y="6324600"/>
            <a:ext cx="3733800" cy="304800"/>
          </a:xfrm>
        </p:spPr>
        <p:txBody>
          <a:bodyPr/>
          <a:lstStyle/>
          <a:p>
            <a:r>
              <a:rPr lang="en-US" sz="1600" i="1" dirty="0" smtClean="0"/>
              <a:t>Erich Viebrock, University of the Pacific</a:t>
            </a:r>
            <a:endParaRPr lang="en-US" sz="1600" i="1" dirty="0"/>
          </a:p>
        </p:txBody>
      </p:sp>
    </p:spTree>
    <p:extLst>
      <p:ext uri="{BB962C8B-B14F-4D97-AF65-F5344CB8AC3E}">
        <p14:creationId xmlns:p14="http://schemas.microsoft.com/office/powerpoint/2010/main" val="42944504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injection defense</a:t>
            </a:r>
            <a:endParaRPr lang="en-US" dirty="0"/>
          </a:p>
        </p:txBody>
      </p:sp>
      <p:sp>
        <p:nvSpPr>
          <p:cNvPr id="3" name="Content Placeholder 2"/>
          <p:cNvSpPr>
            <a:spLocks noGrp="1"/>
          </p:cNvSpPr>
          <p:nvPr>
            <p:ph idx="1"/>
          </p:nvPr>
        </p:nvSpPr>
        <p:spPr/>
        <p:txBody>
          <a:bodyPr>
            <a:normAutofit/>
          </a:bodyPr>
          <a:lstStyle/>
          <a:p>
            <a:pPr>
              <a:tabLst>
                <a:tab pos="4854575" algn="l"/>
              </a:tabLst>
            </a:pPr>
            <a:endParaRPr lang="en-US" b="0" dirty="0" smtClean="0">
              <a:solidFill>
                <a:srgbClr val="0070C0"/>
              </a:solidFill>
              <a:latin typeface="Courier New" panose="02070309020205020404" pitchFamily="49" charset="0"/>
              <a:cs typeface="Courier New" panose="02070309020205020404" pitchFamily="49" charset="0"/>
            </a:endParaRPr>
          </a:p>
          <a:p>
            <a:pPr marL="342900" indent="-342900">
              <a:lnSpc>
                <a:spcPct val="150000"/>
              </a:lnSpc>
              <a:buFont typeface="Arial" panose="020B0604020202020204" pitchFamily="34" charset="0"/>
              <a:buChar char="•"/>
            </a:pPr>
            <a:r>
              <a:rPr lang="en-US" dirty="0" smtClean="0"/>
              <a:t>Examine user inputs for invalid</a:t>
            </a:r>
            <a:r>
              <a:rPr lang="en-US" dirty="0" smtClean="0">
                <a:solidFill>
                  <a:schemeClr val="tx2"/>
                </a:solidFill>
              </a:rPr>
              <a:t> </a:t>
            </a:r>
            <a:r>
              <a:rPr lang="en-US" dirty="0" smtClean="0"/>
              <a:t>inputs, such as                </a:t>
            </a:r>
            <a:r>
              <a:rPr lang="en-US" b="0" dirty="0" smtClean="0">
                <a:latin typeface="Courier New" panose="02070309020205020404" pitchFamily="49" charset="0"/>
                <a:cs typeface="Courier New" panose="02070309020205020404" pitchFamily="49" charset="0"/>
              </a:rPr>
              <a:t>OR “1”=“1”</a:t>
            </a:r>
          </a:p>
          <a:p>
            <a:pPr marL="342900" indent="-342900">
              <a:buFont typeface="Arial" panose="020B0604020202020204" pitchFamily="34" charset="0"/>
              <a:buChar char="•"/>
            </a:pPr>
            <a:endParaRPr lang="en-US" b="0" dirty="0" smtClean="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dirty="0" smtClean="0"/>
              <a:t>Input validation can be done at </a:t>
            </a:r>
          </a:p>
          <a:p>
            <a:pPr marL="800100" lvl="1" indent="-342900"/>
            <a:endParaRPr lang="en-US" dirty="0" smtClean="0"/>
          </a:p>
          <a:p>
            <a:pPr marL="800100" lvl="1" indent="-342900"/>
            <a:r>
              <a:rPr lang="en-US" dirty="0" smtClean="0"/>
              <a:t>Web application layer </a:t>
            </a:r>
          </a:p>
          <a:p>
            <a:pPr marL="800100" lvl="1" indent="-342900"/>
            <a:endParaRPr lang="en-US" dirty="0"/>
          </a:p>
          <a:p>
            <a:pPr marL="800100" lvl="1" indent="-342900"/>
            <a:r>
              <a:rPr lang="en-US" dirty="0" smtClean="0"/>
              <a:t>Database layer</a:t>
            </a:r>
            <a:endParaRPr lang="en-US" b="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a:xfrm>
            <a:off x="8227377" y="5885497"/>
            <a:ext cx="1315721" cy="365125"/>
          </a:xfrm>
        </p:spPr>
        <p:txBody>
          <a:bodyPr/>
          <a:lstStyle/>
          <a:p>
            <a:fld id="{F38DF745-7D3F-47F4-83A3-874385CFAA69}" type="slidenum">
              <a:rPr lang="en-US" smtClean="0"/>
              <a:pPr/>
              <a:t>13</a:t>
            </a:fld>
            <a:endParaRPr lang="en-US" dirty="0"/>
          </a:p>
        </p:txBody>
      </p:sp>
      <p:sp>
        <p:nvSpPr>
          <p:cNvPr id="5" name="Footer Placeholder 4"/>
          <p:cNvSpPr>
            <a:spLocks noGrp="1"/>
          </p:cNvSpPr>
          <p:nvPr>
            <p:ph type="ftr" sz="quarter" idx="11"/>
          </p:nvPr>
        </p:nvSpPr>
        <p:spPr>
          <a:xfrm>
            <a:off x="457200" y="6324600"/>
            <a:ext cx="3733800" cy="304800"/>
          </a:xfrm>
        </p:spPr>
        <p:txBody>
          <a:bodyPr/>
          <a:lstStyle/>
          <a:p>
            <a:r>
              <a:rPr lang="en-US" sz="1600" i="1" dirty="0" smtClean="0"/>
              <a:t>Erich Viebrock, University of the Pacific</a:t>
            </a:r>
            <a:endParaRPr lang="en-US" sz="1600" i="1" dirty="0"/>
          </a:p>
        </p:txBody>
      </p:sp>
    </p:spTree>
    <p:extLst>
      <p:ext uri="{BB962C8B-B14F-4D97-AF65-F5344CB8AC3E}">
        <p14:creationId xmlns:p14="http://schemas.microsoft.com/office/powerpoint/2010/main" val="35630980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injection defense</a:t>
            </a:r>
            <a:endParaRPr lang="en-US" dirty="0"/>
          </a:p>
        </p:txBody>
      </p:sp>
      <p:sp>
        <p:nvSpPr>
          <p:cNvPr id="3" name="Content Placeholder 2"/>
          <p:cNvSpPr>
            <a:spLocks noGrp="1"/>
          </p:cNvSpPr>
          <p:nvPr>
            <p:ph idx="1"/>
          </p:nvPr>
        </p:nvSpPr>
        <p:spPr/>
        <p:txBody>
          <a:bodyPr>
            <a:normAutofit/>
          </a:bodyPr>
          <a:lstStyle/>
          <a:p>
            <a:pPr>
              <a:tabLst>
                <a:tab pos="4854575" algn="l"/>
              </a:tabLst>
            </a:pPr>
            <a:endParaRPr lang="en-US" b="0" dirty="0" smtClean="0">
              <a:solidFill>
                <a:srgbClr val="0070C0"/>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dirty="0" smtClean="0"/>
              <a:t>Web application layer</a:t>
            </a:r>
          </a:p>
          <a:p>
            <a:pPr marL="342900" indent="-342900">
              <a:buFont typeface="Arial" panose="020B0604020202020204" pitchFamily="34" charset="0"/>
              <a:buChar char="•"/>
            </a:pPr>
            <a:endParaRPr lang="en-US" dirty="0" smtClean="0"/>
          </a:p>
          <a:p>
            <a:pPr marL="800100" lvl="1" indent="-342900">
              <a:lnSpc>
                <a:spcPct val="150000"/>
              </a:lnSpc>
            </a:pPr>
            <a:r>
              <a:rPr lang="en-US" dirty="0" smtClean="0">
                <a:solidFill>
                  <a:schemeClr val="tx2"/>
                </a:solidFill>
                <a:cs typeface="Courier New" panose="02070309020205020404" pitchFamily="49" charset="0"/>
              </a:rPr>
              <a:t>Whitelisting</a:t>
            </a:r>
            <a:r>
              <a:rPr lang="en-US" dirty="0" smtClean="0">
                <a:cs typeface="Courier New" panose="02070309020205020404" pitchFamily="49" charset="0"/>
              </a:rPr>
              <a:t> – compare user inputs with an acceptable list of inputs</a:t>
            </a:r>
          </a:p>
          <a:p>
            <a:pPr marL="800100" lvl="1" indent="-342900"/>
            <a:endParaRPr lang="en-US" dirty="0" smtClean="0">
              <a:cs typeface="Courier New" panose="02070309020205020404" pitchFamily="49" charset="0"/>
            </a:endParaRPr>
          </a:p>
          <a:p>
            <a:pPr marL="800100" lvl="1" indent="-342900">
              <a:lnSpc>
                <a:spcPct val="150000"/>
              </a:lnSpc>
            </a:pPr>
            <a:r>
              <a:rPr lang="en-US" dirty="0" smtClean="0">
                <a:solidFill>
                  <a:schemeClr val="tx2"/>
                </a:solidFill>
                <a:cs typeface="Courier New" panose="02070309020205020404" pitchFamily="49" charset="0"/>
              </a:rPr>
              <a:t>Blacklisting </a:t>
            </a:r>
            <a:r>
              <a:rPr lang="en-US" dirty="0" smtClean="0">
                <a:cs typeface="Courier New" panose="02070309020205020404" pitchFamily="49" charset="0"/>
              </a:rPr>
              <a:t>– compare user inputs with a list of potential malicious values</a:t>
            </a:r>
            <a:endParaRPr lang="en-US" dirty="0">
              <a:cs typeface="Courier New" panose="02070309020205020404" pitchFamily="49" charset="0"/>
            </a:endParaRPr>
          </a:p>
        </p:txBody>
      </p:sp>
      <p:sp>
        <p:nvSpPr>
          <p:cNvPr id="4" name="Slide Number Placeholder 3"/>
          <p:cNvSpPr>
            <a:spLocks noGrp="1"/>
          </p:cNvSpPr>
          <p:nvPr>
            <p:ph type="sldNum" sz="quarter" idx="12"/>
          </p:nvPr>
        </p:nvSpPr>
        <p:spPr>
          <a:xfrm>
            <a:off x="8227377" y="5885497"/>
            <a:ext cx="1315721" cy="365125"/>
          </a:xfrm>
        </p:spPr>
        <p:txBody>
          <a:bodyPr/>
          <a:lstStyle/>
          <a:p>
            <a:fld id="{F38DF745-7D3F-47F4-83A3-874385CFAA69}" type="slidenum">
              <a:rPr lang="en-US" smtClean="0"/>
              <a:pPr/>
              <a:t>14</a:t>
            </a:fld>
            <a:endParaRPr lang="en-US" dirty="0"/>
          </a:p>
        </p:txBody>
      </p:sp>
      <p:sp>
        <p:nvSpPr>
          <p:cNvPr id="5" name="Footer Placeholder 4"/>
          <p:cNvSpPr>
            <a:spLocks noGrp="1"/>
          </p:cNvSpPr>
          <p:nvPr>
            <p:ph type="ftr" sz="quarter" idx="11"/>
          </p:nvPr>
        </p:nvSpPr>
        <p:spPr>
          <a:xfrm>
            <a:off x="457200" y="6324600"/>
            <a:ext cx="3733800" cy="304800"/>
          </a:xfrm>
        </p:spPr>
        <p:txBody>
          <a:bodyPr/>
          <a:lstStyle/>
          <a:p>
            <a:r>
              <a:rPr lang="en-US" sz="1600" i="1" dirty="0" smtClean="0"/>
              <a:t>Erich Viebrock, University of the Pacific</a:t>
            </a:r>
            <a:endParaRPr lang="en-US" sz="1600" i="1" dirty="0"/>
          </a:p>
        </p:txBody>
      </p:sp>
    </p:spTree>
    <p:extLst>
      <p:ext uri="{BB962C8B-B14F-4D97-AF65-F5344CB8AC3E}">
        <p14:creationId xmlns:p14="http://schemas.microsoft.com/office/powerpoint/2010/main" val="40826888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injection defense</a:t>
            </a:r>
            <a:endParaRPr lang="en-US" dirty="0"/>
          </a:p>
        </p:txBody>
      </p:sp>
      <p:sp>
        <p:nvSpPr>
          <p:cNvPr id="3" name="Content Placeholder 2"/>
          <p:cNvSpPr>
            <a:spLocks noGrp="1"/>
          </p:cNvSpPr>
          <p:nvPr>
            <p:ph idx="1"/>
          </p:nvPr>
        </p:nvSpPr>
        <p:spPr/>
        <p:txBody>
          <a:bodyPr>
            <a:normAutofit/>
          </a:bodyPr>
          <a:lstStyle/>
          <a:p>
            <a:pPr>
              <a:tabLst>
                <a:tab pos="4854575" algn="l"/>
              </a:tabLst>
            </a:pPr>
            <a:endParaRPr lang="en-US" b="0" dirty="0" smtClean="0">
              <a:solidFill>
                <a:srgbClr val="0070C0"/>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dirty="0" smtClean="0"/>
              <a:t>Database layer</a:t>
            </a:r>
          </a:p>
          <a:p>
            <a:pPr marL="800100" lvl="1" indent="-342900"/>
            <a:endParaRPr lang="en-US" dirty="0" smtClean="0"/>
          </a:p>
          <a:p>
            <a:pPr marL="800100" lvl="1" indent="-342900">
              <a:lnSpc>
                <a:spcPct val="150000"/>
              </a:lnSpc>
            </a:pPr>
            <a:r>
              <a:rPr lang="en-US" dirty="0" smtClean="0">
                <a:solidFill>
                  <a:schemeClr val="tx2"/>
                </a:solidFill>
              </a:rPr>
              <a:t>Subroutines </a:t>
            </a:r>
            <a:r>
              <a:rPr lang="en-US" dirty="0" smtClean="0"/>
              <a:t>– procedures called upon by the database once associated data attributes are accessed. Procedures set up constraints for accessing data</a:t>
            </a:r>
          </a:p>
        </p:txBody>
      </p:sp>
      <p:sp>
        <p:nvSpPr>
          <p:cNvPr id="4" name="Slide Number Placeholder 3"/>
          <p:cNvSpPr>
            <a:spLocks noGrp="1"/>
          </p:cNvSpPr>
          <p:nvPr>
            <p:ph type="sldNum" sz="quarter" idx="12"/>
          </p:nvPr>
        </p:nvSpPr>
        <p:spPr>
          <a:xfrm>
            <a:off x="8227377" y="5885497"/>
            <a:ext cx="1315721" cy="365125"/>
          </a:xfrm>
        </p:spPr>
        <p:txBody>
          <a:bodyPr/>
          <a:lstStyle/>
          <a:p>
            <a:fld id="{F38DF745-7D3F-47F4-83A3-874385CFAA69}" type="slidenum">
              <a:rPr lang="en-US" smtClean="0"/>
              <a:pPr/>
              <a:t>15</a:t>
            </a:fld>
            <a:endParaRPr lang="en-US" dirty="0"/>
          </a:p>
        </p:txBody>
      </p:sp>
      <p:sp>
        <p:nvSpPr>
          <p:cNvPr id="5" name="Footer Placeholder 4"/>
          <p:cNvSpPr>
            <a:spLocks noGrp="1"/>
          </p:cNvSpPr>
          <p:nvPr>
            <p:ph type="ftr" sz="quarter" idx="11"/>
          </p:nvPr>
        </p:nvSpPr>
        <p:spPr>
          <a:xfrm>
            <a:off x="457200" y="6324600"/>
            <a:ext cx="3733800" cy="304800"/>
          </a:xfrm>
        </p:spPr>
        <p:txBody>
          <a:bodyPr/>
          <a:lstStyle/>
          <a:p>
            <a:r>
              <a:rPr lang="en-US" sz="1600" i="1" dirty="0" smtClean="0"/>
              <a:t>Erich Viebrock, University of the Pacific</a:t>
            </a:r>
            <a:endParaRPr lang="en-US" sz="1600" i="1" dirty="0"/>
          </a:p>
        </p:txBody>
      </p:sp>
    </p:spTree>
    <p:extLst>
      <p:ext uri="{BB962C8B-B14F-4D97-AF65-F5344CB8AC3E}">
        <p14:creationId xmlns:p14="http://schemas.microsoft.com/office/powerpoint/2010/main" val="20336832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Secure Web Development Teaching Modules</a:t>
            </a:r>
            <a:r>
              <a:rPr lang="en-US" baseline="30000" dirty="0" smtClean="0"/>
              <a:t>1</a:t>
            </a:r>
            <a:r>
              <a:rPr lang="en-US" dirty="0" smtClean="0"/>
              <a:t>: Threat Assessment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t>http://en.wikipedia.org/wiki/SQL_injection</a:t>
            </a: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t>http://www.w3schools.com/sql/sql_injection.asp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p:txBody>
      </p:sp>
      <p:sp>
        <p:nvSpPr>
          <p:cNvPr id="4" name="Slide Number Placeholder 3"/>
          <p:cNvSpPr>
            <a:spLocks noGrp="1"/>
          </p:cNvSpPr>
          <p:nvPr>
            <p:ph type="sldNum" sz="quarter" idx="12"/>
          </p:nvPr>
        </p:nvSpPr>
        <p:spPr>
          <a:xfrm>
            <a:off x="8227377" y="5885497"/>
            <a:ext cx="1315721" cy="365125"/>
          </a:xfrm>
        </p:spPr>
        <p:txBody>
          <a:bodyPr/>
          <a:lstStyle/>
          <a:p>
            <a:fld id="{F38DF745-7D3F-47F4-83A3-874385CFAA69}" type="slidenum">
              <a:rPr lang="en-US" smtClean="0"/>
              <a:pPr/>
              <a:t>16</a:t>
            </a:fld>
            <a:endParaRPr lang="en-US" dirty="0"/>
          </a:p>
        </p:txBody>
      </p:sp>
      <p:sp>
        <p:nvSpPr>
          <p:cNvPr id="5" name="Footer Placeholder 4"/>
          <p:cNvSpPr>
            <a:spLocks noGrp="1"/>
          </p:cNvSpPr>
          <p:nvPr>
            <p:ph type="ftr" sz="quarter" idx="11"/>
          </p:nvPr>
        </p:nvSpPr>
        <p:spPr>
          <a:xfrm>
            <a:off x="457200" y="6324600"/>
            <a:ext cx="3733800" cy="304800"/>
          </a:xfrm>
        </p:spPr>
        <p:txBody>
          <a:bodyPr/>
          <a:lstStyle/>
          <a:p>
            <a:r>
              <a:rPr lang="en-US" sz="1600" i="1" dirty="0" smtClean="0"/>
              <a:t>Erich Viebrock, University of the Pacific</a:t>
            </a:r>
            <a:endParaRPr lang="en-US" sz="1600" i="1" dirty="0"/>
          </a:p>
        </p:txBody>
      </p:sp>
    </p:spTree>
    <p:extLst>
      <p:ext uri="{BB962C8B-B14F-4D97-AF65-F5344CB8AC3E}">
        <p14:creationId xmlns:p14="http://schemas.microsoft.com/office/powerpoint/2010/main" val="21925342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6019482"/>
          </a:xfrm>
        </p:spPr>
        <p:txBody>
          <a:bodyPr anchor="ctr"/>
          <a:lstStyle/>
          <a:p>
            <a:pPr algn="ctr"/>
            <a:r>
              <a:rPr lang="en-US" dirty="0" smtClean="0"/>
              <a:t>Questions?</a:t>
            </a:r>
            <a:endParaRPr lang="en-US" dirty="0"/>
          </a:p>
        </p:txBody>
      </p:sp>
      <p:sp>
        <p:nvSpPr>
          <p:cNvPr id="4" name="Slide Number Placeholder 3"/>
          <p:cNvSpPr>
            <a:spLocks noGrp="1"/>
          </p:cNvSpPr>
          <p:nvPr>
            <p:ph type="sldNum" sz="quarter" idx="12"/>
          </p:nvPr>
        </p:nvSpPr>
        <p:spPr>
          <a:xfrm>
            <a:off x="8227377" y="5885497"/>
            <a:ext cx="1315721" cy="365125"/>
          </a:xfrm>
        </p:spPr>
        <p:txBody>
          <a:bodyPr/>
          <a:lstStyle/>
          <a:p>
            <a:fld id="{F38DF745-7D3F-47F4-83A3-874385CFAA69}" type="slidenum">
              <a:rPr lang="en-US" smtClean="0"/>
              <a:pPr/>
              <a:t>17</a:t>
            </a:fld>
            <a:endParaRPr lang="en-US" dirty="0"/>
          </a:p>
        </p:txBody>
      </p:sp>
      <p:sp>
        <p:nvSpPr>
          <p:cNvPr id="6" name="Footer Placeholder 4"/>
          <p:cNvSpPr>
            <a:spLocks noGrp="1"/>
          </p:cNvSpPr>
          <p:nvPr>
            <p:ph type="ftr" sz="quarter" idx="11"/>
          </p:nvPr>
        </p:nvSpPr>
        <p:spPr>
          <a:xfrm>
            <a:off x="457200" y="6324600"/>
            <a:ext cx="3733800" cy="304800"/>
          </a:xfrm>
        </p:spPr>
        <p:txBody>
          <a:bodyPr/>
          <a:lstStyle/>
          <a:p>
            <a:r>
              <a:rPr lang="en-US" sz="1600" i="1" dirty="0" smtClean="0"/>
              <a:t>Erich Viebrock, University of the Pacific</a:t>
            </a:r>
            <a:endParaRPr lang="en-US" sz="1600" i="1" dirty="0"/>
          </a:p>
        </p:txBody>
      </p:sp>
    </p:spTree>
    <p:extLst>
      <p:ext uri="{BB962C8B-B14F-4D97-AF65-F5344CB8AC3E}">
        <p14:creationId xmlns:p14="http://schemas.microsoft.com/office/powerpoint/2010/main" val="32442710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endParaRPr lang="en-US" dirty="0"/>
          </a:p>
          <a:p>
            <a:pPr marL="342900" indent="-342900">
              <a:buFont typeface="Arial" panose="020B0604020202020204" pitchFamily="34" charset="0"/>
              <a:buChar char="•"/>
            </a:pPr>
            <a:r>
              <a:rPr lang="en-US" dirty="0" smtClean="0"/>
              <a:t>SQL Injection Introduction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SQL Injection Cases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How to Use SQL Injection</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SQL Injection Defense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p:txBody>
      </p:sp>
      <p:sp>
        <p:nvSpPr>
          <p:cNvPr id="4" name="Slide Number Placeholder 3"/>
          <p:cNvSpPr>
            <a:spLocks noGrp="1"/>
          </p:cNvSpPr>
          <p:nvPr>
            <p:ph type="sldNum" sz="quarter" idx="12"/>
          </p:nvPr>
        </p:nvSpPr>
        <p:spPr>
          <a:xfrm>
            <a:off x="8227377" y="5885497"/>
            <a:ext cx="1315721" cy="365125"/>
          </a:xfrm>
        </p:spPr>
        <p:txBody>
          <a:bodyPr/>
          <a:lstStyle/>
          <a:p>
            <a:fld id="{F38DF745-7D3F-47F4-83A3-874385CFAA69}" type="slidenum">
              <a:rPr lang="en-US" smtClean="0"/>
              <a:pPr/>
              <a:t>2</a:t>
            </a:fld>
            <a:endParaRPr lang="en-US" dirty="0"/>
          </a:p>
        </p:txBody>
      </p:sp>
      <p:sp>
        <p:nvSpPr>
          <p:cNvPr id="5" name="Footer Placeholder 4"/>
          <p:cNvSpPr>
            <a:spLocks noGrp="1"/>
          </p:cNvSpPr>
          <p:nvPr>
            <p:ph type="ftr" sz="quarter" idx="11"/>
          </p:nvPr>
        </p:nvSpPr>
        <p:spPr>
          <a:xfrm>
            <a:off x="457200" y="6324600"/>
            <a:ext cx="3733800" cy="304800"/>
          </a:xfrm>
        </p:spPr>
        <p:txBody>
          <a:bodyPr/>
          <a:lstStyle/>
          <a:p>
            <a:r>
              <a:rPr lang="en-US" sz="1600" i="1" dirty="0" smtClean="0"/>
              <a:t>Erich Viebrock, University of the Pacific</a:t>
            </a:r>
            <a:endParaRPr lang="en-US" sz="1600" i="1" dirty="0"/>
          </a:p>
        </p:txBody>
      </p:sp>
    </p:spTree>
    <p:extLst>
      <p:ext uri="{BB962C8B-B14F-4D97-AF65-F5344CB8AC3E}">
        <p14:creationId xmlns:p14="http://schemas.microsoft.com/office/powerpoint/2010/main" val="23253134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1371600"/>
          </a:xfrm>
        </p:spPr>
        <p:txBody>
          <a:bodyPr/>
          <a:lstStyle/>
          <a:p>
            <a:r>
              <a:rPr lang="en-US" dirty="0" smtClean="0"/>
              <a:t>What is </a:t>
            </a:r>
            <a:r>
              <a:rPr lang="en-US" dirty="0" err="1" smtClean="0"/>
              <a:t>sql</a:t>
            </a:r>
            <a:r>
              <a:rPr lang="en-US" dirty="0" smtClean="0"/>
              <a:t> injection?</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pPr>
              <a:lnSpc>
                <a:spcPct val="150000"/>
              </a:lnSpc>
            </a:pPr>
            <a:r>
              <a:rPr lang="en-US" i="1" dirty="0" smtClean="0"/>
              <a:t>“SQL injection is an attack that exploits the vulnerability of the invalidated user input and </a:t>
            </a:r>
            <a:r>
              <a:rPr lang="en-US" i="1" dirty="0" smtClean="0">
                <a:solidFill>
                  <a:schemeClr val="tx2"/>
                </a:solidFill>
              </a:rPr>
              <a:t>reveals </a:t>
            </a:r>
            <a:r>
              <a:rPr lang="en-US" i="1" dirty="0" smtClean="0"/>
              <a:t>the content of the data that are not supposed to be seen by an attacker.” </a:t>
            </a:r>
          </a:p>
          <a:p>
            <a:pPr>
              <a:lnSpc>
                <a:spcPct val="150000"/>
              </a:lnSpc>
            </a:pPr>
            <a:r>
              <a:rPr lang="en-US" i="1" dirty="0" smtClean="0"/>
              <a:t>						    - Anonymous</a:t>
            </a:r>
            <a:endParaRPr lang="en-US" i="1"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p:txBody>
      </p:sp>
      <p:sp>
        <p:nvSpPr>
          <p:cNvPr id="4" name="Slide Number Placeholder 3"/>
          <p:cNvSpPr>
            <a:spLocks noGrp="1"/>
          </p:cNvSpPr>
          <p:nvPr>
            <p:ph type="sldNum" sz="quarter" idx="12"/>
          </p:nvPr>
        </p:nvSpPr>
        <p:spPr>
          <a:xfrm>
            <a:off x="8227377" y="5885497"/>
            <a:ext cx="1315721" cy="365125"/>
          </a:xfrm>
        </p:spPr>
        <p:txBody>
          <a:bodyPr/>
          <a:lstStyle/>
          <a:p>
            <a:fld id="{F38DF745-7D3F-47F4-83A3-874385CFAA69}" type="slidenum">
              <a:rPr lang="en-US" smtClean="0"/>
              <a:pPr/>
              <a:t>3</a:t>
            </a:fld>
            <a:endParaRPr lang="en-US" dirty="0"/>
          </a:p>
        </p:txBody>
      </p:sp>
      <p:sp>
        <p:nvSpPr>
          <p:cNvPr id="5" name="Footer Placeholder 4"/>
          <p:cNvSpPr>
            <a:spLocks noGrp="1"/>
          </p:cNvSpPr>
          <p:nvPr>
            <p:ph type="ftr" sz="quarter" idx="11"/>
          </p:nvPr>
        </p:nvSpPr>
        <p:spPr>
          <a:xfrm>
            <a:off x="457200" y="6324600"/>
            <a:ext cx="3733800" cy="304800"/>
          </a:xfrm>
        </p:spPr>
        <p:txBody>
          <a:bodyPr/>
          <a:lstStyle/>
          <a:p>
            <a:r>
              <a:rPr lang="en-US" sz="1600" i="1" dirty="0" smtClean="0"/>
              <a:t>Erich Viebrock, University of the Pacific</a:t>
            </a:r>
            <a:endParaRPr lang="en-US" sz="1600" i="1" dirty="0"/>
          </a:p>
        </p:txBody>
      </p:sp>
    </p:spTree>
    <p:extLst>
      <p:ext uri="{BB962C8B-B14F-4D97-AF65-F5344CB8AC3E}">
        <p14:creationId xmlns:p14="http://schemas.microsoft.com/office/powerpoint/2010/main" val="17773685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1371600"/>
          </a:xfrm>
        </p:spPr>
        <p:txBody>
          <a:bodyPr/>
          <a:lstStyle/>
          <a:p>
            <a:r>
              <a:rPr lang="en-US" dirty="0" smtClean="0"/>
              <a:t>What is needed for </a:t>
            </a:r>
            <a:r>
              <a:rPr lang="en-US" dirty="0" err="1" smtClean="0"/>
              <a:t>sql</a:t>
            </a:r>
            <a:r>
              <a:rPr lang="en-US" dirty="0" smtClean="0"/>
              <a:t> injection?</a:t>
            </a:r>
            <a:endParaRPr lang="en-US" dirty="0"/>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SQL database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tabLst>
                <a:tab pos="2974975" algn="l"/>
              </a:tabLst>
            </a:pPr>
            <a:r>
              <a:rPr lang="en-US" dirty="0" smtClean="0"/>
              <a:t>Client can query database</a:t>
            </a:r>
          </a:p>
        </p:txBody>
      </p:sp>
      <p:sp>
        <p:nvSpPr>
          <p:cNvPr id="4" name="Slide Number Placeholder 3"/>
          <p:cNvSpPr>
            <a:spLocks noGrp="1"/>
          </p:cNvSpPr>
          <p:nvPr>
            <p:ph type="sldNum" sz="quarter" idx="12"/>
          </p:nvPr>
        </p:nvSpPr>
        <p:spPr>
          <a:xfrm>
            <a:off x="8227377" y="5885497"/>
            <a:ext cx="1315721" cy="365125"/>
          </a:xfrm>
        </p:spPr>
        <p:txBody>
          <a:bodyPr/>
          <a:lstStyle/>
          <a:p>
            <a:fld id="{F38DF745-7D3F-47F4-83A3-874385CFAA69}" type="slidenum">
              <a:rPr lang="en-US" smtClean="0"/>
              <a:pPr/>
              <a:t>4</a:t>
            </a:fld>
            <a:endParaRPr lang="en-US" dirty="0"/>
          </a:p>
        </p:txBody>
      </p:sp>
      <p:sp>
        <p:nvSpPr>
          <p:cNvPr id="5" name="Footer Placeholder 4"/>
          <p:cNvSpPr>
            <a:spLocks noGrp="1"/>
          </p:cNvSpPr>
          <p:nvPr>
            <p:ph type="ftr" sz="quarter" idx="11"/>
          </p:nvPr>
        </p:nvSpPr>
        <p:spPr>
          <a:xfrm>
            <a:off x="457200" y="6324600"/>
            <a:ext cx="3733800" cy="304800"/>
          </a:xfrm>
        </p:spPr>
        <p:txBody>
          <a:bodyPr/>
          <a:lstStyle/>
          <a:p>
            <a:r>
              <a:rPr lang="en-US" sz="1600" i="1" dirty="0" smtClean="0"/>
              <a:t>Erich Viebrock, University of the Pacific</a:t>
            </a:r>
            <a:endParaRPr lang="en-US" sz="1600" i="1" dirty="0"/>
          </a:p>
        </p:txBody>
      </p:sp>
    </p:spTree>
    <p:extLst>
      <p:ext uri="{BB962C8B-B14F-4D97-AF65-F5344CB8AC3E}">
        <p14:creationId xmlns:p14="http://schemas.microsoft.com/office/powerpoint/2010/main" val="36267685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0" y="1"/>
            <a:ext cx="8991600" cy="4676916"/>
          </a:xfrm>
        </p:spPr>
      </p:pic>
      <p:sp>
        <p:nvSpPr>
          <p:cNvPr id="2" name="Title 1"/>
          <p:cNvSpPr>
            <a:spLocks noGrp="1"/>
          </p:cNvSpPr>
          <p:nvPr>
            <p:ph type="title"/>
          </p:nvPr>
        </p:nvSpPr>
        <p:spPr/>
        <p:txBody>
          <a:bodyPr/>
          <a:lstStyle/>
          <a:p>
            <a:r>
              <a:rPr lang="en-US" dirty="0" smtClean="0"/>
              <a:t>Who uses an </a:t>
            </a:r>
            <a:r>
              <a:rPr lang="en-US" dirty="0" err="1" smtClean="0"/>
              <a:t>sql</a:t>
            </a:r>
            <a:r>
              <a:rPr lang="en-US" dirty="0" smtClean="0"/>
              <a:t> database?</a:t>
            </a:r>
            <a:endParaRPr lang="en-US" dirty="0"/>
          </a:p>
        </p:txBody>
      </p:sp>
      <p:sp>
        <p:nvSpPr>
          <p:cNvPr id="7" name="Text Placeholder 6"/>
          <p:cNvSpPr>
            <a:spLocks noGrp="1"/>
          </p:cNvSpPr>
          <p:nvPr>
            <p:ph type="body" sz="half" idx="2"/>
          </p:nvPr>
        </p:nvSpPr>
        <p:spPr/>
        <p:txBody>
          <a:bodyPr/>
          <a:lstStyle/>
          <a:p>
            <a:r>
              <a:rPr lang="en-US" dirty="0" smtClean="0"/>
              <a:t>Shopping websites, banking websites, social media websites, etc…</a:t>
            </a:r>
            <a:endParaRPr lang="en-US" dirty="0"/>
          </a:p>
        </p:txBody>
      </p:sp>
      <p:sp>
        <p:nvSpPr>
          <p:cNvPr id="12" name="Slide Number Placeholder 3"/>
          <p:cNvSpPr>
            <a:spLocks noGrp="1"/>
          </p:cNvSpPr>
          <p:nvPr>
            <p:ph type="sldNum" sz="quarter" idx="12"/>
          </p:nvPr>
        </p:nvSpPr>
        <p:spPr>
          <a:xfrm>
            <a:off x="8227377" y="5885497"/>
            <a:ext cx="1315721" cy="365125"/>
          </a:xfrm>
        </p:spPr>
        <p:txBody>
          <a:bodyPr/>
          <a:lstStyle/>
          <a:p>
            <a:fld id="{F38DF745-7D3F-47F4-83A3-874385CFAA69}" type="slidenum">
              <a:rPr lang="en-US" smtClean="0">
                <a:solidFill>
                  <a:schemeClr val="tx2"/>
                </a:solidFill>
              </a:rPr>
              <a:pPr/>
              <a:t>5</a:t>
            </a:fld>
            <a:endParaRPr lang="en-US" dirty="0">
              <a:solidFill>
                <a:schemeClr val="tx2"/>
              </a:solidFill>
            </a:endParaRPr>
          </a:p>
        </p:txBody>
      </p:sp>
      <p:sp>
        <p:nvSpPr>
          <p:cNvPr id="11" name="Footer Placeholder 4"/>
          <p:cNvSpPr>
            <a:spLocks noGrp="1"/>
          </p:cNvSpPr>
          <p:nvPr>
            <p:ph type="ftr" sz="quarter" idx="11"/>
          </p:nvPr>
        </p:nvSpPr>
        <p:spPr>
          <a:xfrm>
            <a:off x="457200" y="6324600"/>
            <a:ext cx="3733800" cy="304800"/>
          </a:xfrm>
        </p:spPr>
        <p:txBody>
          <a:bodyPr/>
          <a:lstStyle/>
          <a:p>
            <a:r>
              <a:rPr lang="en-US" sz="1600" i="1" dirty="0" smtClean="0"/>
              <a:t>Erich Viebrock, University of the Pacific</a:t>
            </a:r>
            <a:endParaRPr lang="en-US" sz="1600" i="1" dirty="0"/>
          </a:p>
        </p:txBody>
      </p:sp>
    </p:spTree>
    <p:extLst>
      <p:ext uri="{BB962C8B-B14F-4D97-AF65-F5344CB8AC3E}">
        <p14:creationId xmlns:p14="http://schemas.microsoft.com/office/powerpoint/2010/main" val="42005104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1371600"/>
          </a:xfrm>
        </p:spPr>
        <p:txBody>
          <a:bodyPr/>
          <a:lstStyle/>
          <a:p>
            <a:r>
              <a:rPr lang="en-US" dirty="0" smtClean="0"/>
              <a:t>SQL INJECTION case #1</a:t>
            </a:r>
            <a:endParaRPr lang="en-US" dirty="0"/>
          </a:p>
        </p:txBody>
      </p:sp>
      <p:sp>
        <p:nvSpPr>
          <p:cNvPr id="3" name="Content Placeholder 2"/>
          <p:cNvSpPr>
            <a:spLocks noGrp="1"/>
          </p:cNvSpPr>
          <p:nvPr>
            <p:ph idx="1"/>
          </p:nvPr>
        </p:nvSpPr>
        <p:spPr/>
        <p:txBody>
          <a:bodyPr>
            <a:normAutofit/>
          </a:bodyPr>
          <a:lstStyle/>
          <a:p>
            <a:endParaRPr lang="en-US" dirty="0" smtClean="0"/>
          </a:p>
          <a:p>
            <a:pPr>
              <a:lnSpc>
                <a:spcPct val="150000"/>
              </a:lnSpc>
            </a:pPr>
            <a:r>
              <a:rPr lang="en-US" dirty="0" smtClean="0"/>
              <a:t>July 2012 – hacker group was reported to have stolen 450,000 login credentials from Yahoo!. The logins were stored in plain text and were allegedly taken from a Yahoo subdomain, Yahoo! Voices. The group breached Yahoo’s security by using a “union-based SQL injection technique”.</a:t>
            </a:r>
          </a:p>
        </p:txBody>
      </p:sp>
      <p:sp>
        <p:nvSpPr>
          <p:cNvPr id="4" name="Slide Number Placeholder 3"/>
          <p:cNvSpPr>
            <a:spLocks noGrp="1"/>
          </p:cNvSpPr>
          <p:nvPr>
            <p:ph type="sldNum" sz="quarter" idx="12"/>
          </p:nvPr>
        </p:nvSpPr>
        <p:spPr>
          <a:xfrm>
            <a:off x="8227377" y="5885497"/>
            <a:ext cx="1315721" cy="365125"/>
          </a:xfrm>
        </p:spPr>
        <p:txBody>
          <a:bodyPr/>
          <a:lstStyle/>
          <a:p>
            <a:fld id="{F38DF745-7D3F-47F4-83A3-874385CFAA69}" type="slidenum">
              <a:rPr lang="en-US" smtClean="0"/>
              <a:pPr/>
              <a:t>6</a:t>
            </a:fld>
            <a:endParaRPr lang="en-US" dirty="0"/>
          </a:p>
        </p:txBody>
      </p:sp>
      <p:sp>
        <p:nvSpPr>
          <p:cNvPr id="5" name="Footer Placeholder 4"/>
          <p:cNvSpPr>
            <a:spLocks noGrp="1"/>
          </p:cNvSpPr>
          <p:nvPr>
            <p:ph type="ftr" sz="quarter" idx="11"/>
          </p:nvPr>
        </p:nvSpPr>
        <p:spPr>
          <a:xfrm>
            <a:off x="457200" y="6324600"/>
            <a:ext cx="3733800" cy="304800"/>
          </a:xfrm>
        </p:spPr>
        <p:txBody>
          <a:bodyPr/>
          <a:lstStyle/>
          <a:p>
            <a:r>
              <a:rPr lang="en-US" sz="1600" i="1" dirty="0" smtClean="0"/>
              <a:t>Erich Viebrock, University of the Pacific</a:t>
            </a:r>
            <a:endParaRPr lang="en-US" sz="1600" i="1" dirty="0"/>
          </a:p>
        </p:txBody>
      </p:sp>
    </p:spTree>
    <p:extLst>
      <p:ext uri="{BB962C8B-B14F-4D97-AF65-F5344CB8AC3E}">
        <p14:creationId xmlns:p14="http://schemas.microsoft.com/office/powerpoint/2010/main" val="22107044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1371600"/>
          </a:xfrm>
        </p:spPr>
        <p:txBody>
          <a:bodyPr/>
          <a:lstStyle/>
          <a:p>
            <a:r>
              <a:rPr lang="en-US" dirty="0" smtClean="0"/>
              <a:t>SQL INJECTION Case #2</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October 1</a:t>
            </a:r>
            <a:r>
              <a:rPr lang="en-US" baseline="30000" dirty="0" smtClean="0"/>
              <a:t>st</a:t>
            </a:r>
            <a:r>
              <a:rPr lang="en-US" dirty="0" smtClean="0"/>
              <a:t>, 2012 – hacker group “Team </a:t>
            </a:r>
            <a:r>
              <a:rPr lang="en-US" dirty="0" err="1" smtClean="0"/>
              <a:t>GhostShell</a:t>
            </a:r>
            <a:r>
              <a:rPr lang="en-US" dirty="0" smtClean="0"/>
              <a:t>” published the personal records of students, faculty, employees, and alumni from 53 universities including Harvard, Princeton, Stanford, Cornell, Johns Hopkins, and the University of Zurich on pastebin.com. The hackers claimed that they were trying to “raise awareness towards the changes made in today’s education”, bemoaning changing education laws in Europe and increases in tuition in the United States.</a:t>
            </a:r>
          </a:p>
        </p:txBody>
      </p:sp>
      <p:sp>
        <p:nvSpPr>
          <p:cNvPr id="4" name="Slide Number Placeholder 3"/>
          <p:cNvSpPr>
            <a:spLocks noGrp="1"/>
          </p:cNvSpPr>
          <p:nvPr>
            <p:ph type="sldNum" sz="quarter" idx="12"/>
          </p:nvPr>
        </p:nvSpPr>
        <p:spPr>
          <a:xfrm>
            <a:off x="8227377" y="5885497"/>
            <a:ext cx="1315721" cy="365125"/>
          </a:xfrm>
        </p:spPr>
        <p:txBody>
          <a:bodyPr/>
          <a:lstStyle/>
          <a:p>
            <a:fld id="{F38DF745-7D3F-47F4-83A3-874385CFAA69}" type="slidenum">
              <a:rPr lang="en-US" smtClean="0"/>
              <a:pPr/>
              <a:t>7</a:t>
            </a:fld>
            <a:endParaRPr lang="en-US" dirty="0"/>
          </a:p>
        </p:txBody>
      </p:sp>
      <p:sp>
        <p:nvSpPr>
          <p:cNvPr id="5" name="Footer Placeholder 4"/>
          <p:cNvSpPr>
            <a:spLocks noGrp="1"/>
          </p:cNvSpPr>
          <p:nvPr>
            <p:ph type="ftr" sz="quarter" idx="11"/>
          </p:nvPr>
        </p:nvSpPr>
        <p:spPr>
          <a:xfrm>
            <a:off x="457200" y="6324600"/>
            <a:ext cx="3733800" cy="304800"/>
          </a:xfrm>
        </p:spPr>
        <p:txBody>
          <a:bodyPr/>
          <a:lstStyle/>
          <a:p>
            <a:r>
              <a:rPr lang="en-US" sz="1600" i="1" dirty="0" smtClean="0"/>
              <a:t>Erich Viebrock, University of the Pacific</a:t>
            </a:r>
            <a:endParaRPr lang="en-US" sz="1600" i="1" dirty="0"/>
          </a:p>
        </p:txBody>
      </p:sp>
    </p:spTree>
    <p:extLst>
      <p:ext uri="{BB962C8B-B14F-4D97-AF65-F5344CB8AC3E}">
        <p14:creationId xmlns:p14="http://schemas.microsoft.com/office/powerpoint/2010/main" val="41362737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1371600"/>
          </a:xfrm>
        </p:spPr>
        <p:txBody>
          <a:bodyPr/>
          <a:lstStyle/>
          <a:p>
            <a:r>
              <a:rPr lang="en-US" dirty="0" smtClean="0"/>
              <a:t>SQL INJECTION Case #3</a:t>
            </a:r>
            <a:endParaRPr lang="en-US" dirty="0"/>
          </a:p>
        </p:txBody>
      </p:sp>
      <p:sp>
        <p:nvSpPr>
          <p:cNvPr id="3" name="Content Placeholder 2"/>
          <p:cNvSpPr>
            <a:spLocks noGrp="1"/>
          </p:cNvSpPr>
          <p:nvPr>
            <p:ph idx="1"/>
          </p:nvPr>
        </p:nvSpPr>
        <p:spPr/>
        <p:txBody>
          <a:bodyPr>
            <a:normAutofit/>
          </a:bodyPr>
          <a:lstStyle/>
          <a:p>
            <a:endParaRPr lang="en-US" dirty="0" smtClean="0"/>
          </a:p>
          <a:p>
            <a:pPr>
              <a:lnSpc>
                <a:spcPct val="150000"/>
              </a:lnSpc>
            </a:pPr>
            <a:r>
              <a:rPr lang="en-US" dirty="0" smtClean="0"/>
              <a:t>June 27</a:t>
            </a:r>
            <a:r>
              <a:rPr lang="en-US" baseline="30000" dirty="0" smtClean="0"/>
              <a:t>th</a:t>
            </a:r>
            <a:r>
              <a:rPr lang="en-US" dirty="0" smtClean="0"/>
              <a:t>, 2013 – hacker group “</a:t>
            </a:r>
            <a:r>
              <a:rPr lang="en-US" dirty="0" err="1" smtClean="0"/>
              <a:t>RedHack</a:t>
            </a:r>
            <a:r>
              <a:rPr lang="en-US" dirty="0" smtClean="0"/>
              <a:t>” breached Istanbul Administration Site. They claimed that they’ve been able to erase people’s debts to water, gas, Internet, electricity, and telephone companies. Additionally, they published admin user name and password for other citizens to log in and clear their debts early morning. They announced the news from twitter.</a:t>
            </a:r>
          </a:p>
        </p:txBody>
      </p:sp>
      <p:sp>
        <p:nvSpPr>
          <p:cNvPr id="4" name="Slide Number Placeholder 3"/>
          <p:cNvSpPr>
            <a:spLocks noGrp="1"/>
          </p:cNvSpPr>
          <p:nvPr>
            <p:ph type="sldNum" sz="quarter" idx="12"/>
          </p:nvPr>
        </p:nvSpPr>
        <p:spPr>
          <a:xfrm>
            <a:off x="8227377" y="5885497"/>
            <a:ext cx="1315721" cy="365125"/>
          </a:xfrm>
        </p:spPr>
        <p:txBody>
          <a:bodyPr/>
          <a:lstStyle/>
          <a:p>
            <a:fld id="{F38DF745-7D3F-47F4-83A3-874385CFAA69}" type="slidenum">
              <a:rPr lang="en-US" smtClean="0"/>
              <a:pPr/>
              <a:t>8</a:t>
            </a:fld>
            <a:endParaRPr lang="en-US" dirty="0"/>
          </a:p>
        </p:txBody>
      </p:sp>
      <p:sp>
        <p:nvSpPr>
          <p:cNvPr id="5" name="Footer Placeholder 4"/>
          <p:cNvSpPr>
            <a:spLocks noGrp="1"/>
          </p:cNvSpPr>
          <p:nvPr>
            <p:ph type="ftr" sz="quarter" idx="11"/>
          </p:nvPr>
        </p:nvSpPr>
        <p:spPr>
          <a:xfrm>
            <a:off x="457200" y="6324600"/>
            <a:ext cx="3733800" cy="304800"/>
          </a:xfrm>
        </p:spPr>
        <p:txBody>
          <a:bodyPr/>
          <a:lstStyle/>
          <a:p>
            <a:r>
              <a:rPr lang="en-US" sz="1600" i="1" dirty="0" smtClean="0"/>
              <a:t>Erich Viebrock, University of the Pacific</a:t>
            </a:r>
            <a:endParaRPr lang="en-US" sz="1600" i="1" dirty="0"/>
          </a:p>
        </p:txBody>
      </p:sp>
    </p:spTree>
    <p:extLst>
      <p:ext uri="{BB962C8B-B14F-4D97-AF65-F5344CB8AC3E}">
        <p14:creationId xmlns:p14="http://schemas.microsoft.com/office/powerpoint/2010/main" val="29256589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600200" y="838200"/>
            <a:ext cx="5848884" cy="4648199"/>
          </a:xfrm>
        </p:spPr>
      </p:pic>
      <p:sp>
        <p:nvSpPr>
          <p:cNvPr id="12" name="Slide Number Placeholder 3"/>
          <p:cNvSpPr>
            <a:spLocks noGrp="1"/>
          </p:cNvSpPr>
          <p:nvPr>
            <p:ph type="sldNum" sz="quarter" idx="12"/>
          </p:nvPr>
        </p:nvSpPr>
        <p:spPr>
          <a:xfrm>
            <a:off x="8227377" y="5885497"/>
            <a:ext cx="1315721" cy="365125"/>
          </a:xfrm>
        </p:spPr>
        <p:txBody>
          <a:bodyPr/>
          <a:lstStyle/>
          <a:p>
            <a:fld id="{F38DF745-7D3F-47F4-83A3-874385CFAA69}" type="slidenum">
              <a:rPr lang="en-US" smtClean="0">
                <a:solidFill>
                  <a:schemeClr val="tx2"/>
                </a:solidFill>
              </a:rPr>
              <a:pPr/>
              <a:t>9</a:t>
            </a:fld>
            <a:endParaRPr lang="en-US" dirty="0">
              <a:solidFill>
                <a:schemeClr val="tx2"/>
              </a:solidFill>
            </a:endParaRPr>
          </a:p>
        </p:txBody>
      </p:sp>
      <p:sp>
        <p:nvSpPr>
          <p:cNvPr id="11" name="Footer Placeholder 4"/>
          <p:cNvSpPr>
            <a:spLocks noGrp="1"/>
          </p:cNvSpPr>
          <p:nvPr>
            <p:ph type="ftr" sz="quarter" idx="11"/>
          </p:nvPr>
        </p:nvSpPr>
        <p:spPr>
          <a:xfrm>
            <a:off x="457200" y="6324600"/>
            <a:ext cx="3733800" cy="304800"/>
          </a:xfrm>
        </p:spPr>
        <p:txBody>
          <a:bodyPr/>
          <a:lstStyle/>
          <a:p>
            <a:r>
              <a:rPr lang="en-US" sz="1600" i="1" dirty="0" smtClean="0"/>
              <a:t>Erich Viebrock, University of the Pacific</a:t>
            </a:r>
            <a:endParaRPr lang="en-US" sz="1600" i="1" dirty="0"/>
          </a:p>
        </p:txBody>
      </p:sp>
    </p:spTree>
    <p:extLst>
      <p:ext uri="{BB962C8B-B14F-4D97-AF65-F5344CB8AC3E}">
        <p14:creationId xmlns:p14="http://schemas.microsoft.com/office/powerpoint/2010/main" val="13991403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595</TotalTime>
  <Words>646</Words>
  <Application>Microsoft Office PowerPoint</Application>
  <PresentationFormat>On-screen Show (4:3)</PresentationFormat>
  <Paragraphs>121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Essential</vt:lpstr>
      <vt:lpstr>SQL Injection   Erich Viebrock</vt:lpstr>
      <vt:lpstr>Overview</vt:lpstr>
      <vt:lpstr>What is sql injection?</vt:lpstr>
      <vt:lpstr>What is needed for sql injection?</vt:lpstr>
      <vt:lpstr>Who uses an sql database?</vt:lpstr>
      <vt:lpstr>SQL INJECTION case #1</vt:lpstr>
      <vt:lpstr>SQL INJECTION Case #2</vt:lpstr>
      <vt:lpstr>SQL INJECTION Case #3</vt:lpstr>
      <vt:lpstr>PowerPoint Presentation</vt:lpstr>
      <vt:lpstr>Sql query process</vt:lpstr>
      <vt:lpstr>Sql query process</vt:lpstr>
      <vt:lpstr>Sql injection Attack</vt:lpstr>
      <vt:lpstr>Sql injection defense</vt:lpstr>
      <vt:lpstr>Sql injection defense</vt:lpstr>
      <vt:lpstr>Sql injection defense</vt:lpstr>
      <vt:lpstr>Resources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Former Projects</dc:title>
  <dc:creator>Erich Viebrock</dc:creator>
  <cp:lastModifiedBy>Erich Viebrock</cp:lastModifiedBy>
  <cp:revision>58</cp:revision>
  <dcterms:created xsi:type="dcterms:W3CDTF">2013-11-07T06:36:24Z</dcterms:created>
  <dcterms:modified xsi:type="dcterms:W3CDTF">2013-11-12T05:45:42Z</dcterms:modified>
</cp:coreProperties>
</file>