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76" r:id="rId6"/>
    <p:sldId id="277" r:id="rId7"/>
    <p:sldId id="278" r:id="rId8"/>
    <p:sldId id="260" r:id="rId9"/>
    <p:sldId id="261" r:id="rId10"/>
    <p:sldId id="268" r:id="rId11"/>
    <p:sldId id="270" r:id="rId12"/>
    <p:sldId id="271" r:id="rId13"/>
    <p:sldId id="273" r:id="rId14"/>
    <p:sldId id="275" r:id="rId15"/>
    <p:sldId id="281" r:id="rId16"/>
    <p:sldId id="280" r:id="rId17"/>
    <p:sldId id="27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86842"/>
  </p:normalViewPr>
  <p:slideViewPr>
    <p:cSldViewPr snapToGrid="0">
      <p:cViewPr>
        <p:scale>
          <a:sx n="82" d="100"/>
          <a:sy n="82" d="100"/>
        </p:scale>
        <p:origin x="4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64EDF-DF89-4C87-B0CC-FCEDCC8708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F79A9B-B9BC-474E-A02F-4E06114677C4}">
      <dgm:prSet/>
      <dgm:spPr/>
      <dgm:t>
        <a:bodyPr/>
        <a:lstStyle/>
        <a:p>
          <a:r>
            <a:rPr lang="en-US"/>
            <a:t>Goal: </a:t>
          </a:r>
          <a:r>
            <a:rPr lang="en-GB"/>
            <a:t>to identify characteristics associated with US citizens that earn more or less than $50,000 per year based off data collected in the census.</a:t>
          </a:r>
          <a:endParaRPr lang="en-US"/>
        </a:p>
      </dgm:t>
    </dgm:pt>
    <dgm:pt modelId="{09D4F9B7-6473-4444-AA0E-FD37D100D4E2}" type="parTrans" cxnId="{71CA8030-908D-4742-8731-3D4F9629AE27}">
      <dgm:prSet/>
      <dgm:spPr/>
      <dgm:t>
        <a:bodyPr/>
        <a:lstStyle/>
        <a:p>
          <a:endParaRPr lang="en-US"/>
        </a:p>
      </dgm:t>
    </dgm:pt>
    <dgm:pt modelId="{6268FBF6-14EC-4354-A125-32EFB4FDCE42}" type="sibTrans" cxnId="{71CA8030-908D-4742-8731-3D4F9629AE27}">
      <dgm:prSet/>
      <dgm:spPr/>
      <dgm:t>
        <a:bodyPr/>
        <a:lstStyle/>
        <a:p>
          <a:endParaRPr lang="en-US"/>
        </a:p>
      </dgm:t>
    </dgm:pt>
    <dgm:pt modelId="{B1CE7E09-AFE0-49FA-8857-7CA08758BE01}">
      <dgm:prSet/>
      <dgm:spPr/>
      <dgm:t>
        <a:bodyPr/>
        <a:lstStyle/>
        <a:p>
          <a:r>
            <a:rPr lang="en-GB"/>
            <a:t>Why? Identifying such characteristics can help inform policies around social welfare, job training, education, etc.</a:t>
          </a:r>
          <a:endParaRPr lang="en-US"/>
        </a:p>
      </dgm:t>
    </dgm:pt>
    <dgm:pt modelId="{FEA3488B-70FB-4FC8-9D1E-BB1101E17DFB}" type="parTrans" cxnId="{48998C9D-3443-41F8-A926-B339ED6AC694}">
      <dgm:prSet/>
      <dgm:spPr/>
      <dgm:t>
        <a:bodyPr/>
        <a:lstStyle/>
        <a:p>
          <a:endParaRPr lang="en-US"/>
        </a:p>
      </dgm:t>
    </dgm:pt>
    <dgm:pt modelId="{2F6C04A8-249E-46F8-A038-E960A8EE966F}" type="sibTrans" cxnId="{48998C9D-3443-41F8-A926-B339ED6AC694}">
      <dgm:prSet/>
      <dgm:spPr/>
      <dgm:t>
        <a:bodyPr/>
        <a:lstStyle/>
        <a:p>
          <a:endParaRPr lang="en-US"/>
        </a:p>
      </dgm:t>
    </dgm:pt>
    <dgm:pt modelId="{1E5B3332-7674-1A4F-9C65-5F8E8DBC7FAA}" type="pres">
      <dgm:prSet presAssocID="{16364EDF-DF89-4C87-B0CC-FCEDCC870805}" presName="vert0" presStyleCnt="0">
        <dgm:presLayoutVars>
          <dgm:dir/>
          <dgm:animOne val="branch"/>
          <dgm:animLvl val="lvl"/>
        </dgm:presLayoutVars>
      </dgm:prSet>
      <dgm:spPr/>
    </dgm:pt>
    <dgm:pt modelId="{34F904B1-680D-2944-B8BA-1A6F0BDD9811}" type="pres">
      <dgm:prSet presAssocID="{FFF79A9B-B9BC-474E-A02F-4E06114677C4}" presName="thickLine" presStyleLbl="alignNode1" presStyleIdx="0" presStyleCnt="2"/>
      <dgm:spPr/>
    </dgm:pt>
    <dgm:pt modelId="{AFB62523-DA9D-5B46-B5C6-F23D51792041}" type="pres">
      <dgm:prSet presAssocID="{FFF79A9B-B9BC-474E-A02F-4E06114677C4}" presName="horz1" presStyleCnt="0"/>
      <dgm:spPr/>
    </dgm:pt>
    <dgm:pt modelId="{61F0839D-1EF3-7447-8DDD-EE86C0C08165}" type="pres">
      <dgm:prSet presAssocID="{FFF79A9B-B9BC-474E-A02F-4E06114677C4}" presName="tx1" presStyleLbl="revTx" presStyleIdx="0" presStyleCnt="2"/>
      <dgm:spPr/>
    </dgm:pt>
    <dgm:pt modelId="{C3BFA4AB-3D47-8740-ABA6-9DB50CFDE9E5}" type="pres">
      <dgm:prSet presAssocID="{FFF79A9B-B9BC-474E-A02F-4E06114677C4}" presName="vert1" presStyleCnt="0"/>
      <dgm:spPr/>
    </dgm:pt>
    <dgm:pt modelId="{FD957D7F-92FE-7648-8983-75564027F63A}" type="pres">
      <dgm:prSet presAssocID="{B1CE7E09-AFE0-49FA-8857-7CA08758BE01}" presName="thickLine" presStyleLbl="alignNode1" presStyleIdx="1" presStyleCnt="2"/>
      <dgm:spPr/>
    </dgm:pt>
    <dgm:pt modelId="{71F9EE84-0A10-EC4C-A5A0-23A77C244232}" type="pres">
      <dgm:prSet presAssocID="{B1CE7E09-AFE0-49FA-8857-7CA08758BE01}" presName="horz1" presStyleCnt="0"/>
      <dgm:spPr/>
    </dgm:pt>
    <dgm:pt modelId="{E557C294-B313-D34A-9A18-30B0AE31F104}" type="pres">
      <dgm:prSet presAssocID="{B1CE7E09-AFE0-49FA-8857-7CA08758BE01}" presName="tx1" presStyleLbl="revTx" presStyleIdx="1" presStyleCnt="2"/>
      <dgm:spPr/>
    </dgm:pt>
    <dgm:pt modelId="{D5E13226-A70D-3341-B8EF-5F51BE324A8A}" type="pres">
      <dgm:prSet presAssocID="{B1CE7E09-AFE0-49FA-8857-7CA08758BE01}" presName="vert1" presStyleCnt="0"/>
      <dgm:spPr/>
    </dgm:pt>
  </dgm:ptLst>
  <dgm:cxnLst>
    <dgm:cxn modelId="{71CA8030-908D-4742-8731-3D4F9629AE27}" srcId="{16364EDF-DF89-4C87-B0CC-FCEDCC870805}" destId="{FFF79A9B-B9BC-474E-A02F-4E06114677C4}" srcOrd="0" destOrd="0" parTransId="{09D4F9B7-6473-4444-AA0E-FD37D100D4E2}" sibTransId="{6268FBF6-14EC-4354-A125-32EFB4FDCE42}"/>
    <dgm:cxn modelId="{634C1B86-408C-4143-AD54-924BA08192AF}" type="presOf" srcId="{B1CE7E09-AFE0-49FA-8857-7CA08758BE01}" destId="{E557C294-B313-D34A-9A18-30B0AE31F104}" srcOrd="0" destOrd="0" presId="urn:microsoft.com/office/officeart/2008/layout/LinedList"/>
    <dgm:cxn modelId="{48998C9D-3443-41F8-A926-B339ED6AC694}" srcId="{16364EDF-DF89-4C87-B0CC-FCEDCC870805}" destId="{B1CE7E09-AFE0-49FA-8857-7CA08758BE01}" srcOrd="1" destOrd="0" parTransId="{FEA3488B-70FB-4FC8-9D1E-BB1101E17DFB}" sibTransId="{2F6C04A8-249E-46F8-A038-E960A8EE966F}"/>
    <dgm:cxn modelId="{49C939A1-83B0-F24D-A260-13FBA3369E18}" type="presOf" srcId="{16364EDF-DF89-4C87-B0CC-FCEDCC870805}" destId="{1E5B3332-7674-1A4F-9C65-5F8E8DBC7FAA}" srcOrd="0" destOrd="0" presId="urn:microsoft.com/office/officeart/2008/layout/LinedList"/>
    <dgm:cxn modelId="{3909C1A8-573D-A041-A594-EF3E56942288}" type="presOf" srcId="{FFF79A9B-B9BC-474E-A02F-4E06114677C4}" destId="{61F0839D-1EF3-7447-8DDD-EE86C0C08165}" srcOrd="0" destOrd="0" presId="urn:microsoft.com/office/officeart/2008/layout/LinedList"/>
    <dgm:cxn modelId="{ECE41F77-EDB0-DF4A-91FC-63F6429D302E}" type="presParOf" srcId="{1E5B3332-7674-1A4F-9C65-5F8E8DBC7FAA}" destId="{34F904B1-680D-2944-B8BA-1A6F0BDD9811}" srcOrd="0" destOrd="0" presId="urn:microsoft.com/office/officeart/2008/layout/LinedList"/>
    <dgm:cxn modelId="{19CF3334-65B2-0E49-A14F-C2B450E07719}" type="presParOf" srcId="{1E5B3332-7674-1A4F-9C65-5F8E8DBC7FAA}" destId="{AFB62523-DA9D-5B46-B5C6-F23D51792041}" srcOrd="1" destOrd="0" presId="urn:microsoft.com/office/officeart/2008/layout/LinedList"/>
    <dgm:cxn modelId="{80BB5E5D-78CB-5943-AABE-CD68EE09499F}" type="presParOf" srcId="{AFB62523-DA9D-5B46-B5C6-F23D51792041}" destId="{61F0839D-1EF3-7447-8DDD-EE86C0C08165}" srcOrd="0" destOrd="0" presId="urn:microsoft.com/office/officeart/2008/layout/LinedList"/>
    <dgm:cxn modelId="{5417C81C-1B3D-DD40-82D1-9986F6F3D487}" type="presParOf" srcId="{AFB62523-DA9D-5B46-B5C6-F23D51792041}" destId="{C3BFA4AB-3D47-8740-ABA6-9DB50CFDE9E5}" srcOrd="1" destOrd="0" presId="urn:microsoft.com/office/officeart/2008/layout/LinedList"/>
    <dgm:cxn modelId="{6DDA13A4-8902-E546-8CA8-08A44218FA78}" type="presParOf" srcId="{1E5B3332-7674-1A4F-9C65-5F8E8DBC7FAA}" destId="{FD957D7F-92FE-7648-8983-75564027F63A}" srcOrd="2" destOrd="0" presId="urn:microsoft.com/office/officeart/2008/layout/LinedList"/>
    <dgm:cxn modelId="{4358D10D-48E9-974D-BB30-19F1A464C908}" type="presParOf" srcId="{1E5B3332-7674-1A4F-9C65-5F8E8DBC7FAA}" destId="{71F9EE84-0A10-EC4C-A5A0-23A77C244232}" srcOrd="3" destOrd="0" presId="urn:microsoft.com/office/officeart/2008/layout/LinedList"/>
    <dgm:cxn modelId="{8FF2B09C-4676-A742-911E-1B1257457E21}" type="presParOf" srcId="{71F9EE84-0A10-EC4C-A5A0-23A77C244232}" destId="{E557C294-B313-D34A-9A18-30B0AE31F104}" srcOrd="0" destOrd="0" presId="urn:microsoft.com/office/officeart/2008/layout/LinedList"/>
    <dgm:cxn modelId="{D8B75E5C-7852-FF42-A395-2A5B3AF7A2DE}" type="presParOf" srcId="{71F9EE84-0A10-EC4C-A5A0-23A77C244232}" destId="{D5E13226-A70D-3341-B8EF-5F51BE324A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BBAC7C-D828-4128-862A-7C64F14840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4BF157-4E5E-4137-8BF3-0D6FF3685DBF}">
      <dgm:prSet/>
      <dgm:spPr/>
      <dgm:t>
        <a:bodyPr/>
        <a:lstStyle/>
        <a:p>
          <a:r>
            <a:rPr lang="en-GB"/>
            <a:t>Feature engineering e.g. scaling numerical features</a:t>
          </a:r>
          <a:endParaRPr lang="en-US"/>
        </a:p>
      </dgm:t>
    </dgm:pt>
    <dgm:pt modelId="{71DB7E48-9244-4055-9468-B3D4AE5C1FE5}" type="parTrans" cxnId="{8C13D6C4-027F-4F55-B0D6-F52BB4F72FD9}">
      <dgm:prSet/>
      <dgm:spPr/>
      <dgm:t>
        <a:bodyPr/>
        <a:lstStyle/>
        <a:p>
          <a:endParaRPr lang="en-US"/>
        </a:p>
      </dgm:t>
    </dgm:pt>
    <dgm:pt modelId="{EFE857CB-7AD9-4429-A7C4-C88CED66EB2F}" type="sibTrans" cxnId="{8C13D6C4-027F-4F55-B0D6-F52BB4F72FD9}">
      <dgm:prSet/>
      <dgm:spPr/>
      <dgm:t>
        <a:bodyPr/>
        <a:lstStyle/>
        <a:p>
          <a:endParaRPr lang="en-US"/>
        </a:p>
      </dgm:t>
    </dgm:pt>
    <dgm:pt modelId="{0F616E95-16DF-48B2-8DA8-62C1CB73D42B}">
      <dgm:prSet/>
      <dgm:spPr/>
      <dgm:t>
        <a:bodyPr/>
        <a:lstStyle/>
        <a:p>
          <a:r>
            <a:rPr lang="en-GB"/>
            <a:t>Hyperparameter Tuning &amp; Cross-Validation</a:t>
          </a:r>
          <a:endParaRPr lang="en-US"/>
        </a:p>
      </dgm:t>
    </dgm:pt>
    <dgm:pt modelId="{9522C803-E25F-4662-B3E2-861448C44310}" type="parTrans" cxnId="{BB70743C-A4ED-4712-A7F1-446CE2B8A803}">
      <dgm:prSet/>
      <dgm:spPr/>
      <dgm:t>
        <a:bodyPr/>
        <a:lstStyle/>
        <a:p>
          <a:endParaRPr lang="en-US"/>
        </a:p>
      </dgm:t>
    </dgm:pt>
    <dgm:pt modelId="{31F492E2-873B-4D1C-BC2F-E0CCC0A4BE77}" type="sibTrans" cxnId="{BB70743C-A4ED-4712-A7F1-446CE2B8A803}">
      <dgm:prSet/>
      <dgm:spPr/>
      <dgm:t>
        <a:bodyPr/>
        <a:lstStyle/>
        <a:p>
          <a:endParaRPr lang="en-US"/>
        </a:p>
      </dgm:t>
    </dgm:pt>
    <dgm:pt modelId="{88295DBE-8693-4037-91AB-5D2845088122}">
      <dgm:prSet/>
      <dgm:spPr/>
      <dgm:t>
        <a:bodyPr/>
        <a:lstStyle/>
        <a:p>
          <a:r>
            <a:rPr lang="en-GB"/>
            <a:t>Limited Granularity of Occupation Data</a:t>
          </a:r>
          <a:endParaRPr lang="en-US"/>
        </a:p>
      </dgm:t>
    </dgm:pt>
    <dgm:pt modelId="{EDB3B754-47BE-472E-8BCF-610EF6EDFF4F}" type="parTrans" cxnId="{8723DA53-FA1A-48EF-9468-5C4673D25CC3}">
      <dgm:prSet/>
      <dgm:spPr/>
      <dgm:t>
        <a:bodyPr/>
        <a:lstStyle/>
        <a:p>
          <a:endParaRPr lang="en-US"/>
        </a:p>
      </dgm:t>
    </dgm:pt>
    <dgm:pt modelId="{51AF79B1-4FA8-43E1-A3F5-F96FCC99A539}" type="sibTrans" cxnId="{8723DA53-FA1A-48EF-9468-5C4673D25CC3}">
      <dgm:prSet/>
      <dgm:spPr/>
      <dgm:t>
        <a:bodyPr/>
        <a:lstStyle/>
        <a:p>
          <a:endParaRPr lang="en-US"/>
        </a:p>
      </dgm:t>
    </dgm:pt>
    <dgm:pt modelId="{5E7ED13D-E6F9-4AD4-9EDA-4BA132C53988}">
      <dgm:prSet/>
      <dgm:spPr/>
      <dgm:t>
        <a:bodyPr/>
        <a:lstStyle/>
        <a:p>
          <a:r>
            <a:rPr lang="en-GB"/>
            <a:t>Absence of Economic Factors</a:t>
          </a:r>
          <a:endParaRPr lang="en-US"/>
        </a:p>
      </dgm:t>
    </dgm:pt>
    <dgm:pt modelId="{62981054-9AFD-4BD8-B5F3-5CAFF40F1C6E}" type="parTrans" cxnId="{119495D7-A340-45E1-A02D-558303DB1B54}">
      <dgm:prSet/>
      <dgm:spPr/>
      <dgm:t>
        <a:bodyPr/>
        <a:lstStyle/>
        <a:p>
          <a:endParaRPr lang="en-US"/>
        </a:p>
      </dgm:t>
    </dgm:pt>
    <dgm:pt modelId="{04FD0E92-9977-4D15-9648-547E82E37551}" type="sibTrans" cxnId="{119495D7-A340-45E1-A02D-558303DB1B54}">
      <dgm:prSet/>
      <dgm:spPr/>
      <dgm:t>
        <a:bodyPr/>
        <a:lstStyle/>
        <a:p>
          <a:endParaRPr lang="en-US"/>
        </a:p>
      </dgm:t>
    </dgm:pt>
    <dgm:pt modelId="{7E4CDA95-89D1-495C-9F5F-2509308D4AB5}">
      <dgm:prSet/>
      <dgm:spPr/>
      <dgm:t>
        <a:bodyPr/>
        <a:lstStyle/>
        <a:p>
          <a:r>
            <a:rPr lang="en-GB"/>
            <a:t>Geographical Deprivation Factors</a:t>
          </a:r>
          <a:endParaRPr lang="en-US"/>
        </a:p>
      </dgm:t>
    </dgm:pt>
    <dgm:pt modelId="{B09579A3-D3B3-48DB-B128-5B39F928442F}" type="parTrans" cxnId="{59FA5476-2871-499F-A13A-DCC64A206CA9}">
      <dgm:prSet/>
      <dgm:spPr/>
      <dgm:t>
        <a:bodyPr/>
        <a:lstStyle/>
        <a:p>
          <a:endParaRPr lang="en-US"/>
        </a:p>
      </dgm:t>
    </dgm:pt>
    <dgm:pt modelId="{9100DCB5-1184-4312-946E-810EC9EBAD16}" type="sibTrans" cxnId="{59FA5476-2871-499F-A13A-DCC64A206CA9}">
      <dgm:prSet/>
      <dgm:spPr/>
      <dgm:t>
        <a:bodyPr/>
        <a:lstStyle/>
        <a:p>
          <a:endParaRPr lang="en-US"/>
        </a:p>
      </dgm:t>
    </dgm:pt>
    <dgm:pt modelId="{442C60B1-771E-4DC0-A394-79C5E804DC34}" type="pres">
      <dgm:prSet presAssocID="{52BBAC7C-D828-4128-862A-7C64F14840FD}" presName="root" presStyleCnt="0">
        <dgm:presLayoutVars>
          <dgm:dir/>
          <dgm:resizeHandles val="exact"/>
        </dgm:presLayoutVars>
      </dgm:prSet>
      <dgm:spPr/>
    </dgm:pt>
    <dgm:pt modelId="{B94E4EC6-C192-42FD-AC51-93D86D040D1C}" type="pres">
      <dgm:prSet presAssocID="{1A4BF157-4E5E-4137-8BF3-0D6FF3685DBF}" presName="compNode" presStyleCnt="0"/>
      <dgm:spPr/>
    </dgm:pt>
    <dgm:pt modelId="{F3235112-EC2D-412A-B8B1-B6088CAA1638}" type="pres">
      <dgm:prSet presAssocID="{1A4BF157-4E5E-4137-8BF3-0D6FF3685DBF}" presName="bgRect" presStyleLbl="bgShp" presStyleIdx="0" presStyleCnt="5"/>
      <dgm:spPr/>
    </dgm:pt>
    <dgm:pt modelId="{D80FE965-2691-4D8B-905F-DB15DF46F2D8}" type="pres">
      <dgm:prSet presAssocID="{1A4BF157-4E5E-4137-8BF3-0D6FF3685D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D57BB45-1954-4174-A0D0-C44EE698C05A}" type="pres">
      <dgm:prSet presAssocID="{1A4BF157-4E5E-4137-8BF3-0D6FF3685DBF}" presName="spaceRect" presStyleCnt="0"/>
      <dgm:spPr/>
    </dgm:pt>
    <dgm:pt modelId="{2EF2ABB5-6889-4DDC-8A83-525FD07A2A25}" type="pres">
      <dgm:prSet presAssocID="{1A4BF157-4E5E-4137-8BF3-0D6FF3685DBF}" presName="parTx" presStyleLbl="revTx" presStyleIdx="0" presStyleCnt="5">
        <dgm:presLayoutVars>
          <dgm:chMax val="0"/>
          <dgm:chPref val="0"/>
        </dgm:presLayoutVars>
      </dgm:prSet>
      <dgm:spPr/>
    </dgm:pt>
    <dgm:pt modelId="{5D187B11-3F04-4C49-8D77-25E52AE58066}" type="pres">
      <dgm:prSet presAssocID="{EFE857CB-7AD9-4429-A7C4-C88CED66EB2F}" presName="sibTrans" presStyleCnt="0"/>
      <dgm:spPr/>
    </dgm:pt>
    <dgm:pt modelId="{0073B92B-6F0B-447F-9F7D-F5DFBE272DE1}" type="pres">
      <dgm:prSet presAssocID="{0F616E95-16DF-48B2-8DA8-62C1CB73D42B}" presName="compNode" presStyleCnt="0"/>
      <dgm:spPr/>
    </dgm:pt>
    <dgm:pt modelId="{6C72474C-048B-48E7-81D3-27A6673BBCD0}" type="pres">
      <dgm:prSet presAssocID="{0F616E95-16DF-48B2-8DA8-62C1CB73D42B}" presName="bgRect" presStyleLbl="bgShp" presStyleIdx="1" presStyleCnt="5"/>
      <dgm:spPr/>
    </dgm:pt>
    <dgm:pt modelId="{0D3FB902-9136-48B1-9F13-F4B65DDE09C4}" type="pres">
      <dgm:prSet presAssocID="{0F616E95-16DF-48B2-8DA8-62C1CB73D42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A5EEF53-2A3F-4743-B0B6-08C34BF17F76}" type="pres">
      <dgm:prSet presAssocID="{0F616E95-16DF-48B2-8DA8-62C1CB73D42B}" presName="spaceRect" presStyleCnt="0"/>
      <dgm:spPr/>
    </dgm:pt>
    <dgm:pt modelId="{FA9EE50D-5B14-43AC-BFFD-38E60DB1372C}" type="pres">
      <dgm:prSet presAssocID="{0F616E95-16DF-48B2-8DA8-62C1CB73D42B}" presName="parTx" presStyleLbl="revTx" presStyleIdx="1" presStyleCnt="5">
        <dgm:presLayoutVars>
          <dgm:chMax val="0"/>
          <dgm:chPref val="0"/>
        </dgm:presLayoutVars>
      </dgm:prSet>
      <dgm:spPr/>
    </dgm:pt>
    <dgm:pt modelId="{2DAD56D9-6FBC-4CE5-BD32-6627F8FECA2A}" type="pres">
      <dgm:prSet presAssocID="{31F492E2-873B-4D1C-BC2F-E0CCC0A4BE77}" presName="sibTrans" presStyleCnt="0"/>
      <dgm:spPr/>
    </dgm:pt>
    <dgm:pt modelId="{E5A4765F-4E05-41E3-BF69-27CDB6B25AC8}" type="pres">
      <dgm:prSet presAssocID="{88295DBE-8693-4037-91AB-5D2845088122}" presName="compNode" presStyleCnt="0"/>
      <dgm:spPr/>
    </dgm:pt>
    <dgm:pt modelId="{A8F2B7E4-FA5C-47E4-8E30-9FC57B36F4C0}" type="pres">
      <dgm:prSet presAssocID="{88295DBE-8693-4037-91AB-5D2845088122}" presName="bgRect" presStyleLbl="bgShp" presStyleIdx="2" presStyleCnt="5"/>
      <dgm:spPr/>
    </dgm:pt>
    <dgm:pt modelId="{3A38D8A3-EF17-426F-87AF-C663C14E16B8}" type="pres">
      <dgm:prSet presAssocID="{88295DBE-8693-4037-91AB-5D28450881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F08939-ABF9-403C-8CA5-72C57CDEB0BA}" type="pres">
      <dgm:prSet presAssocID="{88295DBE-8693-4037-91AB-5D2845088122}" presName="spaceRect" presStyleCnt="0"/>
      <dgm:spPr/>
    </dgm:pt>
    <dgm:pt modelId="{CE94191A-D490-4864-BDA8-CBB2FF8F91BE}" type="pres">
      <dgm:prSet presAssocID="{88295DBE-8693-4037-91AB-5D2845088122}" presName="parTx" presStyleLbl="revTx" presStyleIdx="2" presStyleCnt="5">
        <dgm:presLayoutVars>
          <dgm:chMax val="0"/>
          <dgm:chPref val="0"/>
        </dgm:presLayoutVars>
      </dgm:prSet>
      <dgm:spPr/>
    </dgm:pt>
    <dgm:pt modelId="{DD754745-C7BD-405C-94A9-7FA46E93EF69}" type="pres">
      <dgm:prSet presAssocID="{51AF79B1-4FA8-43E1-A3F5-F96FCC99A539}" presName="sibTrans" presStyleCnt="0"/>
      <dgm:spPr/>
    </dgm:pt>
    <dgm:pt modelId="{81627A8D-855C-45F1-AFFC-4C384663B065}" type="pres">
      <dgm:prSet presAssocID="{5E7ED13D-E6F9-4AD4-9EDA-4BA132C53988}" presName="compNode" presStyleCnt="0"/>
      <dgm:spPr/>
    </dgm:pt>
    <dgm:pt modelId="{345A9B47-DC2B-46CA-BB86-562AA0E068E4}" type="pres">
      <dgm:prSet presAssocID="{5E7ED13D-E6F9-4AD4-9EDA-4BA132C53988}" presName="bgRect" presStyleLbl="bgShp" presStyleIdx="3" presStyleCnt="5"/>
      <dgm:spPr/>
    </dgm:pt>
    <dgm:pt modelId="{48AF2BC3-0D7A-41DD-BE20-BB92ADEC4B2E}" type="pres">
      <dgm:prSet presAssocID="{5E7ED13D-E6F9-4AD4-9EDA-4BA132C539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2F1BE1C-788F-4976-BCC1-B1EE5AC3EE2A}" type="pres">
      <dgm:prSet presAssocID="{5E7ED13D-E6F9-4AD4-9EDA-4BA132C53988}" presName="spaceRect" presStyleCnt="0"/>
      <dgm:spPr/>
    </dgm:pt>
    <dgm:pt modelId="{147B31AD-EC1A-4AA3-8687-56C616F81257}" type="pres">
      <dgm:prSet presAssocID="{5E7ED13D-E6F9-4AD4-9EDA-4BA132C53988}" presName="parTx" presStyleLbl="revTx" presStyleIdx="3" presStyleCnt="5">
        <dgm:presLayoutVars>
          <dgm:chMax val="0"/>
          <dgm:chPref val="0"/>
        </dgm:presLayoutVars>
      </dgm:prSet>
      <dgm:spPr/>
    </dgm:pt>
    <dgm:pt modelId="{87208981-7B0F-4A0F-A683-FB0822CC2A21}" type="pres">
      <dgm:prSet presAssocID="{04FD0E92-9977-4D15-9648-547E82E37551}" presName="sibTrans" presStyleCnt="0"/>
      <dgm:spPr/>
    </dgm:pt>
    <dgm:pt modelId="{FF7B1755-1D67-49DA-9400-3A44119F4C7D}" type="pres">
      <dgm:prSet presAssocID="{7E4CDA95-89D1-495C-9F5F-2509308D4AB5}" presName="compNode" presStyleCnt="0"/>
      <dgm:spPr/>
    </dgm:pt>
    <dgm:pt modelId="{54AD0647-0BB9-4975-A80E-2F142927C469}" type="pres">
      <dgm:prSet presAssocID="{7E4CDA95-89D1-495C-9F5F-2509308D4AB5}" presName="bgRect" presStyleLbl="bgShp" presStyleIdx="4" presStyleCnt="5"/>
      <dgm:spPr/>
    </dgm:pt>
    <dgm:pt modelId="{217F56A5-0A9B-43AA-BBE1-472694893775}" type="pres">
      <dgm:prSet presAssocID="{7E4CDA95-89D1-495C-9F5F-2509308D4A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991FB16-0F58-4958-805E-F61AB3D0EA4F}" type="pres">
      <dgm:prSet presAssocID="{7E4CDA95-89D1-495C-9F5F-2509308D4AB5}" presName="spaceRect" presStyleCnt="0"/>
      <dgm:spPr/>
    </dgm:pt>
    <dgm:pt modelId="{0571A85A-12DC-436D-B500-015CDD1F5069}" type="pres">
      <dgm:prSet presAssocID="{7E4CDA95-89D1-495C-9F5F-2509308D4AB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9BD0A01-5D6A-48EB-BB39-E1DC1E0E4D26}" type="presOf" srcId="{7E4CDA95-89D1-495C-9F5F-2509308D4AB5}" destId="{0571A85A-12DC-436D-B500-015CDD1F5069}" srcOrd="0" destOrd="0" presId="urn:microsoft.com/office/officeart/2018/2/layout/IconVerticalSolidList"/>
    <dgm:cxn modelId="{BB70743C-A4ED-4712-A7F1-446CE2B8A803}" srcId="{52BBAC7C-D828-4128-862A-7C64F14840FD}" destId="{0F616E95-16DF-48B2-8DA8-62C1CB73D42B}" srcOrd="1" destOrd="0" parTransId="{9522C803-E25F-4662-B3E2-861448C44310}" sibTransId="{31F492E2-873B-4D1C-BC2F-E0CCC0A4BE77}"/>
    <dgm:cxn modelId="{25C7ED48-01C4-4709-973F-5C728CE79592}" type="presOf" srcId="{0F616E95-16DF-48B2-8DA8-62C1CB73D42B}" destId="{FA9EE50D-5B14-43AC-BFFD-38E60DB1372C}" srcOrd="0" destOrd="0" presId="urn:microsoft.com/office/officeart/2018/2/layout/IconVerticalSolidList"/>
    <dgm:cxn modelId="{8723DA53-FA1A-48EF-9468-5C4673D25CC3}" srcId="{52BBAC7C-D828-4128-862A-7C64F14840FD}" destId="{88295DBE-8693-4037-91AB-5D2845088122}" srcOrd="2" destOrd="0" parTransId="{EDB3B754-47BE-472E-8BCF-610EF6EDFF4F}" sibTransId="{51AF79B1-4FA8-43E1-A3F5-F96FCC99A539}"/>
    <dgm:cxn modelId="{3511936E-4A72-4FE2-86D3-F99BD87BE5CA}" type="presOf" srcId="{88295DBE-8693-4037-91AB-5D2845088122}" destId="{CE94191A-D490-4864-BDA8-CBB2FF8F91BE}" srcOrd="0" destOrd="0" presId="urn:microsoft.com/office/officeart/2018/2/layout/IconVerticalSolidList"/>
    <dgm:cxn modelId="{59FA5476-2871-499F-A13A-DCC64A206CA9}" srcId="{52BBAC7C-D828-4128-862A-7C64F14840FD}" destId="{7E4CDA95-89D1-495C-9F5F-2509308D4AB5}" srcOrd="4" destOrd="0" parTransId="{B09579A3-D3B3-48DB-B128-5B39F928442F}" sibTransId="{9100DCB5-1184-4312-946E-810EC9EBAD16}"/>
    <dgm:cxn modelId="{F1670981-3321-4889-8DA1-EACE169C5107}" type="presOf" srcId="{52BBAC7C-D828-4128-862A-7C64F14840FD}" destId="{442C60B1-771E-4DC0-A394-79C5E804DC34}" srcOrd="0" destOrd="0" presId="urn:microsoft.com/office/officeart/2018/2/layout/IconVerticalSolidList"/>
    <dgm:cxn modelId="{8C13D6C4-027F-4F55-B0D6-F52BB4F72FD9}" srcId="{52BBAC7C-D828-4128-862A-7C64F14840FD}" destId="{1A4BF157-4E5E-4137-8BF3-0D6FF3685DBF}" srcOrd="0" destOrd="0" parTransId="{71DB7E48-9244-4055-9468-B3D4AE5C1FE5}" sibTransId="{EFE857CB-7AD9-4429-A7C4-C88CED66EB2F}"/>
    <dgm:cxn modelId="{119495D7-A340-45E1-A02D-558303DB1B54}" srcId="{52BBAC7C-D828-4128-862A-7C64F14840FD}" destId="{5E7ED13D-E6F9-4AD4-9EDA-4BA132C53988}" srcOrd="3" destOrd="0" parTransId="{62981054-9AFD-4BD8-B5F3-5CAFF40F1C6E}" sibTransId="{04FD0E92-9977-4D15-9648-547E82E37551}"/>
    <dgm:cxn modelId="{A565C0F8-F526-4C16-AAB0-819DFA8976BF}" type="presOf" srcId="{5E7ED13D-E6F9-4AD4-9EDA-4BA132C53988}" destId="{147B31AD-EC1A-4AA3-8687-56C616F81257}" srcOrd="0" destOrd="0" presId="urn:microsoft.com/office/officeart/2018/2/layout/IconVerticalSolidList"/>
    <dgm:cxn modelId="{2950CBFA-44F1-48F8-8FC3-8DD119DE0AA7}" type="presOf" srcId="{1A4BF157-4E5E-4137-8BF3-0D6FF3685DBF}" destId="{2EF2ABB5-6889-4DDC-8A83-525FD07A2A25}" srcOrd="0" destOrd="0" presId="urn:microsoft.com/office/officeart/2018/2/layout/IconVerticalSolidList"/>
    <dgm:cxn modelId="{1B24AF15-47A0-4786-BD11-3FEAAFF8251D}" type="presParOf" srcId="{442C60B1-771E-4DC0-A394-79C5E804DC34}" destId="{B94E4EC6-C192-42FD-AC51-93D86D040D1C}" srcOrd="0" destOrd="0" presId="urn:microsoft.com/office/officeart/2018/2/layout/IconVerticalSolidList"/>
    <dgm:cxn modelId="{247EE5FD-87DA-41E4-9430-E71454F4A558}" type="presParOf" srcId="{B94E4EC6-C192-42FD-AC51-93D86D040D1C}" destId="{F3235112-EC2D-412A-B8B1-B6088CAA1638}" srcOrd="0" destOrd="0" presId="urn:microsoft.com/office/officeart/2018/2/layout/IconVerticalSolidList"/>
    <dgm:cxn modelId="{18D0B159-F054-46D6-92B0-90674CF35F71}" type="presParOf" srcId="{B94E4EC6-C192-42FD-AC51-93D86D040D1C}" destId="{D80FE965-2691-4D8B-905F-DB15DF46F2D8}" srcOrd="1" destOrd="0" presId="urn:microsoft.com/office/officeart/2018/2/layout/IconVerticalSolidList"/>
    <dgm:cxn modelId="{6BF844E7-C9DA-4AEA-8A8E-6C0F899D6AB3}" type="presParOf" srcId="{B94E4EC6-C192-42FD-AC51-93D86D040D1C}" destId="{0D57BB45-1954-4174-A0D0-C44EE698C05A}" srcOrd="2" destOrd="0" presId="urn:microsoft.com/office/officeart/2018/2/layout/IconVerticalSolidList"/>
    <dgm:cxn modelId="{118EE973-7F7A-48A9-9DFF-3D35D6A1A84A}" type="presParOf" srcId="{B94E4EC6-C192-42FD-AC51-93D86D040D1C}" destId="{2EF2ABB5-6889-4DDC-8A83-525FD07A2A25}" srcOrd="3" destOrd="0" presId="urn:microsoft.com/office/officeart/2018/2/layout/IconVerticalSolidList"/>
    <dgm:cxn modelId="{D17156C2-8B8A-4A34-AB44-7E93D61C27D6}" type="presParOf" srcId="{442C60B1-771E-4DC0-A394-79C5E804DC34}" destId="{5D187B11-3F04-4C49-8D77-25E52AE58066}" srcOrd="1" destOrd="0" presId="urn:microsoft.com/office/officeart/2018/2/layout/IconVerticalSolidList"/>
    <dgm:cxn modelId="{FB527F30-95CE-4B07-BC72-AFE0E29F92BB}" type="presParOf" srcId="{442C60B1-771E-4DC0-A394-79C5E804DC34}" destId="{0073B92B-6F0B-447F-9F7D-F5DFBE272DE1}" srcOrd="2" destOrd="0" presId="urn:microsoft.com/office/officeart/2018/2/layout/IconVerticalSolidList"/>
    <dgm:cxn modelId="{858B4FFC-7CC5-476C-B1F5-5A844BA79B9F}" type="presParOf" srcId="{0073B92B-6F0B-447F-9F7D-F5DFBE272DE1}" destId="{6C72474C-048B-48E7-81D3-27A6673BBCD0}" srcOrd="0" destOrd="0" presId="urn:microsoft.com/office/officeart/2018/2/layout/IconVerticalSolidList"/>
    <dgm:cxn modelId="{EC2B8FF3-1131-4A04-A756-A0BCDA9900A7}" type="presParOf" srcId="{0073B92B-6F0B-447F-9F7D-F5DFBE272DE1}" destId="{0D3FB902-9136-48B1-9F13-F4B65DDE09C4}" srcOrd="1" destOrd="0" presId="urn:microsoft.com/office/officeart/2018/2/layout/IconVerticalSolidList"/>
    <dgm:cxn modelId="{51C6F10C-F107-45A0-AF6B-CA7DB9AF17E5}" type="presParOf" srcId="{0073B92B-6F0B-447F-9F7D-F5DFBE272DE1}" destId="{8A5EEF53-2A3F-4743-B0B6-08C34BF17F76}" srcOrd="2" destOrd="0" presId="urn:microsoft.com/office/officeart/2018/2/layout/IconVerticalSolidList"/>
    <dgm:cxn modelId="{D4EABD14-36C8-4535-A624-3BADBE429B65}" type="presParOf" srcId="{0073B92B-6F0B-447F-9F7D-F5DFBE272DE1}" destId="{FA9EE50D-5B14-43AC-BFFD-38E60DB1372C}" srcOrd="3" destOrd="0" presId="urn:microsoft.com/office/officeart/2018/2/layout/IconVerticalSolidList"/>
    <dgm:cxn modelId="{200A6C06-80D7-4042-9980-EA7EB21EA69D}" type="presParOf" srcId="{442C60B1-771E-4DC0-A394-79C5E804DC34}" destId="{2DAD56D9-6FBC-4CE5-BD32-6627F8FECA2A}" srcOrd="3" destOrd="0" presId="urn:microsoft.com/office/officeart/2018/2/layout/IconVerticalSolidList"/>
    <dgm:cxn modelId="{235CEC49-578C-446D-B25A-EF60E0E1FDA9}" type="presParOf" srcId="{442C60B1-771E-4DC0-A394-79C5E804DC34}" destId="{E5A4765F-4E05-41E3-BF69-27CDB6B25AC8}" srcOrd="4" destOrd="0" presId="urn:microsoft.com/office/officeart/2018/2/layout/IconVerticalSolidList"/>
    <dgm:cxn modelId="{655B6894-4BC4-492A-8948-3A4D12D76204}" type="presParOf" srcId="{E5A4765F-4E05-41E3-BF69-27CDB6B25AC8}" destId="{A8F2B7E4-FA5C-47E4-8E30-9FC57B36F4C0}" srcOrd="0" destOrd="0" presId="urn:microsoft.com/office/officeart/2018/2/layout/IconVerticalSolidList"/>
    <dgm:cxn modelId="{B68B6A89-F0C8-407D-911E-6264286B0F3B}" type="presParOf" srcId="{E5A4765F-4E05-41E3-BF69-27CDB6B25AC8}" destId="{3A38D8A3-EF17-426F-87AF-C663C14E16B8}" srcOrd="1" destOrd="0" presId="urn:microsoft.com/office/officeart/2018/2/layout/IconVerticalSolidList"/>
    <dgm:cxn modelId="{850B593B-1D85-47EB-A364-CDA1B091B142}" type="presParOf" srcId="{E5A4765F-4E05-41E3-BF69-27CDB6B25AC8}" destId="{14F08939-ABF9-403C-8CA5-72C57CDEB0BA}" srcOrd="2" destOrd="0" presId="urn:microsoft.com/office/officeart/2018/2/layout/IconVerticalSolidList"/>
    <dgm:cxn modelId="{6CCF9AD8-EA16-4CB2-BEF5-076828C0B055}" type="presParOf" srcId="{E5A4765F-4E05-41E3-BF69-27CDB6B25AC8}" destId="{CE94191A-D490-4864-BDA8-CBB2FF8F91BE}" srcOrd="3" destOrd="0" presId="urn:microsoft.com/office/officeart/2018/2/layout/IconVerticalSolidList"/>
    <dgm:cxn modelId="{A916E1B0-FBFB-430E-8DE1-6C94A345F67D}" type="presParOf" srcId="{442C60B1-771E-4DC0-A394-79C5E804DC34}" destId="{DD754745-C7BD-405C-94A9-7FA46E93EF69}" srcOrd="5" destOrd="0" presId="urn:microsoft.com/office/officeart/2018/2/layout/IconVerticalSolidList"/>
    <dgm:cxn modelId="{A7F1BF68-899B-4AF0-8F20-DAC8935E2687}" type="presParOf" srcId="{442C60B1-771E-4DC0-A394-79C5E804DC34}" destId="{81627A8D-855C-45F1-AFFC-4C384663B065}" srcOrd="6" destOrd="0" presId="urn:microsoft.com/office/officeart/2018/2/layout/IconVerticalSolidList"/>
    <dgm:cxn modelId="{F2683706-899D-432C-8B9E-699DB311E553}" type="presParOf" srcId="{81627A8D-855C-45F1-AFFC-4C384663B065}" destId="{345A9B47-DC2B-46CA-BB86-562AA0E068E4}" srcOrd="0" destOrd="0" presId="urn:microsoft.com/office/officeart/2018/2/layout/IconVerticalSolidList"/>
    <dgm:cxn modelId="{DAA680D3-1545-48C2-A1A2-82612867124F}" type="presParOf" srcId="{81627A8D-855C-45F1-AFFC-4C384663B065}" destId="{48AF2BC3-0D7A-41DD-BE20-BB92ADEC4B2E}" srcOrd="1" destOrd="0" presId="urn:microsoft.com/office/officeart/2018/2/layout/IconVerticalSolidList"/>
    <dgm:cxn modelId="{8EA2AA22-8F7A-48A3-9525-89F7DEA1351B}" type="presParOf" srcId="{81627A8D-855C-45F1-AFFC-4C384663B065}" destId="{A2F1BE1C-788F-4976-BCC1-B1EE5AC3EE2A}" srcOrd="2" destOrd="0" presId="urn:microsoft.com/office/officeart/2018/2/layout/IconVerticalSolidList"/>
    <dgm:cxn modelId="{AEC8D059-2F74-4D93-B7EB-D5E481E85350}" type="presParOf" srcId="{81627A8D-855C-45F1-AFFC-4C384663B065}" destId="{147B31AD-EC1A-4AA3-8687-56C616F81257}" srcOrd="3" destOrd="0" presId="urn:microsoft.com/office/officeart/2018/2/layout/IconVerticalSolidList"/>
    <dgm:cxn modelId="{D79373C2-563D-40F7-938F-95C994F4F365}" type="presParOf" srcId="{442C60B1-771E-4DC0-A394-79C5E804DC34}" destId="{87208981-7B0F-4A0F-A683-FB0822CC2A21}" srcOrd="7" destOrd="0" presId="urn:microsoft.com/office/officeart/2018/2/layout/IconVerticalSolidList"/>
    <dgm:cxn modelId="{11EFE04B-EB90-4BD2-85F6-5637D4082FE9}" type="presParOf" srcId="{442C60B1-771E-4DC0-A394-79C5E804DC34}" destId="{FF7B1755-1D67-49DA-9400-3A44119F4C7D}" srcOrd="8" destOrd="0" presId="urn:microsoft.com/office/officeart/2018/2/layout/IconVerticalSolidList"/>
    <dgm:cxn modelId="{67B187E2-0B6D-4280-B232-B72F3DA0B8D7}" type="presParOf" srcId="{FF7B1755-1D67-49DA-9400-3A44119F4C7D}" destId="{54AD0647-0BB9-4975-A80E-2F142927C469}" srcOrd="0" destOrd="0" presId="urn:microsoft.com/office/officeart/2018/2/layout/IconVerticalSolidList"/>
    <dgm:cxn modelId="{0332E75F-F34B-49E3-96A2-C0B903AD8BA0}" type="presParOf" srcId="{FF7B1755-1D67-49DA-9400-3A44119F4C7D}" destId="{217F56A5-0A9B-43AA-BBE1-472694893775}" srcOrd="1" destOrd="0" presId="urn:microsoft.com/office/officeart/2018/2/layout/IconVerticalSolidList"/>
    <dgm:cxn modelId="{B3EF9162-EF18-42B5-8963-4924AAED33D4}" type="presParOf" srcId="{FF7B1755-1D67-49DA-9400-3A44119F4C7D}" destId="{A991FB16-0F58-4958-805E-F61AB3D0EA4F}" srcOrd="2" destOrd="0" presId="urn:microsoft.com/office/officeart/2018/2/layout/IconVerticalSolidList"/>
    <dgm:cxn modelId="{DDCCE232-B9F8-4EF0-ABA0-58B24E4A9B35}" type="presParOf" srcId="{FF7B1755-1D67-49DA-9400-3A44119F4C7D}" destId="{0571A85A-12DC-436D-B500-015CDD1F50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904B1-680D-2944-B8BA-1A6F0BDD9811}">
      <dsp:nvSpPr>
        <dsp:cNvPr id="0" name=""/>
        <dsp:cNvSpPr/>
      </dsp:nvSpPr>
      <dsp:spPr>
        <a:xfrm>
          <a:off x="0" y="0"/>
          <a:ext cx="6879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0839D-1EF3-7447-8DDD-EE86C0C08165}">
      <dsp:nvSpPr>
        <dsp:cNvPr id="0" name=""/>
        <dsp:cNvSpPr/>
      </dsp:nvSpPr>
      <dsp:spPr>
        <a:xfrm>
          <a:off x="0" y="0"/>
          <a:ext cx="6879517" cy="298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Goal: </a:t>
          </a:r>
          <a:r>
            <a:rPr lang="en-GB" sz="3700" kern="1200"/>
            <a:t>to identify characteristics associated with US citizens that earn more or less than $50,000 per year based off data collected in the census.</a:t>
          </a:r>
          <a:endParaRPr lang="en-US" sz="3700" kern="1200"/>
        </a:p>
      </dsp:txBody>
      <dsp:txXfrm>
        <a:off x="0" y="0"/>
        <a:ext cx="6879517" cy="2986615"/>
      </dsp:txXfrm>
    </dsp:sp>
    <dsp:sp modelId="{FD957D7F-92FE-7648-8983-75564027F63A}">
      <dsp:nvSpPr>
        <dsp:cNvPr id="0" name=""/>
        <dsp:cNvSpPr/>
      </dsp:nvSpPr>
      <dsp:spPr>
        <a:xfrm>
          <a:off x="0" y="2986615"/>
          <a:ext cx="6879517" cy="0"/>
        </a:xfrm>
        <a:prstGeom prst="line">
          <a:avLst/>
        </a:prstGeom>
        <a:solidFill>
          <a:schemeClr val="accent2">
            <a:hueOff val="-13581792"/>
            <a:satOff val="72304"/>
            <a:lumOff val="11176"/>
            <a:alphaOff val="0"/>
          </a:schemeClr>
        </a:solidFill>
        <a:ln w="12700" cap="flat" cmpd="sng" algn="ctr">
          <a:solidFill>
            <a:schemeClr val="accent2">
              <a:hueOff val="-13581792"/>
              <a:satOff val="72304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7C294-B313-D34A-9A18-30B0AE31F104}">
      <dsp:nvSpPr>
        <dsp:cNvPr id="0" name=""/>
        <dsp:cNvSpPr/>
      </dsp:nvSpPr>
      <dsp:spPr>
        <a:xfrm>
          <a:off x="0" y="2986615"/>
          <a:ext cx="6879517" cy="298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Why? Identifying such characteristics can help inform policies around social welfare, job training, education, etc.</a:t>
          </a:r>
          <a:endParaRPr lang="en-US" sz="3700" kern="1200"/>
        </a:p>
      </dsp:txBody>
      <dsp:txXfrm>
        <a:off x="0" y="2986615"/>
        <a:ext cx="6879517" cy="2986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35112-EC2D-412A-B8B1-B6088CAA1638}">
      <dsp:nvSpPr>
        <dsp:cNvPr id="0" name=""/>
        <dsp:cNvSpPr/>
      </dsp:nvSpPr>
      <dsp:spPr>
        <a:xfrm>
          <a:off x="0" y="4666"/>
          <a:ext cx="6879517" cy="993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FE965-2691-4D8B-905F-DB15DF46F2D8}">
      <dsp:nvSpPr>
        <dsp:cNvPr id="0" name=""/>
        <dsp:cNvSpPr/>
      </dsp:nvSpPr>
      <dsp:spPr>
        <a:xfrm>
          <a:off x="300679" y="228312"/>
          <a:ext cx="546690" cy="546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2ABB5-6889-4DDC-8A83-525FD07A2A25}">
      <dsp:nvSpPr>
        <dsp:cNvPr id="0" name=""/>
        <dsp:cNvSpPr/>
      </dsp:nvSpPr>
      <dsp:spPr>
        <a:xfrm>
          <a:off x="1148050" y="4666"/>
          <a:ext cx="5731466" cy="9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97" tIns="105197" rIns="105197" bIns="105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Feature engineering e.g. scaling numerical features</a:t>
          </a:r>
          <a:endParaRPr lang="en-US" sz="1900" kern="1200"/>
        </a:p>
      </dsp:txBody>
      <dsp:txXfrm>
        <a:off x="1148050" y="4666"/>
        <a:ext cx="5731466" cy="993982"/>
      </dsp:txXfrm>
    </dsp:sp>
    <dsp:sp modelId="{6C72474C-048B-48E7-81D3-27A6673BBCD0}">
      <dsp:nvSpPr>
        <dsp:cNvPr id="0" name=""/>
        <dsp:cNvSpPr/>
      </dsp:nvSpPr>
      <dsp:spPr>
        <a:xfrm>
          <a:off x="0" y="1247145"/>
          <a:ext cx="6879517" cy="993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FB902-9136-48B1-9F13-F4B65DDE09C4}">
      <dsp:nvSpPr>
        <dsp:cNvPr id="0" name=""/>
        <dsp:cNvSpPr/>
      </dsp:nvSpPr>
      <dsp:spPr>
        <a:xfrm>
          <a:off x="300679" y="1470791"/>
          <a:ext cx="546690" cy="546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EE50D-5B14-43AC-BFFD-38E60DB1372C}">
      <dsp:nvSpPr>
        <dsp:cNvPr id="0" name=""/>
        <dsp:cNvSpPr/>
      </dsp:nvSpPr>
      <dsp:spPr>
        <a:xfrm>
          <a:off x="1148050" y="1247145"/>
          <a:ext cx="5731466" cy="9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97" tIns="105197" rIns="105197" bIns="105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Hyperparameter Tuning &amp; Cross-Validation</a:t>
          </a:r>
          <a:endParaRPr lang="en-US" sz="1900" kern="1200"/>
        </a:p>
      </dsp:txBody>
      <dsp:txXfrm>
        <a:off x="1148050" y="1247145"/>
        <a:ext cx="5731466" cy="993982"/>
      </dsp:txXfrm>
    </dsp:sp>
    <dsp:sp modelId="{A8F2B7E4-FA5C-47E4-8E30-9FC57B36F4C0}">
      <dsp:nvSpPr>
        <dsp:cNvPr id="0" name=""/>
        <dsp:cNvSpPr/>
      </dsp:nvSpPr>
      <dsp:spPr>
        <a:xfrm>
          <a:off x="0" y="2489623"/>
          <a:ext cx="6879517" cy="993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8D8A3-EF17-426F-87AF-C663C14E16B8}">
      <dsp:nvSpPr>
        <dsp:cNvPr id="0" name=""/>
        <dsp:cNvSpPr/>
      </dsp:nvSpPr>
      <dsp:spPr>
        <a:xfrm>
          <a:off x="300679" y="2713269"/>
          <a:ext cx="546690" cy="546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4191A-D490-4864-BDA8-CBB2FF8F91BE}">
      <dsp:nvSpPr>
        <dsp:cNvPr id="0" name=""/>
        <dsp:cNvSpPr/>
      </dsp:nvSpPr>
      <dsp:spPr>
        <a:xfrm>
          <a:off x="1148050" y="2489623"/>
          <a:ext cx="5731466" cy="9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97" tIns="105197" rIns="105197" bIns="105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Limited Granularity of Occupation Data</a:t>
          </a:r>
          <a:endParaRPr lang="en-US" sz="1900" kern="1200"/>
        </a:p>
      </dsp:txBody>
      <dsp:txXfrm>
        <a:off x="1148050" y="2489623"/>
        <a:ext cx="5731466" cy="993982"/>
      </dsp:txXfrm>
    </dsp:sp>
    <dsp:sp modelId="{345A9B47-DC2B-46CA-BB86-562AA0E068E4}">
      <dsp:nvSpPr>
        <dsp:cNvPr id="0" name=""/>
        <dsp:cNvSpPr/>
      </dsp:nvSpPr>
      <dsp:spPr>
        <a:xfrm>
          <a:off x="0" y="3732102"/>
          <a:ext cx="6879517" cy="993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F2BC3-0D7A-41DD-BE20-BB92ADEC4B2E}">
      <dsp:nvSpPr>
        <dsp:cNvPr id="0" name=""/>
        <dsp:cNvSpPr/>
      </dsp:nvSpPr>
      <dsp:spPr>
        <a:xfrm>
          <a:off x="300679" y="3955748"/>
          <a:ext cx="546690" cy="546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B31AD-EC1A-4AA3-8687-56C616F81257}">
      <dsp:nvSpPr>
        <dsp:cNvPr id="0" name=""/>
        <dsp:cNvSpPr/>
      </dsp:nvSpPr>
      <dsp:spPr>
        <a:xfrm>
          <a:off x="1148050" y="3732102"/>
          <a:ext cx="5731466" cy="9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97" tIns="105197" rIns="105197" bIns="105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Absence of Economic Factors</a:t>
          </a:r>
          <a:endParaRPr lang="en-US" sz="1900" kern="1200"/>
        </a:p>
      </dsp:txBody>
      <dsp:txXfrm>
        <a:off x="1148050" y="3732102"/>
        <a:ext cx="5731466" cy="993982"/>
      </dsp:txXfrm>
    </dsp:sp>
    <dsp:sp modelId="{54AD0647-0BB9-4975-A80E-2F142927C469}">
      <dsp:nvSpPr>
        <dsp:cNvPr id="0" name=""/>
        <dsp:cNvSpPr/>
      </dsp:nvSpPr>
      <dsp:spPr>
        <a:xfrm>
          <a:off x="0" y="4974580"/>
          <a:ext cx="6879517" cy="993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F56A5-0A9B-43AA-BBE1-472694893775}">
      <dsp:nvSpPr>
        <dsp:cNvPr id="0" name=""/>
        <dsp:cNvSpPr/>
      </dsp:nvSpPr>
      <dsp:spPr>
        <a:xfrm>
          <a:off x="300679" y="5198226"/>
          <a:ext cx="546690" cy="546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1A85A-12DC-436D-B500-015CDD1F5069}">
      <dsp:nvSpPr>
        <dsp:cNvPr id="0" name=""/>
        <dsp:cNvSpPr/>
      </dsp:nvSpPr>
      <dsp:spPr>
        <a:xfrm>
          <a:off x="1148050" y="4974580"/>
          <a:ext cx="5731466" cy="9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97" tIns="105197" rIns="105197" bIns="105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Geographical Deprivation Factors</a:t>
          </a:r>
          <a:endParaRPr lang="en-US" sz="1900" kern="1200"/>
        </a:p>
      </dsp:txBody>
      <dsp:txXfrm>
        <a:off x="1148050" y="4974580"/>
        <a:ext cx="5731466" cy="9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2C1E-00E8-B24C-BBCD-4B6C6471AD9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C44C-1B6B-DA44-AAF4-2CED46A7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1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C44C-1B6B-DA44-AAF4-2CED46A7B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 = most influential</a:t>
            </a:r>
          </a:p>
          <a:p>
            <a:r>
              <a:rPr lang="en-US" dirty="0"/>
              <a:t>Gain = most crucial</a:t>
            </a:r>
          </a:p>
          <a:p>
            <a:r>
              <a:rPr lang="en-US" dirty="0"/>
              <a:t>Cover = effecting the most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C44C-1B6B-DA44-AAF4-2CED46A7B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2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06ECC84B-80CF-12AD-E24F-57C0DB6DA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294" r="-1" b="1929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890F1-B333-2FF5-31DE-45D5875A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600">
                <a:solidFill>
                  <a:srgbClr val="FFFFFF"/>
                </a:solidFill>
              </a:rPr>
              <a:t>A Census Analysis: </a:t>
            </a:r>
            <a:br>
              <a:rPr lang="en-GB" sz="4600">
                <a:solidFill>
                  <a:srgbClr val="FFFFFF"/>
                </a:solidFill>
              </a:rPr>
            </a:br>
            <a:br>
              <a:rPr lang="en-GB" sz="4600">
                <a:solidFill>
                  <a:srgbClr val="FFFFFF"/>
                </a:solidFill>
              </a:rPr>
            </a:br>
            <a:r>
              <a:rPr lang="en-GB" sz="4600">
                <a:solidFill>
                  <a:srgbClr val="FFFFFF"/>
                </a:solidFill>
              </a:rPr>
              <a:t>What Determines Earnings Above and Below $50,000 in the US?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22290-8CD6-A8B8-3B52-8A72C57CF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Evie Mills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4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FF4B4-B327-5D49-2F68-F9A9B717B2D0}"/>
              </a:ext>
            </a:extLst>
          </p:cNvPr>
          <p:cNvSpPr/>
          <p:nvPr/>
        </p:nvSpPr>
        <p:spPr>
          <a:xfrm>
            <a:off x="691078" y="1916449"/>
            <a:ext cx="4746553" cy="44843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B4585-463C-4780-5095-DEE4516C7D6D}"/>
              </a:ext>
            </a:extLst>
          </p:cNvPr>
          <p:cNvSpPr/>
          <p:nvPr/>
        </p:nvSpPr>
        <p:spPr>
          <a:xfrm>
            <a:off x="6096000" y="1916449"/>
            <a:ext cx="5248760" cy="4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63674-7CA9-6756-D036-8365F767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</a:t>
            </a:r>
            <a:r>
              <a:rPr lang="en-GB" dirty="0" err="1"/>
              <a:t>XGBoost</a:t>
            </a:r>
            <a:r>
              <a:rPr lang="en-GB" dirty="0"/>
              <a:t> &amp; Random Forest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8186-ACBD-9C9C-DD6D-42CC1B3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746553" cy="3564436"/>
          </a:xfrm>
        </p:spPr>
        <p:txBody>
          <a:bodyPr>
            <a:normAutofit lnSpcReduction="10000"/>
          </a:bodyPr>
          <a:lstStyle/>
          <a:p>
            <a:r>
              <a:rPr lang="en-GB" b="1" dirty="0" err="1"/>
              <a:t>XGBoost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 advanced machine learning algorithm that builds </a:t>
            </a:r>
            <a:r>
              <a:rPr lang="en-GB" b="1" dirty="0"/>
              <a:t>multiple trees</a:t>
            </a:r>
            <a:r>
              <a:rPr lang="en-GB" dirty="0"/>
              <a:t> to make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</a:t>
            </a:r>
            <a:r>
              <a:rPr lang="en-GB" b="1" dirty="0"/>
              <a:t>learns from its mistakes</a:t>
            </a:r>
            <a:r>
              <a:rPr lang="en-GB" dirty="0"/>
              <a:t> by correcting errors in each new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Highly </a:t>
            </a:r>
            <a:r>
              <a:rPr lang="en-GB" b="1" dirty="0"/>
              <a:t>accurate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Great for </a:t>
            </a:r>
            <a:r>
              <a:rPr lang="en-GB" b="1" dirty="0"/>
              <a:t>complex data</a:t>
            </a:r>
            <a:r>
              <a:rPr lang="en-GB" dirty="0"/>
              <a:t> but may take longer to train.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FE2C7C-2F11-9315-E85E-F92EA1FCA567}"/>
              </a:ext>
            </a:extLst>
          </p:cNvPr>
          <p:cNvSpPr txBox="1">
            <a:spLocks/>
          </p:cNvSpPr>
          <p:nvPr/>
        </p:nvSpPr>
        <p:spPr>
          <a:xfrm>
            <a:off x="6096000" y="2340131"/>
            <a:ext cx="4746553" cy="3564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Random Forest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more simple and effective algorithm that builds </a:t>
            </a:r>
            <a:r>
              <a:rPr lang="en-GB" b="1" dirty="0"/>
              <a:t>many decision trees</a:t>
            </a:r>
            <a:r>
              <a:rPr lang="en-GB" dirty="0"/>
              <a:t>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tree makes a prediction, and the final answer is based on the </a:t>
            </a:r>
            <a:r>
              <a:rPr lang="en-GB" b="1" dirty="0"/>
              <a:t>average</a:t>
            </a:r>
            <a:r>
              <a:rPr lang="en-GB" dirty="0"/>
              <a:t> of all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Easy to use</a:t>
            </a:r>
            <a:r>
              <a:rPr lang="en-GB" dirty="0"/>
              <a:t> and works well for most problems with minimal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 to train and can handle </a:t>
            </a:r>
            <a:r>
              <a:rPr lang="en-GB" b="1" dirty="0"/>
              <a:t>large datasets</a:t>
            </a:r>
            <a:r>
              <a:rPr lang="en-GB" dirty="0"/>
              <a:t>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0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FDE58-98CD-3FAC-0F56-0713C7F2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dirty="0"/>
              <a:t>Oversampling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A923-D3AA-ED6D-E9D8-5EDA3576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400" b="1"/>
              <a:t>Oversampling</a:t>
            </a:r>
            <a:r>
              <a:rPr lang="en-GB" sz="1400"/>
              <a:t> is used to fix </a:t>
            </a:r>
            <a:r>
              <a:rPr lang="en-GB" sz="1400" b="1"/>
              <a:t>class imbalance</a:t>
            </a:r>
            <a:r>
              <a:rPr lang="en-GB" sz="1400"/>
              <a:t> in datasets, where one class (like the minority class) has fewer samples than the other.</a:t>
            </a:r>
          </a:p>
          <a:p>
            <a:pPr>
              <a:lnSpc>
                <a:spcPct val="100000"/>
              </a:lnSpc>
            </a:pPr>
            <a:r>
              <a:rPr lang="en-GB" sz="1400"/>
              <a:t>We used </a:t>
            </a:r>
            <a:r>
              <a:rPr lang="en-GB" sz="1400" b="1"/>
              <a:t>SMOTE</a:t>
            </a:r>
            <a:r>
              <a:rPr lang="en-GB" sz="1400"/>
              <a:t> (Synthetic Minority Over-sampling Technique), which creates new examples for the minority class by combining existing samples, instead of just copying them.</a:t>
            </a:r>
          </a:p>
          <a:p>
            <a:pPr>
              <a:lnSpc>
                <a:spcPct val="100000"/>
              </a:lnSpc>
            </a:pPr>
            <a:r>
              <a:rPr lang="en-GB" sz="1400" b="1"/>
              <a:t>Purpose</a:t>
            </a:r>
            <a:r>
              <a:rPr lang="en-GB" sz="1400"/>
              <a:t>: Oversampling helps balance the classes, so the model can better learn the patterns of the minority class, improving predictions.</a:t>
            </a:r>
          </a:p>
          <a:p>
            <a:pPr>
              <a:lnSpc>
                <a:spcPct val="100000"/>
              </a:lnSpc>
            </a:pPr>
            <a:r>
              <a:rPr lang="en-GB" sz="1400"/>
              <a:t>However, if too many synthetic samples are created, it could lead to </a:t>
            </a:r>
            <a:r>
              <a:rPr lang="en-GB" sz="1400" b="1"/>
              <a:t>overfitting</a:t>
            </a:r>
            <a:r>
              <a:rPr lang="en-GB" sz="1400"/>
              <a:t>, where the model becomes too tailored to the training data and performs poorly on new data.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EC99D8-7DBC-7631-56A6-39B51DDF2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0"/>
          <a:stretch/>
        </p:blipFill>
        <p:spPr bwMode="auto">
          <a:xfrm>
            <a:off x="7087094" y="2083585"/>
            <a:ext cx="4401655" cy="269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8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D2EF35-8268-3A00-2319-BDD21454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7" y="949893"/>
            <a:ext cx="1625095" cy="642070"/>
          </a:xfrm>
        </p:spPr>
        <p:txBody>
          <a:bodyPr>
            <a:normAutofit fontScale="90000"/>
          </a:bodyPr>
          <a:lstStyle/>
          <a:p>
            <a:r>
              <a:rPr lang="en-GB" sz="3000" b="1" dirty="0"/>
              <a:t>Model 1</a:t>
            </a:r>
            <a:br>
              <a:rPr lang="en-GB" sz="3000" b="1" dirty="0"/>
            </a:br>
            <a:r>
              <a:rPr lang="en-GB" sz="3000" b="1" dirty="0" err="1"/>
              <a:t>XGBoost</a:t>
            </a:r>
            <a:endParaRPr lang="en-US" sz="3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CE1C2B-C5DC-710D-AA77-A18B00B5ECCA}"/>
              </a:ext>
            </a:extLst>
          </p:cNvPr>
          <p:cNvSpPr txBox="1">
            <a:spLocks/>
          </p:cNvSpPr>
          <p:nvPr/>
        </p:nvSpPr>
        <p:spPr>
          <a:xfrm>
            <a:off x="6212278" y="270915"/>
            <a:ext cx="1471803" cy="1321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/>
              <a:t>Model 2</a:t>
            </a:r>
          </a:p>
          <a:p>
            <a:r>
              <a:rPr lang="en-GB" sz="3000" b="1" dirty="0" err="1"/>
              <a:t>XGBoost</a:t>
            </a:r>
            <a:r>
              <a:rPr lang="en-GB" sz="3000" b="1" dirty="0"/>
              <a:t> + SMOTE</a:t>
            </a:r>
            <a:endParaRPr lang="en-US" sz="3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3361AC-9B6F-E72B-3383-40FD07BA6D3A}"/>
              </a:ext>
            </a:extLst>
          </p:cNvPr>
          <p:cNvSpPr txBox="1">
            <a:spLocks/>
          </p:cNvSpPr>
          <p:nvPr/>
        </p:nvSpPr>
        <p:spPr>
          <a:xfrm>
            <a:off x="188207" y="3631095"/>
            <a:ext cx="1471803" cy="9114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/>
              <a:t>Model 3</a:t>
            </a:r>
          </a:p>
          <a:p>
            <a:r>
              <a:rPr lang="en-GB" sz="3000" b="1" dirty="0"/>
              <a:t>RF</a:t>
            </a:r>
            <a:endParaRPr lang="en-US" sz="3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65B00-1FE0-C015-2B84-5000731D9F3E}"/>
              </a:ext>
            </a:extLst>
          </p:cNvPr>
          <p:cNvSpPr txBox="1">
            <a:spLocks/>
          </p:cNvSpPr>
          <p:nvPr/>
        </p:nvSpPr>
        <p:spPr>
          <a:xfrm>
            <a:off x="6212279" y="3545455"/>
            <a:ext cx="1471803" cy="9970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/>
              <a:t>Model 4</a:t>
            </a:r>
          </a:p>
          <a:p>
            <a:r>
              <a:rPr lang="en-GB" sz="3000" b="1" dirty="0"/>
              <a:t>RF + SMOTE</a:t>
            </a:r>
            <a:endParaRPr lang="en-US" sz="3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A061A1-0860-89A2-52F5-5E6D5908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29" y="225512"/>
            <a:ext cx="3314081" cy="3015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01A1FE-18B6-0168-5EF6-7DED22C4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506" y="211634"/>
            <a:ext cx="3426088" cy="31171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1C7D5E-2DA6-E520-D54F-DF824226C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010" y="3617218"/>
            <a:ext cx="3262747" cy="28591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4546C8-6615-7009-9AE6-8A4332C32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916" y="3560734"/>
            <a:ext cx="3411376" cy="29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4B3AD-0456-B632-FCCC-C6D20B70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/>
              <a:t>Model 2: XGBoost with SMOTE is the best performing</a:t>
            </a:r>
            <a:endParaRPr lang="en-US" sz="3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2601D-C5FA-D8C8-BCBC-153AA86D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657" y="1970523"/>
            <a:ext cx="7893025" cy="614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What features are the most influential on the model decisions?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C6A4E-3C5F-0151-8388-C8928EBD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22" y="2434173"/>
            <a:ext cx="10155779" cy="42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B3AD-0456-B632-FCCC-C6D20B70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</a:t>
            </a:r>
            <a:r>
              <a:rPr lang="en-GB" b="1" dirty="0"/>
              <a:t> </a:t>
            </a:r>
            <a:r>
              <a:rPr lang="en-GB" dirty="0"/>
              <a:t>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B252-FC80-11FE-E92D-626904A8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03555"/>
            <a:ext cx="4295700" cy="426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effectLst/>
              </a:rPr>
              <a:t>7: Financial Specialists </a:t>
            </a:r>
          </a:p>
          <a:p>
            <a:pPr marL="0" indent="0">
              <a:buNone/>
            </a:pPr>
            <a:r>
              <a:rPr lang="en-GB" sz="1500" dirty="0"/>
              <a:t>11: </a:t>
            </a:r>
            <a:r>
              <a:rPr lang="en-GB" sz="1500" dirty="0">
                <a:effectLst/>
              </a:rPr>
              <a:t>Surveyors, Cartographers, and Photogrammetrists </a:t>
            </a:r>
          </a:p>
          <a:p>
            <a:pPr marL="0" indent="0">
              <a:buNone/>
            </a:pPr>
            <a:r>
              <a:rPr lang="en-GB" sz="1500" dirty="0"/>
              <a:t>4: </a:t>
            </a:r>
            <a:r>
              <a:rPr lang="en-GB" sz="1500" dirty="0">
                <a:effectLst/>
              </a:rPr>
              <a:t>Business and Financial Operations Occupations Agents and Business Managers of Artists, Performers, and Athletes 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9: </a:t>
            </a:r>
            <a:r>
              <a:rPr lang="en-GB" sz="1500" dirty="0">
                <a:effectLst/>
              </a:rPr>
              <a:t>Actuaries, Mathematicians, Operations Research Analysts, Statisticians, Misc. Mathematical Science Occupations 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D208C-F072-85A0-7B18-398DEC8E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15" y="2440908"/>
            <a:ext cx="6278906" cy="34270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EBF7C4-4634-3228-FF9B-03F2458083D3}"/>
              </a:ext>
            </a:extLst>
          </p:cNvPr>
          <p:cNvCxnSpPr>
            <a:cxnSpLocks/>
          </p:cNvCxnSpPr>
          <p:nvPr/>
        </p:nvCxnSpPr>
        <p:spPr>
          <a:xfrm>
            <a:off x="2840477" y="2509608"/>
            <a:ext cx="2998360" cy="33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29971D-D0B5-5CF6-96CF-56A828E669FE}"/>
              </a:ext>
            </a:extLst>
          </p:cNvPr>
          <p:cNvCxnSpPr>
            <a:cxnSpLocks/>
          </p:cNvCxnSpPr>
          <p:nvPr/>
        </p:nvCxnSpPr>
        <p:spPr>
          <a:xfrm>
            <a:off x="3770722" y="2913826"/>
            <a:ext cx="2068115" cy="20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4508DD-0C61-B27F-8A28-DC736483E6B8}"/>
              </a:ext>
            </a:extLst>
          </p:cNvPr>
          <p:cNvCxnSpPr>
            <a:cxnSpLocks/>
          </p:cNvCxnSpPr>
          <p:nvPr/>
        </p:nvCxnSpPr>
        <p:spPr>
          <a:xfrm flipV="1">
            <a:off x="4062953" y="3387818"/>
            <a:ext cx="1775884" cy="20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164857-9084-1507-0369-6489C9F6A0CA}"/>
              </a:ext>
            </a:extLst>
          </p:cNvPr>
          <p:cNvCxnSpPr>
            <a:cxnSpLocks/>
          </p:cNvCxnSpPr>
          <p:nvPr/>
        </p:nvCxnSpPr>
        <p:spPr>
          <a:xfrm flipV="1">
            <a:off x="4289196" y="4722750"/>
            <a:ext cx="1549641" cy="11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0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83FA-4CDD-5377-E9B1-DC7539D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18C6-372B-1B13-795D-E0D058B9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2830597" cy="3564436"/>
          </a:xfrm>
        </p:spPr>
        <p:txBody>
          <a:bodyPr>
            <a:normAutofit/>
          </a:bodyPr>
          <a:lstStyle/>
          <a:p>
            <a:r>
              <a:rPr lang="en-US" dirty="0"/>
              <a:t>Higher proportion of our sample with a professional school degree earning greater than $50,000 compared to doctorate degree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BA915-0457-EA83-B77E-1450FE2A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73" y="2168414"/>
            <a:ext cx="8541955" cy="33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6C8E-B1A4-563F-AD76-FA2A9438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5B967-F0F9-BE06-0C9A-F77244918ADA}"/>
              </a:ext>
            </a:extLst>
          </p:cNvPr>
          <p:cNvSpPr txBox="1"/>
          <p:nvPr/>
        </p:nvSpPr>
        <p:spPr>
          <a:xfrm>
            <a:off x="691079" y="2390836"/>
            <a:ext cx="5488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effectLst/>
              </a:rPr>
              <a:t>Top 5 Strongest Relationships with Income Group:</a:t>
            </a:r>
          </a:p>
          <a:p>
            <a:r>
              <a:rPr lang="en-GB" i="0" dirty="0">
                <a:effectLst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</a:t>
            </a:r>
            <a:r>
              <a:rPr lang="en-GB" i="0" dirty="0">
                <a:effectLst/>
              </a:rPr>
              <a:t>eeks worked in year: 0.2622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</a:t>
            </a:r>
            <a:r>
              <a:rPr lang="en-GB" i="0" dirty="0">
                <a:effectLst/>
              </a:rPr>
              <a:t>apital gains: 0.2404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</a:t>
            </a:r>
            <a:r>
              <a:rPr lang="en-GB" i="0" dirty="0">
                <a:effectLst/>
              </a:rPr>
              <a:t>umber persons worked for employer: 0.2241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Di</a:t>
            </a:r>
            <a:r>
              <a:rPr lang="en-GB" i="0" dirty="0">
                <a:effectLst/>
              </a:rPr>
              <a:t>vidends from stocks: 0.1785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</a:t>
            </a:r>
            <a:r>
              <a:rPr lang="en-GB" i="0" dirty="0">
                <a:effectLst/>
              </a:rPr>
              <a:t>pital losses: 0.1474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2170B-73D3-CC4E-59FF-DA9DA136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106" y="2029201"/>
            <a:ext cx="4852495" cy="37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7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1B3B6-E2D6-58B4-F3DB-5D64ED5D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sz="3700"/>
              <a:t>Limitations and 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43778-7FA5-A422-F691-7FCDF997D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67098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49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4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4" name="Group 45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ight Triangle 78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8DD0E-16C8-A8E6-20B0-B2AA9DC2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Any</a:t>
            </a:r>
            <a:r>
              <a:rPr lang="en-US" sz="3400" b="1" dirty="0"/>
              <a:t> </a:t>
            </a:r>
            <a:r>
              <a:rPr lang="en-US" sz="3400" dirty="0"/>
              <a:t>Questions?</a:t>
            </a:r>
            <a:br>
              <a:rPr lang="en-US" sz="3400" b="1" dirty="0"/>
            </a:br>
            <a:endParaRPr lang="en-US" sz="3400" dirty="0"/>
          </a:p>
        </p:txBody>
      </p:sp>
      <p:pic>
        <p:nvPicPr>
          <p:cNvPr id="86" name="Graphic 5" descr="Help">
            <a:extLst>
              <a:ext uri="{FF2B5EF4-FFF2-40B4-BE49-F238E27FC236}">
                <a16:creationId xmlns:a16="http://schemas.microsoft.com/office/drawing/2014/main" id="{FEEAE715-A9A2-87D1-37EE-314D2E131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6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B9CEF-9E1E-4630-0357-213D2F4F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9A75E2-443C-864B-BFCC-BC2D54B0B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437281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7323-6809-FC05-05EF-FF3D911B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A921-F61E-05D6-E099-F60B9636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11161" cy="356443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stratified sample</a:t>
            </a:r>
            <a:r>
              <a:rPr lang="en-GB" dirty="0"/>
              <a:t> of approximately </a:t>
            </a:r>
            <a:r>
              <a:rPr lang="en-GB" b="1" dirty="0"/>
              <a:t>300,000 individuals</a:t>
            </a:r>
            <a:r>
              <a:rPr lang="en-GB" dirty="0"/>
              <a:t> from the US Census, ensuring a representative distribution of key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Variables</a:t>
            </a:r>
            <a:r>
              <a:rPr lang="en-GB" dirty="0"/>
              <a:t>: The dataset includes a range of demographic and economic features, such as age, education, occupation, and income, among others.</a:t>
            </a:r>
          </a:p>
          <a:p>
            <a:r>
              <a:rPr lang="en-GB" b="1" dirty="0"/>
              <a:t>Files Included: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census_income_learn.csv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census_income_test.csv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census_income_metadata.txt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census_income_additional_info.pdf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28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9C1A8-7317-CD34-641F-15A1F2B6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Imbalanced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B495-6297-2ED4-4087-A5FBD43D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</a:rPr>
              <a:t>Class Distribution (Counts): </a:t>
            </a:r>
          </a:p>
          <a:p>
            <a:r>
              <a:rPr lang="en-GB" b="0" i="0">
                <a:effectLst/>
              </a:rPr>
              <a:t>&lt; $50,000 	280,717 (93.8%)</a:t>
            </a:r>
          </a:p>
          <a:p>
            <a:r>
              <a:rPr lang="en-GB" b="0" i="0">
                <a:effectLst/>
              </a:rPr>
              <a:t>&gt;$50,000 	18,568 	(6.2%)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56BB3-D955-C51C-9045-C66E617A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051836"/>
            <a:ext cx="6401443" cy="47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2F84-55D8-B871-61EA-81522457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938" y="534041"/>
            <a:ext cx="8452922" cy="888360"/>
          </a:xfrm>
        </p:spPr>
        <p:txBody>
          <a:bodyPr>
            <a:normAutofit/>
          </a:bodyPr>
          <a:lstStyle/>
          <a:p>
            <a:r>
              <a:rPr lang="en-US" dirty="0"/>
              <a:t>Age, Gender and Marital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7EF78-FAA7-83E2-3DC8-7208ACD7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61" y="1763901"/>
            <a:ext cx="9570477" cy="47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2F84-55D8-B871-61EA-81522457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2548832" cy="2118848"/>
          </a:xfrm>
        </p:spPr>
        <p:txBody>
          <a:bodyPr>
            <a:normAutofit/>
          </a:bodyPr>
          <a:lstStyle/>
          <a:p>
            <a:r>
              <a:rPr lang="en-US" sz="3000" dirty="0"/>
              <a:t>Education and employment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B3E35-7F1B-849F-ED7E-6F09DA50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53" y="484910"/>
            <a:ext cx="9029235" cy="58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C7D0-F16A-3019-BE8B-F0C31394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3911918" cy="1442463"/>
          </a:xfrm>
        </p:spPr>
        <p:txBody>
          <a:bodyPr/>
          <a:lstStyle/>
          <a:p>
            <a:r>
              <a:rPr lang="en-US" dirty="0"/>
              <a:t>Age vs Wage per Hour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26D287-3A10-5505-2BDA-D90D366E0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144" y="1999281"/>
            <a:ext cx="8186114" cy="43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2F84-55D8-B871-61EA-8152245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9BCE-5252-7094-CCBC-87A874DD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dataset was divided into </a:t>
            </a:r>
            <a:r>
              <a:rPr lang="en-GB" b="1" dirty="0"/>
              <a:t>two-thirds</a:t>
            </a:r>
            <a:r>
              <a:rPr lang="en-GB" dirty="0"/>
              <a:t> for training and </a:t>
            </a:r>
            <a:r>
              <a:rPr lang="en-GB" b="1" dirty="0"/>
              <a:t>one-third</a:t>
            </a:r>
            <a:r>
              <a:rPr lang="en-GB" dirty="0"/>
              <a:t>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Categorical variables (such as </a:t>
            </a:r>
            <a:r>
              <a:rPr lang="en-GB" b="1" dirty="0"/>
              <a:t>education</a:t>
            </a:r>
            <a:r>
              <a:rPr lang="en-GB" dirty="0"/>
              <a:t>, </a:t>
            </a:r>
            <a:r>
              <a:rPr lang="en-GB" b="1" dirty="0"/>
              <a:t>marital status</a:t>
            </a:r>
            <a:r>
              <a:rPr lang="en-GB" dirty="0"/>
              <a:t>, and </a:t>
            </a:r>
            <a:r>
              <a:rPr lang="en-GB" b="1" dirty="0"/>
              <a:t>occupation</a:t>
            </a:r>
            <a:r>
              <a:rPr lang="en-GB" dirty="0"/>
              <a:t>) were encoded using label encoding, converting the categorical values into numerical representations suitable for model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8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6872-6CAE-AC75-0385-927BFF3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0B4E-3BD1-8C0F-0108-8A434810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5404921" cy="3564436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Feature Set - </a:t>
            </a:r>
            <a:r>
              <a:rPr lang="en-GB" dirty="0"/>
              <a:t>Models were trained using all </a:t>
            </a:r>
            <a:r>
              <a:rPr lang="en-GB" b="1" dirty="0"/>
              <a:t>38 features</a:t>
            </a:r>
            <a:r>
              <a:rPr lang="en-GB" dirty="0"/>
              <a:t>, 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Model Selection - </a:t>
            </a:r>
            <a:r>
              <a:rPr lang="en-GB" dirty="0"/>
              <a:t>Two powerful models were fit to the data:</a:t>
            </a:r>
          </a:p>
          <a:p>
            <a:pPr marL="742950" lvl="1" indent="-285750"/>
            <a:r>
              <a:rPr lang="en-GB" b="1" dirty="0" err="1"/>
              <a:t>XGBoost</a:t>
            </a:r>
            <a:r>
              <a:rPr lang="en-GB" b="1" dirty="0"/>
              <a:t> Classifier</a:t>
            </a:r>
            <a:endParaRPr lang="en-GB" dirty="0"/>
          </a:p>
          <a:p>
            <a:pPr marL="742950" lvl="1" indent="-285750"/>
            <a:r>
              <a:rPr lang="en-GB" b="1" dirty="0"/>
              <a:t>Random Forest Classifier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Handling Class Imbalance</a:t>
            </a:r>
            <a:br>
              <a:rPr lang="en-GB" dirty="0"/>
            </a:br>
            <a:r>
              <a:rPr lang="en-GB" dirty="0"/>
              <a:t>Due to the </a:t>
            </a:r>
            <a:r>
              <a:rPr lang="en-GB" b="1" dirty="0"/>
              <a:t>class imbalance</a:t>
            </a:r>
            <a:r>
              <a:rPr lang="en-GB" dirty="0"/>
              <a:t> in the target variable (more individuals earning &lt;$50,000 than &gt;$50,000), </a:t>
            </a:r>
            <a:r>
              <a:rPr lang="en-GB" b="1" dirty="0"/>
              <a:t>oversampling</a:t>
            </a:r>
            <a:r>
              <a:rPr lang="en-GB" dirty="0"/>
              <a:t> was used to balance the dataset. </a:t>
            </a:r>
            <a:endParaRPr lang="en-GB" b="1" dirty="0"/>
          </a:p>
          <a:p>
            <a:pPr>
              <a:buFont typeface="+mj-lt"/>
              <a:buAutoNum type="arabicPeriod" startAt="4"/>
            </a:pPr>
            <a:r>
              <a:rPr lang="en-GB" b="1" dirty="0"/>
              <a:t>Model Evaluation</a:t>
            </a:r>
            <a:endParaRPr lang="en-GB" dirty="0"/>
          </a:p>
          <a:p>
            <a:pPr marL="742950" lvl="1" indent="-285750"/>
            <a:r>
              <a:rPr lang="en-GB" b="1" dirty="0"/>
              <a:t>Accuracy</a:t>
            </a:r>
            <a:r>
              <a:rPr lang="en-GB" dirty="0"/>
              <a:t>: Overall correctness of the model's predictions.</a:t>
            </a:r>
          </a:p>
          <a:p>
            <a:pPr marL="742950" lvl="1" indent="-285750"/>
            <a:r>
              <a:rPr lang="en-GB" b="1" dirty="0"/>
              <a:t>Precision</a:t>
            </a:r>
            <a:r>
              <a:rPr lang="en-GB" dirty="0"/>
              <a:t>: The proportion of true positive predictions among all positive predictions made by the model.</a:t>
            </a:r>
          </a:p>
          <a:p>
            <a:pPr marL="742950" lvl="1" indent="-285750"/>
            <a:r>
              <a:rPr lang="en-GB" b="1" dirty="0"/>
              <a:t>Recall</a:t>
            </a:r>
            <a:r>
              <a:rPr lang="en-GB" dirty="0"/>
              <a:t>: The proportion of true positive predictions among all actual positive instances in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25E487-4764-1F41-AE36-05C37C862875}"/>
              </a:ext>
            </a:extLst>
          </p:cNvPr>
          <p:cNvSpPr/>
          <p:nvPr/>
        </p:nvSpPr>
        <p:spPr>
          <a:xfrm>
            <a:off x="6387907" y="1977711"/>
            <a:ext cx="2508422" cy="18782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92DEF-F23D-DDDF-111A-86FE5B307CB8}"/>
              </a:ext>
            </a:extLst>
          </p:cNvPr>
          <p:cNvSpPr/>
          <p:nvPr/>
        </p:nvSpPr>
        <p:spPr>
          <a:xfrm>
            <a:off x="9032006" y="1977711"/>
            <a:ext cx="2508422" cy="18782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28D66-99BF-8AAD-2D60-8E6C3DCED0A9}"/>
              </a:ext>
            </a:extLst>
          </p:cNvPr>
          <p:cNvSpPr/>
          <p:nvPr/>
        </p:nvSpPr>
        <p:spPr>
          <a:xfrm>
            <a:off x="6387905" y="4026340"/>
            <a:ext cx="2508422" cy="187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803E3-8C06-85BE-E6B6-26454D026C51}"/>
              </a:ext>
            </a:extLst>
          </p:cNvPr>
          <p:cNvSpPr/>
          <p:nvPr/>
        </p:nvSpPr>
        <p:spPr>
          <a:xfrm>
            <a:off x="9032006" y="4026340"/>
            <a:ext cx="2508422" cy="187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84CC4B-02A6-E126-3769-EAC1FF689E82}"/>
              </a:ext>
            </a:extLst>
          </p:cNvPr>
          <p:cNvSpPr txBox="1">
            <a:spLocks/>
          </p:cNvSpPr>
          <p:nvPr/>
        </p:nvSpPr>
        <p:spPr>
          <a:xfrm>
            <a:off x="6390540" y="1808750"/>
            <a:ext cx="2787025" cy="642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ysClr val="windowText" lastClr="000000"/>
                </a:solidFill>
              </a:rPr>
              <a:t>Model 1 -</a:t>
            </a:r>
            <a:r>
              <a:rPr lang="en-GB" sz="1600" b="1" dirty="0" err="1">
                <a:solidFill>
                  <a:sysClr val="windowText" lastClr="000000"/>
                </a:solidFill>
              </a:rPr>
              <a:t>XGBoost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915A9A-5D12-85B2-88FD-DD17E10A30E1}"/>
              </a:ext>
            </a:extLst>
          </p:cNvPr>
          <p:cNvSpPr txBox="1">
            <a:spLocks/>
          </p:cNvSpPr>
          <p:nvPr/>
        </p:nvSpPr>
        <p:spPr>
          <a:xfrm>
            <a:off x="9100073" y="1623995"/>
            <a:ext cx="2479518" cy="1045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ysClr val="windowText" lastClr="000000"/>
                </a:solidFill>
              </a:rPr>
              <a:t>Model 2 – </a:t>
            </a:r>
            <a:r>
              <a:rPr lang="en-GB" sz="1600" b="1" dirty="0" err="1">
                <a:solidFill>
                  <a:sysClr val="windowText" lastClr="000000"/>
                </a:solidFill>
              </a:rPr>
              <a:t>XGBoost</a:t>
            </a:r>
            <a:r>
              <a:rPr lang="en-GB" sz="1600" b="1" dirty="0">
                <a:solidFill>
                  <a:sysClr val="windowText" lastClr="000000"/>
                </a:solidFill>
              </a:rPr>
              <a:t> with SMOTE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65A20E-B290-60F2-EC08-E77A78EBD40E}"/>
              </a:ext>
            </a:extLst>
          </p:cNvPr>
          <p:cNvSpPr txBox="1">
            <a:spLocks/>
          </p:cNvSpPr>
          <p:nvPr/>
        </p:nvSpPr>
        <p:spPr>
          <a:xfrm>
            <a:off x="6398909" y="4085415"/>
            <a:ext cx="2429774" cy="6029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1"/>
                </a:solidFill>
              </a:rPr>
              <a:t>Model 3 – Random Forest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A3B4D0C-FEF7-7A27-2130-303A05947E51}"/>
              </a:ext>
            </a:extLst>
          </p:cNvPr>
          <p:cNvSpPr txBox="1">
            <a:spLocks/>
          </p:cNvSpPr>
          <p:nvPr/>
        </p:nvSpPr>
        <p:spPr>
          <a:xfrm>
            <a:off x="9072117" y="3946450"/>
            <a:ext cx="2074578" cy="6969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1"/>
                </a:solidFill>
              </a:rPr>
              <a:t>Model 4 – Random Forest with SMOTE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E8A2A-2180-8188-37D3-8B3DC8063BE0}"/>
              </a:ext>
            </a:extLst>
          </p:cNvPr>
          <p:cNvSpPr txBox="1"/>
          <p:nvPr/>
        </p:nvSpPr>
        <p:spPr>
          <a:xfrm>
            <a:off x="6414408" y="2459205"/>
            <a:ext cx="2345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Gradient boosting 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6A7C78-B184-117A-7FF9-B7020F954F06}"/>
              </a:ext>
            </a:extLst>
          </p:cNvPr>
          <p:cNvSpPr txBox="1"/>
          <p:nvPr/>
        </p:nvSpPr>
        <p:spPr>
          <a:xfrm>
            <a:off x="9086095" y="2661577"/>
            <a:ext cx="207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Gradient boosting methodology + addressing class imbalance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2E73B-6BDE-C4F0-E176-17438C449164}"/>
              </a:ext>
            </a:extLst>
          </p:cNvPr>
          <p:cNvSpPr txBox="1"/>
          <p:nvPr/>
        </p:nvSpPr>
        <p:spPr>
          <a:xfrm>
            <a:off x="6398908" y="4819660"/>
            <a:ext cx="203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tree 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DE6DE-8418-8853-69C6-0C31F1F0BE32}"/>
              </a:ext>
            </a:extLst>
          </p:cNvPr>
          <p:cNvSpPr txBox="1"/>
          <p:nvPr/>
        </p:nvSpPr>
        <p:spPr>
          <a:xfrm>
            <a:off x="9086095" y="4618625"/>
            <a:ext cx="2327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tree methodology + addressing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4840648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795</Words>
  <Application>Microsoft Macintosh PowerPoint</Application>
  <PresentationFormat>Widescreen</PresentationFormat>
  <Paragraphs>96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Grandview</vt:lpstr>
      <vt:lpstr>Wingdings</vt:lpstr>
      <vt:lpstr>CosineVTI</vt:lpstr>
      <vt:lpstr>A Census Analysis:   What Determines Earnings Above and Below $50,000 in the US?</vt:lpstr>
      <vt:lpstr>Problem Statement</vt:lpstr>
      <vt:lpstr>Data Source</vt:lpstr>
      <vt:lpstr>Imbalanced Dataset</vt:lpstr>
      <vt:lpstr>Age, Gender and Marital Status</vt:lpstr>
      <vt:lpstr>Education and employment variables</vt:lpstr>
      <vt:lpstr>Age vs Wage per Hour</vt:lpstr>
      <vt:lpstr>Data Preparation</vt:lpstr>
      <vt:lpstr>Modelling</vt:lpstr>
      <vt:lpstr>Introduction to XGBoost &amp; Random Forest </vt:lpstr>
      <vt:lpstr>Oversampling</vt:lpstr>
      <vt:lpstr>Model 1 XGBoost</vt:lpstr>
      <vt:lpstr>Model 2: XGBoost with SMOTE is the best performing</vt:lpstr>
      <vt:lpstr>Occupation Insights</vt:lpstr>
      <vt:lpstr>Education</vt:lpstr>
      <vt:lpstr>Numeric Variables</vt:lpstr>
      <vt:lpstr>Limitations and Future Improvements</vt:lpstr>
      <vt:lpstr>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trend Analysis</dc:title>
  <dc:creator>eviemills98@gmail.com</dc:creator>
  <cp:lastModifiedBy>eviemills98@gmail.com</cp:lastModifiedBy>
  <cp:revision>8</cp:revision>
  <dcterms:created xsi:type="dcterms:W3CDTF">2024-11-15T17:58:22Z</dcterms:created>
  <dcterms:modified xsi:type="dcterms:W3CDTF">2024-11-19T11:37:52Z</dcterms:modified>
</cp:coreProperties>
</file>