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hsAVRO0HQnfu9i6Po7gusnRxXu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f6474c2da_0_1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f6474c2da_0_1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af6474c2da_0_1124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f6474c2da_2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f6474c2da_2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af6474c2da_2_1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f6474c2d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af6474c2d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af6474c2da_0_0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f6474c2da_0_13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f6474c2da_0_13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af6474c2da_0_1316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f6474c2da_0_16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f6474c2da_0_16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af6474c2da_0_1681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/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>
                <a:solidFill>
                  <a:srgbClr val="262626"/>
                </a:solidFill>
              </a:defRPr>
            </a:lvl1pPr>
            <a:lvl2pPr lvl="1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" name="Google Shape;21;p11"/>
          <p:cNvSpPr txBox="1"/>
          <p:nvPr>
            <p:ph idx="10" type="dt"/>
          </p:nvPr>
        </p:nvSpPr>
        <p:spPr>
          <a:xfrm>
            <a:off x="1096962" y="6459537"/>
            <a:ext cx="247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1" type="ftr"/>
          </p:nvPr>
        </p:nvSpPr>
        <p:spPr>
          <a:xfrm>
            <a:off x="3686175" y="645953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2" type="sldNum"/>
          </p:nvPr>
        </p:nvSpPr>
        <p:spPr>
          <a:xfrm>
            <a:off x="9901237" y="6459537"/>
            <a:ext cx="1311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af6474c2da_0_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gaf6474c2da_0_19"/>
          <p:cNvSpPr/>
          <p:nvPr/>
        </p:nvSpPr>
        <p:spPr>
          <a:xfrm>
            <a:off x="0" y="1410267"/>
            <a:ext cx="12192000" cy="9552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gaf6474c2da_0_19"/>
          <p:cNvSpPr txBox="1"/>
          <p:nvPr>
            <p:ph type="ctrTitle"/>
          </p:nvPr>
        </p:nvSpPr>
        <p:spPr>
          <a:xfrm>
            <a:off x="460867" y="1410267"/>
            <a:ext cx="9562800" cy="9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" name="Google Shape;28;gaf6474c2da_0_19"/>
          <p:cNvSpPr txBox="1"/>
          <p:nvPr>
            <p:ph idx="1" type="subTitle"/>
          </p:nvPr>
        </p:nvSpPr>
        <p:spPr>
          <a:xfrm>
            <a:off x="460867" y="2566700"/>
            <a:ext cx="9562800" cy="26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" name="Google Shape;29;gaf6474c2da_0_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f6474c2da_0_25"/>
          <p:cNvSpPr txBox="1"/>
          <p:nvPr>
            <p:ph type="title"/>
          </p:nvPr>
        </p:nvSpPr>
        <p:spPr>
          <a:xfrm>
            <a:off x="1096962" y="287337"/>
            <a:ext cx="100584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gaf6474c2da_0_25"/>
          <p:cNvSpPr txBox="1"/>
          <p:nvPr>
            <p:ph idx="1" type="body"/>
          </p:nvPr>
        </p:nvSpPr>
        <p:spPr>
          <a:xfrm>
            <a:off x="1096962" y="1846262"/>
            <a:ext cx="100584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3" name="Google Shape;33;gaf6474c2da_0_25"/>
          <p:cNvSpPr txBox="1"/>
          <p:nvPr>
            <p:ph idx="10" type="dt"/>
          </p:nvPr>
        </p:nvSpPr>
        <p:spPr>
          <a:xfrm>
            <a:off x="1096962" y="6459537"/>
            <a:ext cx="247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gaf6474c2da_0_25"/>
          <p:cNvSpPr txBox="1"/>
          <p:nvPr>
            <p:ph idx="11" type="ftr"/>
          </p:nvPr>
        </p:nvSpPr>
        <p:spPr>
          <a:xfrm>
            <a:off x="3686175" y="645953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gaf6474c2da_0_25"/>
          <p:cNvSpPr txBox="1"/>
          <p:nvPr>
            <p:ph idx="12" type="sldNum"/>
          </p:nvPr>
        </p:nvSpPr>
        <p:spPr>
          <a:xfrm>
            <a:off x="9901237" y="6459537"/>
            <a:ext cx="1311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af6474c2da_2_16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gaf6474c2da_2_163"/>
          <p:cNvCxnSpPr/>
          <p:nvPr/>
        </p:nvCxnSpPr>
        <p:spPr>
          <a:xfrm>
            <a:off x="475100" y="6431067"/>
            <a:ext cx="3923100" cy="0"/>
          </a:xfrm>
          <a:prstGeom prst="straightConnector1">
            <a:avLst/>
          </a:prstGeom>
          <a:noFill/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" name="Google Shape;39;gaf6474c2da_2_163"/>
          <p:cNvCxnSpPr/>
          <p:nvPr/>
        </p:nvCxnSpPr>
        <p:spPr>
          <a:xfrm>
            <a:off x="6153033" y="498063"/>
            <a:ext cx="5608800" cy="0"/>
          </a:xfrm>
          <a:prstGeom prst="straightConnector1">
            <a:avLst/>
          </a:prstGeom>
          <a:noFill/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gaf6474c2da_2_163"/>
          <p:cNvSpPr/>
          <p:nvPr/>
        </p:nvSpPr>
        <p:spPr>
          <a:xfrm>
            <a:off x="5904633" y="422463"/>
            <a:ext cx="146700" cy="15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af6474c2da_2_163"/>
          <p:cNvSpPr/>
          <p:nvPr/>
        </p:nvSpPr>
        <p:spPr>
          <a:xfrm>
            <a:off x="475100" y="422467"/>
            <a:ext cx="3923100" cy="15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gaf6474c2da_2_163"/>
          <p:cNvSpPr txBox="1"/>
          <p:nvPr>
            <p:ph type="title"/>
          </p:nvPr>
        </p:nvSpPr>
        <p:spPr>
          <a:xfrm>
            <a:off x="407267" y="701267"/>
            <a:ext cx="4190400" cy="21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b="1" sz="3200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b="1" sz="32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b="1" sz="32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b="1" sz="32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b="1" sz="32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b="1" sz="32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b="1" sz="32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b="1" sz="32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b="1" sz="3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3" name="Google Shape;43;gaf6474c2da_2_163"/>
          <p:cNvSpPr txBox="1"/>
          <p:nvPr>
            <p:ph idx="1" type="body"/>
          </p:nvPr>
        </p:nvSpPr>
        <p:spPr>
          <a:xfrm>
            <a:off x="6147600" y="701267"/>
            <a:ext cx="5608800" cy="53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900"/>
              <a:buChar char=" "/>
              <a:defRPr sz="1900">
                <a:solidFill>
                  <a:srgbClr val="666666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666666"/>
              </a:buClr>
              <a:buSzPts val="1600"/>
              <a:buChar char="◦"/>
              <a:defRPr sz="1600">
                <a:solidFill>
                  <a:srgbClr val="666666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666666"/>
              </a:buClr>
              <a:buSzPts val="1600"/>
              <a:buChar char="◦"/>
              <a:defRPr sz="1600">
                <a:solidFill>
                  <a:srgbClr val="666666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666666"/>
              </a:buClr>
              <a:buSzPts val="1600"/>
              <a:buChar char="◦"/>
              <a:defRPr sz="1600">
                <a:solidFill>
                  <a:srgbClr val="666666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666666"/>
              </a:buClr>
              <a:buSzPts val="1600"/>
              <a:buChar char="◦"/>
              <a:defRPr sz="1600">
                <a:solidFill>
                  <a:srgbClr val="666666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666666"/>
              </a:buClr>
              <a:buSzPts val="1600"/>
              <a:buChar char="◦"/>
              <a:defRPr sz="1600">
                <a:solidFill>
                  <a:srgbClr val="666666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666666"/>
              </a:buClr>
              <a:buSzPts val="1600"/>
              <a:buChar char="◦"/>
              <a:defRPr sz="1600">
                <a:solidFill>
                  <a:srgbClr val="666666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666666"/>
              </a:buClr>
              <a:buSzPts val="1600"/>
              <a:buChar char="◦"/>
              <a:defRPr sz="1600">
                <a:solidFill>
                  <a:srgbClr val="666666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666666"/>
              </a:buClr>
              <a:buSzPts val="1600"/>
              <a:buChar char="◦"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44" name="Google Shape;44;gaf6474c2da_2_16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0"/>
          <p:cNvSpPr/>
          <p:nvPr/>
        </p:nvSpPr>
        <p:spPr>
          <a:xfrm>
            <a:off x="0" y="6334125"/>
            <a:ext cx="12188700" cy="6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10"/>
          <p:cNvCxnSpPr/>
          <p:nvPr/>
        </p:nvCxnSpPr>
        <p:spPr>
          <a:xfrm>
            <a:off x="1208087" y="4343400"/>
            <a:ext cx="98757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" name="Google Shape;13;p10"/>
          <p:cNvSpPr txBox="1"/>
          <p:nvPr>
            <p:ph type="title"/>
          </p:nvPr>
        </p:nvSpPr>
        <p:spPr>
          <a:xfrm>
            <a:off x="1096962" y="287337"/>
            <a:ext cx="100584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" type="body"/>
          </p:nvPr>
        </p:nvSpPr>
        <p:spPr>
          <a:xfrm>
            <a:off x="1096962" y="1846262"/>
            <a:ext cx="100584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 "/>
              <a:defRPr i="0" sz="2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Char char="◦"/>
              <a:defRPr i="0" sz="1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◦"/>
              <a:defRPr i="0" sz="14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◦"/>
              <a:defRPr i="0" sz="14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◦"/>
              <a:defRPr i="0" sz="14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◦"/>
              <a:defRPr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◦"/>
              <a:defRPr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◦"/>
              <a:defRPr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Times New Roman"/>
              <a:buChar char="◦"/>
              <a:defRPr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0" type="dt"/>
          </p:nvPr>
        </p:nvSpPr>
        <p:spPr>
          <a:xfrm>
            <a:off x="1096962" y="6459537"/>
            <a:ext cx="247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0"/>
          <p:cNvSpPr txBox="1"/>
          <p:nvPr>
            <p:ph idx="11" type="ftr"/>
          </p:nvPr>
        </p:nvSpPr>
        <p:spPr>
          <a:xfrm>
            <a:off x="3686175" y="645953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0"/>
          <p:cNvSpPr txBox="1"/>
          <p:nvPr>
            <p:ph idx="12" type="sldNum"/>
          </p:nvPr>
        </p:nvSpPr>
        <p:spPr>
          <a:xfrm>
            <a:off x="9901237" y="6459537"/>
            <a:ext cx="1311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 txBox="1"/>
          <p:nvPr>
            <p:ph type="ctrTitle"/>
          </p:nvPr>
        </p:nvSpPr>
        <p:spPr>
          <a:xfrm>
            <a:off x="1284175" y="874899"/>
            <a:ext cx="9718800" cy="29985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AB620E"/>
              </a:buClr>
              <a:buSzPts val="5400"/>
              <a:buFont typeface="Calibri"/>
              <a:buNone/>
            </a:pPr>
            <a:br>
              <a:rPr i="0" lang="en-US" sz="5400" u="none">
                <a:solidFill>
                  <a:srgbClr val="AB620E"/>
                </a:solidFill>
              </a:rPr>
            </a:br>
            <a:r>
              <a:rPr lang="en-US" sz="7200"/>
              <a:t>Lexical Complexity Prediction</a:t>
            </a:r>
            <a:endParaRPr sz="72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rgbClr val="AB620E"/>
              </a:buClr>
              <a:buSzPts val="5400"/>
              <a:buFont typeface="Calibri"/>
              <a:buNone/>
            </a:pPr>
            <a:r>
              <a:rPr lang="en-US" sz="2600">
                <a:solidFill>
                  <a:srgbClr val="000000"/>
                </a:solidFill>
              </a:rPr>
              <a:t>Курсова работа по Извличане на информация</a:t>
            </a:r>
            <a:endParaRPr sz="72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85000"/>
              </a:lnSpc>
              <a:spcBef>
                <a:spcPts val="1000"/>
              </a:spcBef>
              <a:spcAft>
                <a:spcPts val="1000"/>
              </a:spcAft>
              <a:buClr>
                <a:srgbClr val="AB620E"/>
              </a:buClr>
              <a:buSzPts val="5400"/>
              <a:buFont typeface="Calibri"/>
              <a:buNone/>
            </a:pPr>
            <a:r>
              <a:rPr i="1" lang="en-US" sz="2600">
                <a:solidFill>
                  <a:schemeClr val="accent1"/>
                </a:solidFill>
              </a:rPr>
              <a:t>Задача</a:t>
            </a:r>
            <a:r>
              <a:rPr i="1" lang="en-US" sz="2600">
                <a:solidFill>
                  <a:schemeClr val="accent1"/>
                </a:solidFill>
              </a:rPr>
              <a:t> 1, SemEval 2021</a:t>
            </a:r>
            <a:endParaRPr i="1" sz="2600">
              <a:solidFill>
                <a:schemeClr val="accent1"/>
              </a:solidFill>
            </a:endParaRPr>
          </a:p>
        </p:txBody>
      </p:sp>
      <p:sp>
        <p:nvSpPr>
          <p:cNvPr id="50" name="Google Shape;50;p1"/>
          <p:cNvSpPr txBox="1"/>
          <p:nvPr>
            <p:ph idx="1" type="subTitle"/>
          </p:nvPr>
        </p:nvSpPr>
        <p:spPr>
          <a:xfrm>
            <a:off x="1100137" y="4586287"/>
            <a:ext cx="97188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Симона Михайлова</a:t>
            </a:r>
            <a:r>
              <a:rPr i="0" lang="en-US" sz="17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ФН 26432 (ИИ)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Ива Борисова, ФН 26494 (ИИ)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Джовани Чемишанов, ФН 26415 (ИИОЗ)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f6474c2da_0_1124"/>
          <p:cNvSpPr txBox="1"/>
          <p:nvPr>
            <p:ph type="title"/>
          </p:nvPr>
        </p:nvSpPr>
        <p:spPr>
          <a:xfrm>
            <a:off x="1096962" y="287337"/>
            <a:ext cx="10058400" cy="1449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Избрани подходи - 2 </a:t>
            </a:r>
            <a:endParaRPr/>
          </a:p>
        </p:txBody>
      </p:sp>
      <p:sp>
        <p:nvSpPr>
          <p:cNvPr id="125" name="Google Shape;125;gaf6474c2da_0_1124"/>
          <p:cNvSpPr txBox="1"/>
          <p:nvPr>
            <p:ph idx="1" type="body"/>
          </p:nvPr>
        </p:nvSpPr>
        <p:spPr>
          <a:xfrm>
            <a:off x="1096962" y="1736637"/>
            <a:ext cx="10058400" cy="40227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Пример:</a:t>
            </a:r>
            <a:endParaRPr sz="2400"/>
          </a:p>
          <a:p>
            <a:pPr indent="366712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/>
              <a:t>amazingly  -  дълга дума с четири срички -&gt; по-висока оценка</a:t>
            </a:r>
            <a:endParaRPr sz="2400"/>
          </a:p>
          <a:p>
            <a:pPr indent="366712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/>
              <a:t>amaze - по-кратка дума -&gt; по-ниска оценка</a:t>
            </a:r>
            <a:endParaRPr sz="2400"/>
          </a:p>
          <a:p>
            <a:pPr indent="366712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/>
              <a:t>Други форми на думата: amazed, amazing, amazingly...</a:t>
            </a:r>
            <a:endParaRPr sz="2400"/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Проблем: значителна разлика в оценките, на думите, които имат един и същ корен и смисъл;</a:t>
            </a:r>
            <a:endParaRPr sz="2400"/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Идея за решение:</a:t>
            </a:r>
            <a:r>
              <a:rPr b="1" lang="en-US" sz="2400"/>
              <a:t> </a:t>
            </a:r>
            <a:r>
              <a:rPr lang="en-US" sz="2400">
                <a:solidFill>
                  <a:srgbClr val="3D85C6"/>
                </a:solidFill>
              </a:rPr>
              <a:t>о</a:t>
            </a:r>
            <a:r>
              <a:rPr lang="en-US" sz="2400">
                <a:solidFill>
                  <a:srgbClr val="3D85C6"/>
                </a:solidFill>
              </a:rPr>
              <a:t>тчитане на различните глаголни и граматически форми</a:t>
            </a:r>
            <a:r>
              <a:rPr b="1" lang="en-US" sz="2400"/>
              <a:t> </a:t>
            </a:r>
            <a:r>
              <a:rPr lang="en-US" sz="2400"/>
              <a:t>и формиране на обща оценка за думите с един и същ корен и смисъл</a:t>
            </a:r>
            <a:endParaRPr sz="2400">
              <a:solidFill>
                <a:srgbClr val="3D85C6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f6474c2da_2_1"/>
          <p:cNvSpPr txBox="1"/>
          <p:nvPr>
            <p:ph type="title"/>
          </p:nvPr>
        </p:nvSpPr>
        <p:spPr>
          <a:xfrm>
            <a:off x="407267" y="701267"/>
            <a:ext cx="4190400" cy="21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Източници</a:t>
            </a:r>
            <a:endParaRPr/>
          </a:p>
        </p:txBody>
      </p:sp>
      <p:sp>
        <p:nvSpPr>
          <p:cNvPr id="132" name="Google Shape;132;gaf6474c2da_2_1"/>
          <p:cNvSpPr txBox="1"/>
          <p:nvPr>
            <p:ph idx="1" type="body"/>
          </p:nvPr>
        </p:nvSpPr>
        <p:spPr>
          <a:xfrm>
            <a:off x="6147600" y="701267"/>
            <a:ext cx="5608800" cy="53577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[1] M</a:t>
            </a:r>
            <a:r>
              <a:rPr lang="en-US"/>
              <a:t>atthew Shardlow, </a:t>
            </a:r>
            <a:r>
              <a:rPr i="1" lang="en-US"/>
              <a:t>“</a:t>
            </a:r>
            <a:r>
              <a:rPr i="1" lang="en-US"/>
              <a:t>CompLex: A New Corpus for Lexical Complexity Prediction from Likert Scale Data” (2020)</a:t>
            </a:r>
            <a:endParaRPr i="1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[2] </a:t>
            </a:r>
            <a:r>
              <a:rPr lang="en-US"/>
              <a:t> Jeffrey Pennington, </a:t>
            </a:r>
            <a:r>
              <a:rPr i="1" lang="en-US"/>
              <a:t>“</a:t>
            </a:r>
            <a:r>
              <a:rPr i="1" lang="en-US"/>
              <a:t>GloVe: Global Vectors for Word Representation” </a:t>
            </a:r>
            <a:r>
              <a:rPr lang="en-US"/>
              <a:t>(2014)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[3] Alexis Conneau, </a:t>
            </a:r>
            <a:r>
              <a:rPr i="1" lang="en-US"/>
              <a:t>“Supervised Learning of Universal Sentence Representations from Natural Language Inference Data”</a:t>
            </a:r>
            <a:r>
              <a:rPr lang="en-US"/>
              <a:t>, (2017)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[4]</a:t>
            </a:r>
            <a:r>
              <a:rPr i="1" lang="en-US"/>
              <a:t> </a:t>
            </a:r>
            <a:r>
              <a:rPr lang="en-US"/>
              <a:t>Jacob Devlin, </a:t>
            </a:r>
            <a:r>
              <a:rPr i="1" lang="en-US"/>
              <a:t>“BERT: Pre-training of Deep Bidirectional Transformers for Language Understanding”</a:t>
            </a:r>
            <a:r>
              <a:rPr lang="en-US"/>
              <a:t>, (2018)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f6474c2da_0_0"/>
          <p:cNvSpPr txBox="1"/>
          <p:nvPr>
            <p:ph type="ctrTitle"/>
          </p:nvPr>
        </p:nvSpPr>
        <p:spPr>
          <a:xfrm>
            <a:off x="460867" y="1410267"/>
            <a:ext cx="9562800" cy="955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Съдържание</a:t>
            </a:r>
            <a:endParaRPr/>
          </a:p>
        </p:txBody>
      </p:sp>
      <p:sp>
        <p:nvSpPr>
          <p:cNvPr id="57" name="Google Shape;57;gaf6474c2da_0_0"/>
          <p:cNvSpPr txBox="1"/>
          <p:nvPr>
            <p:ph idx="1" type="subTitle"/>
          </p:nvPr>
        </p:nvSpPr>
        <p:spPr>
          <a:xfrm>
            <a:off x="460867" y="2566700"/>
            <a:ext cx="9562800" cy="265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Задача </a:t>
            </a:r>
            <a:r>
              <a:rPr lang="en-US"/>
              <a:t>на курсовата работа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US">
                <a:solidFill>
                  <a:schemeClr val="lt1"/>
                </a:solidFill>
              </a:rPr>
              <a:t>Основен dataset</a:t>
            </a:r>
            <a:endParaRPr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Възможни подходи за решаването на задачата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Избран подход и инструменти за реализация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План за реализация</a:t>
            </a:r>
            <a:r>
              <a:rPr lang="en-US"/>
              <a:t>/експерименти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/>
          <p:nvPr>
            <p:ph type="title"/>
          </p:nvPr>
        </p:nvSpPr>
        <p:spPr>
          <a:xfrm>
            <a:off x="1096962" y="287337"/>
            <a:ext cx="100584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</a:pPr>
            <a:r>
              <a:rPr lang="en-US"/>
              <a:t>Задача</a:t>
            </a:r>
            <a:r>
              <a:rPr i="0" lang="en-US" sz="4800" u="none">
                <a:solidFill>
                  <a:srgbClr val="404040"/>
                </a:solidFill>
              </a:rPr>
              <a:t> </a:t>
            </a:r>
            <a:r>
              <a:rPr lang="en-US"/>
              <a:t>з</a:t>
            </a:r>
            <a:r>
              <a:rPr i="0" lang="en-US" sz="4800" u="none">
                <a:solidFill>
                  <a:srgbClr val="404040"/>
                </a:solidFill>
              </a:rPr>
              <a:t>а курсовата работа - 1</a:t>
            </a:r>
            <a:endParaRPr/>
          </a:p>
        </p:txBody>
      </p:sp>
      <p:sp>
        <p:nvSpPr>
          <p:cNvPr id="63" name="Google Shape;63;p4"/>
          <p:cNvSpPr txBox="1"/>
          <p:nvPr>
            <p:ph idx="1" type="body"/>
          </p:nvPr>
        </p:nvSpPr>
        <p:spPr>
          <a:xfrm>
            <a:off x="1096950" y="1997975"/>
            <a:ext cx="10058400" cy="3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404040"/>
                </a:solidFill>
              </a:rPr>
              <a:t>Да се </a:t>
            </a:r>
            <a:r>
              <a:rPr lang="en-US" sz="2400"/>
              <a:t>подобри точността на класификатора, описан в оригиналната статия.</a:t>
            </a:r>
            <a:endParaRPr sz="2400"/>
          </a:p>
          <a:p>
            <a:pPr indent="-311150" lvl="0" marL="457200" rtl="0" algn="l">
              <a:lnSpc>
                <a:spcPct val="160000"/>
              </a:lnSpc>
              <a:spcBef>
                <a:spcPts val="150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Arial"/>
              <a:buChar char="●"/>
            </a:pPr>
            <a:r>
              <a:rPr lang="en-US" sz="2400"/>
              <a:t>Подзадача 1: Предсказване на сложността на </a:t>
            </a:r>
            <a:r>
              <a:rPr lang="en-US" sz="2400">
                <a:solidFill>
                  <a:srgbClr val="3D85C6"/>
                </a:solidFill>
              </a:rPr>
              <a:t>отделни думи</a:t>
            </a:r>
            <a:r>
              <a:rPr lang="en-US" sz="2400"/>
              <a:t> </a:t>
            </a:r>
            <a:endParaRPr sz="2400"/>
          </a:p>
          <a:p>
            <a:pPr indent="-31115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Arial"/>
              <a:buChar char="●"/>
            </a:pPr>
            <a:r>
              <a:rPr lang="en-US" sz="2400"/>
              <a:t>Подзадача </a:t>
            </a:r>
            <a:r>
              <a:rPr lang="en-US" sz="2400"/>
              <a:t>2: Предсказване на сложността на </a:t>
            </a:r>
            <a:r>
              <a:rPr lang="en-US" sz="2400">
                <a:solidFill>
                  <a:srgbClr val="3D85C6"/>
                </a:solidFill>
              </a:rPr>
              <a:t>изрази, съставени от няколко думи</a:t>
            </a:r>
            <a:endParaRPr sz="2400">
              <a:solidFill>
                <a:srgbClr val="3D85C6"/>
              </a:solidFill>
            </a:endParaRPr>
          </a:p>
          <a:p>
            <a:pPr indent="0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1011562" y="545087"/>
            <a:ext cx="100584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300"/>
              <a:buFont typeface="Calibri"/>
              <a:buNone/>
            </a:pPr>
            <a:r>
              <a:rPr lang="en-US" sz="4300"/>
              <a:t>Задача</a:t>
            </a:r>
            <a:r>
              <a:rPr i="0" lang="en-US" sz="4300" u="none">
                <a:solidFill>
                  <a:srgbClr val="404040"/>
                </a:solidFill>
              </a:rPr>
              <a:t> на курсовата работа -</a:t>
            </a:r>
            <a:r>
              <a:rPr lang="en-US" sz="4300"/>
              <a:t> 2 </a:t>
            </a:r>
            <a:br>
              <a:rPr i="0" lang="en-US" sz="4300" u="none">
                <a:solidFill>
                  <a:srgbClr val="404040"/>
                </a:solidFill>
              </a:rPr>
            </a:br>
            <a:endParaRPr/>
          </a:p>
        </p:txBody>
      </p:sp>
      <p:sp>
        <p:nvSpPr>
          <p:cNvPr id="70" name="Google Shape;70;p2"/>
          <p:cNvSpPr txBox="1"/>
          <p:nvPr>
            <p:ph idx="1" type="body"/>
          </p:nvPr>
        </p:nvSpPr>
        <p:spPr>
          <a:xfrm>
            <a:off x="3173250" y="1690600"/>
            <a:ext cx="58455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Оценяване на </a:t>
            </a:r>
            <a:r>
              <a:rPr lang="en-US" sz="240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сложността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на дума или израз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None/>
            </a:pPr>
            <a:r>
              <a:t/>
            </a:r>
            <a:endParaRPr/>
          </a:p>
        </p:txBody>
      </p:sp>
      <p:cxnSp>
        <p:nvCxnSpPr>
          <p:cNvPr id="71" name="Google Shape;71;p2"/>
          <p:cNvCxnSpPr/>
          <p:nvPr/>
        </p:nvCxnSpPr>
        <p:spPr>
          <a:xfrm rot="10800000">
            <a:off x="3880150" y="2924100"/>
            <a:ext cx="4063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2"/>
          <p:cNvCxnSpPr/>
          <p:nvPr/>
        </p:nvCxnSpPr>
        <p:spPr>
          <a:xfrm>
            <a:off x="3880050" y="2924100"/>
            <a:ext cx="9300" cy="349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2"/>
          <p:cNvCxnSpPr/>
          <p:nvPr/>
        </p:nvCxnSpPr>
        <p:spPr>
          <a:xfrm>
            <a:off x="4962125" y="2924100"/>
            <a:ext cx="9300" cy="349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2"/>
          <p:cNvCxnSpPr/>
          <p:nvPr/>
        </p:nvCxnSpPr>
        <p:spPr>
          <a:xfrm flipH="1">
            <a:off x="5961475" y="2611125"/>
            <a:ext cx="3000" cy="662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2"/>
          <p:cNvCxnSpPr/>
          <p:nvPr/>
        </p:nvCxnSpPr>
        <p:spPr>
          <a:xfrm>
            <a:off x="6942325" y="2924050"/>
            <a:ext cx="9300" cy="349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2"/>
          <p:cNvCxnSpPr/>
          <p:nvPr/>
        </p:nvCxnSpPr>
        <p:spPr>
          <a:xfrm>
            <a:off x="7932425" y="2924100"/>
            <a:ext cx="9300" cy="349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2"/>
          <p:cNvSpPr txBox="1"/>
          <p:nvPr/>
        </p:nvSpPr>
        <p:spPr>
          <a:xfrm>
            <a:off x="3382950" y="3430400"/>
            <a:ext cx="1003500" cy="5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Много лесна</a:t>
            </a:r>
            <a:endParaRPr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4465025" y="3430400"/>
            <a:ext cx="1003500" cy="5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br>
              <a:rPr lang="en-US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Лесна</a:t>
            </a:r>
            <a:endParaRPr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5461225" y="3430400"/>
            <a:ext cx="1003500" cy="5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-US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Неутрална</a:t>
            </a:r>
            <a:endParaRPr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6445225" y="3430400"/>
            <a:ext cx="1003500" cy="5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lang="en-US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Трудна</a:t>
            </a:r>
            <a:endParaRPr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7435325" y="3430400"/>
            <a:ext cx="1003500" cy="5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1" lang="en-US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Много трудна</a:t>
            </a:r>
            <a:endParaRPr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f6474c2da_0_1316"/>
          <p:cNvSpPr txBox="1"/>
          <p:nvPr>
            <p:ph type="title"/>
          </p:nvPr>
        </p:nvSpPr>
        <p:spPr>
          <a:xfrm>
            <a:off x="1096962" y="287337"/>
            <a:ext cx="10058400" cy="1449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Пример</a:t>
            </a:r>
            <a:endParaRPr/>
          </a:p>
        </p:txBody>
      </p:sp>
      <p:pic>
        <p:nvPicPr>
          <p:cNvPr id="88" name="Google Shape;88;gaf6474c2da_0_1316"/>
          <p:cNvPicPr preferRelativeResize="0"/>
          <p:nvPr/>
        </p:nvPicPr>
        <p:blipFill rotWithShape="1">
          <a:blip r:embed="rId3">
            <a:alphaModFix/>
          </a:blip>
          <a:srcRect b="0" l="2755" r="3215" t="0"/>
          <a:stretch/>
        </p:blipFill>
        <p:spPr>
          <a:xfrm>
            <a:off x="2673625" y="1736625"/>
            <a:ext cx="7373501" cy="402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f6474c2da_0_1681"/>
          <p:cNvSpPr txBox="1"/>
          <p:nvPr>
            <p:ph type="title"/>
          </p:nvPr>
        </p:nvSpPr>
        <p:spPr>
          <a:xfrm>
            <a:off x="1096962" y="287337"/>
            <a:ext cx="10058400" cy="1449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Основен dataset</a:t>
            </a:r>
            <a:endParaRPr/>
          </a:p>
        </p:txBody>
      </p:sp>
      <p:sp>
        <p:nvSpPr>
          <p:cNvPr id="95" name="Google Shape;95;gaf6474c2da_0_1681"/>
          <p:cNvSpPr txBox="1"/>
          <p:nvPr>
            <p:ph idx="1" type="body"/>
          </p:nvPr>
        </p:nvSpPr>
        <p:spPr>
          <a:xfrm>
            <a:off x="590600" y="1736625"/>
            <a:ext cx="4409100" cy="41322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US" sz="2400">
                <a:solidFill>
                  <a:srgbClr val="3D85C6"/>
                </a:solidFill>
              </a:rPr>
              <a:t>Библия</a:t>
            </a:r>
            <a:r>
              <a:rPr lang="en-US" sz="2400"/>
              <a:t> (</a:t>
            </a:r>
            <a:r>
              <a:rPr lang="en-US" sz="2400"/>
              <a:t>C</a:t>
            </a:r>
            <a:r>
              <a:rPr lang="en-US" sz="2400"/>
              <a:t>hristodouloupoulos and Steedman, 2015). </a:t>
            </a:r>
            <a:endParaRPr sz="24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400">
                <a:solidFill>
                  <a:srgbClr val="3D85C6"/>
                </a:solidFill>
              </a:rPr>
              <a:t>Europarl</a:t>
            </a:r>
            <a:r>
              <a:rPr lang="en-US" sz="2400"/>
              <a:t> (Koehn, 2005)</a:t>
            </a:r>
            <a:endParaRPr sz="24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400">
                <a:solidFill>
                  <a:srgbClr val="3D85C6"/>
                </a:solidFill>
              </a:rPr>
              <a:t>CRAFT corpus</a:t>
            </a:r>
            <a:r>
              <a:rPr lang="en-US" sz="2400"/>
              <a:t> </a:t>
            </a:r>
            <a:r>
              <a:rPr lang="en-US" sz="2400"/>
              <a:t>(Bada et al., 2012)</a:t>
            </a:r>
            <a:endParaRPr sz="2400"/>
          </a:p>
        </p:txBody>
      </p:sp>
      <p:pic>
        <p:nvPicPr>
          <p:cNvPr id="96" name="Google Shape;96;gaf6474c2da_0_1681"/>
          <p:cNvPicPr preferRelativeResize="0"/>
          <p:nvPr/>
        </p:nvPicPr>
        <p:blipFill rotWithShape="1">
          <a:blip r:embed="rId3">
            <a:alphaModFix/>
          </a:blip>
          <a:srcRect b="12074" l="19253" r="19741" t="23628"/>
          <a:stretch/>
        </p:blipFill>
        <p:spPr>
          <a:xfrm>
            <a:off x="6194175" y="736150"/>
            <a:ext cx="5750496" cy="340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af6474c2da_0_1681"/>
          <p:cNvPicPr preferRelativeResize="0"/>
          <p:nvPr/>
        </p:nvPicPr>
        <p:blipFill rotWithShape="1">
          <a:blip r:embed="rId4">
            <a:alphaModFix/>
          </a:blip>
          <a:srcRect b="25723" l="11680" r="38486" t="55117"/>
          <a:stretch/>
        </p:blipFill>
        <p:spPr>
          <a:xfrm>
            <a:off x="3346400" y="4249200"/>
            <a:ext cx="8521498" cy="184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>
            <p:ph type="title"/>
          </p:nvPr>
        </p:nvSpPr>
        <p:spPr>
          <a:xfrm>
            <a:off x="1096962" y="600312"/>
            <a:ext cx="100584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</a:pPr>
            <a:r>
              <a:rPr b="0" i="0" lang="en-US" sz="4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План за реализация</a:t>
            </a:r>
            <a:br>
              <a:rPr b="0" i="0" lang="en-US" sz="4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03" name="Google Shape;103;p5"/>
          <p:cNvSpPr txBox="1"/>
          <p:nvPr>
            <p:ph idx="1" type="body"/>
          </p:nvPr>
        </p:nvSpPr>
        <p:spPr>
          <a:xfrm>
            <a:off x="1096962" y="1846262"/>
            <a:ext cx="100584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rabicPeriod"/>
            </a:pPr>
            <a:r>
              <a:rPr lang="en-US" sz="2400"/>
              <a:t>Имплементация на описаната в статията базова система</a:t>
            </a:r>
            <a:endParaRPr sz="2400"/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Намиране на допълнителни корпуси и обработка на новите данни; </a:t>
            </a:r>
            <a:endParaRPr sz="2400"/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Оценяване на точността на базовата система при по-голям обем от данни</a:t>
            </a:r>
            <a:endParaRPr sz="2400"/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Подобряване на базовата система чрез Bert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1096962" y="287337"/>
            <a:ext cx="100584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</a:pPr>
            <a:r>
              <a:rPr lang="en-US"/>
              <a:t>Предложени подходи*</a:t>
            </a:r>
            <a:endParaRPr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1096950" y="1942724"/>
            <a:ext cx="10058400" cy="39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Л</a:t>
            </a:r>
            <a:r>
              <a:rPr lang="en-US" sz="2400"/>
              <a:t>инейна регресия на базата на GloVe и InferSent Embeddings 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Евристични предиктори като: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дължина на думата, брой срички 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честота на срещане в универсалния домейн, представляван от универсалния индекс за извършвани търсения на Гугъл</a:t>
            </a:r>
            <a:endParaRPr sz="2400"/>
          </a:p>
        </p:txBody>
      </p:sp>
      <p:sp>
        <p:nvSpPr>
          <p:cNvPr id="111" name="Google Shape;111;p3"/>
          <p:cNvSpPr txBox="1"/>
          <p:nvPr/>
        </p:nvSpPr>
        <p:spPr>
          <a:xfrm>
            <a:off x="1344100" y="6425650"/>
            <a:ext cx="10687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* в оригиналната статия,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Shardlow et al. (2020), “CompLex: A New Corpus for Lexical Complexity Prediction from Likert Scale Data”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1096962" y="287337"/>
            <a:ext cx="100584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</a:pPr>
            <a:r>
              <a:rPr i="0" lang="en-US" sz="4800" u="none">
                <a:solidFill>
                  <a:srgbClr val="404040"/>
                </a:solidFill>
              </a:rPr>
              <a:t>Избрани подходи - 1</a:t>
            </a:r>
            <a:endParaRPr/>
          </a:p>
        </p:txBody>
      </p:sp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1096962" y="1846262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D85C6"/>
                </a:solidFill>
              </a:rPr>
              <a:t>Bert:</a:t>
            </a:r>
            <a:endParaRPr sz="2400">
              <a:solidFill>
                <a:srgbClr val="3D85C6"/>
              </a:solidFill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Трениран е върху голямо множество от данни;</a:t>
            </a:r>
            <a:endParaRPr sz="2400"/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По-малка чувствителност към грешки в данните;</a:t>
            </a:r>
            <a:endParaRPr sz="2400"/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Bidirectional подход - взема предвид контекста на думата в зависимост от съседните ѝ;</a:t>
            </a:r>
            <a:endParaRPr sz="2400">
              <a:solidFill>
                <a:schemeClr val="dk1"/>
              </a:solidFill>
            </a:endParaRPr>
          </a:p>
          <a:p>
            <a:pPr indent="0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9FC5E8"/>
      </a:accent1>
      <a:accent2>
        <a:srgbClr val="6FA8DC"/>
      </a:accent2>
      <a:accent3>
        <a:srgbClr val="073763"/>
      </a:accent3>
      <a:accent4>
        <a:srgbClr val="0B5394"/>
      </a:accent4>
      <a:accent5>
        <a:srgbClr val="FCE5CD"/>
      </a:accent5>
      <a:accent6>
        <a:srgbClr val="F9CB9C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2019-12-20T18:41:06Z</dcterms:created>
  <dc:creator>smartinovm@uni-sofia.bg</dc:creator>
</cp:coreProperties>
</file>