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8" r:id="rId6"/>
    <p:sldId id="269" r:id="rId7"/>
    <p:sldId id="271" r:id="rId8"/>
    <p:sldId id="270" r:id="rId9"/>
    <p:sldId id="272" r:id="rId10"/>
    <p:sldId id="273" r:id="rId11"/>
    <p:sldId id="264" r:id="rId12"/>
    <p:sldId id="267" r:id="rId13"/>
  </p:sldIdLst>
  <p:sldSz cx="20104100" cy="11309350"/>
  <p:notesSz cx="20104100" cy="1130935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IBM Plex Mono" panose="020B0604020202020204" charset="-52"/>
      <p:regular r:id="rId19"/>
      <p:bold r:id="rId20"/>
      <p:italic r:id="rId21"/>
      <p:boldItalic r:id="rId22"/>
    </p:embeddedFont>
    <p:embeddedFont>
      <p:font typeface="IBM Plex Sans" panose="020B0604020202020204" charset="0"/>
      <p:regular r:id="rId23"/>
      <p:bold r:id="rId24"/>
      <p:italic r:id="rId25"/>
      <p:boldItalic r:id="rId26"/>
    </p:embeddedFont>
    <p:embeddedFont>
      <p:font typeface="Montserrat SemiBold" panose="020B0604020202020204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90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ZgURXU01r5V1SmE6xYUj3dilO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50" d="100"/>
          <a:sy n="50" d="100"/>
        </p:scale>
        <p:origin x="686" y="43"/>
      </p:cViewPr>
      <p:guideLst>
        <p:guide orient="horz" pos="1642"/>
        <p:guide pos="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682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73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649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59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25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85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1" y="0"/>
            <a:ext cx="2010008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831850" y="4587875"/>
            <a:ext cx="7996464" cy="135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>
                <a:solidFill>
                  <a:schemeClr val="lt1"/>
                </a:solidFill>
                <a:latin typeface="Montserrat SemiBold"/>
                <a:sym typeface="Montserrat SemiBold"/>
              </a:rPr>
              <a:t>Проект </a:t>
            </a:r>
            <a:r>
              <a:rPr lang="en-US" sz="7200" dirty="0">
                <a:solidFill>
                  <a:schemeClr val="lt1"/>
                </a:solidFill>
                <a:latin typeface="Montserrat SemiBold"/>
                <a:sym typeface="Montserrat SemiBold"/>
              </a:rPr>
              <a:t>Agency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831850" y="9898404"/>
            <a:ext cx="7996464" cy="3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evaseregina04@gmail.com</a:t>
            </a:r>
            <a:endParaRPr sz="2000" b="0" i="0" u="none" strike="noStrike" cap="none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831850" y="9464675"/>
            <a:ext cx="7503432" cy="46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latin typeface="IBM Plex Sans"/>
                <a:sym typeface="IBM Plex Sans"/>
              </a:rPr>
              <a:t>Серегина Евфросиния</a:t>
            </a:r>
            <a:endParaRPr dirty="0"/>
          </a:p>
        </p:txBody>
      </p:sp>
      <p:pic>
        <p:nvPicPr>
          <p:cNvPr id="50" name="Google Shape;50;p1" descr="Изображение выглядит как текст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850" y="1103321"/>
            <a:ext cx="3886200" cy="51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38563" y="1002409"/>
            <a:ext cx="14624079" cy="75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solidFill>
                  <a:srgbClr val="15B012"/>
                </a:solidFill>
                <a:latin typeface="Montserrat SemiBold"/>
                <a:sym typeface="Montserrat SemiBold"/>
              </a:rPr>
              <a:t>Бургер</a:t>
            </a:r>
            <a:endParaRPr dirty="0"/>
          </a:p>
        </p:txBody>
      </p:sp>
      <p:sp>
        <p:nvSpPr>
          <p:cNvPr id="92" name="Google Shape;92;p5"/>
          <p:cNvSpPr txBox="1"/>
          <p:nvPr/>
        </p:nvSpPr>
        <p:spPr>
          <a:xfrm>
            <a:off x="831850" y="3749675"/>
            <a:ext cx="8686800" cy="3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93" name="Google Shape;93;p5"/>
          <p:cNvSpPr txBox="1"/>
          <p:nvPr/>
        </p:nvSpPr>
        <p:spPr>
          <a:xfrm>
            <a:off x="782321" y="3594708"/>
            <a:ext cx="7613287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Почему бургер?</a:t>
            </a:r>
            <a:endParaRPr dirty="0"/>
          </a:p>
        </p:txBody>
      </p:sp>
      <p:sp>
        <p:nvSpPr>
          <p:cNvPr id="94" name="Google Shape;94;p5"/>
          <p:cNvSpPr/>
          <p:nvPr/>
        </p:nvSpPr>
        <p:spPr>
          <a:xfrm>
            <a:off x="11185192" y="3471312"/>
            <a:ext cx="7872731" cy="688848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11314912" y="2759075"/>
            <a:ext cx="7613287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Бургер при расширении экрана 768</a:t>
            </a:r>
            <a:r>
              <a:rPr lang="en-US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px</a:t>
            </a:r>
            <a:endParaRPr dirty="0"/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105" y="1158875"/>
            <a:ext cx="2555818" cy="60080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2;p5">
            <a:extLst>
              <a:ext uri="{FF2B5EF4-FFF2-40B4-BE49-F238E27FC236}">
                <a16:creationId xmlns:a16="http://schemas.microsoft.com/office/drawing/2014/main" id="{24C0C7AE-5EFD-4D0F-A8F4-CB089E279438}"/>
              </a:ext>
            </a:extLst>
          </p:cNvPr>
          <p:cNvSpPr txBox="1"/>
          <p:nvPr/>
        </p:nvSpPr>
        <p:spPr>
          <a:xfrm>
            <a:off x="934721" y="3738297"/>
            <a:ext cx="8686800" cy="3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3" name="Google Shape;92;p5">
            <a:extLst>
              <a:ext uri="{FF2B5EF4-FFF2-40B4-BE49-F238E27FC236}">
                <a16:creationId xmlns:a16="http://schemas.microsoft.com/office/drawing/2014/main" id="{1813CE0F-45EB-4E53-AD14-8111609BB2BD}"/>
              </a:ext>
            </a:extLst>
          </p:cNvPr>
          <p:cNvSpPr txBox="1"/>
          <p:nvPr/>
        </p:nvSpPr>
        <p:spPr>
          <a:xfrm>
            <a:off x="984250" y="3902075"/>
            <a:ext cx="8686800" cy="3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4" name="Google Shape;92;p5">
            <a:extLst>
              <a:ext uri="{FF2B5EF4-FFF2-40B4-BE49-F238E27FC236}">
                <a16:creationId xmlns:a16="http://schemas.microsoft.com/office/drawing/2014/main" id="{C62D0327-7E3E-4CCB-8994-5F1C23C7E138}"/>
              </a:ext>
            </a:extLst>
          </p:cNvPr>
          <p:cNvSpPr txBox="1"/>
          <p:nvPr/>
        </p:nvSpPr>
        <p:spPr>
          <a:xfrm>
            <a:off x="831850" y="4667342"/>
            <a:ext cx="8686800" cy="297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На мой взгляд бургер-меню при </a:t>
            </a:r>
            <a:r>
              <a:rPr lang="ru-RU" sz="2000" dirty="0" err="1"/>
              <a:t>адаптиве</a:t>
            </a:r>
            <a:r>
              <a:rPr lang="ru-RU" sz="2000" dirty="0"/>
              <a:t> смотрится выигрышнее, не нужно уменьшать в размере шапку с меню или переделывать позиционирование для нее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Удобно, современно, красиво</a:t>
            </a:r>
            <a:r>
              <a:rPr lang="en-US" sz="2000" dirty="0"/>
              <a:t>,</a:t>
            </a:r>
            <a:r>
              <a:rPr lang="ru-RU" sz="2000" dirty="0"/>
              <a:t>просто.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Можно попрактиковаться в изучении </a:t>
            </a:r>
            <a:r>
              <a:rPr lang="en-US" sz="2000" dirty="0"/>
              <a:t>JS </a:t>
            </a:r>
            <a:r>
              <a:rPr lang="ru-RU" sz="2000" dirty="0"/>
              <a:t>и использовании иконок с сайта 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fontawersome.com</a:t>
            </a:r>
            <a:endParaRPr lang="ru-RU" sz="2000" dirty="0"/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ADA814-3026-492A-AC79-960400180A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27" t="17823" r="29473" b="2057"/>
          <a:stretch/>
        </p:blipFill>
        <p:spPr>
          <a:xfrm>
            <a:off x="12103379" y="4179773"/>
            <a:ext cx="603635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6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-1892"/>
            <a:ext cx="20100737" cy="1131124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 txBox="1"/>
          <p:nvPr/>
        </p:nvSpPr>
        <p:spPr>
          <a:xfrm>
            <a:off x="831850" y="1082675"/>
            <a:ext cx="14624079" cy="75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solidFill>
                  <a:schemeClr val="lt1"/>
                </a:solidFill>
                <a:latin typeface="Montserrat SemiBold"/>
                <a:sym typeface="Montserrat SemiBold"/>
              </a:rPr>
              <a:t>Итог</a:t>
            </a:r>
            <a:endParaRPr dirty="0"/>
          </a:p>
        </p:txBody>
      </p:sp>
      <p:sp>
        <p:nvSpPr>
          <p:cNvPr id="133" name="Google Shape;133;p9"/>
          <p:cNvSpPr txBox="1"/>
          <p:nvPr/>
        </p:nvSpPr>
        <p:spPr>
          <a:xfrm>
            <a:off x="831850" y="3749675"/>
            <a:ext cx="8686800" cy="17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Мне понравилось делать проект </a:t>
            </a: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Agency</a:t>
            </a:r>
            <a:r>
              <a:rPr lang="ru-RU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Удалость совместить современные технологии верстки , позиционирования и сделать адаптивный, удобный  современный сайт. Цели и задачи считаю выполненными.</a:t>
            </a:r>
            <a:endParaRPr sz="2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838563" y="2759075"/>
            <a:ext cx="7613287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Montserrat SemiBold"/>
                <a:sym typeface="Montserrat SemiBold"/>
              </a:rPr>
              <a:t>Выводы</a:t>
            </a:r>
            <a:endParaRPr dirty="0"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97806" y="1158874"/>
            <a:ext cx="2555822" cy="600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7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2"/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Спасибо 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 внимание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831850" y="9898404"/>
            <a:ext cx="7996464" cy="36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loremipsum@innopolis.ru</a:t>
            </a:r>
            <a:endParaRPr sz="20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Фамилия</a:t>
            </a:r>
            <a:r>
              <a:rPr lang="en-US" sz="24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Имя</a:t>
            </a:r>
            <a:endParaRPr dirty="0"/>
          </a:p>
        </p:txBody>
      </p:sp>
      <p:pic>
        <p:nvPicPr>
          <p:cNvPr id="162" name="Google Shape;162;p12" descr="Изображение выглядит как текст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850" y="1103321"/>
            <a:ext cx="3886200" cy="51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"/>
          <p:cNvSpPr txBox="1"/>
          <p:nvPr/>
        </p:nvSpPr>
        <p:spPr>
          <a:xfrm>
            <a:off x="831850" y="1082675"/>
            <a:ext cx="14624079" cy="75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solidFill>
                  <a:srgbClr val="15B012"/>
                </a:solidFill>
                <a:latin typeface="Montserrat SemiBold"/>
                <a:sym typeface="Montserrat SemiBold"/>
              </a:rPr>
              <a:t>Цели и задачи</a:t>
            </a:r>
            <a:endParaRPr dirty="0"/>
          </a:p>
        </p:txBody>
      </p:sp>
      <p:sp>
        <p:nvSpPr>
          <p:cNvPr id="73" name="Google Shape;73;p4"/>
          <p:cNvSpPr/>
          <p:nvPr/>
        </p:nvSpPr>
        <p:spPr>
          <a:xfrm>
            <a:off x="831850" y="2759075"/>
            <a:ext cx="8153398" cy="38862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651814" y="3607544"/>
            <a:ext cx="7046560" cy="88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Адаптивный, </a:t>
            </a:r>
            <a:r>
              <a:rPr lang="ru-RU" sz="2800" dirty="0" err="1">
                <a:solidFill>
                  <a:schemeClr val="dk1"/>
                </a:solidFill>
                <a:latin typeface="Montserrat SemiBold"/>
                <a:sym typeface="Montserrat SemiBold"/>
              </a:rPr>
              <a:t>кроссбраузерный</a:t>
            </a:r>
            <a:r>
              <a:rPr lang="ru-RU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 проект</a:t>
            </a:r>
            <a:endParaRPr dirty="0"/>
          </a:p>
        </p:txBody>
      </p:sp>
      <p:sp>
        <p:nvSpPr>
          <p:cNvPr id="75" name="Google Shape;75;p4"/>
          <p:cNvSpPr txBox="1"/>
          <p:nvPr/>
        </p:nvSpPr>
        <p:spPr>
          <a:xfrm>
            <a:off x="1651813" y="4598144"/>
            <a:ext cx="6266638" cy="223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</a:rPr>
              <a:t>Использованы современные технологии верстки (</a:t>
            </a:r>
            <a:r>
              <a:rPr lang="en-US" sz="2000" dirty="0" err="1">
                <a:solidFill>
                  <a:schemeClr val="tx1"/>
                </a:solidFill>
              </a:rPr>
              <a:t>grid,flex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 там ,где это уместно.</a:t>
            </a:r>
          </a:p>
          <a:p>
            <a:pPr marL="20942" marR="8377">
              <a:lnSpc>
                <a:spcPct val="120000"/>
              </a:lnSpc>
            </a:pPr>
            <a:r>
              <a:rPr lang="ru-RU" sz="2000" dirty="0">
                <a:solidFill>
                  <a:schemeClr val="tx1"/>
                </a:solidFill>
                <a:latin typeface="IBM Plex Sans"/>
                <a:ea typeface="IBM Plex Mono"/>
                <a:cs typeface="IBM Plex Mono"/>
                <a:sym typeface="IBM Plex Sans"/>
              </a:rPr>
              <a:t>Содержимое контента не выходит за пределы </a:t>
            </a:r>
            <a:r>
              <a:rPr lang="ru-RU" sz="2000" dirty="0" err="1">
                <a:solidFill>
                  <a:schemeClr val="tx1"/>
                </a:solidFill>
                <a:latin typeface="IBM Plex Sans"/>
                <a:ea typeface="IBM Plex Mono"/>
                <a:cs typeface="IBM Plex Mono"/>
                <a:sym typeface="IBM Plex Sans"/>
              </a:rPr>
              <a:t>вьюпорта</a:t>
            </a:r>
            <a:endParaRPr lang="ru-RU" sz="2000" dirty="0">
              <a:solidFill>
                <a:schemeClr val="tx1"/>
              </a:solidFill>
              <a:latin typeface="IBM Plex Sans"/>
              <a:ea typeface="IBM Plex Mono"/>
              <a:cs typeface="IBM Plex Mono"/>
              <a:sym typeface="IBM Plex Sans"/>
            </a:endParaRPr>
          </a:p>
          <a:p>
            <a:pPr marL="20942" marR="8377">
              <a:lnSpc>
                <a:spcPct val="120000"/>
              </a:lnSpc>
            </a:pPr>
            <a:r>
              <a:rPr lang="ru-RU" sz="2000" dirty="0">
                <a:solidFill>
                  <a:schemeClr val="tx1"/>
                </a:solidFill>
                <a:latin typeface="IBM Plex Sans"/>
                <a:ea typeface="IBM Plex Mono"/>
                <a:cs typeface="IBM Plex Mono"/>
                <a:sym typeface="IBM Plex Sans"/>
              </a:rPr>
              <a:t>Проект поддерживается основными браузерами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6" name="Google Shape;76;p4"/>
          <p:cNvSpPr/>
          <p:nvPr/>
        </p:nvSpPr>
        <p:spPr>
          <a:xfrm>
            <a:off x="9366250" y="2759075"/>
            <a:ext cx="8153398" cy="38862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12661425" y="3607550"/>
            <a:ext cx="4571400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15B012"/>
                </a:solidFill>
                <a:latin typeface="Montserrat SemiBold"/>
                <a:sym typeface="Montserrat SemiBold"/>
              </a:rPr>
              <a:t>Современный дизайн</a:t>
            </a:r>
            <a:endParaRPr dirty="0"/>
          </a:p>
        </p:txBody>
      </p:sp>
      <p:sp>
        <p:nvSpPr>
          <p:cNvPr id="78" name="Google Shape;78;p4"/>
          <p:cNvSpPr txBox="1"/>
          <p:nvPr/>
        </p:nvSpPr>
        <p:spPr>
          <a:xfrm>
            <a:off x="10186213" y="4598144"/>
            <a:ext cx="6419038" cy="134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latin typeface="IBM Plex Sans"/>
                <a:ea typeface="IBM Plex Mono"/>
                <a:cs typeface="IBM Plex Mono"/>
                <a:sym typeface="IBM Plex Sans"/>
              </a:rPr>
              <a:t>Есть эффекты наведения на кнопки ,меню, ссылки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Дизайн соответствует макету</a:t>
            </a:r>
            <a:endParaRPr sz="2400" dirty="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31850" y="7033032"/>
            <a:ext cx="8153398" cy="3886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1651814" y="7881501"/>
            <a:ext cx="7046560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15B012"/>
                </a:solidFill>
                <a:latin typeface="Montserrat SemiBold"/>
                <a:sym typeface="Montserrat SemiBold"/>
              </a:rPr>
              <a:t>Чистый код</a:t>
            </a:r>
            <a:endParaRPr dirty="0"/>
          </a:p>
        </p:txBody>
      </p:sp>
      <p:sp>
        <p:nvSpPr>
          <p:cNvPr id="81" name="Google Shape;81;p4"/>
          <p:cNvSpPr txBox="1"/>
          <p:nvPr/>
        </p:nvSpPr>
        <p:spPr>
          <a:xfrm>
            <a:off x="1651812" y="8872101"/>
            <a:ext cx="6266639" cy="186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Соблюдение методологии БЭМ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Названия классов соответствуют контенту.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Семантика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Минимальное количество орфографических ошибок или их отсутствие</a:t>
            </a:r>
            <a:endParaRPr sz="2000" dirty="0"/>
          </a:p>
        </p:txBody>
      </p:sp>
      <p:sp>
        <p:nvSpPr>
          <p:cNvPr id="82" name="Google Shape;82;p4"/>
          <p:cNvSpPr/>
          <p:nvPr/>
        </p:nvSpPr>
        <p:spPr>
          <a:xfrm>
            <a:off x="9366250" y="7033032"/>
            <a:ext cx="8153398" cy="388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0186214" y="7881501"/>
            <a:ext cx="7046560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15B012"/>
                </a:solidFill>
                <a:latin typeface="Montserrat SemiBold"/>
                <a:sym typeface="Montserrat SemiBold"/>
              </a:rPr>
              <a:t>Удобный сайт</a:t>
            </a:r>
            <a:endParaRPr dirty="0"/>
          </a:p>
        </p:txBody>
      </p:sp>
      <p:sp>
        <p:nvSpPr>
          <p:cNvPr id="84" name="Google Shape;84;p4"/>
          <p:cNvSpPr txBox="1"/>
          <p:nvPr/>
        </p:nvSpPr>
        <p:spPr>
          <a:xfrm>
            <a:off x="10186212" y="8872101"/>
            <a:ext cx="6419039" cy="205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IBM Plex Sans"/>
                <a:sym typeface="IBM Plex Sans"/>
              </a:rPr>
              <a:t>Эффекты наведения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IBM Plex Sans"/>
                <a:sym typeface="IBM Plex Sans"/>
              </a:rPr>
              <a:t>Формы отправляют данные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IBM Plex Sans"/>
                <a:sym typeface="IBM Plex Sans"/>
              </a:rPr>
              <a:t>Ссылки всегда с </a:t>
            </a:r>
            <a:r>
              <a:rPr lang="en-US" sz="2400" dirty="0">
                <a:solidFill>
                  <a:schemeClr val="dk1"/>
                </a:solidFill>
                <a:latin typeface="IBM Plex Sans"/>
                <a:sym typeface="IBM Plex Sans"/>
              </a:rPr>
              <a:t>cursor-pointer </a:t>
            </a:r>
            <a:r>
              <a:rPr lang="ru-RU" sz="2400" dirty="0">
                <a:solidFill>
                  <a:schemeClr val="dk1"/>
                </a:solidFill>
                <a:latin typeface="IBM Plex Sans"/>
                <a:sym typeface="IBM Plex Sans"/>
              </a:rPr>
              <a:t>и область рядом тоже и нажать можно в любое место.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105" y="1158875"/>
            <a:ext cx="2555818" cy="600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831850" y="4587876"/>
            <a:ext cx="7391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dk1"/>
                </a:solidFill>
                <a:latin typeface="Montserrat SemiBold"/>
                <a:sym typeface="Montserrat SemiBold"/>
              </a:rPr>
              <a:t>Секция </a:t>
            </a:r>
            <a:r>
              <a:rPr lang="en-US" sz="6000" dirty="0">
                <a:solidFill>
                  <a:schemeClr val="dk1"/>
                </a:solidFill>
                <a:latin typeface="Montserrat SemiBold"/>
                <a:sym typeface="Montserrat SemiBold"/>
              </a:rPr>
              <a:t>Service</a:t>
            </a:r>
            <a:endParaRPr dirty="0"/>
          </a:p>
        </p:txBody>
      </p:sp>
      <p:sp>
        <p:nvSpPr>
          <p:cNvPr id="65" name="Google Shape;65;p3"/>
          <p:cNvSpPr txBox="1"/>
          <p:nvPr/>
        </p:nvSpPr>
        <p:spPr>
          <a:xfrm>
            <a:off x="984250" y="6797675"/>
            <a:ext cx="7848600" cy="90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Позиционирование</a:t>
            </a:r>
            <a:endParaRPr sz="48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850" y="1103321"/>
            <a:ext cx="2196190" cy="51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31850" y="1082675"/>
            <a:ext cx="14624079" cy="75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solidFill>
                  <a:srgbClr val="15B012"/>
                </a:solidFill>
                <a:latin typeface="Montserrat SemiBold"/>
                <a:sym typeface="Montserrat SemiBold"/>
              </a:rPr>
              <a:t>Сложности с </a:t>
            </a:r>
            <a:r>
              <a:rPr lang="ru-RU" sz="4800" b="1" dirty="0" err="1">
                <a:solidFill>
                  <a:srgbClr val="15B012"/>
                </a:solidFill>
                <a:latin typeface="Montserrat SemiBold"/>
                <a:sym typeface="Montserrat SemiBold"/>
              </a:rPr>
              <a:t>адаптивом</a:t>
            </a:r>
            <a:r>
              <a:rPr lang="ru-RU" sz="4800" b="1" dirty="0">
                <a:solidFill>
                  <a:srgbClr val="15B012"/>
                </a:solidFill>
                <a:latin typeface="Montserrat SemiBold"/>
                <a:sym typeface="Montserrat SemiBold"/>
              </a:rPr>
              <a:t> и выбор </a:t>
            </a:r>
            <a:r>
              <a:rPr lang="en-US" sz="4800" b="1" dirty="0">
                <a:solidFill>
                  <a:srgbClr val="15B012"/>
                </a:solidFill>
                <a:latin typeface="Montserrat SemiBold"/>
                <a:sym typeface="Montserrat SemiBold"/>
              </a:rPr>
              <a:t>grid</a:t>
            </a:r>
            <a:endParaRPr dirty="0"/>
          </a:p>
        </p:txBody>
      </p:sp>
      <p:sp>
        <p:nvSpPr>
          <p:cNvPr id="92" name="Google Shape;92;p5"/>
          <p:cNvSpPr txBox="1"/>
          <p:nvPr/>
        </p:nvSpPr>
        <p:spPr>
          <a:xfrm>
            <a:off x="831850" y="3749675"/>
            <a:ext cx="8686800" cy="260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Сначала я сделала эту секцию на </a:t>
            </a:r>
            <a:r>
              <a:rPr lang="en-US" sz="2000" dirty="0"/>
              <a:t>flex</a:t>
            </a:r>
            <a:r>
              <a:rPr lang="ru-RU" sz="2000" dirty="0"/>
              <a:t>-</a:t>
            </a:r>
            <a:r>
              <a:rPr lang="en-US" sz="2000" dirty="0"/>
              <a:t>box</a:t>
            </a:r>
            <a:r>
              <a:rPr lang="ru-RU" sz="2000" dirty="0"/>
              <a:t>, но мне не понравилось что очень много контейнеров понадобилось и пришлось отделять ими </a:t>
            </a:r>
            <a:r>
              <a:rPr lang="en-US" sz="2000" dirty="0" err="1"/>
              <a:t>service__article</a:t>
            </a:r>
            <a:r>
              <a:rPr lang="ru-RU" sz="2000" dirty="0"/>
              <a:t>(статья с кнопкой слева)</a:t>
            </a:r>
            <a:r>
              <a:rPr lang="en-US" sz="2000" dirty="0"/>
              <a:t> </a:t>
            </a:r>
            <a:r>
              <a:rPr lang="ru-RU" sz="2000" dirty="0"/>
              <a:t>от статей(</a:t>
            </a:r>
            <a:r>
              <a:rPr lang="en-US" sz="2000" dirty="0"/>
              <a:t>article) </a:t>
            </a:r>
            <a:r>
              <a:rPr lang="ru-RU" sz="2000" dirty="0"/>
              <a:t>и задавать им отдельно </a:t>
            </a:r>
            <a:r>
              <a:rPr lang="en-US" sz="2000" dirty="0"/>
              <a:t>flex </a:t>
            </a:r>
            <a:r>
              <a:rPr lang="ru-RU" sz="2000" dirty="0"/>
              <a:t>и это </a:t>
            </a:r>
            <a:r>
              <a:rPr lang="ru-RU" sz="2000" dirty="0" err="1"/>
              <a:t>загромаздило</a:t>
            </a:r>
            <a:r>
              <a:rPr lang="ru-RU" sz="2000" dirty="0"/>
              <a:t> код, тем более </a:t>
            </a:r>
            <a:r>
              <a:rPr lang="ru-RU" sz="2000" dirty="0" err="1"/>
              <a:t>адаптив</a:t>
            </a:r>
            <a:r>
              <a:rPr lang="ru-RU" sz="2000" dirty="0"/>
              <a:t> был не очень удачный. На мой взгляд </a:t>
            </a:r>
            <a:r>
              <a:rPr lang="en-US" sz="2000" dirty="0"/>
              <a:t>grid </a:t>
            </a:r>
            <a:r>
              <a:rPr lang="ru-RU" sz="2000" dirty="0"/>
              <a:t>здесь решает эти проблемы, надобность в лишних контейнерах отпадает благодаря объединению ячеек(</a:t>
            </a:r>
            <a:r>
              <a:rPr lang="en-US" sz="2000" dirty="0"/>
              <a:t>span)</a:t>
            </a:r>
            <a:r>
              <a:rPr lang="ru-RU" sz="2000" dirty="0"/>
              <a:t> и </a:t>
            </a:r>
            <a:r>
              <a:rPr lang="ru-RU" sz="2000" dirty="0" err="1"/>
              <a:t>адаптив</a:t>
            </a:r>
            <a:r>
              <a:rPr lang="ru-RU" sz="2000" dirty="0"/>
              <a:t> выглядит удобно.</a:t>
            </a:r>
            <a:endParaRPr sz="2000" dirty="0"/>
          </a:p>
        </p:txBody>
      </p:sp>
      <p:sp>
        <p:nvSpPr>
          <p:cNvPr id="93" name="Google Shape;93;p5"/>
          <p:cNvSpPr txBox="1"/>
          <p:nvPr/>
        </p:nvSpPr>
        <p:spPr>
          <a:xfrm>
            <a:off x="838563" y="2759075"/>
            <a:ext cx="7613287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Flex </a:t>
            </a:r>
            <a:r>
              <a:rPr lang="ru-RU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или </a:t>
            </a:r>
            <a:r>
              <a:rPr lang="en-US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grid</a:t>
            </a:r>
            <a:r>
              <a:rPr lang="ru-RU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?</a:t>
            </a:r>
            <a:endParaRPr dirty="0"/>
          </a:p>
        </p:txBody>
      </p:sp>
      <p:sp>
        <p:nvSpPr>
          <p:cNvPr id="94" name="Google Shape;94;p5"/>
          <p:cNvSpPr/>
          <p:nvPr/>
        </p:nvSpPr>
        <p:spPr>
          <a:xfrm>
            <a:off x="10890250" y="2073275"/>
            <a:ext cx="8229602" cy="8763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12091577" y="2759075"/>
            <a:ext cx="7613287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Секция </a:t>
            </a:r>
            <a:r>
              <a:rPr lang="en-US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Service</a:t>
            </a:r>
            <a:endParaRPr dirty="0"/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105" y="1158875"/>
            <a:ext cx="2555818" cy="60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19DBA0-A283-4F2B-88BB-347BCD9DD4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46"/>
          <a:stretch/>
        </p:blipFill>
        <p:spPr>
          <a:xfrm>
            <a:off x="10968879" y="4270996"/>
            <a:ext cx="8072344" cy="45337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831850" y="4587876"/>
            <a:ext cx="7391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dk1"/>
                </a:solidFill>
                <a:latin typeface="Montserrat SemiBold"/>
                <a:sym typeface="Montserrat SemiBold"/>
              </a:rPr>
              <a:t>Секция </a:t>
            </a:r>
            <a:r>
              <a:rPr lang="en-US" sz="6000" dirty="0">
                <a:solidFill>
                  <a:schemeClr val="dk1"/>
                </a:solidFill>
                <a:latin typeface="Montserrat SemiBold"/>
                <a:sym typeface="Montserrat SemiBold"/>
              </a:rPr>
              <a:t>Team</a:t>
            </a:r>
            <a:endParaRPr dirty="0"/>
          </a:p>
        </p:txBody>
      </p:sp>
      <p:sp>
        <p:nvSpPr>
          <p:cNvPr id="65" name="Google Shape;65;p3"/>
          <p:cNvSpPr txBox="1"/>
          <p:nvPr/>
        </p:nvSpPr>
        <p:spPr>
          <a:xfrm>
            <a:off x="984250" y="6797675"/>
            <a:ext cx="7848600" cy="17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Позиционирование, дизайн под себя</a:t>
            </a:r>
            <a:endParaRPr sz="48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850" y="1103321"/>
            <a:ext cx="2196190" cy="516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88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31850" y="1082675"/>
            <a:ext cx="14624079" cy="75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solidFill>
                  <a:srgbClr val="15B012"/>
                </a:solidFill>
                <a:latin typeface="Montserrat SemiBold"/>
                <a:sym typeface="Montserrat SemiBold"/>
              </a:rPr>
              <a:t>Позиционирование и дизайн</a:t>
            </a:r>
            <a:endParaRPr dirty="0"/>
          </a:p>
        </p:txBody>
      </p:sp>
      <p:sp>
        <p:nvSpPr>
          <p:cNvPr id="92" name="Google Shape;92;p5"/>
          <p:cNvSpPr txBox="1"/>
          <p:nvPr/>
        </p:nvSpPr>
        <p:spPr>
          <a:xfrm>
            <a:off x="831850" y="3749675"/>
            <a:ext cx="8686800" cy="3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93" name="Google Shape;93;p5"/>
          <p:cNvSpPr txBox="1"/>
          <p:nvPr/>
        </p:nvSpPr>
        <p:spPr>
          <a:xfrm>
            <a:off x="838563" y="2759075"/>
            <a:ext cx="7613287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Позиционирование</a:t>
            </a:r>
            <a:endParaRPr dirty="0"/>
          </a:p>
        </p:txBody>
      </p:sp>
      <p:sp>
        <p:nvSpPr>
          <p:cNvPr id="94" name="Google Shape;94;p5"/>
          <p:cNvSpPr/>
          <p:nvPr/>
        </p:nvSpPr>
        <p:spPr>
          <a:xfrm>
            <a:off x="10890250" y="2073275"/>
            <a:ext cx="8229602" cy="8763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12091577" y="2759075"/>
            <a:ext cx="7613287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Секция </a:t>
            </a:r>
            <a:r>
              <a:rPr lang="en-US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Team</a:t>
            </a:r>
            <a:endParaRPr dirty="0"/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105" y="1158875"/>
            <a:ext cx="2555818" cy="60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4C6A01-EF53-4E60-9EC3-47F808A2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9" t="7959" r="2276" b="284"/>
          <a:stretch/>
        </p:blipFill>
        <p:spPr>
          <a:xfrm>
            <a:off x="11095990" y="4106223"/>
            <a:ext cx="7818121" cy="4697103"/>
          </a:xfrm>
          <a:prstGeom prst="rect">
            <a:avLst/>
          </a:prstGeom>
        </p:spPr>
      </p:pic>
      <p:sp>
        <p:nvSpPr>
          <p:cNvPr id="12" name="Google Shape;92;p5">
            <a:extLst>
              <a:ext uri="{FF2B5EF4-FFF2-40B4-BE49-F238E27FC236}">
                <a16:creationId xmlns:a16="http://schemas.microsoft.com/office/drawing/2014/main" id="{24C0C7AE-5EFD-4D0F-A8F4-CB089E279438}"/>
              </a:ext>
            </a:extLst>
          </p:cNvPr>
          <p:cNvSpPr txBox="1"/>
          <p:nvPr/>
        </p:nvSpPr>
        <p:spPr>
          <a:xfrm>
            <a:off x="934721" y="3738297"/>
            <a:ext cx="8686800" cy="3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3" name="Google Shape;92;p5">
            <a:extLst>
              <a:ext uri="{FF2B5EF4-FFF2-40B4-BE49-F238E27FC236}">
                <a16:creationId xmlns:a16="http://schemas.microsoft.com/office/drawing/2014/main" id="{1813CE0F-45EB-4E53-AD14-8111609BB2BD}"/>
              </a:ext>
            </a:extLst>
          </p:cNvPr>
          <p:cNvSpPr txBox="1"/>
          <p:nvPr/>
        </p:nvSpPr>
        <p:spPr>
          <a:xfrm>
            <a:off x="984250" y="3902075"/>
            <a:ext cx="8686800" cy="3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4" name="Google Shape;92;p5">
            <a:extLst>
              <a:ext uri="{FF2B5EF4-FFF2-40B4-BE49-F238E27FC236}">
                <a16:creationId xmlns:a16="http://schemas.microsoft.com/office/drawing/2014/main" id="{C62D0327-7E3E-4CCB-8994-5F1C23C7E138}"/>
              </a:ext>
            </a:extLst>
          </p:cNvPr>
          <p:cNvSpPr txBox="1"/>
          <p:nvPr/>
        </p:nvSpPr>
        <p:spPr>
          <a:xfrm>
            <a:off x="679450" y="3707374"/>
            <a:ext cx="8686800" cy="482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Позиционирование я сделала на </a:t>
            </a:r>
            <a:r>
              <a:rPr lang="en-US" sz="2000" dirty="0"/>
              <a:t>flex</a:t>
            </a:r>
            <a:r>
              <a:rPr lang="ru-RU" sz="2000" dirty="0"/>
              <a:t> технологии, так как здесь это максимально удобно , особенно свойство </a:t>
            </a:r>
            <a:r>
              <a:rPr lang="en-US" sz="2000" dirty="0"/>
              <a:t>space-between, </a:t>
            </a:r>
            <a:r>
              <a:rPr lang="ru-RU" sz="2000" dirty="0"/>
              <a:t>которое расставляет  большое фото и описание с фотографиями других сотрудников между собой. Так же ссылки и маленькие фото сотрудников расставлены </a:t>
            </a:r>
            <a:r>
              <a:rPr lang="en-US" sz="2000" dirty="0"/>
              <a:t>flex</a:t>
            </a:r>
            <a:r>
              <a:rPr lang="ru-RU" sz="2000" dirty="0"/>
              <a:t>-ом  и при </a:t>
            </a:r>
            <a:r>
              <a:rPr lang="ru-RU" sz="2000" dirty="0" err="1"/>
              <a:t>адаптиве</a:t>
            </a:r>
            <a:r>
              <a:rPr lang="ru-RU" sz="2000" dirty="0"/>
              <a:t> перестраиваются друг под другом, что очень удобно в версии для </a:t>
            </a:r>
            <a:r>
              <a:rPr lang="ru-RU" sz="2000" dirty="0" err="1"/>
              <a:t>плашета</a:t>
            </a:r>
            <a:r>
              <a:rPr lang="ru-RU" sz="2000" dirty="0"/>
              <a:t> и меньше.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Дизайн я тоже доработала. Добавила фото сотрудников, вместо красных блоков и надпись на фото при наведении на сотрудника соответствует имени сотрудника. Ссылки так же имеют эффект наведения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60924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831850" y="4587876"/>
            <a:ext cx="7391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dk1"/>
                </a:solidFill>
                <a:latin typeface="Montserrat SemiBold"/>
                <a:sym typeface="Montserrat SemiBold"/>
              </a:rPr>
              <a:t>Секция </a:t>
            </a:r>
            <a:r>
              <a:rPr lang="en-US" sz="6000" dirty="0">
                <a:solidFill>
                  <a:schemeClr val="dk1"/>
                </a:solidFill>
                <a:latin typeface="Montserrat SemiBold"/>
                <a:sym typeface="Montserrat SemiBold"/>
              </a:rPr>
              <a:t>Contacts</a:t>
            </a:r>
            <a:endParaRPr dirty="0"/>
          </a:p>
        </p:txBody>
      </p:sp>
      <p:sp>
        <p:nvSpPr>
          <p:cNvPr id="65" name="Google Shape;65;p3"/>
          <p:cNvSpPr txBox="1"/>
          <p:nvPr/>
        </p:nvSpPr>
        <p:spPr>
          <a:xfrm>
            <a:off x="984250" y="6797675"/>
            <a:ext cx="7848600" cy="90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Позиционирование</a:t>
            </a:r>
            <a:endParaRPr sz="48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850" y="1103321"/>
            <a:ext cx="2196190" cy="516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66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31850" y="1082675"/>
            <a:ext cx="14624079" cy="75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solidFill>
                  <a:srgbClr val="15B012"/>
                </a:solidFill>
                <a:latin typeface="Montserrat SemiBold"/>
                <a:sym typeface="Montserrat SemiBold"/>
              </a:rPr>
              <a:t>Позиционирование и дизайн</a:t>
            </a:r>
            <a:endParaRPr dirty="0"/>
          </a:p>
        </p:txBody>
      </p:sp>
      <p:sp>
        <p:nvSpPr>
          <p:cNvPr id="92" name="Google Shape;92;p5"/>
          <p:cNvSpPr txBox="1"/>
          <p:nvPr/>
        </p:nvSpPr>
        <p:spPr>
          <a:xfrm>
            <a:off x="831850" y="3749675"/>
            <a:ext cx="8686800" cy="3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93" name="Google Shape;93;p5"/>
          <p:cNvSpPr txBox="1"/>
          <p:nvPr/>
        </p:nvSpPr>
        <p:spPr>
          <a:xfrm>
            <a:off x="838563" y="2759075"/>
            <a:ext cx="7613287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Позиционирование</a:t>
            </a:r>
            <a:endParaRPr dirty="0"/>
          </a:p>
        </p:txBody>
      </p:sp>
      <p:sp>
        <p:nvSpPr>
          <p:cNvPr id="94" name="Google Shape;94;p5"/>
          <p:cNvSpPr/>
          <p:nvPr/>
        </p:nvSpPr>
        <p:spPr>
          <a:xfrm>
            <a:off x="10890250" y="2073275"/>
            <a:ext cx="8229602" cy="8763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12091577" y="2759075"/>
            <a:ext cx="7613287" cy="4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Секция </a:t>
            </a:r>
            <a:r>
              <a:rPr lang="en-US" sz="2800" dirty="0">
                <a:solidFill>
                  <a:schemeClr val="dk1"/>
                </a:solidFill>
                <a:latin typeface="Montserrat SemiBold"/>
                <a:sym typeface="Montserrat SemiBold"/>
              </a:rPr>
              <a:t>Contacts</a:t>
            </a:r>
            <a:endParaRPr dirty="0"/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105" y="1158875"/>
            <a:ext cx="2555818" cy="60080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2;p5">
            <a:extLst>
              <a:ext uri="{FF2B5EF4-FFF2-40B4-BE49-F238E27FC236}">
                <a16:creationId xmlns:a16="http://schemas.microsoft.com/office/drawing/2014/main" id="{24C0C7AE-5EFD-4D0F-A8F4-CB089E279438}"/>
              </a:ext>
            </a:extLst>
          </p:cNvPr>
          <p:cNvSpPr txBox="1"/>
          <p:nvPr/>
        </p:nvSpPr>
        <p:spPr>
          <a:xfrm>
            <a:off x="934721" y="3738297"/>
            <a:ext cx="8686800" cy="3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3" name="Google Shape;92;p5">
            <a:extLst>
              <a:ext uri="{FF2B5EF4-FFF2-40B4-BE49-F238E27FC236}">
                <a16:creationId xmlns:a16="http://schemas.microsoft.com/office/drawing/2014/main" id="{1813CE0F-45EB-4E53-AD14-8111609BB2BD}"/>
              </a:ext>
            </a:extLst>
          </p:cNvPr>
          <p:cNvSpPr txBox="1"/>
          <p:nvPr/>
        </p:nvSpPr>
        <p:spPr>
          <a:xfrm>
            <a:off x="984250" y="3902075"/>
            <a:ext cx="8686800" cy="3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4" name="Google Shape;92;p5">
            <a:extLst>
              <a:ext uri="{FF2B5EF4-FFF2-40B4-BE49-F238E27FC236}">
                <a16:creationId xmlns:a16="http://schemas.microsoft.com/office/drawing/2014/main" id="{C62D0327-7E3E-4CCB-8994-5F1C23C7E138}"/>
              </a:ext>
            </a:extLst>
          </p:cNvPr>
          <p:cNvSpPr txBox="1"/>
          <p:nvPr/>
        </p:nvSpPr>
        <p:spPr>
          <a:xfrm>
            <a:off x="679450" y="3707374"/>
            <a:ext cx="8686800" cy="334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Я выбрала </a:t>
            </a:r>
            <a:r>
              <a:rPr lang="en-US" sz="2000" dirty="0"/>
              <a:t>flex-</a:t>
            </a:r>
            <a:r>
              <a:rPr lang="ru-RU" sz="2000" dirty="0"/>
              <a:t>технологию, так как это удобно при </a:t>
            </a:r>
            <a:r>
              <a:rPr lang="ru-RU" sz="2000" dirty="0" err="1"/>
              <a:t>адаптиве</a:t>
            </a:r>
            <a:r>
              <a:rPr lang="ru-RU" sz="2000" dirty="0"/>
              <a:t> сайта и благодаря </a:t>
            </a:r>
            <a:r>
              <a:rPr lang="en-US" sz="2000" dirty="0"/>
              <a:t>flex-grow</a:t>
            </a:r>
            <a:r>
              <a:rPr lang="ru-RU" sz="2000" dirty="0"/>
              <a:t> можно достичь соответствия проекта дизайну макета(бесконечный фон). 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В дизайне я использовала модификатор у текста, чтобы в случае изменения цвета текста, можно было заменить стили модификатора.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У кнопки формы есть изменение стилей при наведении. Телефон и </a:t>
            </a:r>
            <a:r>
              <a:rPr lang="en-US" sz="2000" dirty="0"/>
              <a:t>email</a:t>
            </a:r>
            <a:r>
              <a:rPr lang="ru-RU" sz="2000" dirty="0"/>
              <a:t> сделаны ссылкой, но без изменений при наведении(кроме </a:t>
            </a:r>
            <a:r>
              <a:rPr lang="en-US" sz="2000" dirty="0"/>
              <a:t>cursor-pointer)</a:t>
            </a:r>
            <a:r>
              <a:rPr lang="ru-RU" sz="2000" dirty="0"/>
              <a:t>, так как здесь это не уместно.</a:t>
            </a:r>
            <a:endParaRPr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29A98A-8075-47BC-BBE1-A2EAA4A761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44" t="15210"/>
          <a:stretch/>
        </p:blipFill>
        <p:spPr>
          <a:xfrm>
            <a:off x="11053862" y="4826352"/>
            <a:ext cx="7902377" cy="42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6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831850" y="4587876"/>
            <a:ext cx="7391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dk1"/>
                </a:solidFill>
                <a:latin typeface="Montserrat SemiBold"/>
                <a:sym typeface="Montserrat SemiBold"/>
              </a:rPr>
              <a:t>Бургер</a:t>
            </a:r>
            <a:endParaRPr dirty="0"/>
          </a:p>
        </p:txBody>
      </p:sp>
      <p:sp>
        <p:nvSpPr>
          <p:cNvPr id="65" name="Google Shape;65;p3"/>
          <p:cNvSpPr txBox="1"/>
          <p:nvPr/>
        </p:nvSpPr>
        <p:spPr>
          <a:xfrm>
            <a:off x="984250" y="6797675"/>
            <a:ext cx="7848600" cy="17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 768пикселей появляется бургер-меню</a:t>
            </a:r>
            <a:endParaRPr sz="48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850" y="1103321"/>
            <a:ext cx="2196190" cy="516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34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477</Words>
  <Application>Microsoft Office PowerPoint</Application>
  <PresentationFormat>Произвольный</PresentationFormat>
  <Paragraphs>62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IBM Plex Sans</vt:lpstr>
      <vt:lpstr>Montserrat SemiBold</vt:lpstr>
      <vt:lpstr>IBM Plex Mono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Климчик</dc:creator>
  <cp:lastModifiedBy>IVA</cp:lastModifiedBy>
  <cp:revision>19</cp:revision>
  <dcterms:created xsi:type="dcterms:W3CDTF">2018-10-03T13:56:53Z</dcterms:created>
  <dcterms:modified xsi:type="dcterms:W3CDTF">2023-07-02T11:21:01Z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