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84f8f0a9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84f8f0a9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b915640c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b915640c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915640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915640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b96f9854c_57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b96f9854c_5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84f8f0a9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84f8f0a9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84f8f0a9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84f8f0a9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9e31860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9e31860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84f8f0a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84f8f0a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0ec6d66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0ec6d66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84f8f0a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84f8f0a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84f8f0a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84f8f0a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b915640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b915640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b915640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b915640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b915640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b915640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F132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5.png"/><Relationship Id="rId11" Type="http://schemas.openxmlformats.org/officeDocument/2006/relationships/image" Target="../media/image14.png"/><Relationship Id="rId10" Type="http://schemas.openxmlformats.org/officeDocument/2006/relationships/image" Target="../media/image24.png"/><Relationship Id="rId9" Type="http://schemas.openxmlformats.org/officeDocument/2006/relationships/image" Target="../media/image22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Relationship Id="rId4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26.png"/><Relationship Id="rId12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2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manuel-gonzalez-asturias-sj-Vq-NkZ42I24-unsplash.jpg"/>
          <p:cNvPicPr preferRelativeResize="0"/>
          <p:nvPr/>
        </p:nvPicPr>
        <p:blipFill rotWithShape="1">
          <a:blip r:embed="rId3">
            <a:alphaModFix amt="51000"/>
          </a:blip>
          <a:srcRect b="2986" l="12599" r="11267" t="29908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-4800"/>
            <a:ext cx="9144000" cy="5143500"/>
          </a:xfrm>
          <a:prstGeom prst="rect">
            <a:avLst/>
          </a:prstGeom>
          <a:solidFill>
            <a:srgbClr val="124277">
              <a:alpha val="8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Recurso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23868">
            <a:off x="2337275" y="3396625"/>
            <a:ext cx="980149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Recurso 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Recurso 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93250" y="2996475"/>
            <a:ext cx="2972851" cy="29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0" y="1504950"/>
            <a:ext cx="9144000" cy="212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 flipH="1" rot="10800000">
            <a:off x="-440400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 flipH="1">
            <a:off x="3864550" y="4902675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 title="Recurso 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2400" y="1081925"/>
            <a:ext cx="1112325" cy="11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884400" y="2046488"/>
            <a:ext cx="73752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chemeClr val="dk1"/>
                </a:solidFill>
              </a:rPr>
              <a:t>Automatización, DevSecOps y Canary Deployments en Kubernetes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62700" y="1642100"/>
            <a:ext cx="541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F132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GitOps en Acción:</a:t>
            </a:r>
            <a:endParaRPr sz="2400">
              <a:solidFill>
                <a:srgbClr val="0F132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5" name="Google Shape;65;p13" title="Recurso 12.png"/>
          <p:cNvPicPr preferRelativeResize="0"/>
          <p:nvPr/>
        </p:nvPicPr>
        <p:blipFill rotWithShape="1">
          <a:blip r:embed="rId8">
            <a:alphaModFix/>
          </a:blip>
          <a:srcRect b="406" l="0" r="0" t="406"/>
          <a:stretch/>
        </p:blipFill>
        <p:spPr>
          <a:xfrm>
            <a:off x="3229350" y="721576"/>
            <a:ext cx="2685302" cy="3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2" title="Recurs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/>
          <p:nvPr/>
        </p:nvSpPr>
        <p:spPr>
          <a:xfrm flipH="1">
            <a:off x="6095050" y="4902675"/>
            <a:ext cx="43050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2" title="Recurso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750" y="1514475"/>
            <a:ext cx="1112325" cy="1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6123862" cy="43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3" title="Recurs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 flipH="1">
            <a:off x="6095050" y="4902675"/>
            <a:ext cx="43050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3" title="Recurso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750" y="1514475"/>
            <a:ext cx="1112325" cy="1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350" y="207375"/>
            <a:ext cx="6993600" cy="43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4" title="Recurs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 flipH="1">
            <a:off x="6095050" y="4902675"/>
            <a:ext cx="43050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4" title="Recurso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750" y="1514475"/>
            <a:ext cx="1112325" cy="1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6137760" cy="4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 title="manuel-gonzalez-asturias-sj-Vq-NkZ42I24-unsplash.jpg"/>
          <p:cNvPicPr preferRelativeResize="0"/>
          <p:nvPr/>
        </p:nvPicPr>
        <p:blipFill rotWithShape="1">
          <a:blip r:embed="rId3">
            <a:alphaModFix amt="51000"/>
          </a:blip>
          <a:srcRect b="2986" l="12599" r="11267" t="29908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24277">
              <a:alpha val="8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 rot="10800000">
            <a:off x="3460475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-1318275" y="4902675"/>
            <a:ext cx="42288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5" title="Recurso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2675" y="2721200"/>
            <a:ext cx="2972851" cy="29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 title="Recurso 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047906">
            <a:off x="8242838" y="3360738"/>
            <a:ext cx="1325149" cy="13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 title="Recurso 7 (2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5629" y="-1027375"/>
            <a:ext cx="2847775" cy="28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 title="Recurso 12.png"/>
          <p:cNvPicPr preferRelativeResize="0"/>
          <p:nvPr/>
        </p:nvPicPr>
        <p:blipFill rotWithShape="1">
          <a:blip r:embed="rId7">
            <a:alphaModFix/>
          </a:blip>
          <a:srcRect b="406" l="0" r="0" t="406"/>
          <a:stretch/>
        </p:blipFill>
        <p:spPr>
          <a:xfrm>
            <a:off x="3229350" y="4616451"/>
            <a:ext cx="2685302" cy="3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 title="manuel-gonzalez-asturias-sj-Vq-NkZ42I24-unsplash.jpg"/>
          <p:cNvPicPr preferRelativeResize="0"/>
          <p:nvPr/>
        </p:nvPicPr>
        <p:blipFill rotWithShape="1">
          <a:blip r:embed="rId3">
            <a:alphaModFix amt="51000"/>
          </a:blip>
          <a:srcRect b="2986" l="12599" r="11267" t="29908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>
            <a:off x="12700" y="0"/>
            <a:ext cx="9144000" cy="5143500"/>
          </a:xfrm>
          <a:prstGeom prst="rect">
            <a:avLst/>
          </a:prstGeom>
          <a:solidFill>
            <a:srgbClr val="124277">
              <a:alpha val="86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6" title="Recurso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23868">
            <a:off x="2337275" y="3396625"/>
            <a:ext cx="980149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6" title="Recurso 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 title="Recurso 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93250" y="2996475"/>
            <a:ext cx="2972851" cy="29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/>
          <p:nvPr/>
        </p:nvSpPr>
        <p:spPr>
          <a:xfrm rot="5400000">
            <a:off x="-1793500" y="1313150"/>
            <a:ext cx="37857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 rot="-5400000">
            <a:off x="7228975" y="3226350"/>
            <a:ext cx="38433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6" title="Recurso 2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2400" y="1081925"/>
            <a:ext cx="1112325" cy="111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/>
          <p:nvPr/>
        </p:nvSpPr>
        <p:spPr>
          <a:xfrm>
            <a:off x="1745188" y="1528800"/>
            <a:ext cx="5550900" cy="146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1862688" y="1663950"/>
            <a:ext cx="54186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4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Texto</a:t>
            </a:r>
            <a:r>
              <a:rPr b="1" lang="es" sz="64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 aquí</a:t>
            </a:r>
            <a:endParaRPr b="1" sz="64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381000" y="3924788"/>
            <a:ext cx="8382000" cy="711300"/>
          </a:xfrm>
          <a:prstGeom prst="roundRect">
            <a:avLst>
              <a:gd fmla="val 50000" name="adj"/>
            </a:avLst>
          </a:prstGeom>
          <a:solidFill>
            <a:srgbClr val="F3B301">
              <a:alpha val="48730"/>
            </a:srgbClr>
          </a:solidFill>
          <a:ln cap="flat" cmpd="sng" w="9525">
            <a:solidFill>
              <a:srgbClr val="F3B3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640952" y="4053694"/>
            <a:ext cx="2189698" cy="453494"/>
            <a:chOff x="4899577" y="3164197"/>
            <a:chExt cx="2189698" cy="453494"/>
          </a:xfrm>
        </p:grpSpPr>
        <p:pic>
          <p:nvPicPr>
            <p:cNvPr id="212" name="Google Shape;212;p26" title="linkedin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4899577" y="3164197"/>
              <a:ext cx="448200" cy="4534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6"/>
            <p:cNvSpPr txBox="1"/>
            <p:nvPr/>
          </p:nvSpPr>
          <p:spPr>
            <a:xfrm>
              <a:off x="5603675" y="3186353"/>
              <a:ext cx="14856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@username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14" name="Google Shape;214;p26"/>
          <p:cNvGrpSpPr/>
          <p:nvPr/>
        </p:nvGrpSpPr>
        <p:grpSpPr>
          <a:xfrm>
            <a:off x="3402350" y="4056328"/>
            <a:ext cx="2236563" cy="448200"/>
            <a:chOff x="564750" y="4072685"/>
            <a:chExt cx="2236563" cy="448200"/>
          </a:xfrm>
        </p:grpSpPr>
        <p:sp>
          <p:nvSpPr>
            <p:cNvPr id="215" name="Google Shape;215;p26"/>
            <p:cNvSpPr txBox="1"/>
            <p:nvPr/>
          </p:nvSpPr>
          <p:spPr>
            <a:xfrm>
              <a:off x="1285113" y="4092194"/>
              <a:ext cx="15162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@username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pic>
          <p:nvPicPr>
            <p:cNvPr id="216" name="Google Shape;216;p26" title="gorjeo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64750" y="4072685"/>
              <a:ext cx="448200" cy="448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26"/>
          <p:cNvGrpSpPr/>
          <p:nvPr/>
        </p:nvGrpSpPr>
        <p:grpSpPr>
          <a:xfrm>
            <a:off x="6210625" y="4056325"/>
            <a:ext cx="2247600" cy="448200"/>
            <a:chOff x="6210625" y="4056325"/>
            <a:chExt cx="2247600" cy="448200"/>
          </a:xfrm>
        </p:grpSpPr>
        <p:sp>
          <p:nvSpPr>
            <p:cNvPr id="218" name="Google Shape;218;p26"/>
            <p:cNvSpPr txBox="1"/>
            <p:nvPr/>
          </p:nvSpPr>
          <p:spPr>
            <a:xfrm>
              <a:off x="6950125" y="4075850"/>
              <a:ext cx="15081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6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@username</a:t>
              </a:r>
              <a:endPara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pic>
          <p:nvPicPr>
            <p:cNvPr id="219" name="Google Shape;219;p26" title="github (1).png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210625" y="4056325"/>
              <a:ext cx="448200" cy="448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26" title="Recurso 12.png"/>
          <p:cNvPicPr preferRelativeResize="0"/>
          <p:nvPr/>
        </p:nvPicPr>
        <p:blipFill rotWithShape="1">
          <a:blip r:embed="rId11">
            <a:alphaModFix/>
          </a:blip>
          <a:srcRect b="406" l="0" r="0" t="406"/>
          <a:stretch/>
        </p:blipFill>
        <p:spPr>
          <a:xfrm>
            <a:off x="3229350" y="446626"/>
            <a:ext cx="2685302" cy="32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 flipH="1" rot="10800000">
            <a:off x="-12700" y="0"/>
            <a:ext cx="2012700" cy="5143500"/>
          </a:xfrm>
          <a:prstGeom prst="round1Rect">
            <a:avLst>
              <a:gd fmla="val 34552" name="adj"/>
            </a:avLst>
          </a:prstGeom>
          <a:solidFill>
            <a:srgbClr val="124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flipH="1" rot="-5400000">
            <a:off x="5874925" y="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198925" y="815950"/>
            <a:ext cx="4062000" cy="660600"/>
          </a:xfrm>
          <a:prstGeom prst="roundRect">
            <a:avLst>
              <a:gd fmla="val 50000" name="adj"/>
            </a:avLst>
          </a:prstGeom>
          <a:solidFill>
            <a:srgbClr val="F3B3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4531175" y="815950"/>
            <a:ext cx="3397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José Reynoso</a:t>
            </a:r>
            <a:endParaRPr b="1" sz="3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254500" y="1476550"/>
            <a:ext cx="40065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F132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DevOps | Cloud Solutions Architect</a:t>
            </a:r>
            <a:endParaRPr sz="1500">
              <a:solidFill>
                <a:srgbClr val="0F132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F132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Joven de 19 años</a:t>
            </a:r>
            <a:endParaRPr sz="1500">
              <a:solidFill>
                <a:srgbClr val="0F1323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75" name="Google Shape;75;p14" title="christian-buehner-DItYlc26zVI-unsplash.jpg"/>
          <p:cNvPicPr preferRelativeResize="0"/>
          <p:nvPr/>
        </p:nvPicPr>
        <p:blipFill rotWithShape="1">
          <a:blip r:embed="rId3">
            <a:alphaModFix/>
          </a:blip>
          <a:srcRect b="0" l="26128" r="4194" t="0"/>
          <a:stretch/>
        </p:blipFill>
        <p:spPr>
          <a:xfrm>
            <a:off x="678450" y="1068925"/>
            <a:ext cx="2635500" cy="26355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2940000" dist="19050">
              <a:srgbClr val="000000">
                <a:alpha val="69000"/>
              </a:srgbClr>
            </a:outerShdw>
          </a:effectLst>
        </p:spPr>
      </p:pic>
      <p:pic>
        <p:nvPicPr>
          <p:cNvPr id="76" name="Google Shape;76;p14" title="Recurso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941325">
            <a:off x="503575" y="2918150"/>
            <a:ext cx="980150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 title="Recurso 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70770" y="3303850"/>
            <a:ext cx="2525555" cy="25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title="GitOps_en_Acción_Automatización__DevSecOps_y_Canary_Deployments_en_Kubernetes_Por_José_Miguel_Reynoso_DevOps_Cloud_Solutions_Architect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1638" y="952113"/>
            <a:ext cx="2869125" cy="28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6376" y="2314875"/>
            <a:ext cx="1010797" cy="10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77525" y="2314850"/>
            <a:ext cx="1010801" cy="10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88313" y="2314849"/>
            <a:ext cx="1010801" cy="10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16375" y="3325638"/>
            <a:ext cx="1010801" cy="101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77525" y="3325650"/>
            <a:ext cx="1010801" cy="10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865100" y="346050"/>
            <a:ext cx="6496200" cy="817800"/>
          </a:xfrm>
          <a:prstGeom prst="roundRect">
            <a:avLst>
              <a:gd fmla="val 50000" name="adj"/>
            </a:avLst>
          </a:prstGeom>
          <a:solidFill>
            <a:srgbClr val="124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5" title="Recurs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100" y="-125250"/>
            <a:ext cx="5260949" cy="52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Recurso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823853">
            <a:off x="6087666" y="3977749"/>
            <a:ext cx="1175471" cy="11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16825" y="1648325"/>
            <a:ext cx="51591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¿Qué es GitOps?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Modelamiento y Arquitectura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Explicación y profundización en el flujo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Estrategias de despliegues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Componentes de Argo Rollouts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Argo Rollouts + Istio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Demostración</a:t>
            </a:r>
            <a:r>
              <a:rPr b="1" lang="es" sz="15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 Práctica: GitOps en Acción</a:t>
            </a:r>
            <a:endParaRPr b="1"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16825" y="424650"/>
            <a:ext cx="4819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 de Contenidos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" name="Google Shape;94;p15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-865100" y="346050"/>
            <a:ext cx="6496200" cy="817800"/>
          </a:xfrm>
          <a:prstGeom prst="roundRect">
            <a:avLst>
              <a:gd fmla="val 50000" name="adj"/>
            </a:avLst>
          </a:prstGeom>
          <a:solidFill>
            <a:srgbClr val="1242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6" title="Recurso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3853">
            <a:off x="6087666" y="3977749"/>
            <a:ext cx="1175471" cy="11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416825" y="424650"/>
            <a:ext cx="48195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Perfil de Audiencia</a:t>
            </a:r>
            <a:endParaRPr b="1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6" title="Recurso 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416825" y="1318950"/>
            <a:ext cx="4300800" cy="30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Conocimientos Requeridos:</a:t>
            </a:r>
            <a:endParaRPr b="1" sz="13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Gestión de Aplicaciones de Kubernetes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Flujos de trabajo CI/CD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Gestión de Helm Charts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Funcionamiento de Mallas de Servicio (Istio)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Noción de estrategias de despliegues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Que no veremos:</a:t>
            </a:r>
            <a:endParaRPr b="1" sz="13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Instalación de clusteres de Kubernetes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Configuración de herramientas CI/CD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Programación de API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Instalación de Operadores requeridos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481825" y="1306950"/>
            <a:ext cx="45732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Al asistir profundizaremos en:</a:t>
            </a:r>
            <a:endParaRPr b="1" sz="13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Implementación de flujo GitOps agnóstico al lenguaje o proveedor cloud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Integración de herramientas DevSecOps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Profundización en estrategias de despliegues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 a Argo Rollouts y ecosistema ArgoCD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323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rgbClr val="0F1323"/>
                </a:solidFill>
                <a:latin typeface="Montserrat"/>
                <a:ea typeface="Montserrat"/>
                <a:cs typeface="Montserrat"/>
                <a:sym typeface="Montserrat"/>
              </a:rPr>
              <a:t>Profundización de conceptos de Istio/Istio Gateway e integración con Argo Rollouts </a:t>
            </a:r>
            <a:endParaRPr sz="12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F132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 rot="10800000">
            <a:off x="3460475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318275" y="4902675"/>
            <a:ext cx="42288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 title="Recurso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675" y="2721200"/>
            <a:ext cx="2972851" cy="29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Recurso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047906">
            <a:off x="8242838" y="3360738"/>
            <a:ext cx="1325149" cy="13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 title="gitOps KCD-KCD que es gitops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662" y="425925"/>
            <a:ext cx="7750652" cy="402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 title="Recurso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3868">
            <a:off x="1771025" y="3121350"/>
            <a:ext cx="980149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 title="Recurs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 title="Recurso 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3250" y="2996475"/>
            <a:ext cx="2972851" cy="29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/>
          <p:nvPr/>
        </p:nvSpPr>
        <p:spPr>
          <a:xfrm flipH="1" rot="10800000">
            <a:off x="-440400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 flipH="1">
            <a:off x="6095050" y="4902675"/>
            <a:ext cx="43050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8" title="Recurso 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3750" y="1514475"/>
            <a:ext cx="1112325" cy="1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 title="Recurso 1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 title="gitOps KCD-KCD final context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400" y="817538"/>
            <a:ext cx="8969201" cy="32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 title="Recurso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3868">
            <a:off x="1771025" y="3121350"/>
            <a:ext cx="980149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 title="Recurs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451" y="-692075"/>
            <a:ext cx="2882049" cy="28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 title="Recurso 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3250" y="2996475"/>
            <a:ext cx="2972851" cy="2972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/>
          <p:nvPr/>
        </p:nvSpPr>
        <p:spPr>
          <a:xfrm flipH="1" rot="10800000">
            <a:off x="-440400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flipH="1">
            <a:off x="6095050" y="4902675"/>
            <a:ext cx="43050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9" title="Recurso 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3750" y="1514475"/>
            <a:ext cx="1112325" cy="11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 title="Recurso 1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 title="gitOps KCD-KCD final components CI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150" y="1001325"/>
            <a:ext cx="9021676" cy="314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 rot="10800000">
            <a:off x="3460475" y="-188750"/>
            <a:ext cx="65355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-1318275" y="4902675"/>
            <a:ext cx="4228800" cy="448200"/>
          </a:xfrm>
          <a:prstGeom prst="round1Rect">
            <a:avLst>
              <a:gd fmla="val 50000" name="adj"/>
            </a:avLst>
          </a:prstGeom>
          <a:noFill/>
          <a:ln cap="flat" cmpd="sng" w="9525">
            <a:solidFill>
              <a:srgbClr val="12427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 title="Recurso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2675" y="2721200"/>
            <a:ext cx="2972851" cy="29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 title="Recurso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047906">
            <a:off x="8242838" y="3360738"/>
            <a:ext cx="1325149" cy="132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1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 title="gitOps KCD-KCD final components CI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50" y="1001325"/>
            <a:ext cx="9021676" cy="314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 title="gitOps KCD-KCD final components C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1" y="475475"/>
            <a:ext cx="9021676" cy="392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1" title="Recurso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823868">
            <a:off x="1771025" y="3121350"/>
            <a:ext cx="980149" cy="98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 title="gitOps KCD-KCD final components Is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000" y="69675"/>
            <a:ext cx="6985999" cy="5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title="Recurso 1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825" y="4616450"/>
            <a:ext cx="2620334" cy="3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