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8"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2AC9-9188-480F-83B8-AA2C65403E73}" v="1276" dt="2021-06-08T14:52:03.299"/>
    <p1510:client id="{4368ED53-DE5E-7CE1-477D-26B89D1F14ED}" v="328" dt="2021-06-08T14:55:39.420"/>
    <p1510:client id="{43F47BB8-B8B9-2C6C-26BB-2B6A1AD91676}" v="596" dt="2021-06-08T14:42:44.133"/>
    <p1510:client id="{CAE312E4-5BE5-F7B3-193E-12097B75AC2A}" v="298" dt="2021-06-08T14:51:01.062"/>
    <p1510:client id="{EEAE5756-05A7-0FBA-72E8-D6B4AD981BCA}" v="2334" dt="2021-06-08T14:41:42.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460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966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9654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304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75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084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839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9619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685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6570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3494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6/8/2021</a:t>
            </a:fld>
            <a:endParaRPr lang="en-US"/>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2876708918"/>
      </p:ext>
    </p:extLst>
  </p:cSld>
  <p:clrMap bg1="dk1" tx1="lt1" bg2="dk2" tx2="lt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araxShade/CIS453L_Final_Project" TargetMode="External"/><Relationship Id="rId2" Type="http://schemas.openxmlformats.org/officeDocument/2006/relationships/hyperlink" Target="https://github.com/Thoecles44/5_2_Final_Project" TargetMode="External"/><Relationship Id="rId1" Type="http://schemas.openxmlformats.org/officeDocument/2006/relationships/slideLayout" Target="../slideLayouts/slideLayout2.xml"/><Relationship Id="rId4" Type="http://schemas.openxmlformats.org/officeDocument/2006/relationships/hyperlink" Target="https://github.com/eviljesta81/CIS453L_Final_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7" name="Group 21">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3" name="Oval 22">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Oval 23">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26"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19"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5415921-2166-4DE7-9893-3228B160E72D}"/>
              </a:ext>
            </a:extLst>
          </p:cNvPr>
          <p:cNvSpPr>
            <a:spLocks noGrp="1"/>
          </p:cNvSpPr>
          <p:nvPr>
            <p:ph type="ctrTitle"/>
          </p:nvPr>
        </p:nvSpPr>
        <p:spPr>
          <a:xfrm>
            <a:off x="3164583" y="604018"/>
            <a:ext cx="5859787" cy="2824981"/>
          </a:xfrm>
        </p:spPr>
        <p:txBody>
          <a:bodyPr>
            <a:normAutofit/>
          </a:bodyPr>
          <a:lstStyle/>
          <a:p>
            <a:pPr algn="ctr"/>
            <a:r>
              <a:rPr lang="en-US">
                <a:cs typeface="Calibri Light"/>
              </a:rPr>
              <a:t>5.2 Final Project</a:t>
            </a:r>
          </a:p>
        </p:txBody>
      </p:sp>
      <p:sp>
        <p:nvSpPr>
          <p:cNvPr id="3" name="Subtitle 2">
            <a:extLst>
              <a:ext uri="{FF2B5EF4-FFF2-40B4-BE49-F238E27FC236}">
                <a16:creationId xmlns:a16="http://schemas.microsoft.com/office/drawing/2014/main" id="{C9302717-0312-4181-A60A-EDDE01B977D5}"/>
              </a:ext>
            </a:extLst>
          </p:cNvPr>
          <p:cNvSpPr>
            <a:spLocks noGrp="1"/>
          </p:cNvSpPr>
          <p:nvPr>
            <p:ph type="subTitle" idx="1"/>
          </p:nvPr>
        </p:nvSpPr>
        <p:spPr>
          <a:xfrm>
            <a:off x="3164583" y="3602038"/>
            <a:ext cx="5859787" cy="2569942"/>
          </a:xfrm>
        </p:spPr>
        <p:txBody>
          <a:bodyPr vert="horz" lIns="91440" tIns="45720" rIns="91440" bIns="45720" rtlCol="0" anchor="t">
            <a:normAutofit/>
          </a:bodyPr>
          <a:lstStyle/>
          <a:p>
            <a:pPr algn="ctr"/>
            <a:r>
              <a:rPr lang="en-US">
                <a:latin typeface="Calibri"/>
                <a:cs typeface="Calibri"/>
              </a:rPr>
              <a:t>Sarah Hinojosa – Ty Adams – David Crouch – Jeffrey Reigel – Steven Woods</a:t>
            </a:r>
            <a:endParaRPr lang="en-US"/>
          </a:p>
        </p:txBody>
      </p:sp>
    </p:spTree>
    <p:extLst>
      <p:ext uri="{BB962C8B-B14F-4D97-AF65-F5344CB8AC3E}">
        <p14:creationId xmlns:p14="http://schemas.microsoft.com/office/powerpoint/2010/main" val="38169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9444-ABA8-4D43-92C9-6D5E773E3180}"/>
              </a:ext>
            </a:extLst>
          </p:cNvPr>
          <p:cNvSpPr>
            <a:spLocks noGrp="1"/>
          </p:cNvSpPr>
          <p:nvPr>
            <p:ph type="title"/>
          </p:nvPr>
        </p:nvSpPr>
        <p:spPr/>
        <p:txBody>
          <a:bodyPr/>
          <a:lstStyle/>
          <a:p>
            <a:r>
              <a:rPr lang="en-US"/>
              <a:t>Peer Review</a:t>
            </a:r>
          </a:p>
        </p:txBody>
      </p:sp>
      <p:sp>
        <p:nvSpPr>
          <p:cNvPr id="3" name="Content Placeholder 2">
            <a:extLst>
              <a:ext uri="{FF2B5EF4-FFF2-40B4-BE49-F238E27FC236}">
                <a16:creationId xmlns:a16="http://schemas.microsoft.com/office/drawing/2014/main" id="{0539CF3F-6EF6-4965-A581-020EB6F8BBF8}"/>
              </a:ext>
            </a:extLst>
          </p:cNvPr>
          <p:cNvSpPr>
            <a:spLocks noGrp="1"/>
          </p:cNvSpPr>
          <p:nvPr>
            <p:ph idx="1"/>
          </p:nvPr>
        </p:nvSpPr>
        <p:spPr/>
        <p:txBody>
          <a:bodyPr vert="horz" lIns="91440" tIns="45720" rIns="91440" bIns="45720" rtlCol="0" anchor="t">
            <a:normAutofit fontScale="85000" lnSpcReduction="10000"/>
          </a:bodyPr>
          <a:lstStyle/>
          <a:p>
            <a:pPr>
              <a:buFont typeface="Wingdings" panose="020B0604020202020204" pitchFamily="34" charset="0"/>
              <a:buChar char="v"/>
            </a:pPr>
            <a:r>
              <a:rPr lang="en-US"/>
              <a:t>Steven Woods - The team worked well together because we all let each team member speak their ideas without making them feel safe enough to do it without fear. This was great thing that allowed us all to get an equal say in the work and giving us all the feeling of being respected.</a:t>
            </a:r>
          </a:p>
          <a:p>
            <a:pPr>
              <a:buFont typeface="Wingdings" panose="020B0604020202020204" pitchFamily="34" charset="0"/>
              <a:buChar char="v"/>
            </a:pPr>
            <a:r>
              <a:rPr lang="en-US"/>
              <a:t>Ty Adams - I liked how well the group worked together, and how quick we were to just work. The thing we could improve on is sleep our group was tired a lot.</a:t>
            </a:r>
          </a:p>
          <a:p>
            <a:pPr>
              <a:buFont typeface="Wingdings" panose="020B0604020202020204" pitchFamily="34" charset="0"/>
              <a:buChar char="v"/>
            </a:pPr>
            <a:r>
              <a:rPr lang="en-US"/>
              <a:t>David Crouch - Overall we were efficient and delegated work well to team members.  My greatest concern was how quickly we could get off topic and then remain off topic for quite a while.</a:t>
            </a:r>
          </a:p>
          <a:p>
            <a:pPr>
              <a:buFont typeface="Wingdings" panose="020B0604020202020204" pitchFamily="34" charset="0"/>
              <a:buChar char="v"/>
            </a:pPr>
            <a:r>
              <a:rPr lang="en-US"/>
              <a:t>Sarah Hinojosa - Together as a team, I was confident enough to know that we will get everything submitted on time and with excellence. Everyone was willing to aid each other, and overall be a familiar friend. Projects were a breeze with this team since everyone was open to working on something or help with a task at hand.</a:t>
            </a:r>
          </a:p>
          <a:p>
            <a:pPr>
              <a:buFont typeface="Wingdings" panose="020B0604020202020204" pitchFamily="34" charset="0"/>
              <a:buChar char="v"/>
            </a:pPr>
            <a:r>
              <a:rPr lang="en-US"/>
              <a:t>Jeffrey Reigel - I liked how are our team worked together overall. We were efficent in our completion of the projects. We worked well together and helped each other when needed. Everyone performed well and was respectful.</a:t>
            </a:r>
          </a:p>
        </p:txBody>
      </p:sp>
    </p:spTree>
    <p:extLst>
      <p:ext uri="{BB962C8B-B14F-4D97-AF65-F5344CB8AC3E}">
        <p14:creationId xmlns:p14="http://schemas.microsoft.com/office/powerpoint/2010/main" val="401225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F264-646E-48BB-9941-BA6DBFC6D13A}"/>
              </a:ext>
            </a:extLst>
          </p:cNvPr>
          <p:cNvSpPr>
            <a:spLocks noGrp="1"/>
          </p:cNvSpPr>
          <p:nvPr>
            <p:ph type="title"/>
          </p:nvPr>
        </p:nvSpPr>
        <p:spPr/>
        <p:txBody>
          <a:bodyPr/>
          <a:lstStyle/>
          <a:p>
            <a:r>
              <a:rPr lang="en-US" err="1"/>
              <a:t>Github</a:t>
            </a:r>
          </a:p>
        </p:txBody>
      </p:sp>
      <p:sp>
        <p:nvSpPr>
          <p:cNvPr id="3" name="Content Placeholder 2">
            <a:extLst>
              <a:ext uri="{FF2B5EF4-FFF2-40B4-BE49-F238E27FC236}">
                <a16:creationId xmlns:a16="http://schemas.microsoft.com/office/drawing/2014/main" id="{6D7DB0CF-1FBE-4733-B762-C284BF0E3CF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https://github.com/Thoecles44/5_2_Final_Project</a:t>
            </a:r>
            <a:r>
              <a:rPr lang="en-US">
                <a:ea typeface="+mn-lt"/>
                <a:cs typeface="+mn-lt"/>
              </a:rPr>
              <a:t> - Ty</a:t>
            </a:r>
          </a:p>
          <a:p>
            <a:r>
              <a:rPr lang="en-US" dirty="0">
                <a:ea typeface="+mn-lt"/>
                <a:cs typeface="+mn-lt"/>
                <a:hlinkClick r:id="rId3"/>
              </a:rPr>
              <a:t>https://github.com/ZaraxShade/CIS453L_Final_Project</a:t>
            </a:r>
            <a:r>
              <a:rPr lang="en-US">
                <a:ea typeface="+mn-lt"/>
                <a:cs typeface="+mn-lt"/>
              </a:rPr>
              <a:t> - Steve</a:t>
            </a:r>
          </a:p>
          <a:p>
            <a:r>
              <a:rPr lang="en-US" dirty="0">
                <a:ea typeface="+mn-lt"/>
                <a:cs typeface="+mn-lt"/>
                <a:hlinkClick r:id="rId4"/>
              </a:rPr>
              <a:t>https://github.com/eviljesta81/CIS453L_Final_Project</a:t>
            </a:r>
            <a:r>
              <a:rPr lang="en-US">
                <a:ea typeface="+mn-lt"/>
                <a:cs typeface="+mn-lt"/>
              </a:rPr>
              <a:t> - Jeffrey</a:t>
            </a:r>
            <a:endParaRPr lang="en-US" dirty="0"/>
          </a:p>
        </p:txBody>
      </p:sp>
    </p:spTree>
    <p:extLst>
      <p:ext uri="{BB962C8B-B14F-4D97-AF65-F5344CB8AC3E}">
        <p14:creationId xmlns:p14="http://schemas.microsoft.com/office/powerpoint/2010/main" val="254016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9492-381E-4D8F-BFEF-740E4B1264C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D7876A67-55E5-4262-B084-F84569FB8203}"/>
              </a:ext>
            </a:extLst>
          </p:cNvPr>
          <p:cNvSpPr>
            <a:spLocks noGrp="1"/>
          </p:cNvSpPr>
          <p:nvPr>
            <p:ph idx="1"/>
          </p:nvPr>
        </p:nvSpPr>
        <p:spPr/>
        <p:txBody>
          <a:bodyPr vert="horz" lIns="91440" tIns="45720" rIns="91440" bIns="45720" rtlCol="0" anchor="t">
            <a:normAutofit/>
          </a:bodyPr>
          <a:lstStyle/>
          <a:p>
            <a:r>
              <a:rPr lang="en-US"/>
              <a:t>Holy balls we are awesome</a:t>
            </a:r>
          </a:p>
          <a:p>
            <a:r>
              <a:rPr lang="en-US"/>
              <a:t>Like, seriously</a:t>
            </a:r>
          </a:p>
        </p:txBody>
      </p:sp>
    </p:spTree>
    <p:extLst>
      <p:ext uri="{BB962C8B-B14F-4D97-AF65-F5344CB8AC3E}">
        <p14:creationId xmlns:p14="http://schemas.microsoft.com/office/powerpoint/2010/main" val="403794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EAB20004-1D73-4142-AE74-308A173B36D7}"/>
              </a:ext>
            </a:extLst>
          </p:cNvPr>
          <p:cNvGrpSpPr/>
          <p:nvPr/>
        </p:nvGrpSpPr>
        <p:grpSpPr>
          <a:xfrm>
            <a:off x="7385938" y="17741"/>
            <a:ext cx="1749374" cy="6857999"/>
            <a:chOff x="8660778" y="-3254"/>
            <a:chExt cx="1749374" cy="6857999"/>
          </a:xfrm>
        </p:grpSpPr>
        <p:grpSp>
          <p:nvGrpSpPr>
            <p:cNvPr id="62" name="Group 61">
              <a:extLst>
                <a:ext uri="{FF2B5EF4-FFF2-40B4-BE49-F238E27FC236}">
                  <a16:creationId xmlns:a16="http://schemas.microsoft.com/office/drawing/2014/main" id="{5E4A4CCE-A8B2-469A-B81A-7D1D6C45EFE8}"/>
                </a:ext>
              </a:extLst>
            </p:cNvPr>
            <p:cNvGrpSpPr/>
            <p:nvPr/>
          </p:nvGrpSpPr>
          <p:grpSpPr>
            <a:xfrm>
              <a:off x="8660778" y="-3254"/>
              <a:ext cx="1749374" cy="6857999"/>
              <a:chOff x="7525212" y="-1859"/>
              <a:chExt cx="1749374" cy="6857999"/>
            </a:xfrm>
          </p:grpSpPr>
          <p:sp>
            <p:nvSpPr>
              <p:cNvPr id="51" name="Rectangle 50">
                <a:extLst>
                  <a:ext uri="{FF2B5EF4-FFF2-40B4-BE49-F238E27FC236}">
                    <a16:creationId xmlns:a16="http://schemas.microsoft.com/office/drawing/2014/main" id="{4651A5B5-35D7-496C-A97E-D2BB10EB1D6D}"/>
                  </a:ext>
                </a:extLst>
              </p:cNvPr>
              <p:cNvSpPr/>
              <p:nvPr/>
            </p:nvSpPr>
            <p:spPr>
              <a:xfrm>
                <a:off x="7525212" y="-1859"/>
                <a:ext cx="836341" cy="6857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4D32A4D1-C057-4240-BB55-3B4EDD347CA9}"/>
                  </a:ext>
                </a:extLst>
              </p:cNvPr>
              <p:cNvSpPr/>
              <p:nvPr/>
            </p:nvSpPr>
            <p:spPr>
              <a:xfrm rot="5400000">
                <a:off x="8289562" y="5779350"/>
                <a:ext cx="1059365" cy="9106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BE8C81C1-F519-49FB-B10F-BD2845FE8CEE}"/>
                </a:ext>
              </a:extLst>
            </p:cNvPr>
            <p:cNvSpPr txBox="1"/>
            <p:nvPr/>
          </p:nvSpPr>
          <p:spPr>
            <a:xfrm>
              <a:off x="9591675" y="6038850"/>
              <a:ext cx="447675" cy="378857"/>
            </a:xfrm>
            <a:prstGeom prst="rect">
              <a:avLst/>
            </a:prstGeom>
            <a:solidFill>
              <a:schemeClr val="accent1">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10</a:t>
              </a:r>
            </a:p>
          </p:txBody>
        </p:sp>
      </p:grpSp>
      <p:grpSp>
        <p:nvGrpSpPr>
          <p:cNvPr id="86" name="Group 85">
            <a:extLst>
              <a:ext uri="{FF2B5EF4-FFF2-40B4-BE49-F238E27FC236}">
                <a16:creationId xmlns:a16="http://schemas.microsoft.com/office/drawing/2014/main" id="{415AAA29-BEA4-451E-821D-5A7E241D949A}"/>
              </a:ext>
            </a:extLst>
          </p:cNvPr>
          <p:cNvGrpSpPr/>
          <p:nvPr/>
        </p:nvGrpSpPr>
        <p:grpSpPr>
          <a:xfrm>
            <a:off x="6573423" y="9181"/>
            <a:ext cx="1719842" cy="6857999"/>
            <a:chOff x="7812821" y="0"/>
            <a:chExt cx="1719842" cy="6857999"/>
          </a:xfrm>
        </p:grpSpPr>
        <p:grpSp>
          <p:nvGrpSpPr>
            <p:cNvPr id="64" name="Group 63">
              <a:extLst>
                <a:ext uri="{FF2B5EF4-FFF2-40B4-BE49-F238E27FC236}">
                  <a16:creationId xmlns:a16="http://schemas.microsoft.com/office/drawing/2014/main" id="{15F562A6-60B9-4E0E-8309-F1B94DD5A879}"/>
                </a:ext>
              </a:extLst>
            </p:cNvPr>
            <p:cNvGrpSpPr/>
            <p:nvPr/>
          </p:nvGrpSpPr>
          <p:grpSpPr>
            <a:xfrm>
              <a:off x="7812821" y="0"/>
              <a:ext cx="1719842" cy="6857999"/>
              <a:chOff x="6688871" y="-1859"/>
              <a:chExt cx="1719842" cy="6857999"/>
            </a:xfrm>
          </p:grpSpPr>
          <p:sp>
            <p:nvSpPr>
              <p:cNvPr id="50" name="Rectangle 49">
                <a:extLst>
                  <a:ext uri="{FF2B5EF4-FFF2-40B4-BE49-F238E27FC236}">
                    <a16:creationId xmlns:a16="http://schemas.microsoft.com/office/drawing/2014/main" id="{65D3EF65-72FA-4E7C-8236-65ECC193BAB3}"/>
                  </a:ext>
                </a:extLst>
              </p:cNvPr>
              <p:cNvSpPr/>
              <p:nvPr/>
            </p:nvSpPr>
            <p:spPr>
              <a:xfrm>
                <a:off x="6688871" y="-1859"/>
                <a:ext cx="836341" cy="68579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C68EA556-024B-4B74-9775-10104D61ABD8}"/>
                  </a:ext>
                </a:extLst>
              </p:cNvPr>
              <p:cNvSpPr/>
              <p:nvPr/>
            </p:nvSpPr>
            <p:spPr>
              <a:xfrm rot="5400000">
                <a:off x="7423689" y="5547035"/>
                <a:ext cx="1059365" cy="9106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75" name="TextBox 74">
              <a:extLst>
                <a:ext uri="{FF2B5EF4-FFF2-40B4-BE49-F238E27FC236}">
                  <a16:creationId xmlns:a16="http://schemas.microsoft.com/office/drawing/2014/main" id="{606FE57C-2A7F-4682-AB8C-626CB25B18FA}"/>
                </a:ext>
              </a:extLst>
            </p:cNvPr>
            <p:cNvSpPr txBox="1"/>
            <p:nvPr/>
          </p:nvSpPr>
          <p:spPr>
            <a:xfrm>
              <a:off x="8782050" y="5819774"/>
              <a:ext cx="304800" cy="369332"/>
            </a:xfrm>
            <a:prstGeom prst="rect">
              <a:avLst/>
            </a:prstGeom>
            <a:solidFill>
              <a:schemeClr val="accent1">
                <a:lumMod val="7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9</a:t>
              </a:r>
            </a:p>
          </p:txBody>
        </p:sp>
      </p:grpSp>
      <p:grpSp>
        <p:nvGrpSpPr>
          <p:cNvPr id="87" name="Group 86">
            <a:extLst>
              <a:ext uri="{FF2B5EF4-FFF2-40B4-BE49-F238E27FC236}">
                <a16:creationId xmlns:a16="http://schemas.microsoft.com/office/drawing/2014/main" id="{36824EF6-6C4B-4881-89D0-75D440B059CB}"/>
              </a:ext>
            </a:extLst>
          </p:cNvPr>
          <p:cNvGrpSpPr/>
          <p:nvPr/>
        </p:nvGrpSpPr>
        <p:grpSpPr>
          <a:xfrm>
            <a:off x="5762172" y="5928"/>
            <a:ext cx="1749374" cy="6857999"/>
            <a:chOff x="7001570" y="-3253"/>
            <a:chExt cx="1749374" cy="6857999"/>
          </a:xfrm>
        </p:grpSpPr>
        <p:grpSp>
          <p:nvGrpSpPr>
            <p:cNvPr id="65" name="Group 64">
              <a:extLst>
                <a:ext uri="{FF2B5EF4-FFF2-40B4-BE49-F238E27FC236}">
                  <a16:creationId xmlns:a16="http://schemas.microsoft.com/office/drawing/2014/main" id="{21D6DB3C-19BE-4B35-A05E-B4E739A52DC3}"/>
                </a:ext>
              </a:extLst>
            </p:cNvPr>
            <p:cNvGrpSpPr/>
            <p:nvPr/>
          </p:nvGrpSpPr>
          <p:grpSpPr>
            <a:xfrm>
              <a:off x="7001570" y="-3253"/>
              <a:ext cx="1749374" cy="6857999"/>
              <a:chOff x="5852530" y="-1859"/>
              <a:chExt cx="1749374" cy="6857999"/>
            </a:xfrm>
          </p:grpSpPr>
          <p:sp>
            <p:nvSpPr>
              <p:cNvPr id="49" name="Rectangle 48">
                <a:extLst>
                  <a:ext uri="{FF2B5EF4-FFF2-40B4-BE49-F238E27FC236}">
                    <a16:creationId xmlns:a16="http://schemas.microsoft.com/office/drawing/2014/main" id="{53815A55-43A2-4B58-943F-DCF6E2707F04}"/>
                  </a:ext>
                </a:extLst>
              </p:cNvPr>
              <p:cNvSpPr/>
              <p:nvPr/>
            </p:nvSpPr>
            <p:spPr>
              <a:xfrm>
                <a:off x="5852530" y="-1859"/>
                <a:ext cx="836341"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8EBAAAF9-94E0-49FA-95AE-CFDEDB3D4E72}"/>
                  </a:ext>
                </a:extLst>
              </p:cNvPr>
              <p:cNvSpPr/>
              <p:nvPr/>
            </p:nvSpPr>
            <p:spPr>
              <a:xfrm rot="5400000">
                <a:off x="6616880" y="5020835"/>
                <a:ext cx="1059365" cy="9106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D7BE3107-2918-4B00-8E6B-C65E85323979}"/>
                </a:ext>
              </a:extLst>
            </p:cNvPr>
            <p:cNvSpPr txBox="1"/>
            <p:nvPr/>
          </p:nvSpPr>
          <p:spPr>
            <a:xfrm>
              <a:off x="7972425" y="5314949"/>
              <a:ext cx="361950" cy="369332"/>
            </a:xfrm>
            <a:prstGeom prst="rect">
              <a:avLst/>
            </a:prstGeom>
            <a:solidFill>
              <a:schemeClr val="accent1">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a:t>
              </a:r>
            </a:p>
          </p:txBody>
        </p:sp>
      </p:grpSp>
      <p:grpSp>
        <p:nvGrpSpPr>
          <p:cNvPr id="88" name="Group 87">
            <a:extLst>
              <a:ext uri="{FF2B5EF4-FFF2-40B4-BE49-F238E27FC236}">
                <a16:creationId xmlns:a16="http://schemas.microsoft.com/office/drawing/2014/main" id="{52F5670C-5DEA-4322-B13C-68C003F1DB3F}"/>
              </a:ext>
            </a:extLst>
          </p:cNvPr>
          <p:cNvGrpSpPr/>
          <p:nvPr/>
        </p:nvGrpSpPr>
        <p:grpSpPr>
          <a:xfrm>
            <a:off x="4925367" y="10574"/>
            <a:ext cx="1708025" cy="6857999"/>
            <a:chOff x="6164765" y="1393"/>
            <a:chExt cx="1708025" cy="6857999"/>
          </a:xfrm>
        </p:grpSpPr>
        <p:grpSp>
          <p:nvGrpSpPr>
            <p:cNvPr id="66" name="Group 65">
              <a:extLst>
                <a:ext uri="{FF2B5EF4-FFF2-40B4-BE49-F238E27FC236}">
                  <a16:creationId xmlns:a16="http://schemas.microsoft.com/office/drawing/2014/main" id="{D89136BE-DF60-4DB3-A5B8-91DD388E015E}"/>
                </a:ext>
              </a:extLst>
            </p:cNvPr>
            <p:cNvGrpSpPr/>
            <p:nvPr/>
          </p:nvGrpSpPr>
          <p:grpSpPr>
            <a:xfrm>
              <a:off x="6164765" y="1393"/>
              <a:ext cx="1708025" cy="6857999"/>
              <a:chOff x="5016189" y="-1859"/>
              <a:chExt cx="1708025" cy="6857999"/>
            </a:xfrm>
          </p:grpSpPr>
          <p:sp>
            <p:nvSpPr>
              <p:cNvPr id="48" name="Rectangle 47">
                <a:extLst>
                  <a:ext uri="{FF2B5EF4-FFF2-40B4-BE49-F238E27FC236}">
                    <a16:creationId xmlns:a16="http://schemas.microsoft.com/office/drawing/2014/main" id="{77998939-C2CF-40D3-84F4-28F66B98BE89}"/>
                  </a:ext>
                </a:extLst>
              </p:cNvPr>
              <p:cNvSpPr/>
              <p:nvPr/>
            </p:nvSpPr>
            <p:spPr>
              <a:xfrm>
                <a:off x="5016189" y="-1859"/>
                <a:ext cx="83634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0B854C0-5479-462F-8C8F-F1D18BD32185}"/>
                  </a:ext>
                </a:extLst>
              </p:cNvPr>
              <p:cNvSpPr/>
              <p:nvPr/>
            </p:nvSpPr>
            <p:spPr>
              <a:xfrm rot="5400000">
                <a:off x="5739190" y="4354383"/>
                <a:ext cx="1059365" cy="91068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F4EB5076-A369-4C4A-8A3A-AA9A3D2A7D81}"/>
                </a:ext>
              </a:extLst>
            </p:cNvPr>
            <p:cNvSpPr txBox="1"/>
            <p:nvPr/>
          </p:nvSpPr>
          <p:spPr>
            <a:xfrm>
              <a:off x="7124700" y="4619624"/>
              <a:ext cx="361950" cy="369332"/>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a:t>
              </a:r>
            </a:p>
          </p:txBody>
        </p:sp>
      </p:grpSp>
      <p:grpSp>
        <p:nvGrpSpPr>
          <p:cNvPr id="89" name="Group 88">
            <a:extLst>
              <a:ext uri="{FF2B5EF4-FFF2-40B4-BE49-F238E27FC236}">
                <a16:creationId xmlns:a16="http://schemas.microsoft.com/office/drawing/2014/main" id="{ADD70E08-ED1B-4EAA-9EA7-B4C3D38A7AC0}"/>
              </a:ext>
            </a:extLst>
          </p:cNvPr>
          <p:cNvGrpSpPr/>
          <p:nvPr/>
        </p:nvGrpSpPr>
        <p:grpSpPr>
          <a:xfrm>
            <a:off x="4091349" y="16847"/>
            <a:ext cx="1749373" cy="6857999"/>
            <a:chOff x="5330747" y="7666"/>
            <a:chExt cx="1749373" cy="6857999"/>
          </a:xfrm>
        </p:grpSpPr>
        <p:grpSp>
          <p:nvGrpSpPr>
            <p:cNvPr id="68" name="Group 67">
              <a:extLst>
                <a:ext uri="{FF2B5EF4-FFF2-40B4-BE49-F238E27FC236}">
                  <a16:creationId xmlns:a16="http://schemas.microsoft.com/office/drawing/2014/main" id="{F4BA2385-37AA-445D-8A6A-3C5C3598968A}"/>
                </a:ext>
              </a:extLst>
            </p:cNvPr>
            <p:cNvGrpSpPr/>
            <p:nvPr/>
          </p:nvGrpSpPr>
          <p:grpSpPr>
            <a:xfrm>
              <a:off x="5330747" y="7666"/>
              <a:ext cx="1749373" cy="6857999"/>
              <a:chOff x="4179848" y="-39030"/>
              <a:chExt cx="1749373" cy="6857999"/>
            </a:xfrm>
          </p:grpSpPr>
          <p:sp>
            <p:nvSpPr>
              <p:cNvPr id="47" name="Rectangle 46">
                <a:extLst>
                  <a:ext uri="{FF2B5EF4-FFF2-40B4-BE49-F238E27FC236}">
                    <a16:creationId xmlns:a16="http://schemas.microsoft.com/office/drawing/2014/main" id="{E8C92622-067D-4609-AD30-5B99BD25DC4E}"/>
                  </a:ext>
                </a:extLst>
              </p:cNvPr>
              <p:cNvSpPr/>
              <p:nvPr/>
            </p:nvSpPr>
            <p:spPr>
              <a:xfrm>
                <a:off x="4179848" y="-39030"/>
                <a:ext cx="836341"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F3C9752-8F80-442C-80C2-CBD63A7F286E}"/>
                  </a:ext>
                </a:extLst>
              </p:cNvPr>
              <p:cNvSpPr/>
              <p:nvPr/>
            </p:nvSpPr>
            <p:spPr>
              <a:xfrm rot="5400000">
                <a:off x="4944197" y="3652488"/>
                <a:ext cx="1059365" cy="91068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8442A0E-0550-4A56-9C09-9FDF7D81A7EB}"/>
                </a:ext>
              </a:extLst>
            </p:cNvPr>
            <p:cNvSpPr txBox="1"/>
            <p:nvPr/>
          </p:nvSpPr>
          <p:spPr>
            <a:xfrm>
              <a:off x="6296025" y="3962399"/>
              <a:ext cx="333375" cy="369332"/>
            </a:xfrm>
            <a:prstGeom prst="rect">
              <a:avLst/>
            </a:pr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a:t>
              </a:r>
            </a:p>
          </p:txBody>
        </p:sp>
      </p:grpSp>
      <p:grpSp>
        <p:nvGrpSpPr>
          <p:cNvPr id="90" name="Group 89">
            <a:extLst>
              <a:ext uri="{FF2B5EF4-FFF2-40B4-BE49-F238E27FC236}">
                <a16:creationId xmlns:a16="http://schemas.microsoft.com/office/drawing/2014/main" id="{8C8143C7-F743-4B30-BD13-97689A6ADAA9}"/>
              </a:ext>
            </a:extLst>
          </p:cNvPr>
          <p:cNvGrpSpPr/>
          <p:nvPr/>
        </p:nvGrpSpPr>
        <p:grpSpPr>
          <a:xfrm>
            <a:off x="3264299" y="15453"/>
            <a:ext cx="1749374" cy="6857999"/>
            <a:chOff x="4503697" y="6272"/>
            <a:chExt cx="1749374" cy="6857999"/>
          </a:xfrm>
        </p:grpSpPr>
        <p:grpSp>
          <p:nvGrpSpPr>
            <p:cNvPr id="67" name="Group 66">
              <a:extLst>
                <a:ext uri="{FF2B5EF4-FFF2-40B4-BE49-F238E27FC236}">
                  <a16:creationId xmlns:a16="http://schemas.microsoft.com/office/drawing/2014/main" id="{3F5FB19F-4C86-4292-9BDF-C36108105279}"/>
                </a:ext>
              </a:extLst>
            </p:cNvPr>
            <p:cNvGrpSpPr/>
            <p:nvPr/>
          </p:nvGrpSpPr>
          <p:grpSpPr>
            <a:xfrm>
              <a:off x="4503697" y="6272"/>
              <a:ext cx="1749374" cy="6857999"/>
              <a:chOff x="3343506" y="-1859"/>
              <a:chExt cx="1749374" cy="6857999"/>
            </a:xfrm>
          </p:grpSpPr>
          <p:sp>
            <p:nvSpPr>
              <p:cNvPr id="46" name="Rectangle 45">
                <a:extLst>
                  <a:ext uri="{FF2B5EF4-FFF2-40B4-BE49-F238E27FC236}">
                    <a16:creationId xmlns:a16="http://schemas.microsoft.com/office/drawing/2014/main" id="{260D3539-CB39-4329-B2CC-03DF1E612296}"/>
                  </a:ext>
                </a:extLst>
              </p:cNvPr>
              <p:cNvSpPr/>
              <p:nvPr/>
            </p:nvSpPr>
            <p:spPr>
              <a:xfrm>
                <a:off x="3343506" y="-1859"/>
                <a:ext cx="83634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DC293525-12CB-4EF7-9D48-ED23FBF37BD1}"/>
                  </a:ext>
                </a:extLst>
              </p:cNvPr>
              <p:cNvSpPr/>
              <p:nvPr/>
            </p:nvSpPr>
            <p:spPr>
              <a:xfrm rot="5400000">
                <a:off x="4107856" y="2968315"/>
                <a:ext cx="1059365" cy="91068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79D36DC2-0DE3-4A6C-90AA-23B3EF380072}"/>
                </a:ext>
              </a:extLst>
            </p:cNvPr>
            <p:cNvSpPr txBox="1"/>
            <p:nvPr/>
          </p:nvSpPr>
          <p:spPr>
            <a:xfrm>
              <a:off x="5476875" y="3248024"/>
              <a:ext cx="323850" cy="369332"/>
            </a:xfrm>
            <a:prstGeom prst="rect">
              <a:avLst/>
            </a:prstGeom>
            <a:solidFill>
              <a:schemeClr val="accent2">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a:t>
              </a:r>
            </a:p>
          </p:txBody>
        </p:sp>
      </p:grpSp>
      <p:grpSp>
        <p:nvGrpSpPr>
          <p:cNvPr id="91" name="Group 90">
            <a:extLst>
              <a:ext uri="{FF2B5EF4-FFF2-40B4-BE49-F238E27FC236}">
                <a16:creationId xmlns:a16="http://schemas.microsoft.com/office/drawing/2014/main" id="{65938AEC-7E3B-4B2C-AC92-0EB8C24BE558}"/>
              </a:ext>
            </a:extLst>
          </p:cNvPr>
          <p:cNvGrpSpPr/>
          <p:nvPr/>
        </p:nvGrpSpPr>
        <p:grpSpPr>
          <a:xfrm>
            <a:off x="2490219" y="16847"/>
            <a:ext cx="1749374" cy="6857999"/>
            <a:chOff x="3729617" y="7666"/>
            <a:chExt cx="1749374" cy="6857999"/>
          </a:xfrm>
        </p:grpSpPr>
        <p:grpSp>
          <p:nvGrpSpPr>
            <p:cNvPr id="69" name="Group 68">
              <a:extLst>
                <a:ext uri="{FF2B5EF4-FFF2-40B4-BE49-F238E27FC236}">
                  <a16:creationId xmlns:a16="http://schemas.microsoft.com/office/drawing/2014/main" id="{ACCE046C-3696-4E5D-870A-09DD7DE11A34}"/>
                </a:ext>
              </a:extLst>
            </p:cNvPr>
            <p:cNvGrpSpPr/>
            <p:nvPr/>
          </p:nvGrpSpPr>
          <p:grpSpPr>
            <a:xfrm>
              <a:off x="3729617" y="7666"/>
              <a:ext cx="1749374" cy="6857999"/>
              <a:chOff x="2507165" y="-1859"/>
              <a:chExt cx="1749374" cy="6857999"/>
            </a:xfrm>
          </p:grpSpPr>
          <p:sp>
            <p:nvSpPr>
              <p:cNvPr id="45" name="Rectangle 44">
                <a:extLst>
                  <a:ext uri="{FF2B5EF4-FFF2-40B4-BE49-F238E27FC236}">
                    <a16:creationId xmlns:a16="http://schemas.microsoft.com/office/drawing/2014/main" id="{FFE9005D-AA81-4205-873F-2FAED7878554}"/>
                  </a:ext>
                </a:extLst>
              </p:cNvPr>
              <p:cNvSpPr/>
              <p:nvPr/>
            </p:nvSpPr>
            <p:spPr>
              <a:xfrm>
                <a:off x="2507165" y="-1859"/>
                <a:ext cx="836341" cy="68579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68100805-5DF9-4007-9015-D036E9902F44}"/>
                  </a:ext>
                </a:extLst>
              </p:cNvPr>
              <p:cNvSpPr/>
              <p:nvPr/>
            </p:nvSpPr>
            <p:spPr>
              <a:xfrm rot="5400000">
                <a:off x="3271515" y="2284141"/>
                <a:ext cx="1059365" cy="91068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208872A0-0ABD-4834-9336-E5CBCC30A9AF}"/>
                </a:ext>
              </a:extLst>
            </p:cNvPr>
            <p:cNvSpPr txBox="1"/>
            <p:nvPr/>
          </p:nvSpPr>
          <p:spPr>
            <a:xfrm>
              <a:off x="4743450" y="2552699"/>
              <a:ext cx="285750" cy="369332"/>
            </a:xfrm>
            <a:prstGeom prst="rect">
              <a:avLst/>
            </a:prstGeom>
            <a:solidFill>
              <a:schemeClr val="accent2">
                <a:lumMod val="40000"/>
                <a:lumOff val="6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a:t>
              </a:r>
            </a:p>
          </p:txBody>
        </p:sp>
      </p:grpSp>
      <p:grpSp>
        <p:nvGrpSpPr>
          <p:cNvPr id="92" name="Group 91">
            <a:extLst>
              <a:ext uri="{FF2B5EF4-FFF2-40B4-BE49-F238E27FC236}">
                <a16:creationId xmlns:a16="http://schemas.microsoft.com/office/drawing/2014/main" id="{ED9ADD3F-53FE-4E65-81F2-4BE29AED1A28}"/>
              </a:ext>
            </a:extLst>
          </p:cNvPr>
          <p:cNvGrpSpPr/>
          <p:nvPr/>
        </p:nvGrpSpPr>
        <p:grpSpPr>
          <a:xfrm>
            <a:off x="1669907" y="13827"/>
            <a:ext cx="1729133" cy="6857999"/>
            <a:chOff x="2909305" y="4646"/>
            <a:chExt cx="1729133" cy="6857999"/>
          </a:xfrm>
        </p:grpSpPr>
        <p:grpSp>
          <p:nvGrpSpPr>
            <p:cNvPr id="71" name="Group 70">
              <a:extLst>
                <a:ext uri="{FF2B5EF4-FFF2-40B4-BE49-F238E27FC236}">
                  <a16:creationId xmlns:a16="http://schemas.microsoft.com/office/drawing/2014/main" id="{F91653DF-2286-4169-8A83-BB6C1D11649B}"/>
                </a:ext>
              </a:extLst>
            </p:cNvPr>
            <p:cNvGrpSpPr/>
            <p:nvPr/>
          </p:nvGrpSpPr>
          <p:grpSpPr>
            <a:xfrm>
              <a:off x="2909305" y="4646"/>
              <a:ext cx="1729133" cy="6857999"/>
              <a:chOff x="1661530" y="53897"/>
              <a:chExt cx="1729133" cy="6857999"/>
            </a:xfrm>
          </p:grpSpPr>
          <p:sp>
            <p:nvSpPr>
              <p:cNvPr id="44" name="Rectangle 43">
                <a:extLst>
                  <a:ext uri="{FF2B5EF4-FFF2-40B4-BE49-F238E27FC236}">
                    <a16:creationId xmlns:a16="http://schemas.microsoft.com/office/drawing/2014/main" id="{4E660C02-C7C9-4CEA-B241-7234EF227A0E}"/>
                  </a:ext>
                </a:extLst>
              </p:cNvPr>
              <p:cNvSpPr/>
              <p:nvPr/>
            </p:nvSpPr>
            <p:spPr>
              <a:xfrm>
                <a:off x="1661530" y="53897"/>
                <a:ext cx="836341" cy="68579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C3D0DD75-9F82-4818-9087-D2A4F602D6DC}"/>
                  </a:ext>
                </a:extLst>
              </p:cNvPr>
              <p:cNvSpPr/>
              <p:nvPr/>
            </p:nvSpPr>
            <p:spPr>
              <a:xfrm rot="5400000">
                <a:off x="2405639" y="1611781"/>
                <a:ext cx="1059365" cy="910682"/>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E75FD6AA-E7BD-40D2-9D4F-317EE7DD1F2C}"/>
                </a:ext>
              </a:extLst>
            </p:cNvPr>
            <p:cNvSpPr txBox="1"/>
            <p:nvPr/>
          </p:nvSpPr>
          <p:spPr>
            <a:xfrm>
              <a:off x="3895725" y="1809749"/>
              <a:ext cx="285750" cy="369332"/>
            </a:xfrm>
            <a:prstGeom prst="rect">
              <a:avLst/>
            </a:prstGeom>
            <a:solidFill>
              <a:schemeClr val="accent2">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grpSp>
      <p:grpSp>
        <p:nvGrpSpPr>
          <p:cNvPr id="93" name="Group 92">
            <a:extLst>
              <a:ext uri="{FF2B5EF4-FFF2-40B4-BE49-F238E27FC236}">
                <a16:creationId xmlns:a16="http://schemas.microsoft.com/office/drawing/2014/main" id="{063F6969-C132-4ADA-A9AB-7A61AB6C12D3}"/>
              </a:ext>
            </a:extLst>
          </p:cNvPr>
          <p:cNvGrpSpPr/>
          <p:nvPr/>
        </p:nvGrpSpPr>
        <p:grpSpPr>
          <a:xfrm>
            <a:off x="835657" y="16503"/>
            <a:ext cx="1694290" cy="6857999"/>
            <a:chOff x="2075055" y="-1859"/>
            <a:chExt cx="1694290" cy="6857999"/>
          </a:xfrm>
        </p:grpSpPr>
        <p:grpSp>
          <p:nvGrpSpPr>
            <p:cNvPr id="72" name="Group 71">
              <a:extLst>
                <a:ext uri="{FF2B5EF4-FFF2-40B4-BE49-F238E27FC236}">
                  <a16:creationId xmlns:a16="http://schemas.microsoft.com/office/drawing/2014/main" id="{612F334E-9D06-4AE3-A2C5-F371A469E0D9}"/>
                </a:ext>
              </a:extLst>
            </p:cNvPr>
            <p:cNvGrpSpPr/>
            <p:nvPr/>
          </p:nvGrpSpPr>
          <p:grpSpPr>
            <a:xfrm>
              <a:off x="2075055" y="-1859"/>
              <a:ext cx="1694290" cy="6857999"/>
              <a:chOff x="834482" y="-1859"/>
              <a:chExt cx="1694290" cy="6857999"/>
            </a:xfrm>
          </p:grpSpPr>
          <p:sp>
            <p:nvSpPr>
              <p:cNvPr id="43" name="Rectangle 42">
                <a:extLst>
                  <a:ext uri="{FF2B5EF4-FFF2-40B4-BE49-F238E27FC236}">
                    <a16:creationId xmlns:a16="http://schemas.microsoft.com/office/drawing/2014/main" id="{F3713F2D-D65F-48AD-A861-DA588E426316}"/>
                  </a:ext>
                </a:extLst>
              </p:cNvPr>
              <p:cNvSpPr/>
              <p:nvPr/>
            </p:nvSpPr>
            <p:spPr>
              <a:xfrm>
                <a:off x="834482" y="-1859"/>
                <a:ext cx="836341"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FC1949B0-4390-428E-AA6B-5B9F7B64E9E7}"/>
                  </a:ext>
                </a:extLst>
              </p:cNvPr>
              <p:cNvSpPr/>
              <p:nvPr/>
            </p:nvSpPr>
            <p:spPr>
              <a:xfrm rot="5400000">
                <a:off x="1543748" y="924975"/>
                <a:ext cx="1059365" cy="910682"/>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32C0176E-7BF0-4EAA-A302-999CFAB3B099}"/>
                </a:ext>
              </a:extLst>
            </p:cNvPr>
            <p:cNvSpPr txBox="1"/>
            <p:nvPr/>
          </p:nvSpPr>
          <p:spPr>
            <a:xfrm>
              <a:off x="3048000" y="1200149"/>
              <a:ext cx="314325" cy="369332"/>
            </a:xfrm>
            <a:prstGeom prst="rect">
              <a:avLst/>
            </a:prstGeom>
            <a:solidFill>
              <a:schemeClr val="accent2">
                <a:lumMod val="7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grpSp>
      <p:grpSp>
        <p:nvGrpSpPr>
          <p:cNvPr id="94" name="Group 93">
            <a:extLst>
              <a:ext uri="{FF2B5EF4-FFF2-40B4-BE49-F238E27FC236}">
                <a16:creationId xmlns:a16="http://schemas.microsoft.com/office/drawing/2014/main" id="{CDE1E5D7-8DC7-45C0-89C4-6C2A789B41C4}"/>
              </a:ext>
            </a:extLst>
          </p:cNvPr>
          <p:cNvGrpSpPr/>
          <p:nvPr/>
        </p:nvGrpSpPr>
        <p:grpSpPr>
          <a:xfrm>
            <a:off x="-3007" y="7322"/>
            <a:ext cx="1749374" cy="6857999"/>
            <a:chOff x="1236391" y="-1859"/>
            <a:chExt cx="1749374" cy="6857999"/>
          </a:xfrm>
        </p:grpSpPr>
        <p:grpSp>
          <p:nvGrpSpPr>
            <p:cNvPr id="73" name="Group 72">
              <a:extLst>
                <a:ext uri="{FF2B5EF4-FFF2-40B4-BE49-F238E27FC236}">
                  <a16:creationId xmlns:a16="http://schemas.microsoft.com/office/drawing/2014/main" id="{95DC70E6-CAEC-4F67-9D9C-138DAC4E7F12}"/>
                </a:ext>
              </a:extLst>
            </p:cNvPr>
            <p:cNvGrpSpPr/>
            <p:nvPr/>
          </p:nvGrpSpPr>
          <p:grpSpPr>
            <a:xfrm>
              <a:off x="1236391" y="-1859"/>
              <a:ext cx="1749374" cy="6857999"/>
              <a:chOff x="-1859" y="-1859"/>
              <a:chExt cx="1749374" cy="6857999"/>
            </a:xfrm>
          </p:grpSpPr>
          <p:sp>
            <p:nvSpPr>
              <p:cNvPr id="53" name="Isosceles Triangle 52">
                <a:extLst>
                  <a:ext uri="{FF2B5EF4-FFF2-40B4-BE49-F238E27FC236}">
                    <a16:creationId xmlns:a16="http://schemas.microsoft.com/office/drawing/2014/main" id="{B5AFBA4F-A508-446B-996D-B5671CEF3E48}"/>
                  </a:ext>
                </a:extLst>
              </p:cNvPr>
              <p:cNvSpPr/>
              <p:nvPr/>
            </p:nvSpPr>
            <p:spPr>
              <a:xfrm rot="5400000">
                <a:off x="762491" y="305962"/>
                <a:ext cx="1059365" cy="910682"/>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E2C18ED-947C-4BD7-889F-02E3C930F2DB}"/>
                  </a:ext>
                </a:extLst>
              </p:cNvPr>
              <p:cNvSpPr/>
              <p:nvPr/>
            </p:nvSpPr>
            <p:spPr>
              <a:xfrm>
                <a:off x="-1859" y="-1859"/>
                <a:ext cx="836341" cy="685799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323B6A24-4BB2-4133-829E-C2EE6FEB3403}"/>
                </a:ext>
              </a:extLst>
            </p:cNvPr>
            <p:cNvSpPr txBox="1"/>
            <p:nvPr/>
          </p:nvSpPr>
          <p:spPr>
            <a:xfrm>
              <a:off x="2228850" y="590549"/>
              <a:ext cx="276225" cy="369332"/>
            </a:xfrm>
            <a:prstGeom prst="rect">
              <a:avLst/>
            </a:prstGeom>
            <a:solidFill>
              <a:schemeClr val="accent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grpSp>
      <p:sp>
        <p:nvSpPr>
          <p:cNvPr id="41" name="TextBox 40">
            <a:extLst>
              <a:ext uri="{FF2B5EF4-FFF2-40B4-BE49-F238E27FC236}">
                <a16:creationId xmlns:a16="http://schemas.microsoft.com/office/drawing/2014/main" id="{6602B9C7-BAEA-491C-8214-BE9194C7E24F}"/>
              </a:ext>
            </a:extLst>
          </p:cNvPr>
          <p:cNvSpPr txBox="1"/>
          <p:nvPr/>
        </p:nvSpPr>
        <p:spPr>
          <a:xfrm>
            <a:off x="8797067" y="1127486"/>
            <a:ext cx="291852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a:solidFill>
                  <a:schemeClr val="bg1"/>
                </a:solidFill>
              </a:rPr>
              <a:t>Problem Statement</a:t>
            </a:r>
          </a:p>
          <a:p>
            <a:pPr marL="342900" indent="-342900">
              <a:buAutoNum type="arabicPeriod"/>
            </a:pPr>
            <a:r>
              <a:rPr lang="en-US" sz="1600">
                <a:solidFill>
                  <a:schemeClr val="bg1"/>
                </a:solidFill>
              </a:rPr>
              <a:t>Business Model Canvas</a:t>
            </a:r>
          </a:p>
          <a:p>
            <a:pPr marL="342900" indent="-342900">
              <a:buAutoNum type="arabicPeriod"/>
            </a:pPr>
            <a:r>
              <a:rPr lang="en-US" sz="1600">
                <a:solidFill>
                  <a:schemeClr val="bg1"/>
                </a:solidFill>
              </a:rPr>
              <a:t>Value Proposition Analysis</a:t>
            </a:r>
          </a:p>
          <a:p>
            <a:pPr marL="342900" indent="-342900">
              <a:buAutoNum type="arabicPeriod"/>
            </a:pPr>
            <a:r>
              <a:rPr lang="en-US" sz="1600">
                <a:solidFill>
                  <a:schemeClr val="bg1"/>
                </a:solidFill>
              </a:rPr>
              <a:t>High Fidelity</a:t>
            </a:r>
          </a:p>
          <a:p>
            <a:pPr marL="342900" indent="-342900">
              <a:buAutoNum type="arabicPeriod"/>
            </a:pPr>
            <a:r>
              <a:rPr lang="en-US" sz="1600">
                <a:solidFill>
                  <a:schemeClr val="bg1"/>
                </a:solidFill>
              </a:rPr>
              <a:t>Materials Design Figma</a:t>
            </a:r>
          </a:p>
          <a:p>
            <a:pPr marL="342900" indent="-342900">
              <a:buFontTx/>
              <a:buAutoNum type="arabicPeriod"/>
            </a:pPr>
            <a:r>
              <a:rPr lang="en-US" sz="1600">
                <a:solidFill>
                  <a:schemeClr val="bg1"/>
                </a:solidFill>
                <a:ea typeface="+mn-lt"/>
                <a:cs typeface="+mn-lt"/>
              </a:rPr>
              <a:t>React Shopping Cart Project</a:t>
            </a:r>
            <a:endParaRPr lang="en-US" sz="1600">
              <a:solidFill>
                <a:schemeClr val="bg1"/>
              </a:solidFill>
            </a:endParaRPr>
          </a:p>
          <a:p>
            <a:pPr marL="342900" indent="-342900">
              <a:buFontTx/>
              <a:buAutoNum type="arabicPeriod"/>
            </a:pPr>
            <a:r>
              <a:rPr lang="en-US" sz="1600">
                <a:solidFill>
                  <a:schemeClr val="bg1"/>
                </a:solidFill>
              </a:rPr>
              <a:t>Inserting React Components</a:t>
            </a:r>
          </a:p>
          <a:p>
            <a:pPr marL="342900" indent="-342900">
              <a:buFontTx/>
              <a:buAutoNum type="arabicPeriod"/>
            </a:pPr>
            <a:r>
              <a:rPr lang="en-US" sz="1600">
                <a:solidFill>
                  <a:schemeClr val="bg1"/>
                </a:solidFill>
              </a:rPr>
              <a:t>Peer Review</a:t>
            </a:r>
          </a:p>
          <a:p>
            <a:pPr marL="342900" indent="-342900">
              <a:buFontTx/>
              <a:buAutoNum type="arabicPeriod"/>
            </a:pPr>
            <a:r>
              <a:rPr lang="en-US" sz="1600">
                <a:solidFill>
                  <a:schemeClr val="bg1"/>
                </a:solidFill>
              </a:rPr>
              <a:t>GitHub</a:t>
            </a:r>
          </a:p>
          <a:p>
            <a:pPr marL="342900" indent="-342900">
              <a:buFontTx/>
              <a:buAutoNum type="arabicPeriod"/>
            </a:pPr>
            <a:r>
              <a:rPr lang="en-US" sz="1600">
                <a:solidFill>
                  <a:schemeClr val="bg1"/>
                </a:solidFill>
              </a:rPr>
              <a:t>Conclusion</a:t>
            </a:r>
          </a:p>
          <a:p>
            <a:pPr marL="342900" indent="-342900">
              <a:buFont typeface="Arial"/>
              <a:buChar char="•"/>
            </a:pPr>
            <a:endParaRPr lang="en-US"/>
          </a:p>
          <a:p>
            <a:pPr marL="342900" indent="-342900">
              <a:buAutoNum type="arabicPeriod"/>
            </a:pPr>
            <a:endParaRPr lang="en-US"/>
          </a:p>
        </p:txBody>
      </p:sp>
      <p:sp>
        <p:nvSpPr>
          <p:cNvPr id="42" name="TextBox 41">
            <a:extLst>
              <a:ext uri="{FF2B5EF4-FFF2-40B4-BE49-F238E27FC236}">
                <a16:creationId xmlns:a16="http://schemas.microsoft.com/office/drawing/2014/main" id="{1E59DCEB-9DF4-49D0-BE48-67EED196EE0F}"/>
              </a:ext>
            </a:extLst>
          </p:cNvPr>
          <p:cNvSpPr txBox="1"/>
          <p:nvPr/>
        </p:nvSpPr>
        <p:spPr>
          <a:xfrm>
            <a:off x="8484480" y="8534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of Contents</a:t>
            </a:r>
          </a:p>
        </p:txBody>
      </p:sp>
    </p:spTree>
    <p:extLst>
      <p:ext uri="{BB962C8B-B14F-4D97-AF65-F5344CB8AC3E}">
        <p14:creationId xmlns:p14="http://schemas.microsoft.com/office/powerpoint/2010/main" val="22831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27BD-DCB7-4898-8E78-655F7F4FC9CF}"/>
              </a:ext>
            </a:extLst>
          </p:cNvPr>
          <p:cNvSpPr>
            <a:spLocks noGrp="1"/>
          </p:cNvSpPr>
          <p:nvPr>
            <p:ph type="title"/>
          </p:nvPr>
        </p:nvSpPr>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0ED9AEF1-B140-41E1-89FD-A86EE48C19C2}"/>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a:ea typeface="+mn-lt"/>
                <a:cs typeface="+mn-lt"/>
              </a:rPr>
              <a:t>The project we decided to redesign is craigslist. The changes we decided to make were to fix have the search bar float at bottom, have two columns of buttons for ease of use, and to simplify the color scheme. </a:t>
            </a:r>
          </a:p>
          <a:p>
            <a:r>
              <a:rPr lang="en-US">
                <a:ea typeface="+mn-lt"/>
                <a:cs typeface="+mn-lt"/>
              </a:rPr>
              <a:t>The problem statement was: </a:t>
            </a:r>
          </a:p>
          <a:p>
            <a:pPr marL="0" indent="0" algn="ctr">
              <a:buNone/>
            </a:pPr>
            <a:r>
              <a:rPr lang="en-US">
                <a:ea typeface="+mn-lt"/>
                <a:cs typeface="+mn-lt"/>
              </a:rPr>
              <a:t>“The craigslist website is very dull and outdated which leaves it overshadowed by better looking and organized websites like Ebay.” </a:t>
            </a:r>
            <a:endParaRPr lang="en-US"/>
          </a:p>
        </p:txBody>
      </p:sp>
    </p:spTree>
    <p:extLst>
      <p:ext uri="{BB962C8B-B14F-4D97-AF65-F5344CB8AC3E}">
        <p14:creationId xmlns:p14="http://schemas.microsoft.com/office/powerpoint/2010/main" val="30764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FD27-28F8-40CC-B68C-8C1D959F38C2}"/>
              </a:ext>
            </a:extLst>
          </p:cNvPr>
          <p:cNvSpPr>
            <a:spLocks noGrp="1"/>
          </p:cNvSpPr>
          <p:nvPr>
            <p:ph type="title"/>
          </p:nvPr>
        </p:nvSpPr>
        <p:spPr>
          <a:xfrm>
            <a:off x="3281680" y="292129"/>
            <a:ext cx="5642877" cy="1325563"/>
          </a:xfrm>
        </p:spPr>
        <p:txBody>
          <a:bodyPr vert="horz" lIns="91440" tIns="45720" rIns="91440" bIns="45720" rtlCol="0" anchor="t">
            <a:normAutofit/>
          </a:bodyPr>
          <a:lstStyle/>
          <a:p>
            <a:r>
              <a:rPr lang="en-US"/>
              <a:t>Business Model Canvas</a:t>
            </a:r>
          </a:p>
        </p:txBody>
      </p:sp>
      <p:sp>
        <p:nvSpPr>
          <p:cNvPr id="3" name="Content Placeholder 2">
            <a:extLst>
              <a:ext uri="{FF2B5EF4-FFF2-40B4-BE49-F238E27FC236}">
                <a16:creationId xmlns:a16="http://schemas.microsoft.com/office/drawing/2014/main" id="{F256B5B2-FAB9-4393-9757-1A0A9B3DB1BE}"/>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endParaRPr lang="en-US">
              <a:ea typeface="+mn-lt"/>
              <a:cs typeface="+mn-lt"/>
            </a:endParaRPr>
          </a:p>
        </p:txBody>
      </p:sp>
      <p:pic>
        <p:nvPicPr>
          <p:cNvPr id="4" name="Picture 4">
            <a:extLst>
              <a:ext uri="{FF2B5EF4-FFF2-40B4-BE49-F238E27FC236}">
                <a16:creationId xmlns:a16="http://schemas.microsoft.com/office/drawing/2014/main" id="{C95504FD-C247-4077-A520-3FBD51543D1B}"/>
              </a:ext>
            </a:extLst>
          </p:cNvPr>
          <p:cNvPicPr>
            <a:picLocks noChangeAspect="1"/>
          </p:cNvPicPr>
          <p:nvPr/>
        </p:nvPicPr>
        <p:blipFill>
          <a:blip r:embed="rId2"/>
          <a:stretch>
            <a:fillRect/>
          </a:stretch>
        </p:blipFill>
        <p:spPr>
          <a:xfrm>
            <a:off x="1763624" y="1439374"/>
            <a:ext cx="8671462" cy="4745661"/>
          </a:xfrm>
          <a:prstGeom prst="rect">
            <a:avLst/>
          </a:prstGeom>
        </p:spPr>
      </p:pic>
    </p:spTree>
    <p:extLst>
      <p:ext uri="{BB962C8B-B14F-4D97-AF65-F5344CB8AC3E}">
        <p14:creationId xmlns:p14="http://schemas.microsoft.com/office/powerpoint/2010/main" val="18559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75A9-3063-4A9F-A88A-1CFE5871D8F2}"/>
              </a:ext>
            </a:extLst>
          </p:cNvPr>
          <p:cNvSpPr>
            <a:spLocks noGrp="1"/>
          </p:cNvSpPr>
          <p:nvPr>
            <p:ph type="title"/>
          </p:nvPr>
        </p:nvSpPr>
        <p:spPr>
          <a:xfrm>
            <a:off x="3007360" y="210849"/>
            <a:ext cx="6181357" cy="776923"/>
          </a:xfrm>
        </p:spPr>
        <p:txBody>
          <a:bodyPr>
            <a:normAutofit/>
          </a:bodyPr>
          <a:lstStyle/>
          <a:p>
            <a:r>
              <a:rPr lang="en-US"/>
              <a:t>Value Proposition Analysis</a:t>
            </a:r>
          </a:p>
        </p:txBody>
      </p:sp>
      <p:pic>
        <p:nvPicPr>
          <p:cNvPr id="4" name="Picture 4" descr="Diagram&#10;&#10;Description automatically generated">
            <a:extLst>
              <a:ext uri="{FF2B5EF4-FFF2-40B4-BE49-F238E27FC236}">
                <a16:creationId xmlns:a16="http://schemas.microsoft.com/office/drawing/2014/main" id="{C71722FA-DDA2-4216-B90D-A64C202AE179}"/>
              </a:ext>
            </a:extLst>
          </p:cNvPr>
          <p:cNvPicPr>
            <a:picLocks noGrp="1" noChangeAspect="1"/>
          </p:cNvPicPr>
          <p:nvPr>
            <p:ph idx="1"/>
          </p:nvPr>
        </p:nvPicPr>
        <p:blipFill>
          <a:blip r:embed="rId2"/>
          <a:stretch>
            <a:fillRect/>
          </a:stretch>
        </p:blipFill>
        <p:spPr>
          <a:xfrm>
            <a:off x="2007559" y="979113"/>
            <a:ext cx="8180959" cy="5533130"/>
          </a:xfrm>
        </p:spPr>
      </p:pic>
    </p:spTree>
    <p:extLst>
      <p:ext uri="{BB962C8B-B14F-4D97-AF65-F5344CB8AC3E}">
        <p14:creationId xmlns:p14="http://schemas.microsoft.com/office/powerpoint/2010/main" val="26734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F924-8670-4A33-9478-323F9675163A}"/>
              </a:ext>
            </a:extLst>
          </p:cNvPr>
          <p:cNvSpPr>
            <a:spLocks noGrp="1"/>
          </p:cNvSpPr>
          <p:nvPr>
            <p:ph type="title"/>
          </p:nvPr>
        </p:nvSpPr>
        <p:spPr>
          <a:xfrm>
            <a:off x="4439920" y="952529"/>
            <a:ext cx="3316237" cy="766763"/>
          </a:xfrm>
        </p:spPr>
        <p:txBody>
          <a:bodyPr/>
          <a:lstStyle/>
          <a:p>
            <a:r>
              <a:rPr lang="en-US"/>
              <a:t>High Fidelity</a:t>
            </a:r>
          </a:p>
        </p:txBody>
      </p:sp>
      <p:pic>
        <p:nvPicPr>
          <p:cNvPr id="4" name="Picture 4" descr="Graphical user interface&#10;&#10;Description automatically generated">
            <a:extLst>
              <a:ext uri="{FF2B5EF4-FFF2-40B4-BE49-F238E27FC236}">
                <a16:creationId xmlns:a16="http://schemas.microsoft.com/office/drawing/2014/main" id="{58FFF608-ABE5-4ADE-A1CA-EF08F1BEF825}"/>
              </a:ext>
            </a:extLst>
          </p:cNvPr>
          <p:cNvPicPr>
            <a:picLocks noGrp="1" noChangeAspect="1"/>
          </p:cNvPicPr>
          <p:nvPr>
            <p:ph idx="1"/>
          </p:nvPr>
        </p:nvPicPr>
        <p:blipFill>
          <a:blip r:embed="rId2"/>
          <a:stretch>
            <a:fillRect/>
          </a:stretch>
        </p:blipFill>
        <p:spPr>
          <a:xfrm>
            <a:off x="5750813" y="1992221"/>
            <a:ext cx="5772150" cy="3933825"/>
          </a:xfrm>
        </p:spPr>
      </p:pic>
      <p:pic>
        <p:nvPicPr>
          <p:cNvPr id="5" name="Picture 5" descr="Graphical user interface, application, Teams&#10;&#10;Description automatically generated">
            <a:extLst>
              <a:ext uri="{FF2B5EF4-FFF2-40B4-BE49-F238E27FC236}">
                <a16:creationId xmlns:a16="http://schemas.microsoft.com/office/drawing/2014/main" id="{60212EDD-B01D-46AC-862F-72338E15A39B}"/>
              </a:ext>
            </a:extLst>
          </p:cNvPr>
          <p:cNvPicPr>
            <a:picLocks noChangeAspect="1"/>
          </p:cNvPicPr>
          <p:nvPr/>
        </p:nvPicPr>
        <p:blipFill>
          <a:blip r:embed="rId3"/>
          <a:stretch>
            <a:fillRect/>
          </a:stretch>
        </p:blipFill>
        <p:spPr>
          <a:xfrm>
            <a:off x="2310538" y="2533413"/>
            <a:ext cx="2926080" cy="2844745"/>
          </a:xfrm>
          <a:prstGeom prst="rect">
            <a:avLst/>
          </a:prstGeom>
        </p:spPr>
      </p:pic>
    </p:spTree>
    <p:extLst>
      <p:ext uri="{BB962C8B-B14F-4D97-AF65-F5344CB8AC3E}">
        <p14:creationId xmlns:p14="http://schemas.microsoft.com/office/powerpoint/2010/main" val="267759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9AB-95CD-4471-AA89-417D19DBE20F}"/>
              </a:ext>
            </a:extLst>
          </p:cNvPr>
          <p:cNvSpPr>
            <a:spLocks noGrp="1"/>
          </p:cNvSpPr>
          <p:nvPr>
            <p:ph type="title"/>
          </p:nvPr>
        </p:nvSpPr>
        <p:spPr/>
        <p:txBody>
          <a:bodyPr/>
          <a:lstStyle/>
          <a:p>
            <a:r>
              <a:rPr lang="en-US"/>
              <a:t>Materials Design Figma</a:t>
            </a:r>
            <a:endParaRPr lang="en-US" err="1"/>
          </a:p>
        </p:txBody>
      </p:sp>
      <p:pic>
        <p:nvPicPr>
          <p:cNvPr id="4" name="Picture 4" descr="Diagram, Teams&#10;&#10;Description automatically generated">
            <a:extLst>
              <a:ext uri="{FF2B5EF4-FFF2-40B4-BE49-F238E27FC236}">
                <a16:creationId xmlns:a16="http://schemas.microsoft.com/office/drawing/2014/main" id="{25F37D89-155F-49BD-9E9B-086F21339754}"/>
              </a:ext>
            </a:extLst>
          </p:cNvPr>
          <p:cNvPicPr>
            <a:picLocks noGrp="1" noChangeAspect="1"/>
          </p:cNvPicPr>
          <p:nvPr>
            <p:ph idx="1"/>
          </p:nvPr>
        </p:nvPicPr>
        <p:blipFill>
          <a:blip r:embed="rId2"/>
          <a:stretch>
            <a:fillRect/>
          </a:stretch>
        </p:blipFill>
        <p:spPr>
          <a:xfrm>
            <a:off x="7495811" y="495213"/>
            <a:ext cx="2698179" cy="5878570"/>
          </a:xfrm>
        </p:spPr>
      </p:pic>
    </p:spTree>
    <p:extLst>
      <p:ext uri="{BB962C8B-B14F-4D97-AF65-F5344CB8AC3E}">
        <p14:creationId xmlns:p14="http://schemas.microsoft.com/office/powerpoint/2010/main" val="4122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5"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819451B-41C0-4B36-95D2-3B1F625D150F}"/>
              </a:ext>
            </a:extLst>
          </p:cNvPr>
          <p:cNvSpPr>
            <a:spLocks noGrp="1"/>
          </p:cNvSpPr>
          <p:nvPr>
            <p:ph type="title"/>
          </p:nvPr>
        </p:nvSpPr>
        <p:spPr>
          <a:xfrm>
            <a:off x="457200" y="758952"/>
            <a:ext cx="4503557" cy="1325563"/>
          </a:xfrm>
        </p:spPr>
        <p:txBody>
          <a:bodyPr anchor="b">
            <a:normAutofit/>
          </a:bodyPr>
          <a:lstStyle/>
          <a:p>
            <a:r>
              <a:rPr lang="en-US"/>
              <a:t>React Shopping Cart Project</a:t>
            </a:r>
          </a:p>
        </p:txBody>
      </p:sp>
      <p:sp>
        <p:nvSpPr>
          <p:cNvPr id="3" name="Content Placeholder 2">
            <a:extLst>
              <a:ext uri="{FF2B5EF4-FFF2-40B4-BE49-F238E27FC236}">
                <a16:creationId xmlns:a16="http://schemas.microsoft.com/office/drawing/2014/main" id="{99495BB0-755C-4C93-98B1-B5FFE271233C}"/>
              </a:ext>
            </a:extLst>
          </p:cNvPr>
          <p:cNvSpPr>
            <a:spLocks noGrp="1"/>
          </p:cNvSpPr>
          <p:nvPr>
            <p:ph idx="1"/>
          </p:nvPr>
        </p:nvSpPr>
        <p:spPr>
          <a:xfrm>
            <a:off x="457200" y="2286000"/>
            <a:ext cx="4503557" cy="3804458"/>
          </a:xfrm>
        </p:spPr>
        <p:txBody>
          <a:bodyPr vert="horz" lIns="91440" tIns="45720" rIns="91440" bIns="45720" rtlCol="0">
            <a:normAutofit/>
          </a:bodyPr>
          <a:lstStyle/>
          <a:p>
            <a:r>
              <a:rPr lang="en-US"/>
              <a:t>For the shopping cart project, we made a react website that used components and JSX</a:t>
            </a:r>
          </a:p>
        </p:txBody>
      </p:sp>
      <p:pic>
        <p:nvPicPr>
          <p:cNvPr id="6" name="Picture 6" descr="A screenshot of a computer&#10;&#10;Description automatically generated">
            <a:extLst>
              <a:ext uri="{FF2B5EF4-FFF2-40B4-BE49-F238E27FC236}">
                <a16:creationId xmlns:a16="http://schemas.microsoft.com/office/drawing/2014/main" id="{FFBBFAAC-A348-4708-99E7-D36571D09C73}"/>
              </a:ext>
            </a:extLst>
          </p:cNvPr>
          <p:cNvPicPr>
            <a:picLocks noChangeAspect="1"/>
          </p:cNvPicPr>
          <p:nvPr/>
        </p:nvPicPr>
        <p:blipFill>
          <a:blip r:embed="rId3"/>
          <a:stretch>
            <a:fillRect/>
          </a:stretch>
        </p:blipFill>
        <p:spPr>
          <a:xfrm>
            <a:off x="6241278" y="773451"/>
            <a:ext cx="5009334" cy="2605597"/>
          </a:xfrm>
          <a:prstGeom prst="rect">
            <a:avLst/>
          </a:prstGeom>
        </p:spPr>
      </p:pic>
      <p:pic>
        <p:nvPicPr>
          <p:cNvPr id="5" name="Picture 5">
            <a:extLst>
              <a:ext uri="{FF2B5EF4-FFF2-40B4-BE49-F238E27FC236}">
                <a16:creationId xmlns:a16="http://schemas.microsoft.com/office/drawing/2014/main" id="{47315350-816F-4125-8431-3D169DA62119}"/>
              </a:ext>
            </a:extLst>
          </p:cNvPr>
          <p:cNvPicPr>
            <a:picLocks noChangeAspect="1"/>
          </p:cNvPicPr>
          <p:nvPr/>
        </p:nvPicPr>
        <p:blipFill>
          <a:blip r:embed="rId4"/>
          <a:stretch>
            <a:fillRect/>
          </a:stretch>
        </p:blipFill>
        <p:spPr>
          <a:xfrm>
            <a:off x="5600083" y="4021714"/>
            <a:ext cx="6133749" cy="1898952"/>
          </a:xfrm>
          <a:prstGeom prst="rect">
            <a:avLst/>
          </a:prstGeom>
        </p:spPr>
      </p:pic>
      <p:pic>
        <p:nvPicPr>
          <p:cNvPr id="7" name="Picture 7" descr="Text&#10;&#10;Description automatically generated">
            <a:extLst>
              <a:ext uri="{FF2B5EF4-FFF2-40B4-BE49-F238E27FC236}">
                <a16:creationId xmlns:a16="http://schemas.microsoft.com/office/drawing/2014/main" id="{11373108-93FF-4786-AE20-5B0367C8C184}"/>
              </a:ext>
            </a:extLst>
          </p:cNvPr>
          <p:cNvPicPr>
            <a:picLocks noChangeAspect="1"/>
          </p:cNvPicPr>
          <p:nvPr/>
        </p:nvPicPr>
        <p:blipFill>
          <a:blip r:embed="rId5"/>
          <a:stretch>
            <a:fillRect/>
          </a:stretch>
        </p:blipFill>
        <p:spPr>
          <a:xfrm>
            <a:off x="459059" y="3383913"/>
            <a:ext cx="4787590" cy="3073126"/>
          </a:xfrm>
          <a:prstGeom prst="rect">
            <a:avLst/>
          </a:prstGeom>
        </p:spPr>
      </p:pic>
    </p:spTree>
    <p:extLst>
      <p:ext uri="{BB962C8B-B14F-4D97-AF65-F5344CB8AC3E}">
        <p14:creationId xmlns:p14="http://schemas.microsoft.com/office/powerpoint/2010/main" val="301959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7" name="Color Fill">
            <a:extLst>
              <a:ext uri="{FF2B5EF4-FFF2-40B4-BE49-F238E27FC236}">
                <a16:creationId xmlns:a16="http://schemas.microsoft.com/office/drawing/2014/main" id="{F74280F7-820D-43DE-BE07-57E20B271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8" name="Group 15">
            <a:extLst>
              <a:ext uri="{FF2B5EF4-FFF2-40B4-BE49-F238E27FC236}">
                <a16:creationId xmlns:a16="http://schemas.microsoft.com/office/drawing/2014/main" id="{43D3F524-3DA9-4E34-A8AE-A379EB748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92168" y="-1"/>
            <a:ext cx="4782385" cy="4928295"/>
            <a:chOff x="6992168" y="-1"/>
            <a:chExt cx="4782385" cy="4928295"/>
          </a:xfrm>
        </p:grpSpPr>
        <p:sp>
          <p:nvSpPr>
            <p:cNvPr id="39" name="Oval 16">
              <a:extLst>
                <a:ext uri="{FF2B5EF4-FFF2-40B4-BE49-F238E27FC236}">
                  <a16:creationId xmlns:a16="http://schemas.microsoft.com/office/drawing/2014/main" id="{D0C41165-16A0-480D-9245-506F037DB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66507"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40" name="Freeform: Shape 17">
              <a:extLst>
                <a:ext uri="{FF2B5EF4-FFF2-40B4-BE49-F238E27FC236}">
                  <a16:creationId xmlns:a16="http://schemas.microsoft.com/office/drawing/2014/main" id="{97C10C25-DA7C-4D85-855D-B65F31AE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751" y="0"/>
              <a:ext cx="3721476" cy="1682047"/>
            </a:xfrm>
            <a:custGeom>
              <a:avLst/>
              <a:gdLst>
                <a:gd name="connsiteX0" fmla="*/ 0 w 3721476"/>
                <a:gd name="connsiteY0" fmla="*/ 0 h 1682047"/>
                <a:gd name="connsiteX1" fmla="*/ 3721476 w 3721476"/>
                <a:gd name="connsiteY1" fmla="*/ 0 h 1682047"/>
                <a:gd name="connsiteX2" fmla="*/ 3721230 w 3721476"/>
                <a:gd name="connsiteY2" fmla="*/ 4881 h 1682047"/>
                <a:gd name="connsiteX3" fmla="*/ 1862697 w 3721476"/>
                <a:gd name="connsiteY3" fmla="*/ 1682047 h 1682047"/>
                <a:gd name="connsiteX4" fmla="*/ 0 w 3721476"/>
                <a:gd name="connsiteY4" fmla="*/ 1682047 h 168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476" h="1682047">
                  <a:moveTo>
                    <a:pt x="0" y="0"/>
                  </a:moveTo>
                  <a:lnTo>
                    <a:pt x="3721476" y="0"/>
                  </a:lnTo>
                  <a:lnTo>
                    <a:pt x="3721230" y="4881"/>
                  </a:lnTo>
                  <a:cubicBezTo>
                    <a:pt x="3625562" y="946929"/>
                    <a:pt x="2829989" y="1682047"/>
                    <a:pt x="1862697" y="1682047"/>
                  </a:cubicBezTo>
                  <a:lnTo>
                    <a:pt x="0" y="1682047"/>
                  </a:lnTo>
                  <a:close/>
                </a:path>
              </a:pathLst>
            </a:custGeom>
            <a:solidFill>
              <a:schemeClr val="accent1">
                <a:alpha val="60000"/>
              </a:schemeClr>
            </a:solidFill>
            <a:ln w="9331" cap="flat">
              <a:noFill/>
              <a:prstDash val="solid"/>
              <a:miter/>
            </a:ln>
          </p:spPr>
          <p:txBody>
            <a:bodyPr rtlCol="0" anchor="ctr"/>
            <a:lstStyle/>
            <a:p>
              <a:endParaRPr lang="en-US"/>
            </a:p>
          </p:txBody>
        </p:sp>
        <p:sp>
          <p:nvSpPr>
            <p:cNvPr id="41" name="Freeform: Shape 18">
              <a:extLst>
                <a:ext uri="{FF2B5EF4-FFF2-40B4-BE49-F238E27FC236}">
                  <a16:creationId xmlns:a16="http://schemas.microsoft.com/office/drawing/2014/main" id="{730BA5A8-3EAB-405A-ABF2-D024B045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19737" y="-1"/>
              <a:ext cx="3443554" cy="1516699"/>
            </a:xfrm>
            <a:custGeom>
              <a:avLst/>
              <a:gdLst>
                <a:gd name="connsiteX0" fmla="*/ 0 w 2872279"/>
                <a:gd name="connsiteY0" fmla="*/ 0 h 1183937"/>
                <a:gd name="connsiteX1" fmla="*/ 2872279 w 2872279"/>
                <a:gd name="connsiteY1" fmla="*/ 0 h 1183937"/>
                <a:gd name="connsiteX2" fmla="*/ 2868418 w 2872279"/>
                <a:gd name="connsiteY2" fmla="*/ 25304 h 1183937"/>
                <a:gd name="connsiteX3" fmla="*/ 1446821 w 2872279"/>
                <a:gd name="connsiteY3" fmla="*/ 1183937 h 1183937"/>
                <a:gd name="connsiteX4" fmla="*/ 0 w 2872279"/>
                <a:gd name="connsiteY4" fmla="*/ 1183937 h 1183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279" h="1183937">
                  <a:moveTo>
                    <a:pt x="0" y="0"/>
                  </a:moveTo>
                  <a:lnTo>
                    <a:pt x="2872279" y="0"/>
                  </a:lnTo>
                  <a:lnTo>
                    <a:pt x="2868418" y="25304"/>
                  </a:lnTo>
                  <a:cubicBezTo>
                    <a:pt x="2733112" y="686540"/>
                    <a:pt x="2148060" y="1183937"/>
                    <a:pt x="1446821" y="1183937"/>
                  </a:cubicBezTo>
                  <a:lnTo>
                    <a:pt x="0" y="1183937"/>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2" name="Oval 19">
              <a:extLst>
                <a:ext uri="{FF2B5EF4-FFF2-40B4-BE49-F238E27FC236}">
                  <a16:creationId xmlns:a16="http://schemas.microsoft.com/office/drawing/2014/main" id="{72C27D89-A6A3-48F1-936E-4E0341BD7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92168" y="4672162"/>
              <a:ext cx="256132" cy="256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B1BD644-9ECD-4649-97EA-DC30DC4EF102}"/>
              </a:ext>
            </a:extLst>
          </p:cNvPr>
          <p:cNvSpPr>
            <a:spLocks noGrp="1"/>
          </p:cNvSpPr>
          <p:nvPr>
            <p:ph type="title"/>
          </p:nvPr>
        </p:nvSpPr>
        <p:spPr>
          <a:xfrm>
            <a:off x="457200" y="668049"/>
            <a:ext cx="7685037" cy="1325563"/>
          </a:xfrm>
        </p:spPr>
        <p:txBody>
          <a:bodyPr>
            <a:normAutofit/>
          </a:bodyPr>
          <a:lstStyle/>
          <a:p>
            <a:r>
              <a:rPr lang="en-US"/>
              <a:t>Inserting React </a:t>
            </a:r>
            <a:r>
              <a:rPr lang="en-US">
                <a:ea typeface="+mj-lt"/>
                <a:cs typeface="+mj-lt"/>
              </a:rPr>
              <a:t>Components</a:t>
            </a:r>
            <a:endParaRPr lang="en-US"/>
          </a:p>
        </p:txBody>
      </p:sp>
      <p:sp>
        <p:nvSpPr>
          <p:cNvPr id="6" name="Content Placeholder 5">
            <a:extLst>
              <a:ext uri="{FF2B5EF4-FFF2-40B4-BE49-F238E27FC236}">
                <a16:creationId xmlns:a16="http://schemas.microsoft.com/office/drawing/2014/main" id="{66079124-5D97-48D8-ADED-28FEE95A4FB8}"/>
              </a:ext>
            </a:extLst>
          </p:cNvPr>
          <p:cNvSpPr>
            <a:spLocks noGrp="1"/>
          </p:cNvSpPr>
          <p:nvPr>
            <p:ph idx="1"/>
          </p:nvPr>
        </p:nvSpPr>
        <p:spPr>
          <a:xfrm>
            <a:off x="457200" y="2096713"/>
            <a:ext cx="6811525" cy="4080250"/>
          </a:xfrm>
        </p:spPr>
        <p:txBody>
          <a:bodyPr vert="horz" lIns="91440" tIns="45720" rIns="91440" bIns="45720" rtlCol="0">
            <a:normAutofit/>
          </a:bodyPr>
          <a:lstStyle/>
          <a:p>
            <a:r>
              <a:rPr lang="en-US"/>
              <a:t>React is a JavaScript framework, that allows you to import libraries or c</a:t>
            </a:r>
            <a:r>
              <a:rPr lang="en-US">
                <a:ea typeface="+mn-lt"/>
                <a:cs typeface="+mn-lt"/>
              </a:rPr>
              <a:t>omponents</a:t>
            </a:r>
            <a:r>
              <a:rPr lang="en-US"/>
              <a:t> they are premade code that does something the way you import them is to import at the top of your code like another library.</a:t>
            </a:r>
          </a:p>
        </p:txBody>
      </p:sp>
      <p:pic>
        <p:nvPicPr>
          <p:cNvPr id="7" name="Picture 7" descr="Text&#10;&#10;Description automatically generated">
            <a:extLst>
              <a:ext uri="{FF2B5EF4-FFF2-40B4-BE49-F238E27FC236}">
                <a16:creationId xmlns:a16="http://schemas.microsoft.com/office/drawing/2014/main" id="{56D90134-F502-4AB6-85D2-BF28C272DBD3}"/>
              </a:ext>
            </a:extLst>
          </p:cNvPr>
          <p:cNvPicPr>
            <a:picLocks noChangeAspect="1"/>
          </p:cNvPicPr>
          <p:nvPr/>
        </p:nvPicPr>
        <p:blipFill rotWithShape="1">
          <a:blip r:embed="rId3"/>
          <a:srcRect r="28252" b="2"/>
          <a:stretch/>
        </p:blipFill>
        <p:spPr>
          <a:xfrm>
            <a:off x="7337620" y="2006669"/>
            <a:ext cx="4851332" cy="4851331"/>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Tree>
    <p:extLst>
      <p:ext uri="{BB962C8B-B14F-4D97-AF65-F5344CB8AC3E}">
        <p14:creationId xmlns:p14="http://schemas.microsoft.com/office/powerpoint/2010/main" val="2456598378"/>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412924"/>
      </a:dk2>
      <a:lt2>
        <a:srgbClr val="E8E5E2"/>
      </a:lt2>
      <a:accent1>
        <a:srgbClr val="89A4BF"/>
      </a:accent1>
      <a:accent2>
        <a:srgbClr val="7F84BA"/>
      </a:accent2>
      <a:accent3>
        <a:srgbClr val="A696C6"/>
      </a:accent3>
      <a:accent4>
        <a:srgbClr val="AB7FBA"/>
      </a:accent4>
      <a:accent5>
        <a:srgbClr val="C493BC"/>
      </a:accent5>
      <a:accent6>
        <a:srgbClr val="BA7F98"/>
      </a:accent6>
      <a:hlink>
        <a:srgbClr val="9C7D5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8F599F628E0146A82FF8F371FDF36F" ma:contentTypeVersion="7" ma:contentTypeDescription="Create a new document." ma:contentTypeScope="" ma:versionID="1f4138f074961122475bf777d8466f3e">
  <xsd:schema xmlns:xsd="http://www.w3.org/2001/XMLSchema" xmlns:xs="http://www.w3.org/2001/XMLSchema" xmlns:p="http://schemas.microsoft.com/office/2006/metadata/properties" xmlns:ns3="9e45c28b-6747-48ba-b515-fd8bd36aac72" xmlns:ns4="bb34171e-d3e0-490a-a34b-a4043488038a" targetNamespace="http://schemas.microsoft.com/office/2006/metadata/properties" ma:root="true" ma:fieldsID="938f45b21d7b285cb51a0399d1bd2da6" ns3:_="" ns4:_="">
    <xsd:import namespace="9e45c28b-6747-48ba-b515-fd8bd36aac72"/>
    <xsd:import namespace="bb34171e-d3e0-490a-a34b-a4043488038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5c28b-6747-48ba-b515-fd8bd36aa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34171e-d3e0-490a-a34b-a4043488038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758746-B0EC-4023-82E5-CAB77C4A3107}">
  <ds:schemaRefs>
    <ds:schemaRef ds:uri="9e45c28b-6747-48ba-b515-fd8bd36aac72"/>
    <ds:schemaRef ds:uri="bb34171e-d3e0-490a-a34b-a404348803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6A805C5-6B09-4B8F-94AF-68A26CC5567F}">
  <ds:schemaRefs>
    <ds:schemaRef ds:uri="9e45c28b-6747-48ba-b515-fd8bd36aac72"/>
    <ds:schemaRef ds:uri="bb34171e-d3e0-490a-a34b-a404348803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0F84E2-E73C-4AF5-A6AE-BD4EFEBFD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5.2 Final Project</vt:lpstr>
      <vt:lpstr>PowerPoint Presentation</vt:lpstr>
      <vt:lpstr>Problem Statement</vt:lpstr>
      <vt:lpstr>Business Model Canvas</vt:lpstr>
      <vt:lpstr>Value Proposition Analysis</vt:lpstr>
      <vt:lpstr>High Fidelity</vt:lpstr>
      <vt:lpstr>Materials Design Figma</vt:lpstr>
      <vt:lpstr>React Shopping Cart Project</vt:lpstr>
      <vt:lpstr>Inserting React Components</vt:lpstr>
      <vt:lpstr>Peer Review</vt:lpstr>
      <vt:lpstr>Github</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CS-Woods, Steven (N Charleston)</dc:creator>
  <cp:revision>81</cp:revision>
  <dcterms:created xsi:type="dcterms:W3CDTF">2021-06-08T13:25:00Z</dcterms:created>
  <dcterms:modified xsi:type="dcterms:W3CDTF">2021-06-08T14:56:00Z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0x0101007D8F599F628E0146A82FF8F371FDF36F</vt:lpwstr>
  </property>
</Properties>
</file>