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  <p:sldId id="263" r:id="rId9"/>
    <p:sldId id="273" r:id="rId10"/>
    <p:sldId id="272" r:id="rId11"/>
    <p:sldId id="275" r:id="rId12"/>
    <p:sldId id="264" r:id="rId13"/>
    <p:sldId id="276" r:id="rId14"/>
    <p:sldId id="277" r:id="rId15"/>
    <p:sldId id="278" r:id="rId16"/>
    <p:sldId id="279" r:id="rId17"/>
    <p:sldId id="343" r:id="rId18"/>
    <p:sldId id="274" r:id="rId19"/>
    <p:sldId id="265" r:id="rId20"/>
    <p:sldId id="280" r:id="rId21"/>
    <p:sldId id="281" r:id="rId22"/>
    <p:sldId id="266" r:id="rId23"/>
    <p:sldId id="267" r:id="rId24"/>
    <p:sldId id="268" r:id="rId25"/>
    <p:sldId id="269" r:id="rId26"/>
    <p:sldId id="271" r:id="rId27"/>
    <p:sldId id="270" r:id="rId28"/>
    <p:sldId id="282" r:id="rId29"/>
    <p:sldId id="290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298" r:id="rId46"/>
    <p:sldId id="299" r:id="rId47"/>
    <p:sldId id="301" r:id="rId48"/>
    <p:sldId id="302" r:id="rId49"/>
    <p:sldId id="303" r:id="rId50"/>
    <p:sldId id="304" r:id="rId51"/>
    <p:sldId id="313" r:id="rId52"/>
    <p:sldId id="305" r:id="rId53"/>
    <p:sldId id="307" r:id="rId54"/>
    <p:sldId id="308" r:id="rId55"/>
    <p:sldId id="306" r:id="rId56"/>
    <p:sldId id="314" r:id="rId57"/>
    <p:sldId id="317" r:id="rId58"/>
    <p:sldId id="318" r:id="rId59"/>
    <p:sldId id="315" r:id="rId60"/>
    <p:sldId id="316" r:id="rId61"/>
    <p:sldId id="319" r:id="rId62"/>
    <p:sldId id="335" r:id="rId63"/>
    <p:sldId id="334" r:id="rId64"/>
    <p:sldId id="333" r:id="rId65"/>
    <p:sldId id="332" r:id="rId66"/>
    <p:sldId id="331" r:id="rId67"/>
    <p:sldId id="330" r:id="rId68"/>
    <p:sldId id="329" r:id="rId69"/>
    <p:sldId id="328" r:id="rId70"/>
    <p:sldId id="327" r:id="rId71"/>
    <p:sldId id="326" r:id="rId72"/>
    <p:sldId id="325" r:id="rId73"/>
    <p:sldId id="324" r:id="rId74"/>
    <p:sldId id="323" r:id="rId75"/>
    <p:sldId id="339" r:id="rId76"/>
    <p:sldId id="342" r:id="rId77"/>
    <p:sldId id="322" r:id="rId78"/>
    <p:sldId id="338" r:id="rId79"/>
    <p:sldId id="336" r:id="rId80"/>
    <p:sldId id="309" r:id="rId81"/>
    <p:sldId id="310" r:id="rId82"/>
    <p:sldId id="311" r:id="rId83"/>
    <p:sldId id="340" r:id="rId84"/>
    <p:sldId id="337" r:id="rId85"/>
    <p:sldId id="341" r:id="rId86"/>
    <p:sldId id="312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48" autoAdjust="0"/>
  </p:normalViewPr>
  <p:slideViewPr>
    <p:cSldViewPr>
      <p:cViewPr varScale="1">
        <p:scale>
          <a:sx n="97" d="100"/>
          <a:sy n="97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431AC-8680-4AA7-8823-24F894FDB548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EECC9-C034-4B62-9256-636A3F015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2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Nehalem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处理器的存储层次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http://www.itocp.com/html/core_i7_review/core_i7_review/arch/5_cache.html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7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0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Barriers: a Hardware View for Software Hackers. </a:t>
            </a:r>
            <a:r>
              <a:rPr lang="en-US" altLang="zh-CN" dirty="0" smtClean="0"/>
              <a:t>http://www.rdrop.com/users/paulmck/scalability/paper/whymb.2010.06.14a.pdf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cache.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http://en.wikipedia.org/wiki/CPU_cache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of Cache Memory.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http://www.cs.umd.edu/class/fall2001/cmsc411/proj01/cache/cache.html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5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66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7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8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Cache:</a:t>
            </a:r>
            <a:r>
              <a:rPr lang="en-US" altLang="zh-CN" b="1" baseline="0" dirty="0" smtClean="0"/>
              <a:t> a place for concealment and safekeeping. </a:t>
            </a:r>
            <a:r>
              <a:rPr lang="en-US" altLang="zh-CN" baseline="0" dirty="0" smtClean="0"/>
              <a:t>http://duartes.org/gustavo/blog/post/intel-cpu-caches</a:t>
            </a:r>
          </a:p>
          <a:p>
            <a:r>
              <a:rPr lang="en-US" altLang="zh-CN" b="1" baseline="0" dirty="0" smtClean="0"/>
              <a:t>CPU cache. </a:t>
            </a:r>
            <a:r>
              <a:rPr lang="en-US" altLang="zh-CN" baseline="0" dirty="0" smtClean="0"/>
              <a:t>http://en.wikipedia.org/wiki/CPU_cache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52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Gallery of Processor Cache Effects. </a:t>
            </a:r>
            <a:r>
              <a:rPr lang="en-US" altLang="zh-CN" dirty="0" smtClean="0"/>
              <a:t>http://igoro.com/archive/gallery-of-processor-cache-effects/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4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cache. </a:t>
            </a:r>
            <a:r>
              <a:rPr lang="en-US" altLang="ko-KR" sz="1200" dirty="0" smtClean="0"/>
              <a:t>http://vdisk.weibo.com/s/ItKHC </a:t>
            </a:r>
            <a:r>
              <a:rPr lang="en-US" altLang="zh-CN" sz="1200" dirty="0" smtClean="0"/>
              <a:t>PP158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1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23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2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Optimizing the MESI Cache Coherence Protocol for Multithreaded Applications on Small Symmetric Multiprocessor Systems.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http://tibrewala.net/papers/mesi98/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Barriers: a Hardware View for Software Hackers. </a:t>
            </a:r>
            <a:r>
              <a:rPr lang="en-US" altLang="zh-CN" dirty="0" smtClean="0"/>
              <a:t>http://www.rdrop.com/users/paulmck/scalability/paper/whymb.2010.06.14a.pdf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01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MOESI </a:t>
            </a:r>
            <a:r>
              <a:rPr lang="en-US" altLang="zh-CN" b="1" dirty="0" err="1" smtClean="0"/>
              <a:t>protocal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http://en.wikipedia.org/wiki/MOESI_protocol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1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36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42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Atomic vs. Non-Atomic Operations. </a:t>
            </a:r>
            <a:r>
              <a:rPr lang="en-US" altLang="zh-CN" dirty="0" smtClean="0"/>
              <a:t>http://preshing.com/20130618/atomic-vs-non-atomic-operations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Lockless Programming Considerations for Xbox 360 and Microsoft Windows. </a:t>
            </a:r>
            <a:r>
              <a:rPr lang="en-US" altLang="zh-CN" dirty="0" smtClean="0"/>
              <a:t>http://msdn.microsoft.com/en-us/library/windows/desktop/ee418650(v=vs.85).aspx</a:t>
            </a:r>
          </a:p>
          <a:p>
            <a:r>
              <a:rPr lang="en-US" altLang="zh-CN" b="1" dirty="0" smtClean="0"/>
              <a:t>Intel 64 and IA-32 Architectures Software Developer’s Manual Volume 3A: System Programming Guide, Part 1 </a:t>
            </a:r>
            <a:r>
              <a:rPr lang="en-US" altLang="zh-CN" dirty="0" smtClean="0"/>
              <a:t>http://download.intel.com/products/processor/manual/253668.pdf Chapter 8.1.1</a:t>
            </a:r>
          </a:p>
          <a:p>
            <a:r>
              <a:rPr lang="en-US" altLang="zh-CN" b="1" dirty="0" smtClean="0"/>
              <a:t>AMD64 Architecture Programmer’s Manual Volume 1: Application Programming.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http://support.amd.com/us/Processor_TechDocs/24592_APM_v1.pdf [Search for Atomic]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00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6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0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Atomic vs. Non-Atomic Operations. </a:t>
            </a:r>
            <a:r>
              <a:rPr lang="en-US" altLang="zh-CN" dirty="0" smtClean="0"/>
              <a:t>http://preshing.com/20130618/atomic-vs-non-atomic-operations</a:t>
            </a:r>
          </a:p>
          <a:p>
            <a:r>
              <a:rPr lang="en-US" altLang="zh-CN" b="1" dirty="0" smtClean="0"/>
              <a:t>Intel 64 and IA-32 Architectures Software Developer’s Manual Volume 3A: System Programming Guide, Part 1 </a:t>
            </a:r>
            <a:r>
              <a:rPr lang="en-US" altLang="zh-CN" dirty="0" smtClean="0"/>
              <a:t>http://download.intel.com/products/processor/manual/253668.pdf Chapter 8.1.1</a:t>
            </a:r>
          </a:p>
          <a:p>
            <a:r>
              <a:rPr lang="en-US" altLang="zh-CN" b="1" dirty="0" smtClean="0"/>
              <a:t>AMD64 Architecture Programmer’s Manual Volume 1: Application Programming.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http://support.amd.com/us/Processor_TechDocs/24592_APM_v1.pdf [Search for Atomic]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13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52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Intel 64 and IA-32 Architectures Software Developer’s Manual Volume 2 (2A, 2B &amp; 2C): Instruction Set Reference, A-Z.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http://download.intel.com/products/processor/manual/325383.pdf [Search for </a:t>
            </a:r>
            <a:r>
              <a:rPr lang="en-US" altLang="zh-CN" baseline="0" dirty="0" err="1" smtClean="0"/>
              <a:t>cmpxchg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xchg</a:t>
            </a:r>
            <a:r>
              <a:rPr lang="en-US" altLang="zh-CN" baseline="0" dirty="0" smtClean="0"/>
              <a:t>, lock]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63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Intel 64 and IA-32 Architectures Software Developer’s Manual Volume 2 (2A, 2B &amp; 2C): Instruction Set Reference, A-Z.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http://download.intel.com/products/processor/manual/325383.pdf [Search for </a:t>
            </a:r>
            <a:r>
              <a:rPr lang="en-US" altLang="zh-CN" baseline="0" dirty="0" err="1" smtClean="0"/>
              <a:t>cmpxchg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xchg</a:t>
            </a:r>
            <a:r>
              <a:rPr lang="en-US" altLang="zh-CN" baseline="0" dirty="0" smtClean="0"/>
              <a:t>, lock]</a:t>
            </a:r>
          </a:p>
          <a:p>
            <a:r>
              <a:rPr lang="en-US" altLang="zh-CN" b="1" dirty="0" smtClean="0"/>
              <a:t>Inline Assembly. </a:t>
            </a:r>
            <a:r>
              <a:rPr lang="en-US" altLang="zh-CN" dirty="0" smtClean="0"/>
              <a:t>http://wiki.osdev.org/Inline_Assembly</a:t>
            </a:r>
          </a:p>
          <a:p>
            <a:r>
              <a:rPr lang="en-US" altLang="zh-CN" b="1" dirty="0" err="1" smtClean="0"/>
              <a:t>cmpxchg.h</a:t>
            </a:r>
            <a:r>
              <a:rPr lang="en-US" altLang="zh-CN" b="1" dirty="0" smtClean="0"/>
              <a:t> in Linux. </a:t>
            </a:r>
            <a:r>
              <a:rPr lang="en-US" altLang="zh-CN" dirty="0" smtClean="0"/>
              <a:t>http://tomoyo.sourceforge.jp/cgi-bin/lxr/source/arch/x86/include/asm/cmpxchg.h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89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44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Ordering. </a:t>
            </a:r>
            <a:r>
              <a:rPr lang="en-US" altLang="zh-CN" dirty="0" smtClean="0"/>
              <a:t>http://en.wikipedia.org/wiki/Memory_ordering</a:t>
            </a:r>
          </a:p>
          <a:p>
            <a:r>
              <a:rPr lang="en-US" altLang="zh-CN" b="1" dirty="0" smtClean="0"/>
              <a:t>Lockless Programming Considerations for Xbox 360 and Microsoft</a:t>
            </a:r>
            <a:r>
              <a:rPr lang="en-US" altLang="zh-CN" b="1" baseline="0" dirty="0" smtClean="0"/>
              <a:t> Windows. </a:t>
            </a:r>
            <a:r>
              <a:rPr lang="en-US" altLang="zh-CN" baseline="0" dirty="0" smtClean="0"/>
              <a:t>http://msdn.microsoft.com/en-us/library/windows/desktop/ee418650(v=vs.85).aspx</a:t>
            </a:r>
          </a:p>
          <a:p>
            <a:r>
              <a:rPr lang="en-US" altLang="zh-CN" b="1" dirty="0" smtClean="0"/>
              <a:t>Intel 64 and IA-32 Architectures Software Developer’s Manual Volume 3A: System Programming Guide, Part 1.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http://download.intel.com/products/processor/manual/253668.pdf [Chapter 8.2.2]</a:t>
            </a:r>
          </a:p>
          <a:p>
            <a:r>
              <a:rPr lang="en-US" altLang="zh-CN" b="1" dirty="0" smtClean="0"/>
              <a:t>AMD64 Architecture Programmer’s Manual Volume 2: System Programming. </a:t>
            </a:r>
            <a:r>
              <a:rPr lang="en-US" altLang="zh-CN" dirty="0" smtClean="0"/>
              <a:t>http://support.amd.com/us/Processor_TechDocs/24593_APM_v2.pdf [Chapter 7]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Ordering at Compile Time. </a:t>
            </a:r>
            <a:r>
              <a:rPr lang="en-US" altLang="zh-CN" dirty="0" smtClean="0"/>
              <a:t>http://preshing.com/20120625/memory-ordering-at-compile-time</a:t>
            </a:r>
          </a:p>
          <a:p>
            <a:r>
              <a:rPr lang="en-US" altLang="zh-CN" b="1" dirty="0" smtClean="0"/>
              <a:t>Memory Reordering</a:t>
            </a:r>
            <a:r>
              <a:rPr lang="en-US" altLang="zh-CN" b="1" baseline="0" dirty="0" smtClean="0"/>
              <a:t> Caught in the Act. </a:t>
            </a:r>
            <a:r>
              <a:rPr lang="en-US" altLang="zh-CN" baseline="0" dirty="0" smtClean="0"/>
              <a:t>http://preshing.com/20120515/memory-reordering-caught-in-the-act</a:t>
            </a:r>
          </a:p>
          <a:p>
            <a:r>
              <a:rPr lang="en-US" altLang="zh-CN" b="1" dirty="0" smtClean="0"/>
              <a:t>Who ordered memory fences on an x86? </a:t>
            </a:r>
            <a:r>
              <a:rPr lang="en-US" altLang="zh-CN" dirty="0" smtClean="0"/>
              <a:t>http://bartoszmilewski.com/2008/11/05/who-ordered-memory-fences-on-an-x86/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98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6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barrier.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http://en.wikipedia.org/wiki/Memory_barrier</a:t>
            </a:r>
          </a:p>
          <a:p>
            <a:r>
              <a:rPr lang="en-US" altLang="zh-CN" b="1" baseline="0" dirty="0" smtClean="0"/>
              <a:t>Memory ordering. </a:t>
            </a:r>
            <a:r>
              <a:rPr lang="en-US" altLang="zh-CN" baseline="0" dirty="0" smtClean="0"/>
              <a:t>http://en.wikipedia.org/wiki/Memory_ordering</a:t>
            </a:r>
          </a:p>
          <a:p>
            <a:r>
              <a:rPr lang="en-US" altLang="zh-CN" b="1" dirty="0" smtClean="0"/>
              <a:t>Memory Barriers a Hardware View for Software Hackers. </a:t>
            </a:r>
            <a:r>
              <a:rPr lang="en-US" altLang="zh-CN" dirty="0" smtClean="0"/>
              <a:t>http://www.rdrop.com/users/paulmck/scalability/paper/whymb.2009.04.05a.pdf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31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6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11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98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Barriers Are Like Source Control Operations. </a:t>
            </a:r>
            <a:r>
              <a:rPr lang="en-US" altLang="zh-CN" dirty="0" smtClean="0"/>
              <a:t>http://preshing.com/20120710/memory-barriers-are-like-source-control-operations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8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Intel Sandy Bridge Configuration. </a:t>
            </a:r>
            <a:r>
              <a:rPr lang="en-US" altLang="zh-CN" dirty="0" smtClean="0"/>
              <a:t>http://www.7-cpu.com/cpu/SandyBridge.html</a:t>
            </a:r>
          </a:p>
          <a:p>
            <a:r>
              <a:rPr lang="en-US" altLang="zh-CN" b="1" dirty="0" smtClean="0"/>
              <a:t>Intel’s </a:t>
            </a:r>
            <a:r>
              <a:rPr lang="en-US" altLang="zh-CN" b="1" dirty="0" err="1" smtClean="0"/>
              <a:t>Haswell</a:t>
            </a:r>
            <a:r>
              <a:rPr lang="en-US" altLang="zh-CN" b="1" dirty="0" smtClean="0"/>
              <a:t> CPU Microarchitecture. </a:t>
            </a:r>
            <a:r>
              <a:rPr lang="en-US" altLang="zh-CN" dirty="0" smtClean="0"/>
              <a:t>http://www.realworldtech.com/haswell-cpu/5/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Cache Flushing Fallacy.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http://mechanical-sympathy.blogspot.com/2013/02/cpu-cache-flushing-fallacy.html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Barriers/Fences.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http://mechanical-sympathy.blogspot.com/2011/07/memory-barriersfences.html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Combining.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http://mechanical-sympathy.blogspot.com/2011/07/write-combining.html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7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Lock-Free Algorithms.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http://qconlondon.com/dl/qcon-london-2012/slides/MartinThompson_and_MichaelBarker_LockFreeAlgorithmsForUltimatePerformance.pdf PP9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vs. Strong Memory Models.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http://preshing.com/20120930/weak-vs-strong-memory-models</a:t>
            </a:r>
          </a:p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66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vs. Strong Memory Models.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http://preshing.com/20120930/weak-vs-strong-memory-models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16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47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268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4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ordered memory fences on an x86?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http://bartoszmilewski.com/2008/11/05/who-ordered-memory-fences-on-an-x86/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0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Getting Physical With Memory. </a:t>
            </a:r>
            <a:r>
              <a:rPr lang="en-US" altLang="zh-CN" dirty="0" smtClean="0"/>
              <a:t>http://duartes.org/gustavo/blog/post/getting-physical-with-memory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9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ordering. </a:t>
            </a:r>
            <a:r>
              <a:rPr lang="en-US" altLang="zh-CN" dirty="0" smtClean="0"/>
              <a:t>http://en.wikipedia.org/wiki/Memory_ordering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642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133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07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ordering.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http://en.wikipedia.org/wiki/Memory_ordering</a:t>
            </a:r>
          </a:p>
          <a:p>
            <a:r>
              <a:rPr lang="en-US" altLang="zh-CN" b="1" dirty="0" smtClean="0"/>
              <a:t>Intel 64 and IA-32 Architectures Software Developer's Manual Volume 3 (3A, 3B &amp; 3C) System Programming Guide. </a:t>
            </a:r>
            <a:r>
              <a:rPr lang="en-US" altLang="zh-CN" dirty="0" smtClean="0"/>
              <a:t>http://download.intel.com/products/processor/manual/325384.pdf [Chapter 8.2.5]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098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81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507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a better write barrier on x86: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lock+addl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xchgl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http://stackoverflow.com/questions/4232660/which-is-a-better-write-barrier-on-x86-lockaddl-or-xchgl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Linux Kernel, 3</a:t>
            </a:r>
            <a:r>
              <a:rPr lang="en-US" altLang="zh-CN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PP208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barriers.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http://www.crashcourse.ca/wiki/index.php/Memory_barriers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memory barrier patching.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http://lwn.net/Articles/29599/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06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Memory barriers.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http://www.crashcourse.ca/wiki/index.php/Memory_barriers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Barrier macro.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http://msdn.microsoft.com/en-us/library/windows/desktop/ms684208(v=vs.85).aspx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721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418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/>
              <a:t>Cache. </a:t>
            </a:r>
            <a:r>
              <a:rPr lang="en-US" altLang="ko-KR" sz="1200" dirty="0" smtClean="0"/>
              <a:t>http://vdisk.weibo.com/s/ItKHC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66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Lockless Programming Considerations for Xbox 360 and Microsoft</a:t>
            </a:r>
            <a:r>
              <a:rPr lang="en-US" altLang="zh-CN" b="1" baseline="0" dirty="0" smtClean="0"/>
              <a:t> Windows. </a:t>
            </a:r>
            <a:r>
              <a:rPr lang="en-US" altLang="zh-CN" baseline="0" dirty="0" smtClean="0"/>
              <a:t>http://msdn.microsoft.com/en-us/library/windows/desktop/ee418650(v=vs.85).aspx</a:t>
            </a:r>
          </a:p>
          <a:p>
            <a:r>
              <a:rPr lang="en-US" altLang="zh-CN" b="1" dirty="0" smtClean="0"/>
              <a:t>Acquire and Release Semantics. </a:t>
            </a:r>
            <a:r>
              <a:rPr lang="en-US" altLang="zh-CN" dirty="0" smtClean="0"/>
              <a:t>http://preshing.com/20120913/acquire-and-release-semantics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15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847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56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86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107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576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Spinning. </a:t>
            </a:r>
            <a:r>
              <a:rPr lang="en-US" altLang="zh-CN" dirty="0" smtClean="0"/>
              <a:t>http://www.1024cores.net/home/lock-free-algorithms/tricks/spinning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Spinlocks and Read-Write Locks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http://locklessinc.com/articles/locks/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pause instruction in x86. </a:t>
            </a:r>
            <a:r>
              <a:rPr lang="en-US" altLang="zh-CN" dirty="0" smtClean="0"/>
              <a:t>http://stackoverflow.com/questions/12894078/pause-instruction-in-x86</a:t>
            </a:r>
          </a:p>
          <a:p>
            <a:r>
              <a:rPr lang="en-US" altLang="zh-CN" b="1" dirty="0" smtClean="0"/>
              <a:t>Spinning.</a:t>
            </a:r>
            <a:r>
              <a:rPr lang="en-US" altLang="zh-CN" b="1" baseline="0" dirty="0" smtClean="0"/>
              <a:t> </a:t>
            </a:r>
            <a:r>
              <a:rPr lang="en-US" altLang="zh-CN" baseline="0" dirty="0" smtClean="0"/>
              <a:t>http://www.1024cores.net/home/lock-free-algorithms/tricks/spinning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427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pause instruction in x86. </a:t>
            </a:r>
            <a:r>
              <a:rPr lang="en-US" altLang="zh-CN" dirty="0" smtClean="0"/>
              <a:t>http://stackoverflow.com/questions/12894078/pause-instruction-in-x86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8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Nehalem - Everything You Need to Know about Intel's New Architecture.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http://impact.asu.edu/cse591sp11/Nehalem.pdf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Core i7 (Nehalem): Architecture By AMD?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http://www.tomshardware.com/reviews/Intel-i7-nehalem-cpu,2041-10.html</a:t>
            </a:r>
          </a:p>
          <a:p>
            <a:r>
              <a:rPr lang="en-US" altLang="zh-CN" b="1" dirty="0" smtClean="0"/>
              <a:t>Understanding the CPU Cache. </a:t>
            </a:r>
            <a:r>
              <a:rPr lang="en-US" altLang="zh-CN" b="0" dirty="0" smtClean="0"/>
              <a:t>https://wiki.csiro.au/display/ASC/Understanding+the+CPU+Cache</a:t>
            </a:r>
          </a:p>
          <a:p>
            <a:r>
              <a:rPr lang="en-US" altLang="zh-CN" b="1" dirty="0" smtClean="0"/>
              <a:t>Gallery of Processor Cache Effects.</a:t>
            </a:r>
            <a:r>
              <a:rPr lang="en-US" altLang="zh-CN" b="1" baseline="0" dirty="0" smtClean="0"/>
              <a:t> </a:t>
            </a:r>
            <a:r>
              <a:rPr lang="en-US" altLang="zh-CN" b="0" baseline="0" dirty="0" smtClean="0"/>
              <a:t>http://igoro.com/archive/gallery-of-processor-cache-effects/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18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499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29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variable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http://en.wikipedia.org/wiki/Volatile_variable</a:t>
            </a:r>
            <a:endParaRPr lang="en-US" altLang="zh-CN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we going to do about </a:t>
            </a:r>
            <a:r>
              <a:rPr lang="en-US" altLang="zh-CN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volatile?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http://www.complang.tuwien.ac.at/anton/euroforth/ef11/papers/haley.pdf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ordered sequential consistency?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http://bartoszmilewski.com/tag/volatile/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JSR-133 Cookbook for Compiler Writers.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http://gee.cs.oswego.edu/dl/jmm/cookbook.html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Volatile Means in Java.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http://jeremymanson.blogspot.com/2008/11/what-volatile-means-in-java.html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Language Specification Java SE 7 Edition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http://docs.oracle.com/javase/specs/jls/se7/jls7.pdf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Why the “volatile” type class should not be used</a:t>
            </a:r>
            <a:r>
              <a:rPr lang="en-US" altLang="zh-CN" dirty="0" smtClean="0"/>
              <a:t>. https://www.kernel.org/doc/Documentation/volatile-considered-harmful.txt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 and the Perils of Double-Checked Locking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http://www.aristeia.com/Papers/DDJ_Jul_Aug_2004_revised.pdf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: Java Glossary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http://mindprod.com/jgloss/volatile.html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fields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http://msdn.microsoft.com/en-us/library/aa645755(v=vs.71).aspx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(C++)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http://msdn.microsoft.com/en-us/library/12a04hfd.aspx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vs. volatile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http://www.drdobbs.com/parallel/volatile-vs-volatile/212701484?pgno=1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volatile not considered useful in multithreaded C or C++ programming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http://stackoverflow.com/questions/2484980/why-is-volatile-not-considered-useful-in-multithreaded-c-or-c-programming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639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98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6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Cache Flushing Fallacy.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http://mechanical-sympathy.blogspot.com/2013/02/cpu-cache-flushing-fallacy.html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http://users.atw.hu/instlatx64/GenuineIntel00206C1_Gulftown_MemLatX64.txt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3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Tuning for CPU.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http://vdisk.weibo.com/s/Gc57-</a:t>
            </a:r>
          </a:p>
          <a:p>
            <a:r>
              <a:rPr lang="en-US" altLang="zh-CN" b="1" dirty="0" smtClean="0"/>
              <a:t>Understanding the CPU</a:t>
            </a:r>
            <a:r>
              <a:rPr lang="en-US" altLang="zh-CN" b="1" baseline="0" dirty="0" smtClean="0"/>
              <a:t> Cache. </a:t>
            </a:r>
            <a:r>
              <a:rPr lang="en-US" altLang="zh-CN" b="0" baseline="0" dirty="0" smtClean="0"/>
              <a:t>https://wiki.csiro.au/display/ASC/Understanding+the+CPU+Cache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ECC9-C034-4B62-9256-636A3F0159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686360(v=vs.85).asp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cpp/atomic" TargetMode="External"/><Relationship Id="rId4" Type="http://schemas.openxmlformats.org/officeDocument/2006/relationships/hyperlink" Target="http://gcc.gnu.org/onlinedocs/gcc-4.4.3/gcc/Atomic-Builtins.html#Atomic-Builtin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hyperlink" Target="http://vdisk.weibo.com/s/I6KmT" TargetMode="External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products/processor/manual/253668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2008/11/05/who-ordered-memory-fences-on-an-x86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40.jpeg"/><Relationship Id="rId4" Type="http://schemas.openxmlformats.org/officeDocument/2006/relationships/hyperlink" Target="http://preshing.com/20120515/memory-reordering-caught-in-the-ac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locklessinc.com/articles/locks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2894078/pause-instruction-in-x86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24cores.net/home/lock-free-algorithms/tricks/spinning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ppened-befor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specs/jls/se7/jls7.pdf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24cores.net/home/lock-free-algorithms/false-sharing---false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gif"/><Relationship Id="rId5" Type="http://schemas.openxmlformats.org/officeDocument/2006/relationships/hyperlink" Target="http://www.1024cores.net/home/lock-free-algorithms/tricks/per-processor-data" TargetMode="External"/><Relationship Id="rId4" Type="http://schemas.openxmlformats.org/officeDocument/2006/relationships/hyperlink" Target="http://www.1024cores.net/home/lock-free-algorithms/reader-writer-problem/distributed-reader-writer-mutex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impact.asu.edu/cse591sp11/Nehalem.pdf" TargetMode="External"/><Relationship Id="rId3" Type="http://schemas.openxmlformats.org/officeDocument/2006/relationships/hyperlink" Target="AMD64%20Architecture%20Programmers%20Manual%20Volume%201%20System%20Programming" TargetMode="External"/><Relationship Id="rId7" Type="http://schemas.openxmlformats.org/officeDocument/2006/relationships/hyperlink" Target="http://www.open-std.org/jtc1/sc22/wg21/docs/papers/2012/n3337.pdf" TargetMode="External"/><Relationship Id="rId2" Type="http://schemas.openxmlformats.org/officeDocument/2006/relationships/hyperlink" Target="http://download.intel.com/products/processor/manual/3254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disk.weibo.com/s/dBzv2sibeNoK" TargetMode="External"/><Relationship Id="rId5" Type="http://schemas.openxmlformats.org/officeDocument/2006/relationships/hyperlink" Target="http://gotocon.com/dl/goto-aar-2012/slides/MartinThompson_MythbustingModernHardwareToGainMechanicalSympathy.pdf" TargetMode="External"/><Relationship Id="rId4" Type="http://schemas.openxmlformats.org/officeDocument/2006/relationships/hyperlink" Target="http://support.amd.com/us/Processor_TechDocs/24593_APM_v2.pdf" TargetMode="External"/><Relationship Id="rId9" Type="http://schemas.openxmlformats.org/officeDocument/2006/relationships/hyperlink" Target="http://www.tomshardware.com/reviews/Intel-i7-nehalem-cpu,2041-10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uartes.org/gustavo/blog/post/getting-physical-with-memory" TargetMode="External"/><Relationship Id="rId13" Type="http://schemas.openxmlformats.org/officeDocument/2006/relationships/hyperlink" Target="https://wiki.csiro.au/display/ASC/Understanding+the+CPU+Cache" TargetMode="External"/><Relationship Id="rId3" Type="http://schemas.openxmlformats.org/officeDocument/2006/relationships/hyperlink" Target="http://203.208.46.145/url?sa=t&amp;rct=j&amp;q=Cache+Coherence+Protocols&amp;source=web&amp;cd=5&amp;cad=rja&amp;ved=0CFMQFjAE&amp;url=http://meseec.ce.rit.edu/551-projects/fall2010/1-3.pdf&amp;ei=Ho_eUbWJDMq3kgXC_ID4BQ&amp;usg=AFQjCNEI7n-IrUXJRTNceO9VqjFYXlhnIg&amp;bvm=bv.48705608,d.aGc" TargetMode="External"/><Relationship Id="rId7" Type="http://schemas.openxmlformats.org/officeDocument/2006/relationships/hyperlink" Target="http://igoro.com/archive/gallery-of-processor-cache-effects/" TargetMode="External"/><Relationship Id="rId12" Type="http://schemas.openxmlformats.org/officeDocument/2006/relationships/hyperlink" Target="https://www.cs.uiowa.edu/~ghosh/4-20-06.pdf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artes.org/gustavo/blog/post/intel-cpu-caches" TargetMode="External"/><Relationship Id="rId11" Type="http://schemas.openxmlformats.org/officeDocument/2006/relationships/hyperlink" Target="mechanical-sympathy.blogspot.com/2013/02/cpu-cache-flushing-fallacy.html" TargetMode="External"/><Relationship Id="rId5" Type="http://schemas.openxmlformats.org/officeDocument/2006/relationships/hyperlink" Target="http://vdisk.weibo.com/s/ItKHC" TargetMode="External"/><Relationship Id="rId10" Type="http://schemas.openxmlformats.org/officeDocument/2006/relationships/hyperlink" Target="http://www.cs.umd.edu/class/fall2001/cmsc411/proj01/cache/cache.html" TargetMode="External"/><Relationship Id="rId4" Type="http://schemas.openxmlformats.org/officeDocument/2006/relationships/hyperlink" Target="http://home.ustc.edu.cn/~shengjie/REFERENCE/Cache%20Memory.pdf" TargetMode="External"/><Relationship Id="rId9" Type="http://schemas.openxmlformats.org/officeDocument/2006/relationships/hyperlink" Target="http://www.realworldtech.com/haswell-cpu/5/" TargetMode="External"/><Relationship Id="rId14" Type="http://schemas.openxmlformats.org/officeDocument/2006/relationships/hyperlink" Target="http://203.208.46.145/url?sa=t&amp;rct=j&amp;q=What+Every+Programmer+Should+Know+About+Memory&amp;source=web&amp;cd=1&amp;cad=rja&amp;ved=0CDAQFjAA&amp;url=http://www.akkadia.org/drepper/cpumemory.pdf&amp;ei=y5beUb-eKoehigfUjIHgAw&amp;usg=AFQjCNHusTHdrOCrTp8oD3nrWSg_Pei7QA&amp;bvm=bv.48705608,d.aGc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nux/library/l-linux-synchronization/index.html" TargetMode="External"/><Relationship Id="rId7" Type="http://schemas.openxmlformats.org/officeDocument/2006/relationships/hyperlink" Target="lwn.net/Articles/470681/" TargetMode="External"/><Relationship Id="rId2" Type="http://schemas.openxmlformats.org/officeDocument/2006/relationships/hyperlink" Target="http://peeterjoot.wordpress.com/2009/11/29/an-attempt-to-illustrate-differences-between-memory-ordering-and-atomic-acc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fdube.wordpress.com/2011/11/30/understanding-atomic-operations/" TargetMode="External"/><Relationship Id="rId5" Type="http://schemas.openxmlformats.org/officeDocument/2006/relationships/hyperlink" Target="http://preshing.com/20130618/atomic-vs-non-atomic-operations" TargetMode="External"/><Relationship Id="rId4" Type="http://schemas.openxmlformats.org/officeDocument/2006/relationships/hyperlink" Target="http://gcc.gnu.org/onlinedocs/gcc-4.1.2/gcc/Atomic-Builtins.html" TargetMode="Externa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osdev.org/Inline_Assembly" TargetMode="External"/><Relationship Id="rId13" Type="http://schemas.openxmlformats.org/officeDocument/2006/relationships/hyperlink" Target="http://www.rdrop.com/users/paulmck/scalability/paper/whymb.2010.06.14a.pdf" TargetMode="External"/><Relationship Id="rId18" Type="http://schemas.openxmlformats.org/officeDocument/2006/relationships/hyperlink" Target="jfdube.wordpress.com/2012/03/08/understanding-memory-ordering/" TargetMode="External"/><Relationship Id="rId3" Type="http://schemas.openxmlformats.org/officeDocument/2006/relationships/hyperlink" Target="http://peeterjoot.wordpress.com/2009/11/29/an-attempt-to-illustrate-differences-between-memory-ordering-and-atomic-access/" TargetMode="External"/><Relationship Id="rId7" Type="http://schemas.openxmlformats.org/officeDocument/2006/relationships/hyperlink" Target="http://stackoverflow.com/questions/12183311/difference-in-mfence-and-asm-volatile-memory" TargetMode="External"/><Relationship Id="rId12" Type="http://schemas.openxmlformats.org/officeDocument/2006/relationships/hyperlink" Target="mechanical-sympathy.blogspot.com/2011/07/write-combining.html" TargetMode="External"/><Relationship Id="rId17" Type="http://schemas.openxmlformats.org/officeDocument/2006/relationships/hyperlink" Target="http://203.208.46.145/url?sa=t&amp;rct=j&amp;q=LINUX+KERNEL+MEMORY+BARRIERS&amp;source=web&amp;cd=1&amp;cad=rja&amp;ved=0CCgQFjAA&amp;url=https://www.kernel.org/doc/Documentation/memory-barriers.txt&amp;ei=UpTeUbu0HavuiAf1xICYDQ&amp;usg=AFQjCNHEqpKwOgXkpI7oDAYVg8p7yD1UGw&amp;bvm=bv.48705608,d.aGc" TargetMode="External"/><Relationship Id="rId2" Type="http://schemas.openxmlformats.org/officeDocument/2006/relationships/hyperlink" Target="http://preshing.com/20120913/acquire-and-release-semantics" TargetMode="External"/><Relationship Id="rId16" Type="http://schemas.openxmlformats.org/officeDocument/2006/relationships/hyperlink" Target="http://preshing.com/20120515/memory-reordering-caught-in-the-act" TargetMode="External"/><Relationship Id="rId20" Type="http://schemas.openxmlformats.org/officeDocument/2006/relationships/hyperlink" Target="bartoszmilewski.com/2008/11/05/who-ordered-memory-fences-on-an-x8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5339769/relative-performance-of-swap-vs-compare-and-swap-locks-on-x86" TargetMode="External"/><Relationship Id="rId11" Type="http://schemas.openxmlformats.org/officeDocument/2006/relationships/hyperlink" Target="msdn.microsoft.com/en-us/library/windows/desktop/ee418650(v=vs.85).aspx" TargetMode="External"/><Relationship Id="rId5" Type="http://schemas.openxmlformats.org/officeDocument/2006/relationships/hyperlink" Target="http://stackoverflow.com/questions/4232660/which-is-a-better-write-barrier-on-x86-lockaddl-or-xchgl" TargetMode="External"/><Relationship Id="rId15" Type="http://schemas.openxmlformats.org/officeDocument/2006/relationships/hyperlink" Target="http://preshing.com/20120625/memory-ordering-at-compile-time" TargetMode="External"/><Relationship Id="rId10" Type="http://schemas.openxmlformats.org/officeDocument/2006/relationships/hyperlink" Target="http://heather.cs.ucdavis.edu/~matloff/50/PLN/lock.pdf" TargetMode="External"/><Relationship Id="rId19" Type="http://schemas.openxmlformats.org/officeDocument/2006/relationships/hyperlink" Target="http://preshing.com/20120930/weak-vs-strong-memory-models" TargetMode="External"/><Relationship Id="rId4" Type="http://schemas.openxmlformats.org/officeDocument/2006/relationships/hyperlink" Target="http://stackoverflow.com/questions/11105827/what-is-a-store-buffer" TargetMode="External"/><Relationship Id="rId9" Type="http://schemas.openxmlformats.org/officeDocument/2006/relationships/hyperlink" Target="http://peeterjoot.wordpress.com/2009/12/04/intel-memory-ordering-fence-instructions-and-atomic-operations/" TargetMode="External"/><Relationship Id="rId14" Type="http://schemas.openxmlformats.org/officeDocument/2006/relationships/hyperlink" Target="http://preshing.com/20120710/memory-barriers-are-like-source-control-operations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tag/volatile/" TargetMode="External"/><Relationship Id="rId2" Type="http://schemas.openxmlformats.org/officeDocument/2006/relationships/hyperlink" Target="http://www.cl.cam.ac.uk/~pes20/weakmemo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md.edu/~pugh/java/memoryModel/Dagstuhl.pdf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6000978/setthreadaffinitymask-for-unix-systems" TargetMode="External"/><Relationship Id="rId13" Type="http://schemas.openxmlformats.org/officeDocument/2006/relationships/hyperlink" Target="locklessinc.com/articles/locks/" TargetMode="External"/><Relationship Id="rId18" Type="http://schemas.openxmlformats.org/officeDocument/2006/relationships/hyperlink" Target="http://jeremymanson.blogspot.com/2008/11/what-volatile-means-in-java.html" TargetMode="External"/><Relationship Id="rId3" Type="http://schemas.openxmlformats.org/officeDocument/2006/relationships/hyperlink" Target="http://www.1024cores.net/home/lock-free-algorithms/reader-writer-problem/distributed-reader-writer-mutex" TargetMode="External"/><Relationship Id="rId7" Type="http://schemas.openxmlformats.org/officeDocument/2006/relationships/hyperlink" Target="http://stackoverflow.com/questions/6935442/x86-spinlock-using-cmpxchg" TargetMode="External"/><Relationship Id="rId12" Type="http://schemas.openxmlformats.org/officeDocument/2006/relationships/hyperlink" Target="http://www.1024cores.net/home/lock-free-algorithms/tricks/pointer-packing" TargetMode="External"/><Relationship Id="rId17" Type="http://schemas.openxmlformats.org/officeDocument/2006/relationships/hyperlink" Target="http://www.complang.tuwien.ac.at/anton/euroforth/ef11/papers/haley.pdf" TargetMode="External"/><Relationship Id="rId2" Type="http://schemas.openxmlformats.org/officeDocument/2006/relationships/hyperlink" Target="http://preshing.com/20120612/an-introduction-to-lock-free-programming" TargetMode="External"/><Relationship Id="rId16" Type="http://schemas.openxmlformats.org/officeDocument/2006/relationships/hyperlink" Target="http://en.wikipedia.org/wiki/Volatile_vari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chanical-sympathy.blogspot.com/2011/07/false-sharing.html" TargetMode="External"/><Relationship Id="rId11" Type="http://schemas.openxmlformats.org/officeDocument/2006/relationships/hyperlink" Target="http://www.1024cores.net/home/lock-free-algorithms/tricks/per-processor-data" TargetMode="External"/><Relationship Id="rId5" Type="http://schemas.openxmlformats.org/officeDocument/2006/relationships/hyperlink" Target="http://www.1024cores.net/home/lock-free-algorithms/false-sharing---false" TargetMode="External"/><Relationship Id="rId15" Type="http://schemas.openxmlformats.org/officeDocument/2006/relationships/hyperlink" Target="http://stackoverflow.com/questions/7086220/what-does-rep-nop-mean-in-x86-assembly" TargetMode="External"/><Relationship Id="rId10" Type="http://schemas.openxmlformats.org/officeDocument/2006/relationships/hyperlink" Target="http://stackoverflow.com/questions/12894078/pause-instruction-in-x86" TargetMode="External"/><Relationship Id="rId4" Type="http://schemas.openxmlformats.org/officeDocument/2006/relationships/hyperlink" Target="http://herbsutter.com/2009/05/15/effective-concurrency-eliminate-false-sharing/" TargetMode="External"/><Relationship Id="rId9" Type="http://schemas.openxmlformats.org/officeDocument/2006/relationships/hyperlink" Target="http://qconlondon.com/dl/qcon-london-2012/slides/MartinThompson_and_MichaelBarker_LockFreeAlgorithmsForUltimatePerformance.pdf" TargetMode="External"/><Relationship Id="rId14" Type="http://schemas.openxmlformats.org/officeDocument/2006/relationships/hyperlink" Target="http://www.1024cores.net/home/lock-free-algorithms/tricks/spinning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484980/why-is-volatile-not-considered-useful-in-multithreaded-c-or-c-programming" TargetMode="External"/><Relationship Id="rId3" Type="http://schemas.openxmlformats.org/officeDocument/2006/relationships/hyperlink" Target="http://www.aristeia.com/Papers/DDJ_Jul_Aug_2004_revised.pdf" TargetMode="External"/><Relationship Id="rId7" Type="http://schemas.openxmlformats.org/officeDocument/2006/relationships/hyperlink" Target="http://www.drdobbs.com/parallel/volatile-vs-volatile/212701484?pgno=1" TargetMode="External"/><Relationship Id="rId2" Type="http://schemas.openxmlformats.org/officeDocument/2006/relationships/hyperlink" Target="https://www.kernel.org/doc/Documentation/volatile-considered-harmful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12a04hfd.aspx" TargetMode="External"/><Relationship Id="rId5" Type="http://schemas.openxmlformats.org/officeDocument/2006/relationships/hyperlink" Target="http://msdn.microsoft.com/en-us/library/aa645755(v=vs.71).aspx" TargetMode="External"/><Relationship Id="rId4" Type="http://schemas.openxmlformats.org/officeDocument/2006/relationships/hyperlink" Target="http://mindprod.com/jgloss/volatile.html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goro.com/archive/gallery-of-processor-cache-effect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CPU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Cache and Memory Ordering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zh-CN" altLang="en-US" sz="2800" dirty="0"/>
              <a:t>并发</a:t>
            </a:r>
            <a:r>
              <a:rPr lang="zh-CN" altLang="en-US" sz="2800" dirty="0" smtClean="0"/>
              <a:t>程序设计入门</a:t>
            </a:r>
            <a:endParaRPr lang="en-US" altLang="zh-CN" sz="2800" dirty="0" smtClean="0"/>
          </a:p>
          <a:p>
            <a:pPr algn="r"/>
            <a:endParaRPr lang="en-US" altLang="zh-CN" sz="1800" dirty="0" smtClean="0"/>
          </a:p>
          <a:p>
            <a:pPr algn="r"/>
            <a:endParaRPr lang="en-US" altLang="zh-CN" sz="1800" dirty="0"/>
          </a:p>
          <a:p>
            <a:pPr algn="r"/>
            <a:endParaRPr lang="en-US" altLang="zh-CN" sz="1800" dirty="0" smtClean="0"/>
          </a:p>
          <a:p>
            <a:pPr algn="r"/>
            <a:r>
              <a:rPr lang="zh-CN" altLang="en-US" sz="2000" dirty="0"/>
              <a:t>网</a:t>
            </a:r>
            <a:r>
              <a:rPr lang="zh-CN" altLang="en-US" sz="2000" dirty="0" smtClean="0"/>
              <a:t>易杭研院：何登成</a:t>
            </a:r>
            <a:endParaRPr lang="en-US" altLang="zh-CN" sz="2000" dirty="0" smtClean="0"/>
          </a:p>
          <a:p>
            <a:pPr algn="r"/>
            <a:r>
              <a:rPr lang="zh-CN" altLang="en-US" sz="2000" dirty="0"/>
              <a:t>新浪微</a:t>
            </a:r>
            <a:r>
              <a:rPr lang="zh-CN" altLang="en-US" sz="2000" dirty="0" smtClean="0"/>
              <a:t>博：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何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登成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8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Inclusive Multilevel Cache</a:t>
            </a:r>
          </a:p>
          <a:p>
            <a:pPr lvl="1"/>
            <a:r>
              <a:rPr lang="zh-CN" altLang="en-US" sz="1400" dirty="0" smtClean="0"/>
              <a:t>外层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包含内层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的所有数据；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外部访问，只需访问最外层的</a:t>
            </a:r>
            <a:r>
              <a:rPr lang="en-US" altLang="zh-CN" sz="1400" dirty="0" smtClean="0"/>
              <a:t>Cache(L3)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最常见形式</a:t>
            </a:r>
            <a:endParaRPr lang="en-US" altLang="zh-CN" sz="1400" dirty="0"/>
          </a:p>
          <a:p>
            <a:pPr lvl="1"/>
            <a:endParaRPr lang="en-US" altLang="zh-CN" sz="1400" dirty="0" smtClean="0"/>
          </a:p>
          <a:p>
            <a:r>
              <a:rPr lang="en-US" altLang="zh-CN" sz="1600" dirty="0" smtClean="0"/>
              <a:t>Exclusive Multilevel Cache</a:t>
            </a:r>
          </a:p>
          <a:p>
            <a:pPr lvl="1"/>
            <a:r>
              <a:rPr lang="zh-CN" altLang="en-US" sz="1400" dirty="0" smtClean="0"/>
              <a:t>外层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可能不包含内存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的数据；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外部</a:t>
            </a:r>
            <a:r>
              <a:rPr lang="zh-CN" altLang="en-US" sz="1400" dirty="0" smtClean="0"/>
              <a:t>访问，需要遍历所有层级</a:t>
            </a:r>
            <a:r>
              <a:rPr lang="en-US" altLang="zh-CN" sz="1400" dirty="0" smtClean="0"/>
              <a:t>Cache(L1/L2/L3)</a:t>
            </a:r>
            <a:r>
              <a:rPr lang="zh-CN" altLang="en-US" sz="1400" dirty="0" smtClean="0"/>
              <a:t>，寻找记录；</a:t>
            </a:r>
            <a:endParaRPr lang="en-US" altLang="zh-CN" sz="1400" dirty="0"/>
          </a:p>
          <a:p>
            <a:pPr lvl="1"/>
            <a:endParaRPr lang="en-US" altLang="zh-CN" sz="1400" dirty="0" smtClean="0"/>
          </a:p>
          <a:p>
            <a:r>
              <a:rPr lang="zh-CN" altLang="en-US" sz="1600" dirty="0" smtClean="0"/>
              <a:t>选择原则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空间与效率之间的平衡；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Inclusive</a:t>
            </a:r>
            <a:r>
              <a:rPr lang="zh-CN" altLang="en-US" sz="1400" dirty="0" smtClean="0"/>
              <a:t>：浪费空间；效率高；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Exclusive</a:t>
            </a:r>
            <a:r>
              <a:rPr lang="zh-CN" altLang="en-US" sz="1400" dirty="0" smtClean="0"/>
              <a:t>：节约空间；效率低；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35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Policy(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4896544" cy="237095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933056"/>
            <a:ext cx="5449408" cy="24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b="1" dirty="0" smtClean="0"/>
              <a:t>Large caches are implemented as hardware hash tables with fixed-size hash buckets (or “sets”) and no chaining.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smtClean="0"/>
              <a:t>sets</a:t>
            </a:r>
          </a:p>
          <a:p>
            <a:pPr lvl="1"/>
            <a:r>
              <a:rPr lang="en-US" altLang="zh-CN" sz="1600" dirty="0" smtClean="0"/>
              <a:t>hardware hash tables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入口数量；</a:t>
            </a:r>
            <a:endParaRPr lang="en-US" altLang="zh-CN" sz="1600" dirty="0" smtClean="0"/>
          </a:p>
          <a:p>
            <a:pPr lvl="1"/>
            <a:endParaRPr lang="en-US" altLang="zh-CN" sz="1400" dirty="0"/>
          </a:p>
          <a:p>
            <a:r>
              <a:rPr lang="en-US" altLang="zh-CN" sz="2000" dirty="0" smtClean="0"/>
              <a:t>ways</a:t>
            </a:r>
          </a:p>
          <a:p>
            <a:pPr lvl="1"/>
            <a:r>
              <a:rPr lang="zh-CN" altLang="en-US" sz="1600" dirty="0" smtClean="0"/>
              <a:t>每个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入口能够存储的项数量；</a:t>
            </a:r>
            <a:endParaRPr lang="en-US" altLang="zh-CN" sz="1600" dirty="0" smtClean="0"/>
          </a:p>
          <a:p>
            <a:pPr lvl="1"/>
            <a:endParaRPr lang="en-US" altLang="zh-CN" sz="1400" dirty="0"/>
          </a:p>
          <a:p>
            <a:r>
              <a:rPr lang="en-US" altLang="zh-CN" sz="2000" dirty="0" smtClean="0"/>
              <a:t>N-way set associative cache</a:t>
            </a:r>
          </a:p>
          <a:p>
            <a:pPr lvl="1"/>
            <a:r>
              <a:rPr lang="en-US" altLang="zh-CN" sz="1800" dirty="0" smtClean="0"/>
              <a:t>N = 1</a:t>
            </a:r>
          </a:p>
          <a:p>
            <a:pPr lvl="2"/>
            <a:r>
              <a:rPr lang="en-US" altLang="zh-CN" sz="1400" dirty="0" smtClean="0"/>
              <a:t>Direct-Mapped Cache</a:t>
            </a:r>
          </a:p>
          <a:p>
            <a:pPr lvl="1"/>
            <a:r>
              <a:rPr lang="en-US" altLang="zh-CN" sz="1800" dirty="0" smtClean="0"/>
              <a:t>N = 8</a:t>
            </a:r>
          </a:p>
          <a:p>
            <a:pPr lvl="2"/>
            <a:r>
              <a:rPr lang="en-US" altLang="zh-CN" sz="1400" dirty="0" smtClean="0"/>
              <a:t>8-way set associative cache</a:t>
            </a:r>
          </a:p>
          <a:p>
            <a:pPr lvl="1"/>
            <a:r>
              <a:rPr lang="en-US" altLang="zh-CN" sz="1800" dirty="0" smtClean="0"/>
              <a:t>N = cache size / cache line size</a:t>
            </a:r>
          </a:p>
          <a:p>
            <a:pPr lvl="2"/>
            <a:r>
              <a:rPr lang="en-US" altLang="zh-CN" sz="1400" dirty="0"/>
              <a:t>f</a:t>
            </a:r>
            <a:r>
              <a:rPr lang="en-US" altLang="zh-CN" sz="1400" dirty="0" smtClean="0"/>
              <a:t>ull associative cache</a:t>
            </a:r>
          </a:p>
          <a:p>
            <a:pPr lvl="2"/>
            <a:endParaRPr lang="en-US" altLang="zh-CN" sz="1400" dirty="0" smtClean="0"/>
          </a:p>
        </p:txBody>
      </p:sp>
      <p:pic>
        <p:nvPicPr>
          <p:cNvPr id="2049" name="Picture 1" descr="C:\Users\dengdeng\AppData\Roaming\Tencent\Users\63851885\QQ\WinTemp\RichOle\0RS%}IMGYAKRHYHJ14PN0`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56288"/>
            <a:ext cx="410445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Direct-Mapped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3" name="Picture 1" descr="C:\Users\dengdeng\AppData\Roaming\Tencent\Users\63851885\QQ\WinTemp\RichOle\E3JM@1`H$@{LSNVUGCN(BW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85902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-Way Associative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 descr="C:\Users\dengdeng\AppData\Roaming\Tencent\Users\63851885\QQ\WinTemp\RichOle\~N`C1~`Y(92Z4WA0S(U46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16" y="1340768"/>
            <a:ext cx="7056784" cy="500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Associative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1" name="Picture 1" descr="C:\Users\dengdeng\AppData\Roaming\Tencent\Users\63851885\QQ\WinTemp\RichOle\4)}0~KW1ZKJ@IMSP4ZU0F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5"/>
            <a:ext cx="6840760" cy="48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Line </a:t>
            </a:r>
            <a:r>
              <a:rPr lang="en-US" altLang="zh-CN" dirty="0" smtClean="0"/>
              <a:t>Locate 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696744" cy="4493739"/>
          </a:xfrm>
        </p:spPr>
      </p:pic>
    </p:spTree>
    <p:extLst>
      <p:ext uri="{BB962C8B-B14F-4D97-AF65-F5344CB8AC3E}">
        <p14:creationId xmlns:p14="http://schemas.microsoft.com/office/powerpoint/2010/main" val="26278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Line Locate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Virtual Address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Physical Address</a:t>
            </a:r>
          </a:p>
          <a:p>
            <a:pPr lvl="1"/>
            <a:r>
              <a:rPr lang="en-US" altLang="zh-CN" sz="1200" dirty="0"/>
              <a:t>A memory access usually starts with a linear (virtual) address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r>
              <a:rPr lang="en-US" altLang="zh-CN" sz="1600" dirty="0" smtClean="0"/>
              <a:t>tag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index</a:t>
            </a:r>
          </a:p>
          <a:p>
            <a:pPr lvl="1"/>
            <a:r>
              <a:rPr lang="en-US" altLang="zh-CN" sz="1200" dirty="0" smtClean="0"/>
              <a:t>index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used to locate set entry;</a:t>
            </a:r>
          </a:p>
          <a:p>
            <a:pPr lvl="1"/>
            <a:r>
              <a:rPr lang="en-US" altLang="zh-CN" sz="1200" dirty="0" smtClean="0"/>
              <a:t>tag</a:t>
            </a:r>
            <a:r>
              <a:rPr lang="zh-CN" altLang="en-US" sz="1200" dirty="0" smtClean="0"/>
              <a:t>：    </a:t>
            </a:r>
            <a:r>
              <a:rPr lang="en-US" altLang="zh-CN" sz="1200" dirty="0" smtClean="0"/>
              <a:t>used to find the correct cache line in the set;</a:t>
            </a:r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/>
              <a:t>PIPT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VIPT</a:t>
            </a:r>
          </a:p>
          <a:p>
            <a:pPr lvl="1"/>
            <a:r>
              <a:rPr lang="en-US" altLang="zh-CN" sz="1200" dirty="0" smtClean="0"/>
              <a:t>PIPT</a:t>
            </a:r>
            <a:r>
              <a:rPr lang="zh-CN" altLang="en-US" sz="1200" dirty="0" smtClean="0"/>
              <a:t>：</a:t>
            </a:r>
            <a:r>
              <a:rPr lang="en-US" altLang="zh-CN" sz="1200" b="1" dirty="0" smtClean="0"/>
              <a:t>Physically indexed</a:t>
            </a:r>
            <a:r>
              <a:rPr lang="zh-CN" altLang="en-US" sz="1200" dirty="0" smtClean="0"/>
              <a:t>， </a:t>
            </a:r>
            <a:r>
              <a:rPr lang="en-US" altLang="zh-CN" sz="1200" b="1" dirty="0" smtClean="0"/>
              <a:t>physically tagged</a:t>
            </a:r>
          </a:p>
          <a:p>
            <a:pPr lvl="1"/>
            <a:r>
              <a:rPr lang="en-US" altLang="zh-CN" sz="1200" dirty="0" smtClean="0"/>
              <a:t>VIPT</a:t>
            </a:r>
            <a:r>
              <a:rPr lang="zh-CN" altLang="en-US" sz="1200" dirty="0" smtClean="0"/>
              <a:t>：</a:t>
            </a:r>
            <a:r>
              <a:rPr lang="en-US" altLang="zh-CN" sz="1200" b="1" dirty="0" smtClean="0"/>
              <a:t>Virtually indexed</a:t>
            </a:r>
            <a:r>
              <a:rPr lang="zh-CN" altLang="en-US" sz="1200" dirty="0" smtClean="0"/>
              <a:t>， </a:t>
            </a:r>
            <a:r>
              <a:rPr lang="en-US" altLang="zh-CN" sz="1200" b="1" dirty="0" smtClean="0"/>
              <a:t>physically tagged (L1 Cache)</a:t>
            </a:r>
          </a:p>
        </p:txBody>
      </p:sp>
      <p:pic>
        <p:nvPicPr>
          <p:cNvPr id="1025" name="Picture 1" descr="C:\Users\dengdeng\AppData\Roaming\Tencent\Users\63851885\QQ\WinTemp\RichOle\F9BK_7}{G8937P}Q_A}$C8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84784"/>
            <a:ext cx="583264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Associative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Direct-Mapped Cache</a:t>
            </a:r>
          </a:p>
          <a:p>
            <a:pPr lvl="1"/>
            <a:r>
              <a:rPr lang="zh-CN" altLang="en-US" sz="1600" dirty="0" smtClean="0"/>
              <a:t>定位最快，冲突最严重；</a:t>
            </a:r>
            <a:endParaRPr lang="en-US" altLang="zh-CN" sz="1600" dirty="0" smtClean="0"/>
          </a:p>
          <a:p>
            <a:pPr lvl="1"/>
            <a:endParaRPr lang="en-US" altLang="zh-CN" sz="1400" dirty="0"/>
          </a:p>
          <a:p>
            <a:r>
              <a:rPr lang="en-US" altLang="zh-CN" sz="1800" dirty="0" smtClean="0"/>
              <a:t>2/4/8-Way Associative Cache</a:t>
            </a:r>
          </a:p>
          <a:p>
            <a:pPr lvl="1"/>
            <a:r>
              <a:rPr lang="en-US" altLang="zh-CN" sz="1600" dirty="0" smtClean="0"/>
              <a:t>N</a:t>
            </a:r>
            <a:r>
              <a:rPr lang="zh-CN" altLang="en-US" sz="1600" dirty="0" smtClean="0"/>
              <a:t>值越大，冲突越低，定位越慢；</a:t>
            </a:r>
            <a:endParaRPr lang="en-US" altLang="zh-CN" sz="1600" dirty="0" smtClean="0"/>
          </a:p>
          <a:p>
            <a:pPr lvl="1"/>
            <a:endParaRPr lang="en-US" altLang="zh-CN" sz="1400" dirty="0"/>
          </a:p>
          <a:p>
            <a:r>
              <a:rPr lang="en-US" altLang="zh-CN" sz="1800" dirty="0" smtClean="0"/>
              <a:t>Full Associative Cache</a:t>
            </a:r>
          </a:p>
          <a:p>
            <a:pPr lvl="1"/>
            <a:r>
              <a:rPr lang="zh-CN" altLang="en-US" sz="1600" dirty="0" smtClean="0"/>
              <a:t>冲突最低，定位最慢；</a:t>
            </a:r>
            <a:endParaRPr lang="en-US" altLang="zh-CN" sz="16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 smtClean="0"/>
              <a:t>我的个人电脑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8-Way Associative L2 (2MB)</a:t>
            </a:r>
          </a:p>
          <a:p>
            <a:pPr lvl="1"/>
            <a:endParaRPr lang="en-US" altLang="zh-CN" sz="1200" dirty="0" smtClean="0"/>
          </a:p>
          <a:p>
            <a:pPr lvl="1"/>
            <a:r>
              <a:rPr lang="zh-CN" altLang="en-US" sz="1400" dirty="0" smtClean="0"/>
              <a:t>每个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大小</a:t>
            </a:r>
            <a:endParaRPr lang="en-US" altLang="zh-CN" sz="1400" dirty="0" smtClean="0"/>
          </a:p>
          <a:p>
            <a:pPr lvl="2"/>
            <a:r>
              <a:rPr lang="en-US" altLang="zh-CN" sz="1200" dirty="0" smtClean="0"/>
              <a:t>64 </a:t>
            </a:r>
            <a:r>
              <a:rPr lang="zh-CN" altLang="en-US" sz="1200" dirty="0" smtClean="0"/>
              <a:t>* </a:t>
            </a:r>
            <a:r>
              <a:rPr lang="en-US" altLang="zh-CN" sz="1200" dirty="0" smtClean="0"/>
              <a:t>8 = 512 Bytes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400" dirty="0" smtClean="0"/>
              <a:t>Sets = 2 MB/512 Bytes = 4096;</a:t>
            </a:r>
          </a:p>
          <a:p>
            <a:pPr lvl="2"/>
            <a:r>
              <a:rPr lang="zh-CN" altLang="en-US" sz="1200" dirty="0" smtClean="0"/>
              <a:t>每隔</a:t>
            </a:r>
            <a:r>
              <a:rPr lang="en-US" altLang="zh-CN" sz="1200" dirty="0" smtClean="0"/>
              <a:t>4096 </a:t>
            </a:r>
            <a:r>
              <a:rPr lang="zh-CN" altLang="en-US" sz="1200" dirty="0" smtClean="0"/>
              <a:t>* </a:t>
            </a:r>
            <a:r>
              <a:rPr lang="en-US" altLang="zh-CN" sz="1200" dirty="0" smtClean="0"/>
              <a:t>64B = 256KB</a:t>
            </a:r>
            <a:r>
              <a:rPr lang="zh-CN" altLang="en-US" sz="1200" dirty="0" smtClean="0"/>
              <a:t>的地址的</a:t>
            </a:r>
            <a:r>
              <a:rPr lang="en-US" altLang="zh-CN" sz="1200" dirty="0" smtClean="0"/>
              <a:t>Cache Line</a:t>
            </a:r>
            <a:r>
              <a:rPr lang="zh-CN" altLang="en-US" sz="1200" dirty="0" smtClean="0"/>
              <a:t>，就会在同一个</a:t>
            </a:r>
            <a:r>
              <a:rPr lang="en-US" altLang="zh-CN" sz="1200" dirty="0" smtClean="0"/>
              <a:t>Set</a:t>
            </a:r>
            <a:r>
              <a:rPr lang="zh-CN" altLang="en-US" sz="1200" dirty="0" smtClean="0"/>
              <a:t>中；</a:t>
            </a:r>
            <a:endParaRPr lang="en-US" altLang="zh-CN" sz="1200" dirty="0" smtClean="0"/>
          </a:p>
        </p:txBody>
      </p:sp>
      <p:pic>
        <p:nvPicPr>
          <p:cNvPr id="6145" name="Picture 1" descr="C:\Users\dengdeng\AppData\Roaming\Tencent\Users\63851885\QQ\WinTemp\RichOle\%RKL]}AVF4H`]]RZ{(O~}X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69437"/>
            <a:ext cx="52006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smtClean="0"/>
              <a:t>Cache Coherence Problem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592" y="5008240"/>
            <a:ext cx="7272808" cy="166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Assumption: Write back scheme</a:t>
            </a:r>
          </a:p>
          <a:p>
            <a:r>
              <a:rPr lang="en-US" altLang="en-US" sz="2800" dirty="0" smtClean="0"/>
              <a:t>Problem:</a:t>
            </a:r>
          </a:p>
          <a:p>
            <a:pPr lvl="1"/>
            <a:r>
              <a:rPr lang="en-US" altLang="en-US" sz="2400" dirty="0" smtClean="0"/>
              <a:t>Processors see different values for u after event 3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65300" y="3331047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84538" y="3331047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38400" y="3640609"/>
            <a:ext cx="1681163" cy="1008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38400" y="3666009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99138" y="3743797"/>
            <a:ext cx="8064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I/O devices</a:t>
            </a:r>
            <a:endParaRPr lang="en-US" altLang="ko-KR">
              <a:ea typeface="굴림" charset="-127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11488" y="4437534"/>
            <a:ext cx="6048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Memory</a:t>
            </a:r>
            <a:endParaRPr lang="en-US" altLang="ko-KR">
              <a:ea typeface="굴림" charset="-127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71713" y="2994497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71713" y="2156297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936750" y="1484784"/>
            <a:ext cx="671513" cy="671513"/>
          </a:xfrm>
          <a:custGeom>
            <a:avLst/>
            <a:gdLst/>
            <a:ahLst/>
            <a:cxnLst>
              <a:cxn ang="0">
                <a:pos x="420" y="209"/>
              </a:cxn>
              <a:cxn ang="0">
                <a:pos x="420" y="245"/>
              </a:cxn>
              <a:cxn ang="0">
                <a:pos x="412" y="276"/>
              </a:cxn>
              <a:cxn ang="0">
                <a:pos x="398" y="307"/>
              </a:cxn>
              <a:cxn ang="0">
                <a:pos x="381" y="336"/>
              </a:cxn>
              <a:cxn ang="0">
                <a:pos x="361" y="361"/>
              </a:cxn>
              <a:cxn ang="0">
                <a:pos x="336" y="381"/>
              </a:cxn>
              <a:cxn ang="0">
                <a:pos x="307" y="398"/>
              </a:cxn>
              <a:cxn ang="0">
                <a:pos x="279" y="412"/>
              </a:cxn>
              <a:cxn ang="0">
                <a:pos x="245" y="420"/>
              </a:cxn>
              <a:cxn ang="0">
                <a:pos x="211" y="423"/>
              </a:cxn>
              <a:cxn ang="0">
                <a:pos x="178" y="420"/>
              </a:cxn>
              <a:cxn ang="0">
                <a:pos x="144" y="412"/>
              </a:cxn>
              <a:cxn ang="0">
                <a:pos x="113" y="398"/>
              </a:cxn>
              <a:cxn ang="0">
                <a:pos x="87" y="381"/>
              </a:cxn>
              <a:cxn ang="0">
                <a:pos x="62" y="361"/>
              </a:cxn>
              <a:cxn ang="0">
                <a:pos x="39" y="336"/>
              </a:cxn>
              <a:cxn ang="0">
                <a:pos x="22" y="307"/>
              </a:cxn>
              <a:cxn ang="0">
                <a:pos x="11" y="276"/>
              </a:cxn>
              <a:cxn ang="0">
                <a:pos x="3" y="245"/>
              </a:cxn>
              <a:cxn ang="0">
                <a:pos x="0" y="212"/>
              </a:cxn>
              <a:cxn ang="0">
                <a:pos x="3" y="178"/>
              </a:cxn>
              <a:cxn ang="0">
                <a:pos x="11" y="144"/>
              </a:cxn>
              <a:cxn ang="0">
                <a:pos x="22" y="113"/>
              </a:cxn>
              <a:cxn ang="0">
                <a:pos x="39" y="85"/>
              </a:cxn>
              <a:cxn ang="0">
                <a:pos x="62" y="62"/>
              </a:cxn>
              <a:cxn ang="0">
                <a:pos x="87" y="39"/>
              </a:cxn>
              <a:cxn ang="0">
                <a:pos x="113" y="22"/>
              </a:cxn>
              <a:cxn ang="0">
                <a:pos x="144" y="11"/>
              </a:cxn>
              <a:cxn ang="0">
                <a:pos x="178" y="3"/>
              </a:cxn>
              <a:cxn ang="0">
                <a:pos x="211" y="0"/>
              </a:cxn>
              <a:cxn ang="0">
                <a:pos x="245" y="3"/>
              </a:cxn>
              <a:cxn ang="0">
                <a:pos x="279" y="11"/>
              </a:cxn>
              <a:cxn ang="0">
                <a:pos x="307" y="22"/>
              </a:cxn>
              <a:cxn ang="0">
                <a:pos x="336" y="39"/>
              </a:cxn>
              <a:cxn ang="0">
                <a:pos x="361" y="62"/>
              </a:cxn>
              <a:cxn ang="0">
                <a:pos x="381" y="85"/>
              </a:cxn>
              <a:cxn ang="0">
                <a:pos x="398" y="113"/>
              </a:cxn>
              <a:cxn ang="0">
                <a:pos x="412" y="144"/>
              </a:cxn>
              <a:cxn ang="0">
                <a:pos x="420" y="178"/>
              </a:cxn>
              <a:cxn ang="0">
                <a:pos x="423" y="212"/>
              </a:cxn>
              <a:cxn ang="0">
                <a:pos x="420" y="209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936750" y="1484784"/>
            <a:ext cx="671513" cy="671513"/>
          </a:xfrm>
          <a:custGeom>
            <a:avLst/>
            <a:gdLst/>
            <a:ahLst/>
            <a:cxnLst>
              <a:cxn ang="0">
                <a:pos x="420" y="209"/>
              </a:cxn>
              <a:cxn ang="0">
                <a:pos x="420" y="178"/>
              </a:cxn>
              <a:cxn ang="0">
                <a:pos x="412" y="144"/>
              </a:cxn>
              <a:cxn ang="0">
                <a:pos x="398" y="113"/>
              </a:cxn>
              <a:cxn ang="0">
                <a:pos x="381" y="85"/>
              </a:cxn>
              <a:cxn ang="0">
                <a:pos x="361" y="62"/>
              </a:cxn>
              <a:cxn ang="0">
                <a:pos x="336" y="39"/>
              </a:cxn>
              <a:cxn ang="0">
                <a:pos x="307" y="22"/>
              </a:cxn>
              <a:cxn ang="0">
                <a:pos x="279" y="11"/>
              </a:cxn>
              <a:cxn ang="0">
                <a:pos x="245" y="3"/>
              </a:cxn>
              <a:cxn ang="0">
                <a:pos x="211" y="0"/>
              </a:cxn>
              <a:cxn ang="0">
                <a:pos x="178" y="3"/>
              </a:cxn>
              <a:cxn ang="0">
                <a:pos x="144" y="11"/>
              </a:cxn>
              <a:cxn ang="0">
                <a:pos x="113" y="22"/>
              </a:cxn>
              <a:cxn ang="0">
                <a:pos x="87" y="39"/>
              </a:cxn>
              <a:cxn ang="0">
                <a:pos x="62" y="62"/>
              </a:cxn>
              <a:cxn ang="0">
                <a:pos x="39" y="85"/>
              </a:cxn>
              <a:cxn ang="0">
                <a:pos x="22" y="113"/>
              </a:cxn>
              <a:cxn ang="0">
                <a:pos x="11" y="144"/>
              </a:cxn>
              <a:cxn ang="0">
                <a:pos x="3" y="178"/>
              </a:cxn>
              <a:cxn ang="0">
                <a:pos x="0" y="212"/>
              </a:cxn>
              <a:cxn ang="0">
                <a:pos x="3" y="245"/>
              </a:cxn>
              <a:cxn ang="0">
                <a:pos x="11" y="276"/>
              </a:cxn>
              <a:cxn ang="0">
                <a:pos x="22" y="307"/>
              </a:cxn>
              <a:cxn ang="0">
                <a:pos x="39" y="336"/>
              </a:cxn>
              <a:cxn ang="0">
                <a:pos x="62" y="361"/>
              </a:cxn>
              <a:cxn ang="0">
                <a:pos x="87" y="381"/>
              </a:cxn>
              <a:cxn ang="0">
                <a:pos x="113" y="398"/>
              </a:cxn>
              <a:cxn ang="0">
                <a:pos x="144" y="412"/>
              </a:cxn>
              <a:cxn ang="0">
                <a:pos x="178" y="420"/>
              </a:cxn>
              <a:cxn ang="0">
                <a:pos x="211" y="423"/>
              </a:cxn>
              <a:cxn ang="0">
                <a:pos x="245" y="420"/>
              </a:cxn>
              <a:cxn ang="0">
                <a:pos x="279" y="412"/>
              </a:cxn>
              <a:cxn ang="0">
                <a:pos x="307" y="398"/>
              </a:cxn>
              <a:cxn ang="0">
                <a:pos x="336" y="381"/>
              </a:cxn>
              <a:cxn ang="0">
                <a:pos x="361" y="361"/>
              </a:cxn>
              <a:cxn ang="0">
                <a:pos x="381" y="336"/>
              </a:cxn>
              <a:cxn ang="0">
                <a:pos x="398" y="307"/>
              </a:cxn>
              <a:cxn ang="0">
                <a:pos x="412" y="276"/>
              </a:cxn>
              <a:cxn ang="0">
                <a:pos x="420" y="245"/>
              </a:cxn>
              <a:cxn ang="0">
                <a:pos x="423" y="212"/>
              </a:cxn>
              <a:cxn ang="0">
                <a:pos x="423" y="212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765300" y="2322984"/>
            <a:ext cx="1009650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Rectangle 15" descr="Small confetti"/>
          <p:cNvSpPr>
            <a:spLocks noChangeArrowheads="1"/>
          </p:cNvSpPr>
          <p:nvPr/>
        </p:nvSpPr>
        <p:spPr bwMode="auto">
          <a:xfrm>
            <a:off x="1765300" y="2322984"/>
            <a:ext cx="1009650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78050" y="1732434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49488" y="1794347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19325" y="2413472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135688" y="3331047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454525" y="2994497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454525" y="2156297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119563" y="1484784"/>
            <a:ext cx="671512" cy="671513"/>
          </a:xfrm>
          <a:custGeom>
            <a:avLst/>
            <a:gdLst/>
            <a:ahLst/>
            <a:cxnLst>
              <a:cxn ang="0">
                <a:pos x="423" y="209"/>
              </a:cxn>
              <a:cxn ang="0">
                <a:pos x="420" y="245"/>
              </a:cxn>
              <a:cxn ang="0">
                <a:pos x="412" y="276"/>
              </a:cxn>
              <a:cxn ang="0">
                <a:pos x="400" y="307"/>
              </a:cxn>
              <a:cxn ang="0">
                <a:pos x="384" y="336"/>
              </a:cxn>
              <a:cxn ang="0">
                <a:pos x="361" y="361"/>
              </a:cxn>
              <a:cxn ang="0">
                <a:pos x="338" y="381"/>
              </a:cxn>
              <a:cxn ang="0">
                <a:pos x="310" y="398"/>
              </a:cxn>
              <a:cxn ang="0">
                <a:pos x="279" y="412"/>
              </a:cxn>
              <a:cxn ang="0">
                <a:pos x="245" y="420"/>
              </a:cxn>
              <a:cxn ang="0">
                <a:pos x="211" y="423"/>
              </a:cxn>
              <a:cxn ang="0">
                <a:pos x="177" y="420"/>
              </a:cxn>
              <a:cxn ang="0">
                <a:pos x="146" y="412"/>
              </a:cxn>
              <a:cxn ang="0">
                <a:pos x="115" y="398"/>
              </a:cxn>
              <a:cxn ang="0">
                <a:pos x="87" y="381"/>
              </a:cxn>
              <a:cxn ang="0">
                <a:pos x="62" y="361"/>
              </a:cxn>
              <a:cxn ang="0">
                <a:pos x="42" y="336"/>
              </a:cxn>
              <a:cxn ang="0">
                <a:pos x="25" y="307"/>
              </a:cxn>
              <a:cxn ang="0">
                <a:pos x="11" y="276"/>
              </a:cxn>
              <a:cxn ang="0">
                <a:pos x="2" y="245"/>
              </a:cxn>
              <a:cxn ang="0">
                <a:pos x="0" y="212"/>
              </a:cxn>
              <a:cxn ang="0">
                <a:pos x="2" y="178"/>
              </a:cxn>
              <a:cxn ang="0">
                <a:pos x="11" y="144"/>
              </a:cxn>
              <a:cxn ang="0">
                <a:pos x="25" y="113"/>
              </a:cxn>
              <a:cxn ang="0">
                <a:pos x="42" y="85"/>
              </a:cxn>
              <a:cxn ang="0">
                <a:pos x="62" y="62"/>
              </a:cxn>
              <a:cxn ang="0">
                <a:pos x="87" y="39"/>
              </a:cxn>
              <a:cxn ang="0">
                <a:pos x="115" y="22"/>
              </a:cxn>
              <a:cxn ang="0">
                <a:pos x="146" y="11"/>
              </a:cxn>
              <a:cxn ang="0">
                <a:pos x="177" y="3"/>
              </a:cxn>
              <a:cxn ang="0">
                <a:pos x="211" y="0"/>
              </a:cxn>
              <a:cxn ang="0">
                <a:pos x="245" y="3"/>
              </a:cxn>
              <a:cxn ang="0">
                <a:pos x="279" y="11"/>
              </a:cxn>
              <a:cxn ang="0">
                <a:pos x="310" y="22"/>
              </a:cxn>
              <a:cxn ang="0">
                <a:pos x="338" y="39"/>
              </a:cxn>
              <a:cxn ang="0">
                <a:pos x="361" y="62"/>
              </a:cxn>
              <a:cxn ang="0">
                <a:pos x="384" y="85"/>
              </a:cxn>
              <a:cxn ang="0">
                <a:pos x="400" y="113"/>
              </a:cxn>
              <a:cxn ang="0">
                <a:pos x="412" y="144"/>
              </a:cxn>
              <a:cxn ang="0">
                <a:pos x="420" y="178"/>
              </a:cxn>
              <a:cxn ang="0">
                <a:pos x="423" y="212"/>
              </a:cxn>
              <a:cxn ang="0">
                <a:pos x="423" y="209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119563" y="1484784"/>
            <a:ext cx="671512" cy="671513"/>
          </a:xfrm>
          <a:custGeom>
            <a:avLst/>
            <a:gdLst/>
            <a:ahLst/>
            <a:cxnLst>
              <a:cxn ang="0">
                <a:pos x="423" y="209"/>
              </a:cxn>
              <a:cxn ang="0">
                <a:pos x="420" y="178"/>
              </a:cxn>
              <a:cxn ang="0">
                <a:pos x="412" y="144"/>
              </a:cxn>
              <a:cxn ang="0">
                <a:pos x="400" y="113"/>
              </a:cxn>
              <a:cxn ang="0">
                <a:pos x="384" y="85"/>
              </a:cxn>
              <a:cxn ang="0">
                <a:pos x="361" y="62"/>
              </a:cxn>
              <a:cxn ang="0">
                <a:pos x="338" y="39"/>
              </a:cxn>
              <a:cxn ang="0">
                <a:pos x="310" y="22"/>
              </a:cxn>
              <a:cxn ang="0">
                <a:pos x="279" y="11"/>
              </a:cxn>
              <a:cxn ang="0">
                <a:pos x="245" y="3"/>
              </a:cxn>
              <a:cxn ang="0">
                <a:pos x="211" y="0"/>
              </a:cxn>
              <a:cxn ang="0">
                <a:pos x="177" y="3"/>
              </a:cxn>
              <a:cxn ang="0">
                <a:pos x="146" y="11"/>
              </a:cxn>
              <a:cxn ang="0">
                <a:pos x="115" y="22"/>
              </a:cxn>
              <a:cxn ang="0">
                <a:pos x="87" y="39"/>
              </a:cxn>
              <a:cxn ang="0">
                <a:pos x="62" y="62"/>
              </a:cxn>
              <a:cxn ang="0">
                <a:pos x="42" y="85"/>
              </a:cxn>
              <a:cxn ang="0">
                <a:pos x="25" y="113"/>
              </a:cxn>
              <a:cxn ang="0">
                <a:pos x="11" y="144"/>
              </a:cxn>
              <a:cxn ang="0">
                <a:pos x="2" y="178"/>
              </a:cxn>
              <a:cxn ang="0">
                <a:pos x="0" y="212"/>
              </a:cxn>
              <a:cxn ang="0">
                <a:pos x="2" y="245"/>
              </a:cxn>
              <a:cxn ang="0">
                <a:pos x="11" y="276"/>
              </a:cxn>
              <a:cxn ang="0">
                <a:pos x="25" y="307"/>
              </a:cxn>
              <a:cxn ang="0">
                <a:pos x="42" y="336"/>
              </a:cxn>
              <a:cxn ang="0">
                <a:pos x="62" y="361"/>
              </a:cxn>
              <a:cxn ang="0">
                <a:pos x="87" y="381"/>
              </a:cxn>
              <a:cxn ang="0">
                <a:pos x="115" y="398"/>
              </a:cxn>
              <a:cxn ang="0">
                <a:pos x="146" y="412"/>
              </a:cxn>
              <a:cxn ang="0">
                <a:pos x="177" y="420"/>
              </a:cxn>
              <a:cxn ang="0">
                <a:pos x="211" y="423"/>
              </a:cxn>
              <a:cxn ang="0">
                <a:pos x="245" y="420"/>
              </a:cxn>
              <a:cxn ang="0">
                <a:pos x="279" y="412"/>
              </a:cxn>
              <a:cxn ang="0">
                <a:pos x="310" y="398"/>
              </a:cxn>
              <a:cxn ang="0">
                <a:pos x="338" y="381"/>
              </a:cxn>
              <a:cxn ang="0">
                <a:pos x="361" y="361"/>
              </a:cxn>
              <a:cxn ang="0">
                <a:pos x="384" y="336"/>
              </a:cxn>
              <a:cxn ang="0">
                <a:pos x="400" y="307"/>
              </a:cxn>
              <a:cxn ang="0">
                <a:pos x="412" y="276"/>
              </a:cxn>
              <a:cxn ang="0">
                <a:pos x="420" y="245"/>
              </a:cxn>
              <a:cxn ang="0">
                <a:pos x="423" y="212"/>
              </a:cxn>
              <a:cxn ang="0">
                <a:pos x="423" y="212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952875" y="2322984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25" descr="Small confetti"/>
          <p:cNvSpPr>
            <a:spLocks noChangeArrowheads="1"/>
          </p:cNvSpPr>
          <p:nvPr/>
        </p:nvSpPr>
        <p:spPr bwMode="auto">
          <a:xfrm>
            <a:off x="3952875" y="2322984"/>
            <a:ext cx="1008063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432300" y="2413472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642100" y="2994497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642100" y="2156297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6305550" y="1484784"/>
            <a:ext cx="673100" cy="671513"/>
          </a:xfrm>
          <a:custGeom>
            <a:avLst/>
            <a:gdLst/>
            <a:ahLst/>
            <a:cxnLst>
              <a:cxn ang="0">
                <a:pos x="421" y="209"/>
              </a:cxn>
              <a:cxn ang="0">
                <a:pos x="421" y="245"/>
              </a:cxn>
              <a:cxn ang="0">
                <a:pos x="412" y="276"/>
              </a:cxn>
              <a:cxn ang="0">
                <a:pos x="398" y="307"/>
              </a:cxn>
              <a:cxn ang="0">
                <a:pos x="381" y="336"/>
              </a:cxn>
              <a:cxn ang="0">
                <a:pos x="362" y="361"/>
              </a:cxn>
              <a:cxn ang="0">
                <a:pos x="336" y="381"/>
              </a:cxn>
              <a:cxn ang="0">
                <a:pos x="308" y="398"/>
              </a:cxn>
              <a:cxn ang="0">
                <a:pos x="280" y="412"/>
              </a:cxn>
              <a:cxn ang="0">
                <a:pos x="246" y="420"/>
              </a:cxn>
              <a:cxn ang="0">
                <a:pos x="212" y="423"/>
              </a:cxn>
              <a:cxn ang="0">
                <a:pos x="178" y="420"/>
              </a:cxn>
              <a:cxn ang="0">
                <a:pos x="144" y="412"/>
              </a:cxn>
              <a:cxn ang="0">
                <a:pos x="113" y="398"/>
              </a:cxn>
              <a:cxn ang="0">
                <a:pos x="88" y="381"/>
              </a:cxn>
              <a:cxn ang="0">
                <a:pos x="62" y="361"/>
              </a:cxn>
              <a:cxn ang="0">
                <a:pos x="40" y="336"/>
              </a:cxn>
              <a:cxn ang="0">
                <a:pos x="23" y="307"/>
              </a:cxn>
              <a:cxn ang="0">
                <a:pos x="12" y="276"/>
              </a:cxn>
              <a:cxn ang="0">
                <a:pos x="3" y="245"/>
              </a:cxn>
              <a:cxn ang="0">
                <a:pos x="0" y="212"/>
              </a:cxn>
              <a:cxn ang="0">
                <a:pos x="3" y="178"/>
              </a:cxn>
              <a:cxn ang="0">
                <a:pos x="12" y="144"/>
              </a:cxn>
              <a:cxn ang="0">
                <a:pos x="23" y="113"/>
              </a:cxn>
              <a:cxn ang="0">
                <a:pos x="40" y="85"/>
              </a:cxn>
              <a:cxn ang="0">
                <a:pos x="62" y="62"/>
              </a:cxn>
              <a:cxn ang="0">
                <a:pos x="88" y="39"/>
              </a:cxn>
              <a:cxn ang="0">
                <a:pos x="113" y="22"/>
              </a:cxn>
              <a:cxn ang="0">
                <a:pos x="144" y="11"/>
              </a:cxn>
              <a:cxn ang="0">
                <a:pos x="178" y="3"/>
              </a:cxn>
              <a:cxn ang="0">
                <a:pos x="212" y="0"/>
              </a:cxn>
              <a:cxn ang="0">
                <a:pos x="246" y="3"/>
              </a:cxn>
              <a:cxn ang="0">
                <a:pos x="280" y="11"/>
              </a:cxn>
              <a:cxn ang="0">
                <a:pos x="308" y="22"/>
              </a:cxn>
              <a:cxn ang="0">
                <a:pos x="336" y="39"/>
              </a:cxn>
              <a:cxn ang="0">
                <a:pos x="362" y="62"/>
              </a:cxn>
              <a:cxn ang="0">
                <a:pos x="381" y="85"/>
              </a:cxn>
              <a:cxn ang="0">
                <a:pos x="398" y="113"/>
              </a:cxn>
              <a:cxn ang="0">
                <a:pos x="412" y="144"/>
              </a:cxn>
              <a:cxn ang="0">
                <a:pos x="421" y="178"/>
              </a:cxn>
              <a:cxn ang="0">
                <a:pos x="424" y="212"/>
              </a:cxn>
              <a:cxn ang="0">
                <a:pos x="421" y="209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305550" y="1484784"/>
            <a:ext cx="673100" cy="671513"/>
          </a:xfrm>
          <a:custGeom>
            <a:avLst/>
            <a:gdLst/>
            <a:ahLst/>
            <a:cxnLst>
              <a:cxn ang="0">
                <a:pos x="421" y="209"/>
              </a:cxn>
              <a:cxn ang="0">
                <a:pos x="421" y="178"/>
              </a:cxn>
              <a:cxn ang="0">
                <a:pos x="412" y="144"/>
              </a:cxn>
              <a:cxn ang="0">
                <a:pos x="398" y="113"/>
              </a:cxn>
              <a:cxn ang="0">
                <a:pos x="381" y="85"/>
              </a:cxn>
              <a:cxn ang="0">
                <a:pos x="362" y="62"/>
              </a:cxn>
              <a:cxn ang="0">
                <a:pos x="336" y="39"/>
              </a:cxn>
              <a:cxn ang="0">
                <a:pos x="308" y="22"/>
              </a:cxn>
              <a:cxn ang="0">
                <a:pos x="280" y="11"/>
              </a:cxn>
              <a:cxn ang="0">
                <a:pos x="246" y="3"/>
              </a:cxn>
              <a:cxn ang="0">
                <a:pos x="212" y="0"/>
              </a:cxn>
              <a:cxn ang="0">
                <a:pos x="178" y="3"/>
              </a:cxn>
              <a:cxn ang="0">
                <a:pos x="144" y="11"/>
              </a:cxn>
              <a:cxn ang="0">
                <a:pos x="113" y="22"/>
              </a:cxn>
              <a:cxn ang="0">
                <a:pos x="88" y="39"/>
              </a:cxn>
              <a:cxn ang="0">
                <a:pos x="62" y="62"/>
              </a:cxn>
              <a:cxn ang="0">
                <a:pos x="40" y="85"/>
              </a:cxn>
              <a:cxn ang="0">
                <a:pos x="23" y="113"/>
              </a:cxn>
              <a:cxn ang="0">
                <a:pos x="12" y="144"/>
              </a:cxn>
              <a:cxn ang="0">
                <a:pos x="3" y="178"/>
              </a:cxn>
              <a:cxn ang="0">
                <a:pos x="0" y="212"/>
              </a:cxn>
              <a:cxn ang="0">
                <a:pos x="3" y="245"/>
              </a:cxn>
              <a:cxn ang="0">
                <a:pos x="12" y="276"/>
              </a:cxn>
              <a:cxn ang="0">
                <a:pos x="23" y="307"/>
              </a:cxn>
              <a:cxn ang="0">
                <a:pos x="40" y="336"/>
              </a:cxn>
              <a:cxn ang="0">
                <a:pos x="62" y="361"/>
              </a:cxn>
              <a:cxn ang="0">
                <a:pos x="88" y="381"/>
              </a:cxn>
              <a:cxn ang="0">
                <a:pos x="113" y="398"/>
              </a:cxn>
              <a:cxn ang="0">
                <a:pos x="144" y="412"/>
              </a:cxn>
              <a:cxn ang="0">
                <a:pos x="178" y="420"/>
              </a:cxn>
              <a:cxn ang="0">
                <a:pos x="212" y="423"/>
              </a:cxn>
              <a:cxn ang="0">
                <a:pos x="246" y="420"/>
              </a:cxn>
              <a:cxn ang="0">
                <a:pos x="280" y="412"/>
              </a:cxn>
              <a:cxn ang="0">
                <a:pos x="308" y="398"/>
              </a:cxn>
              <a:cxn ang="0">
                <a:pos x="336" y="381"/>
              </a:cxn>
              <a:cxn ang="0">
                <a:pos x="362" y="361"/>
              </a:cxn>
              <a:cxn ang="0">
                <a:pos x="381" y="336"/>
              </a:cxn>
              <a:cxn ang="0">
                <a:pos x="398" y="307"/>
              </a:cxn>
              <a:cxn ang="0">
                <a:pos x="412" y="276"/>
              </a:cxn>
              <a:cxn ang="0">
                <a:pos x="421" y="245"/>
              </a:cxn>
              <a:cxn ang="0">
                <a:pos x="424" y="212"/>
              </a:cxn>
              <a:cxn ang="0">
                <a:pos x="424" y="212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172200" y="2345209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Rectangle 32" descr="Small confetti"/>
          <p:cNvSpPr>
            <a:spLocks noChangeArrowheads="1"/>
          </p:cNvSpPr>
          <p:nvPr/>
        </p:nvSpPr>
        <p:spPr bwMode="auto">
          <a:xfrm>
            <a:off x="6135688" y="2322984"/>
            <a:ext cx="1008062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588125" y="2386484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4373563" y="1718147"/>
            <a:ext cx="16986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449763" y="1781647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534150" y="1732434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6605588" y="1794347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>
              <a:ea typeface="굴림" charset="-127"/>
            </a:endParaRPr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4572000" y="1964209"/>
            <a:ext cx="538163" cy="1244600"/>
            <a:chOff x="2888" y="1155"/>
            <a:chExt cx="339" cy="784"/>
          </a:xfrm>
        </p:grpSpPr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/>
              <a:ahLst/>
              <a:cxnLst>
                <a:cxn ang="0">
                  <a:pos x="211" y="104"/>
                </a:cxn>
                <a:cxn ang="0">
                  <a:pos x="211" y="124"/>
                </a:cxn>
                <a:cxn ang="0">
                  <a:pos x="206" y="141"/>
                </a:cxn>
                <a:cxn ang="0">
                  <a:pos x="200" y="155"/>
                </a:cxn>
                <a:cxn ang="0">
                  <a:pos x="192" y="169"/>
                </a:cxn>
                <a:cxn ang="0">
                  <a:pos x="180" y="180"/>
                </a:cxn>
                <a:cxn ang="0">
                  <a:pos x="169" y="192"/>
                </a:cxn>
                <a:cxn ang="0">
                  <a:pos x="155" y="200"/>
                </a:cxn>
                <a:cxn ang="0">
                  <a:pos x="141" y="206"/>
                </a:cxn>
                <a:cxn ang="0">
                  <a:pos x="124" y="211"/>
                </a:cxn>
                <a:cxn ang="0">
                  <a:pos x="107" y="211"/>
                </a:cxn>
                <a:cxn ang="0">
                  <a:pos x="90" y="211"/>
                </a:cxn>
                <a:cxn ang="0">
                  <a:pos x="73" y="206"/>
                </a:cxn>
                <a:cxn ang="0">
                  <a:pos x="59" y="200"/>
                </a:cxn>
                <a:cxn ang="0">
                  <a:pos x="45" y="192"/>
                </a:cxn>
                <a:cxn ang="0">
                  <a:pos x="31" y="180"/>
                </a:cxn>
                <a:cxn ang="0">
                  <a:pos x="22" y="169"/>
                </a:cxn>
                <a:cxn ang="0">
                  <a:pos x="14" y="155"/>
                </a:cxn>
                <a:cxn ang="0">
                  <a:pos x="5" y="141"/>
                </a:cxn>
                <a:cxn ang="0">
                  <a:pos x="2" y="124"/>
                </a:cxn>
                <a:cxn ang="0">
                  <a:pos x="0" y="107"/>
                </a:cxn>
                <a:cxn ang="0">
                  <a:pos x="2" y="90"/>
                </a:cxn>
                <a:cxn ang="0">
                  <a:pos x="5" y="73"/>
                </a:cxn>
                <a:cxn ang="0">
                  <a:pos x="14" y="59"/>
                </a:cxn>
                <a:cxn ang="0">
                  <a:pos x="22" y="45"/>
                </a:cxn>
                <a:cxn ang="0">
                  <a:pos x="31" y="31"/>
                </a:cxn>
                <a:cxn ang="0">
                  <a:pos x="45" y="19"/>
                </a:cxn>
                <a:cxn ang="0">
                  <a:pos x="59" y="11"/>
                </a:cxn>
                <a:cxn ang="0">
                  <a:pos x="73" y="5"/>
                </a:cxn>
                <a:cxn ang="0">
                  <a:pos x="90" y="3"/>
                </a:cxn>
                <a:cxn ang="0">
                  <a:pos x="107" y="0"/>
                </a:cxn>
                <a:cxn ang="0">
                  <a:pos x="124" y="3"/>
                </a:cxn>
                <a:cxn ang="0">
                  <a:pos x="141" y="5"/>
                </a:cxn>
                <a:cxn ang="0">
                  <a:pos x="155" y="11"/>
                </a:cxn>
                <a:cxn ang="0">
                  <a:pos x="169" y="19"/>
                </a:cxn>
                <a:cxn ang="0">
                  <a:pos x="180" y="31"/>
                </a:cxn>
                <a:cxn ang="0">
                  <a:pos x="192" y="45"/>
                </a:cxn>
                <a:cxn ang="0">
                  <a:pos x="200" y="59"/>
                </a:cxn>
                <a:cxn ang="0">
                  <a:pos x="206" y="73"/>
                </a:cxn>
                <a:cxn ang="0">
                  <a:pos x="211" y="90"/>
                </a:cxn>
                <a:cxn ang="0">
                  <a:pos x="211" y="107"/>
                </a:cxn>
                <a:cxn ang="0">
                  <a:pos x="211" y="104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/>
              <a:ahLst/>
              <a:cxnLst>
                <a:cxn ang="0">
                  <a:pos x="211" y="104"/>
                </a:cxn>
                <a:cxn ang="0">
                  <a:pos x="211" y="90"/>
                </a:cxn>
                <a:cxn ang="0">
                  <a:pos x="206" y="73"/>
                </a:cxn>
                <a:cxn ang="0">
                  <a:pos x="200" y="59"/>
                </a:cxn>
                <a:cxn ang="0">
                  <a:pos x="192" y="45"/>
                </a:cxn>
                <a:cxn ang="0">
                  <a:pos x="180" y="31"/>
                </a:cxn>
                <a:cxn ang="0">
                  <a:pos x="169" y="19"/>
                </a:cxn>
                <a:cxn ang="0">
                  <a:pos x="155" y="11"/>
                </a:cxn>
                <a:cxn ang="0">
                  <a:pos x="141" y="5"/>
                </a:cxn>
                <a:cxn ang="0">
                  <a:pos x="124" y="3"/>
                </a:cxn>
                <a:cxn ang="0">
                  <a:pos x="107" y="0"/>
                </a:cxn>
                <a:cxn ang="0">
                  <a:pos x="90" y="3"/>
                </a:cxn>
                <a:cxn ang="0">
                  <a:pos x="73" y="5"/>
                </a:cxn>
                <a:cxn ang="0">
                  <a:pos x="59" y="11"/>
                </a:cxn>
                <a:cxn ang="0">
                  <a:pos x="45" y="19"/>
                </a:cxn>
                <a:cxn ang="0">
                  <a:pos x="31" y="31"/>
                </a:cxn>
                <a:cxn ang="0">
                  <a:pos x="22" y="45"/>
                </a:cxn>
                <a:cxn ang="0">
                  <a:pos x="14" y="59"/>
                </a:cxn>
                <a:cxn ang="0">
                  <a:pos x="5" y="73"/>
                </a:cxn>
                <a:cxn ang="0">
                  <a:pos x="2" y="90"/>
                </a:cxn>
                <a:cxn ang="0">
                  <a:pos x="0" y="107"/>
                </a:cxn>
                <a:cxn ang="0">
                  <a:pos x="2" y="124"/>
                </a:cxn>
                <a:cxn ang="0">
                  <a:pos x="5" y="141"/>
                </a:cxn>
                <a:cxn ang="0">
                  <a:pos x="14" y="155"/>
                </a:cxn>
                <a:cxn ang="0">
                  <a:pos x="22" y="169"/>
                </a:cxn>
                <a:cxn ang="0">
                  <a:pos x="31" y="180"/>
                </a:cxn>
                <a:cxn ang="0">
                  <a:pos x="45" y="192"/>
                </a:cxn>
                <a:cxn ang="0">
                  <a:pos x="59" y="200"/>
                </a:cxn>
                <a:cxn ang="0">
                  <a:pos x="73" y="206"/>
                </a:cxn>
                <a:cxn ang="0">
                  <a:pos x="90" y="211"/>
                </a:cxn>
                <a:cxn ang="0">
                  <a:pos x="107" y="211"/>
                </a:cxn>
                <a:cxn ang="0">
                  <a:pos x="124" y="211"/>
                </a:cxn>
                <a:cxn ang="0">
                  <a:pos x="141" y="206"/>
                </a:cxn>
                <a:cxn ang="0">
                  <a:pos x="155" y="200"/>
                </a:cxn>
                <a:cxn ang="0">
                  <a:pos x="169" y="192"/>
                </a:cxn>
                <a:cxn ang="0">
                  <a:pos x="180" y="180"/>
                </a:cxn>
                <a:cxn ang="0">
                  <a:pos x="192" y="169"/>
                </a:cxn>
                <a:cxn ang="0">
                  <a:pos x="200" y="155"/>
                </a:cxn>
                <a:cxn ang="0">
                  <a:pos x="206" y="141"/>
                </a:cxn>
                <a:cxn ang="0">
                  <a:pos x="211" y="124"/>
                </a:cxn>
                <a:cxn ang="0">
                  <a:pos x="211" y="107"/>
                </a:cxn>
                <a:cxn ang="0">
                  <a:pos x="211" y="107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" y="90"/>
                </a:cxn>
                <a:cxn ang="0">
                  <a:pos x="0" y="0"/>
                </a:cxn>
                <a:cxn ang="0">
                  <a:pos x="51" y="73"/>
                </a:cxn>
                <a:cxn ang="0">
                  <a:pos x="28" y="82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" y="90"/>
                </a:cxn>
                <a:cxn ang="0">
                  <a:pos x="0" y="0"/>
                </a:cxn>
                <a:cxn ang="0">
                  <a:pos x="51" y="73"/>
                </a:cxn>
                <a:cxn ang="0">
                  <a:pos x="26" y="82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/>
              <a:ahLst/>
              <a:cxnLst>
                <a:cxn ang="0">
                  <a:pos x="34" y="700"/>
                </a:cxn>
                <a:cxn ang="0">
                  <a:pos x="40" y="633"/>
                </a:cxn>
                <a:cxn ang="0">
                  <a:pos x="43" y="562"/>
                </a:cxn>
                <a:cxn ang="0">
                  <a:pos x="46" y="491"/>
                </a:cxn>
                <a:cxn ang="0">
                  <a:pos x="48" y="421"/>
                </a:cxn>
                <a:cxn ang="0">
                  <a:pos x="48" y="348"/>
                </a:cxn>
                <a:cxn ang="0">
                  <a:pos x="46" y="277"/>
                </a:cxn>
                <a:cxn ang="0">
                  <a:pos x="40" y="206"/>
                </a:cxn>
                <a:cxn ang="0">
                  <a:pos x="31" y="136"/>
                </a:cxn>
                <a:cxn ang="0">
                  <a:pos x="17" y="68"/>
                </a:cxn>
                <a:cxn ang="0">
                  <a:pos x="0" y="0"/>
                </a:cxn>
              </a:cxnLst>
              <a:rect l="0" t="0" r="r" b="b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3007" y="1226"/>
              <a:ext cx="5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u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058" y="1226"/>
              <a:ext cx="16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 = ?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2286000" y="1888009"/>
            <a:ext cx="595313" cy="717550"/>
            <a:chOff x="1496" y="1160"/>
            <a:chExt cx="375" cy="452"/>
          </a:xfrm>
        </p:grpSpPr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/>
              <a:ahLst/>
              <a:cxnLst>
                <a:cxn ang="0">
                  <a:pos x="51" y="71"/>
                </a:cxn>
                <a:cxn ang="0">
                  <a:pos x="31" y="88"/>
                </a:cxn>
                <a:cxn ang="0">
                  <a:pos x="0" y="0"/>
                </a:cxn>
                <a:cxn ang="0">
                  <a:pos x="71" y="57"/>
                </a:cxn>
                <a:cxn ang="0">
                  <a:pos x="51" y="71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/>
              <a:ahLst/>
              <a:cxnLst>
                <a:cxn ang="0">
                  <a:pos x="51" y="71"/>
                </a:cxn>
                <a:cxn ang="0">
                  <a:pos x="31" y="88"/>
                </a:cxn>
                <a:cxn ang="0">
                  <a:pos x="0" y="0"/>
                </a:cxn>
                <a:cxn ang="0">
                  <a:pos x="71" y="57"/>
                </a:cxn>
                <a:cxn ang="0">
                  <a:pos x="51" y="71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/>
              <a:ahLst/>
              <a:cxnLst>
                <a:cxn ang="0">
                  <a:pos x="14" y="378"/>
                </a:cxn>
                <a:cxn ang="0">
                  <a:pos x="20" y="344"/>
                </a:cxn>
                <a:cxn ang="0">
                  <a:pos x="25" y="305"/>
                </a:cxn>
                <a:cxn ang="0">
                  <a:pos x="28" y="265"/>
                </a:cxn>
                <a:cxn ang="0">
                  <a:pos x="34" y="226"/>
                </a:cxn>
                <a:cxn ang="0">
                  <a:pos x="37" y="183"/>
                </a:cxn>
                <a:cxn ang="0">
                  <a:pos x="40" y="144"/>
                </a:cxn>
                <a:cxn ang="0">
                  <a:pos x="37" y="104"/>
                </a:cxn>
                <a:cxn ang="0">
                  <a:pos x="28" y="67"/>
                </a:cxn>
                <a:cxn ang="0">
                  <a:pos x="17" y="34"/>
                </a:cxn>
                <a:cxn ang="0">
                  <a:pos x="0" y="0"/>
                </a:cxn>
              </a:cxnLst>
              <a:rect l="0" t="0" r="r" b="b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/>
              <a:ahLst/>
              <a:cxnLst>
                <a:cxn ang="0">
                  <a:pos x="209" y="105"/>
                </a:cxn>
                <a:cxn ang="0">
                  <a:pos x="209" y="124"/>
                </a:cxn>
                <a:cxn ang="0">
                  <a:pos x="206" y="141"/>
                </a:cxn>
                <a:cxn ang="0">
                  <a:pos x="201" y="155"/>
                </a:cxn>
                <a:cxn ang="0">
                  <a:pos x="192" y="170"/>
                </a:cxn>
                <a:cxn ang="0">
                  <a:pos x="181" y="181"/>
                </a:cxn>
                <a:cxn ang="0">
                  <a:pos x="167" y="192"/>
                </a:cxn>
                <a:cxn ang="0">
                  <a:pos x="156" y="201"/>
                </a:cxn>
                <a:cxn ang="0">
                  <a:pos x="139" y="206"/>
                </a:cxn>
                <a:cxn ang="0">
                  <a:pos x="122" y="212"/>
                </a:cxn>
                <a:cxn ang="0">
                  <a:pos x="105" y="212"/>
                </a:cxn>
                <a:cxn ang="0">
                  <a:pos x="88" y="212"/>
                </a:cxn>
                <a:cxn ang="0">
                  <a:pos x="71" y="206"/>
                </a:cxn>
                <a:cxn ang="0">
                  <a:pos x="57" y="201"/>
                </a:cxn>
                <a:cxn ang="0">
                  <a:pos x="43" y="192"/>
                </a:cxn>
                <a:cxn ang="0">
                  <a:pos x="31" y="181"/>
                </a:cxn>
                <a:cxn ang="0">
                  <a:pos x="20" y="170"/>
                </a:cxn>
                <a:cxn ang="0">
                  <a:pos x="12" y="155"/>
                </a:cxn>
                <a:cxn ang="0">
                  <a:pos x="6" y="141"/>
                </a:cxn>
                <a:cxn ang="0">
                  <a:pos x="0" y="124"/>
                </a:cxn>
                <a:cxn ang="0">
                  <a:pos x="0" y="107"/>
                </a:cxn>
                <a:cxn ang="0">
                  <a:pos x="0" y="91"/>
                </a:cxn>
                <a:cxn ang="0">
                  <a:pos x="6" y="74"/>
                </a:cxn>
                <a:cxn ang="0">
                  <a:pos x="12" y="59"/>
                </a:cxn>
                <a:cxn ang="0">
                  <a:pos x="20" y="45"/>
                </a:cxn>
                <a:cxn ang="0">
                  <a:pos x="31" y="31"/>
                </a:cxn>
                <a:cxn ang="0">
                  <a:pos x="43" y="20"/>
                </a:cxn>
                <a:cxn ang="0">
                  <a:pos x="57" y="11"/>
                </a:cxn>
                <a:cxn ang="0">
                  <a:pos x="71" y="6"/>
                </a:cxn>
                <a:cxn ang="0">
                  <a:pos x="88" y="3"/>
                </a:cxn>
                <a:cxn ang="0">
                  <a:pos x="105" y="0"/>
                </a:cxn>
                <a:cxn ang="0">
                  <a:pos x="122" y="3"/>
                </a:cxn>
                <a:cxn ang="0">
                  <a:pos x="139" y="6"/>
                </a:cxn>
                <a:cxn ang="0">
                  <a:pos x="156" y="11"/>
                </a:cxn>
                <a:cxn ang="0">
                  <a:pos x="167" y="20"/>
                </a:cxn>
                <a:cxn ang="0">
                  <a:pos x="181" y="31"/>
                </a:cxn>
                <a:cxn ang="0">
                  <a:pos x="192" y="45"/>
                </a:cxn>
                <a:cxn ang="0">
                  <a:pos x="201" y="59"/>
                </a:cxn>
                <a:cxn ang="0">
                  <a:pos x="206" y="74"/>
                </a:cxn>
                <a:cxn ang="0">
                  <a:pos x="209" y="91"/>
                </a:cxn>
                <a:cxn ang="0">
                  <a:pos x="212" y="107"/>
                </a:cxn>
                <a:cxn ang="0">
                  <a:pos x="209" y="105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/>
              <a:ahLst/>
              <a:cxnLst>
                <a:cxn ang="0">
                  <a:pos x="209" y="105"/>
                </a:cxn>
                <a:cxn ang="0">
                  <a:pos x="209" y="91"/>
                </a:cxn>
                <a:cxn ang="0">
                  <a:pos x="206" y="74"/>
                </a:cxn>
                <a:cxn ang="0">
                  <a:pos x="201" y="59"/>
                </a:cxn>
                <a:cxn ang="0">
                  <a:pos x="192" y="45"/>
                </a:cxn>
                <a:cxn ang="0">
                  <a:pos x="181" y="31"/>
                </a:cxn>
                <a:cxn ang="0">
                  <a:pos x="167" y="20"/>
                </a:cxn>
                <a:cxn ang="0">
                  <a:pos x="156" y="11"/>
                </a:cxn>
                <a:cxn ang="0">
                  <a:pos x="139" y="6"/>
                </a:cxn>
                <a:cxn ang="0">
                  <a:pos x="122" y="3"/>
                </a:cxn>
                <a:cxn ang="0">
                  <a:pos x="105" y="0"/>
                </a:cxn>
                <a:cxn ang="0">
                  <a:pos x="88" y="3"/>
                </a:cxn>
                <a:cxn ang="0">
                  <a:pos x="71" y="6"/>
                </a:cxn>
                <a:cxn ang="0">
                  <a:pos x="57" y="11"/>
                </a:cxn>
                <a:cxn ang="0">
                  <a:pos x="43" y="20"/>
                </a:cxn>
                <a:cxn ang="0">
                  <a:pos x="31" y="31"/>
                </a:cxn>
                <a:cxn ang="0">
                  <a:pos x="20" y="45"/>
                </a:cxn>
                <a:cxn ang="0">
                  <a:pos x="12" y="59"/>
                </a:cxn>
                <a:cxn ang="0">
                  <a:pos x="6" y="74"/>
                </a:cxn>
                <a:cxn ang="0">
                  <a:pos x="0" y="91"/>
                </a:cxn>
                <a:cxn ang="0">
                  <a:pos x="0" y="107"/>
                </a:cxn>
                <a:cxn ang="0">
                  <a:pos x="0" y="124"/>
                </a:cxn>
                <a:cxn ang="0">
                  <a:pos x="6" y="141"/>
                </a:cxn>
                <a:cxn ang="0">
                  <a:pos x="12" y="155"/>
                </a:cxn>
                <a:cxn ang="0">
                  <a:pos x="20" y="170"/>
                </a:cxn>
                <a:cxn ang="0">
                  <a:pos x="31" y="181"/>
                </a:cxn>
                <a:cxn ang="0">
                  <a:pos x="43" y="192"/>
                </a:cxn>
                <a:cxn ang="0">
                  <a:pos x="57" y="201"/>
                </a:cxn>
                <a:cxn ang="0">
                  <a:pos x="71" y="206"/>
                </a:cxn>
                <a:cxn ang="0">
                  <a:pos x="88" y="212"/>
                </a:cxn>
                <a:cxn ang="0">
                  <a:pos x="105" y="212"/>
                </a:cxn>
                <a:cxn ang="0">
                  <a:pos x="122" y="212"/>
                </a:cxn>
                <a:cxn ang="0">
                  <a:pos x="139" y="206"/>
                </a:cxn>
                <a:cxn ang="0">
                  <a:pos x="156" y="201"/>
                </a:cxn>
                <a:cxn ang="0">
                  <a:pos x="167" y="192"/>
                </a:cxn>
                <a:cxn ang="0">
                  <a:pos x="181" y="181"/>
                </a:cxn>
                <a:cxn ang="0">
                  <a:pos x="192" y="170"/>
                </a:cxn>
                <a:cxn ang="0">
                  <a:pos x="201" y="155"/>
                </a:cxn>
                <a:cxn ang="0">
                  <a:pos x="206" y="141"/>
                </a:cxn>
                <a:cxn ang="0">
                  <a:pos x="209" y="124"/>
                </a:cxn>
                <a:cxn ang="0">
                  <a:pos x="212" y="107"/>
                </a:cxn>
                <a:cxn ang="0">
                  <a:pos x="212" y="107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4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649" y="1209"/>
              <a:ext cx="5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ea typeface="굴림" charset="-127"/>
                </a:rPr>
                <a:t>u</a:t>
              </a:r>
              <a:endParaRPr lang="en-US" altLang="ko-KR" dirty="0">
                <a:ea typeface="굴림" charset="-127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1702" y="1209"/>
              <a:ext cx="169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 = ?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58" name="Group 59"/>
          <p:cNvGrpSpPr>
            <a:grpSpLocks/>
          </p:cNvGrpSpPr>
          <p:nvPr/>
        </p:nvGrpSpPr>
        <p:grpSpPr bwMode="auto">
          <a:xfrm>
            <a:off x="2819400" y="4051772"/>
            <a:ext cx="352425" cy="274637"/>
            <a:chOff x="1784" y="2425"/>
            <a:chExt cx="222" cy="173"/>
          </a:xfrm>
        </p:grpSpPr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1784" y="2425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chemeClr val="hlink"/>
                  </a:solidFill>
                  <a:ea typeface="굴림" charset="-127"/>
                </a:rPr>
                <a:t>u</a:t>
              </a:r>
              <a:endParaRPr lang="en-US" altLang="ko-KR" sz="2000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838" y="2425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chemeClr val="hlink"/>
                  </a:solidFill>
                  <a:ea typeface="굴림" charset="-127"/>
                </a:rPr>
                <a:t> :5</a:t>
              </a:r>
              <a:endParaRPr lang="en-US" altLang="ko-KR" sz="2000">
                <a:solidFill>
                  <a:schemeClr val="hlink"/>
                </a:solidFill>
                <a:ea typeface="굴림" charset="-127"/>
              </a:endParaRPr>
            </a:p>
          </p:txBody>
        </p:sp>
      </p:grpSp>
      <p:grpSp>
        <p:nvGrpSpPr>
          <p:cNvPr id="61" name="Group 62"/>
          <p:cNvGrpSpPr>
            <a:grpSpLocks/>
          </p:cNvGrpSpPr>
          <p:nvPr/>
        </p:nvGrpSpPr>
        <p:grpSpPr bwMode="auto">
          <a:xfrm>
            <a:off x="1828800" y="2705572"/>
            <a:ext cx="788988" cy="1468437"/>
            <a:chOff x="1152" y="1536"/>
            <a:chExt cx="497" cy="925"/>
          </a:xfrm>
        </p:grpSpPr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299" y="227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굴림" charset="-127"/>
                </a:rPr>
                <a:t>1</a:t>
              </a:r>
              <a:endParaRPr lang="en-US" altLang="ko-KR">
                <a:ea typeface="굴림" charset="-127"/>
              </a:endParaRPr>
            </a:p>
          </p:txBody>
        </p:sp>
        <p:grpSp>
          <p:nvGrpSpPr>
            <p:cNvPr id="63" name="Group 64"/>
            <p:cNvGrpSpPr>
              <a:grpSpLocks/>
            </p:cNvGrpSpPr>
            <p:nvPr/>
          </p:nvGrpSpPr>
          <p:grpSpPr bwMode="auto">
            <a:xfrm>
              <a:off x="1152" y="1536"/>
              <a:ext cx="497" cy="925"/>
              <a:chOff x="1152" y="1536"/>
              <a:chExt cx="497" cy="925"/>
            </a:xfrm>
          </p:grpSpPr>
          <p:grpSp>
            <p:nvGrpSpPr>
              <p:cNvPr id="64" name="Group 65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68" name="Freeform 66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76"/>
                    </a:cxn>
                    <a:cxn ang="0">
                      <a:pos x="23" y="153"/>
                    </a:cxn>
                    <a:cxn ang="0">
                      <a:pos x="40" y="226"/>
                    </a:cxn>
                    <a:cxn ang="0">
                      <a:pos x="62" y="297"/>
                    </a:cxn>
                    <a:cxn ang="0">
                      <a:pos x="93" y="367"/>
                    </a:cxn>
                    <a:cxn ang="0">
                      <a:pos x="127" y="432"/>
                    </a:cxn>
                    <a:cxn ang="0">
                      <a:pos x="169" y="494"/>
                    </a:cxn>
                    <a:cxn ang="0">
                      <a:pos x="217" y="551"/>
                    </a:cxn>
                    <a:cxn ang="0">
                      <a:pos x="277" y="601"/>
                    </a:cxn>
                    <a:cxn ang="0">
                      <a:pos x="339" y="646"/>
                    </a:cxn>
                  </a:cxnLst>
                  <a:rect l="0" t="0" r="r" b="b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9" name="Freeform 67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/>
                  <a:ahLst/>
                  <a:cxnLst>
                    <a:cxn ang="0">
                      <a:pos x="209" y="105"/>
                    </a:cxn>
                    <a:cxn ang="0">
                      <a:pos x="209" y="91"/>
                    </a:cxn>
                    <a:cxn ang="0">
                      <a:pos x="206" y="74"/>
                    </a:cxn>
                    <a:cxn ang="0">
                      <a:pos x="200" y="60"/>
                    </a:cxn>
                    <a:cxn ang="0">
                      <a:pos x="192" y="46"/>
                    </a:cxn>
                    <a:cxn ang="0">
                      <a:pos x="180" y="31"/>
                    </a:cxn>
                    <a:cxn ang="0">
                      <a:pos x="166" y="20"/>
                    </a:cxn>
                    <a:cxn ang="0">
                      <a:pos x="155" y="12"/>
                    </a:cxn>
                    <a:cxn ang="0">
                      <a:pos x="138" y="6"/>
                    </a:cxn>
                    <a:cxn ang="0">
                      <a:pos x="121" y="3"/>
                    </a:cxn>
                    <a:cxn ang="0">
                      <a:pos x="104" y="0"/>
                    </a:cxn>
                    <a:cxn ang="0">
                      <a:pos x="87" y="3"/>
                    </a:cxn>
                    <a:cxn ang="0">
                      <a:pos x="70" y="6"/>
                    </a:cxn>
                    <a:cxn ang="0">
                      <a:pos x="56" y="12"/>
                    </a:cxn>
                    <a:cxn ang="0">
                      <a:pos x="42" y="20"/>
                    </a:cxn>
                    <a:cxn ang="0">
                      <a:pos x="31" y="31"/>
                    </a:cxn>
                    <a:cxn ang="0">
                      <a:pos x="19" y="46"/>
                    </a:cxn>
                    <a:cxn ang="0">
                      <a:pos x="11" y="60"/>
                    </a:cxn>
                    <a:cxn ang="0">
                      <a:pos x="5" y="74"/>
                    </a:cxn>
                    <a:cxn ang="0">
                      <a:pos x="0" y="91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5" y="142"/>
                    </a:cxn>
                    <a:cxn ang="0">
                      <a:pos x="11" y="156"/>
                    </a:cxn>
                    <a:cxn ang="0">
                      <a:pos x="19" y="170"/>
                    </a:cxn>
                    <a:cxn ang="0">
                      <a:pos x="31" y="181"/>
                    </a:cxn>
                    <a:cxn ang="0">
                      <a:pos x="42" y="192"/>
                    </a:cxn>
                    <a:cxn ang="0">
                      <a:pos x="56" y="201"/>
                    </a:cxn>
                    <a:cxn ang="0">
                      <a:pos x="70" y="206"/>
                    </a:cxn>
                    <a:cxn ang="0">
                      <a:pos x="87" y="212"/>
                    </a:cxn>
                    <a:cxn ang="0">
                      <a:pos x="104" y="212"/>
                    </a:cxn>
                    <a:cxn ang="0">
                      <a:pos x="121" y="212"/>
                    </a:cxn>
                    <a:cxn ang="0">
                      <a:pos x="138" y="206"/>
                    </a:cxn>
                    <a:cxn ang="0">
                      <a:pos x="155" y="201"/>
                    </a:cxn>
                    <a:cxn ang="0">
                      <a:pos x="166" y="192"/>
                    </a:cxn>
                    <a:cxn ang="0">
                      <a:pos x="180" y="181"/>
                    </a:cxn>
                    <a:cxn ang="0">
                      <a:pos x="192" y="170"/>
                    </a:cxn>
                    <a:cxn ang="0">
                      <a:pos x="200" y="156"/>
                    </a:cxn>
                    <a:cxn ang="0">
                      <a:pos x="206" y="142"/>
                    </a:cxn>
                    <a:cxn ang="0">
                      <a:pos x="209" y="125"/>
                    </a:cxn>
                    <a:cxn ang="0">
                      <a:pos x="211" y="108"/>
                    </a:cxn>
                    <a:cxn ang="0">
                      <a:pos x="211" y="108"/>
                    </a:cxn>
                  </a:cxnLst>
                  <a:rect l="0" t="0" r="r" b="b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5" name="Group 68"/>
              <p:cNvGrpSpPr>
                <a:grpSpLocks/>
              </p:cNvGrpSpPr>
              <p:nvPr/>
            </p:nvGrpSpPr>
            <p:grpSpPr bwMode="auto">
              <a:xfrm>
                <a:off x="1152" y="1536"/>
                <a:ext cx="239" cy="173"/>
                <a:chOff x="1784" y="2425"/>
                <a:chExt cx="182" cy="173"/>
              </a:xfrm>
            </p:grpSpPr>
            <p:sp>
              <p:nvSpPr>
                <p:cNvPr id="66" name="Rectangle 69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7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>
                      <a:solidFill>
                        <a:schemeClr val="hlink"/>
                      </a:solidFill>
                      <a:ea typeface="굴림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  <p:sp>
              <p:nvSpPr>
                <p:cNvPr id="6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>
                      <a:solidFill>
                        <a:schemeClr val="hlink"/>
                      </a:solidFill>
                      <a:ea typeface="굴림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70" name="Group 71"/>
          <p:cNvGrpSpPr>
            <a:grpSpLocks/>
          </p:cNvGrpSpPr>
          <p:nvPr/>
        </p:nvGrpSpPr>
        <p:grpSpPr bwMode="auto">
          <a:xfrm>
            <a:off x="3198813" y="2727797"/>
            <a:ext cx="3519487" cy="1522412"/>
            <a:chOff x="2016" y="1584"/>
            <a:chExt cx="2217" cy="959"/>
          </a:xfrm>
        </p:grpSpPr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0" y="39"/>
                </a:cxn>
                <a:cxn ang="0">
                  <a:pos x="81" y="0"/>
                </a:cxn>
                <a:cxn ang="0">
                  <a:pos x="33" y="79"/>
                </a:cxn>
                <a:cxn ang="0">
                  <a:pos x="16" y="5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0" y="39"/>
                </a:cxn>
                <a:cxn ang="0">
                  <a:pos x="81" y="0"/>
                </a:cxn>
                <a:cxn ang="0">
                  <a:pos x="33" y="79"/>
                </a:cxn>
                <a:cxn ang="0">
                  <a:pos x="14" y="5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2016" y="1584"/>
              <a:ext cx="2217" cy="959"/>
              <a:chOff x="2016" y="1584"/>
              <a:chExt cx="2217" cy="959"/>
            </a:xfrm>
          </p:grpSpPr>
          <p:grpSp>
            <p:nvGrpSpPr>
              <p:cNvPr id="74" name="Group 75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79" name="Freeform 76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/>
                  <a:ahLst/>
                  <a:cxnLst>
                    <a:cxn ang="0">
                      <a:pos x="0" y="728"/>
                    </a:cxn>
                    <a:cxn ang="0">
                      <a:pos x="149" y="702"/>
                    </a:cxn>
                    <a:cxn ang="0">
                      <a:pos x="299" y="685"/>
                    </a:cxn>
                    <a:cxn ang="0">
                      <a:pos x="451" y="669"/>
                    </a:cxn>
                    <a:cxn ang="0">
                      <a:pos x="607" y="654"/>
                    </a:cxn>
                    <a:cxn ang="0">
                      <a:pos x="759" y="638"/>
                    </a:cxn>
                    <a:cxn ang="0">
                      <a:pos x="912" y="615"/>
                    </a:cxn>
                    <a:cxn ang="0">
                      <a:pos x="1061" y="581"/>
                    </a:cxn>
                    <a:cxn ang="0">
                      <a:pos x="1202" y="536"/>
                    </a:cxn>
                    <a:cxn ang="0">
                      <a:pos x="1341" y="477"/>
                    </a:cxn>
                    <a:cxn ang="0">
                      <a:pos x="1471" y="398"/>
                    </a:cxn>
                    <a:cxn ang="0">
                      <a:pos x="1519" y="361"/>
                    </a:cxn>
                    <a:cxn ang="0">
                      <a:pos x="1564" y="324"/>
                    </a:cxn>
                    <a:cxn ang="0">
                      <a:pos x="1606" y="285"/>
                    </a:cxn>
                    <a:cxn ang="0">
                      <a:pos x="1648" y="245"/>
                    </a:cxn>
                    <a:cxn ang="0">
                      <a:pos x="1691" y="203"/>
                    </a:cxn>
                    <a:cxn ang="0">
                      <a:pos x="1733" y="161"/>
                    </a:cxn>
                    <a:cxn ang="0">
                      <a:pos x="1773" y="121"/>
                    </a:cxn>
                    <a:cxn ang="0">
                      <a:pos x="1815" y="79"/>
                    </a:cxn>
                    <a:cxn ang="0">
                      <a:pos x="1857" y="39"/>
                    </a:cxn>
                    <a:cxn ang="0">
                      <a:pos x="1900" y="0"/>
                    </a:cxn>
                  </a:cxnLst>
                  <a:rect l="0" t="0" r="r" b="b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0" name="Freeform 77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/>
                  <a:ahLst/>
                  <a:cxnLst>
                    <a:cxn ang="0">
                      <a:pos x="212" y="104"/>
                    </a:cxn>
                    <a:cxn ang="0">
                      <a:pos x="209" y="87"/>
                    </a:cxn>
                    <a:cxn ang="0">
                      <a:pos x="206" y="70"/>
                    </a:cxn>
                    <a:cxn ang="0">
                      <a:pos x="201" y="56"/>
                    </a:cxn>
                    <a:cxn ang="0">
                      <a:pos x="192" y="42"/>
                    </a:cxn>
                    <a:cxn ang="0">
                      <a:pos x="181" y="31"/>
                    </a:cxn>
                    <a:cxn ang="0">
                      <a:pos x="167" y="19"/>
                    </a:cxn>
                    <a:cxn ang="0">
                      <a:pos x="156" y="11"/>
                    </a:cxn>
                    <a:cxn ang="0">
                      <a:pos x="139" y="5"/>
                    </a:cxn>
                    <a:cxn ang="0">
                      <a:pos x="122" y="0"/>
                    </a:cxn>
                    <a:cxn ang="0">
                      <a:pos x="105" y="0"/>
                    </a:cxn>
                    <a:cxn ang="0">
                      <a:pos x="88" y="0"/>
                    </a:cxn>
                    <a:cxn ang="0">
                      <a:pos x="71" y="5"/>
                    </a:cxn>
                    <a:cxn ang="0">
                      <a:pos x="57" y="11"/>
                    </a:cxn>
                    <a:cxn ang="0">
                      <a:pos x="43" y="19"/>
                    </a:cxn>
                    <a:cxn ang="0">
                      <a:pos x="31" y="31"/>
                    </a:cxn>
                    <a:cxn ang="0">
                      <a:pos x="20" y="42"/>
                    </a:cxn>
                    <a:cxn ang="0">
                      <a:pos x="12" y="56"/>
                    </a:cxn>
                    <a:cxn ang="0">
                      <a:pos x="6" y="70"/>
                    </a:cxn>
                    <a:cxn ang="0">
                      <a:pos x="0" y="87"/>
                    </a:cxn>
                    <a:cxn ang="0">
                      <a:pos x="0" y="104"/>
                    </a:cxn>
                    <a:cxn ang="0">
                      <a:pos x="0" y="121"/>
                    </a:cxn>
                    <a:cxn ang="0">
                      <a:pos x="6" y="138"/>
                    </a:cxn>
                    <a:cxn ang="0">
                      <a:pos x="12" y="152"/>
                    </a:cxn>
                    <a:cxn ang="0">
                      <a:pos x="20" y="166"/>
                    </a:cxn>
                    <a:cxn ang="0">
                      <a:pos x="31" y="180"/>
                    </a:cxn>
                    <a:cxn ang="0">
                      <a:pos x="43" y="189"/>
                    </a:cxn>
                    <a:cxn ang="0">
                      <a:pos x="57" y="200"/>
                    </a:cxn>
                    <a:cxn ang="0">
                      <a:pos x="71" y="206"/>
                    </a:cxn>
                    <a:cxn ang="0">
                      <a:pos x="88" y="209"/>
                    </a:cxn>
                    <a:cxn ang="0">
                      <a:pos x="105" y="211"/>
                    </a:cxn>
                    <a:cxn ang="0">
                      <a:pos x="122" y="209"/>
                    </a:cxn>
                    <a:cxn ang="0">
                      <a:pos x="139" y="206"/>
                    </a:cxn>
                    <a:cxn ang="0">
                      <a:pos x="156" y="200"/>
                    </a:cxn>
                    <a:cxn ang="0">
                      <a:pos x="167" y="189"/>
                    </a:cxn>
                    <a:cxn ang="0">
                      <a:pos x="181" y="180"/>
                    </a:cxn>
                    <a:cxn ang="0">
                      <a:pos x="192" y="166"/>
                    </a:cxn>
                    <a:cxn ang="0">
                      <a:pos x="201" y="152"/>
                    </a:cxn>
                    <a:cxn ang="0">
                      <a:pos x="206" y="138"/>
                    </a:cxn>
                    <a:cxn ang="0">
                      <a:pos x="209" y="121"/>
                    </a:cxn>
                    <a:cxn ang="0">
                      <a:pos x="212" y="104"/>
                    </a:cxn>
                    <a:cxn ang="0">
                      <a:pos x="212" y="104"/>
                    </a:cxn>
                  </a:cxnLst>
                  <a:rect l="0" t="0" r="r" b="b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5" name="Rectangle 78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 b="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en-US" altLang="ko-KR">
                  <a:ea typeface="굴림" charset="-127"/>
                </a:endParaRPr>
              </a:p>
            </p:txBody>
          </p:sp>
          <p:grpSp>
            <p:nvGrpSpPr>
              <p:cNvPr id="76" name="Group 79"/>
              <p:cNvGrpSpPr>
                <a:grpSpLocks/>
              </p:cNvGrpSpPr>
              <p:nvPr/>
            </p:nvGrpSpPr>
            <p:grpSpPr bwMode="auto">
              <a:xfrm>
                <a:off x="3984" y="1584"/>
                <a:ext cx="249" cy="173"/>
                <a:chOff x="1784" y="2425"/>
                <a:chExt cx="165" cy="173"/>
              </a:xfrm>
            </p:grpSpPr>
            <p:sp>
              <p:nvSpPr>
                <p:cNvPr id="77" name="Rectangle 80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>
                      <a:solidFill>
                        <a:schemeClr val="hlink"/>
                      </a:solidFill>
                      <a:ea typeface="굴림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  <p:sp>
              <p:nvSpPr>
                <p:cNvPr id="78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1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>
                      <a:solidFill>
                        <a:schemeClr val="hlink"/>
                      </a:solidFill>
                      <a:ea typeface="굴림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81" name="Group 82"/>
          <p:cNvGrpSpPr>
            <a:grpSpLocks/>
          </p:cNvGrpSpPr>
          <p:nvPr/>
        </p:nvGrpSpPr>
        <p:grpSpPr bwMode="auto">
          <a:xfrm>
            <a:off x="6781800" y="1888009"/>
            <a:ext cx="600075" cy="1014413"/>
            <a:chOff x="4224" y="1118"/>
            <a:chExt cx="378" cy="639"/>
          </a:xfrm>
        </p:grpSpPr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81" y="36"/>
                </a:cxn>
                <a:cxn ang="0">
                  <a:pos x="0" y="76"/>
                </a:cxn>
                <a:cxn ang="0">
                  <a:pos x="48" y="0"/>
                </a:cxn>
                <a:cxn ang="0">
                  <a:pos x="62" y="17"/>
                </a:cxn>
              </a:cxnLst>
              <a:rect l="0" t="0" r="r" b="b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7"/>
                </a:cxn>
                <a:cxn ang="0">
                  <a:pos x="45" y="79"/>
                </a:cxn>
                <a:cxn ang="0">
                  <a:pos x="67" y="124"/>
                </a:cxn>
                <a:cxn ang="0">
                  <a:pos x="84" y="169"/>
                </a:cxn>
                <a:cxn ang="0">
                  <a:pos x="101" y="217"/>
                </a:cxn>
                <a:cxn ang="0">
                  <a:pos x="110" y="262"/>
                </a:cxn>
                <a:cxn ang="0">
                  <a:pos x="112" y="308"/>
                </a:cxn>
                <a:cxn ang="0">
                  <a:pos x="107" y="350"/>
                </a:cxn>
                <a:cxn ang="0">
                  <a:pos x="93" y="387"/>
                </a:cxn>
                <a:cxn ang="0">
                  <a:pos x="67" y="421"/>
                </a:cxn>
              </a:cxnLst>
              <a:rect l="0" t="0" r="r" b="b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4" name="Group 85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88" name="Freeform 86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/>
                <a:ahLst/>
                <a:cxnLst>
                  <a:cxn ang="0">
                    <a:pos x="209" y="104"/>
                  </a:cxn>
                  <a:cxn ang="0">
                    <a:pos x="209" y="124"/>
                  </a:cxn>
                  <a:cxn ang="0">
                    <a:pos x="206" y="141"/>
                  </a:cxn>
                  <a:cxn ang="0">
                    <a:pos x="201" y="155"/>
                  </a:cxn>
                  <a:cxn ang="0">
                    <a:pos x="192" y="169"/>
                  </a:cxn>
                  <a:cxn ang="0">
                    <a:pos x="181" y="180"/>
                  </a:cxn>
                  <a:cxn ang="0">
                    <a:pos x="167" y="192"/>
                  </a:cxn>
                  <a:cxn ang="0">
                    <a:pos x="155" y="200"/>
                  </a:cxn>
                  <a:cxn ang="0">
                    <a:pos x="138" y="206"/>
                  </a:cxn>
                  <a:cxn ang="0">
                    <a:pos x="122" y="211"/>
                  </a:cxn>
                  <a:cxn ang="0">
                    <a:pos x="105" y="211"/>
                  </a:cxn>
                  <a:cxn ang="0">
                    <a:pos x="88" y="211"/>
                  </a:cxn>
                  <a:cxn ang="0">
                    <a:pos x="71" y="206"/>
                  </a:cxn>
                  <a:cxn ang="0">
                    <a:pos x="57" y="200"/>
                  </a:cxn>
                  <a:cxn ang="0">
                    <a:pos x="42" y="192"/>
                  </a:cxn>
                  <a:cxn ang="0">
                    <a:pos x="31" y="180"/>
                  </a:cxn>
                  <a:cxn ang="0">
                    <a:pos x="20" y="169"/>
                  </a:cxn>
                  <a:cxn ang="0">
                    <a:pos x="11" y="155"/>
                  </a:cxn>
                  <a:cxn ang="0">
                    <a:pos x="6" y="141"/>
                  </a:cxn>
                  <a:cxn ang="0">
                    <a:pos x="0" y="124"/>
                  </a:cxn>
                  <a:cxn ang="0">
                    <a:pos x="0" y="107"/>
                  </a:cxn>
                  <a:cxn ang="0">
                    <a:pos x="0" y="90"/>
                  </a:cxn>
                  <a:cxn ang="0">
                    <a:pos x="6" y="73"/>
                  </a:cxn>
                  <a:cxn ang="0">
                    <a:pos x="11" y="59"/>
                  </a:cxn>
                  <a:cxn ang="0">
                    <a:pos x="20" y="45"/>
                  </a:cxn>
                  <a:cxn ang="0">
                    <a:pos x="31" y="31"/>
                  </a:cxn>
                  <a:cxn ang="0">
                    <a:pos x="42" y="19"/>
                  </a:cxn>
                  <a:cxn ang="0">
                    <a:pos x="57" y="11"/>
                  </a:cxn>
                  <a:cxn ang="0">
                    <a:pos x="71" y="5"/>
                  </a:cxn>
                  <a:cxn ang="0">
                    <a:pos x="88" y="3"/>
                  </a:cxn>
                  <a:cxn ang="0">
                    <a:pos x="105" y="0"/>
                  </a:cxn>
                  <a:cxn ang="0">
                    <a:pos x="122" y="3"/>
                  </a:cxn>
                  <a:cxn ang="0">
                    <a:pos x="138" y="5"/>
                  </a:cxn>
                  <a:cxn ang="0">
                    <a:pos x="155" y="11"/>
                  </a:cxn>
                  <a:cxn ang="0">
                    <a:pos x="167" y="19"/>
                  </a:cxn>
                  <a:cxn ang="0">
                    <a:pos x="181" y="31"/>
                  </a:cxn>
                  <a:cxn ang="0">
                    <a:pos x="192" y="45"/>
                  </a:cxn>
                  <a:cxn ang="0">
                    <a:pos x="201" y="59"/>
                  </a:cxn>
                  <a:cxn ang="0">
                    <a:pos x="206" y="73"/>
                  </a:cxn>
                  <a:cxn ang="0">
                    <a:pos x="209" y="90"/>
                  </a:cxn>
                  <a:cxn ang="0">
                    <a:pos x="212" y="107"/>
                  </a:cxn>
                  <a:cxn ang="0">
                    <a:pos x="209" y="104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87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/>
                <a:ahLst/>
                <a:cxnLst>
                  <a:cxn ang="0">
                    <a:pos x="209" y="104"/>
                  </a:cxn>
                  <a:cxn ang="0">
                    <a:pos x="209" y="90"/>
                  </a:cxn>
                  <a:cxn ang="0">
                    <a:pos x="206" y="73"/>
                  </a:cxn>
                  <a:cxn ang="0">
                    <a:pos x="201" y="59"/>
                  </a:cxn>
                  <a:cxn ang="0">
                    <a:pos x="192" y="45"/>
                  </a:cxn>
                  <a:cxn ang="0">
                    <a:pos x="181" y="31"/>
                  </a:cxn>
                  <a:cxn ang="0">
                    <a:pos x="167" y="19"/>
                  </a:cxn>
                  <a:cxn ang="0">
                    <a:pos x="155" y="11"/>
                  </a:cxn>
                  <a:cxn ang="0">
                    <a:pos x="138" y="5"/>
                  </a:cxn>
                  <a:cxn ang="0">
                    <a:pos x="122" y="3"/>
                  </a:cxn>
                  <a:cxn ang="0">
                    <a:pos x="105" y="0"/>
                  </a:cxn>
                  <a:cxn ang="0">
                    <a:pos x="88" y="3"/>
                  </a:cxn>
                  <a:cxn ang="0">
                    <a:pos x="71" y="5"/>
                  </a:cxn>
                  <a:cxn ang="0">
                    <a:pos x="57" y="11"/>
                  </a:cxn>
                  <a:cxn ang="0">
                    <a:pos x="42" y="19"/>
                  </a:cxn>
                  <a:cxn ang="0">
                    <a:pos x="31" y="31"/>
                  </a:cxn>
                  <a:cxn ang="0">
                    <a:pos x="20" y="45"/>
                  </a:cxn>
                  <a:cxn ang="0">
                    <a:pos x="11" y="59"/>
                  </a:cxn>
                  <a:cxn ang="0">
                    <a:pos x="6" y="73"/>
                  </a:cxn>
                  <a:cxn ang="0">
                    <a:pos x="0" y="90"/>
                  </a:cxn>
                  <a:cxn ang="0">
                    <a:pos x="0" y="107"/>
                  </a:cxn>
                  <a:cxn ang="0">
                    <a:pos x="0" y="124"/>
                  </a:cxn>
                  <a:cxn ang="0">
                    <a:pos x="6" y="141"/>
                  </a:cxn>
                  <a:cxn ang="0">
                    <a:pos x="11" y="155"/>
                  </a:cxn>
                  <a:cxn ang="0">
                    <a:pos x="20" y="169"/>
                  </a:cxn>
                  <a:cxn ang="0">
                    <a:pos x="31" y="180"/>
                  </a:cxn>
                  <a:cxn ang="0">
                    <a:pos x="42" y="192"/>
                  </a:cxn>
                  <a:cxn ang="0">
                    <a:pos x="57" y="200"/>
                  </a:cxn>
                  <a:cxn ang="0">
                    <a:pos x="71" y="206"/>
                  </a:cxn>
                  <a:cxn ang="0">
                    <a:pos x="88" y="211"/>
                  </a:cxn>
                  <a:cxn ang="0">
                    <a:pos x="105" y="211"/>
                  </a:cxn>
                  <a:cxn ang="0">
                    <a:pos x="122" y="211"/>
                  </a:cxn>
                  <a:cxn ang="0">
                    <a:pos x="138" y="206"/>
                  </a:cxn>
                  <a:cxn ang="0">
                    <a:pos x="155" y="200"/>
                  </a:cxn>
                  <a:cxn ang="0">
                    <a:pos x="167" y="192"/>
                  </a:cxn>
                  <a:cxn ang="0">
                    <a:pos x="181" y="180"/>
                  </a:cxn>
                  <a:cxn ang="0">
                    <a:pos x="192" y="169"/>
                  </a:cxn>
                  <a:cxn ang="0">
                    <a:pos x="201" y="155"/>
                  </a:cxn>
                  <a:cxn ang="0">
                    <a:pos x="206" y="141"/>
                  </a:cxn>
                  <a:cxn ang="0">
                    <a:pos x="209" y="124"/>
                  </a:cxn>
                  <a:cxn ang="0">
                    <a:pos x="212" y="107"/>
                  </a:cxn>
                  <a:cxn ang="0">
                    <a:pos x="212" y="107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88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en-US" altLang="ko-KR">
                  <a:ea typeface="굴림" charset="-127"/>
                </a:endParaRPr>
              </a:p>
            </p:txBody>
          </p:sp>
        </p:grpSp>
        <p:grpSp>
          <p:nvGrpSpPr>
            <p:cNvPr id="85" name="Group 89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86" name="Rectangle 90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114FFB"/>
                    </a:solidFill>
                    <a:ea typeface="굴림" charset="-127"/>
                  </a:rPr>
                  <a:t>u</a:t>
                </a:r>
                <a:endParaRPr lang="en-US" altLang="ko-KR" sz="2000">
                  <a:solidFill>
                    <a:srgbClr val="114FFB"/>
                  </a:solidFill>
                  <a:ea typeface="굴림" charset="-127"/>
                </a:endParaRPr>
              </a:p>
            </p:txBody>
          </p:sp>
          <p:sp>
            <p:nvSpPr>
              <p:cNvPr id="87" name="Rectangle 91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114FFB"/>
                    </a:solidFill>
                    <a:ea typeface="굴림" charset="-127"/>
                  </a:rPr>
                  <a:t> = 7</a:t>
                </a:r>
                <a:endParaRPr lang="en-US" altLang="ko-KR" sz="2000">
                  <a:solidFill>
                    <a:srgbClr val="114FFB"/>
                  </a:solidFill>
                  <a:ea typeface="굴림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14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本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，为本人学习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架构以及并发程序设计的一些心得与收获。主要内容包括：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简单介绍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的架构，部分主要模块及其功能</a:t>
            </a:r>
            <a:r>
              <a:rPr lang="en-US" altLang="zh-CN" sz="2000" dirty="0" smtClean="0"/>
              <a:t>(Cache Structure, </a:t>
            </a:r>
            <a:r>
              <a:rPr lang="en-US" altLang="zh-CN" sz="2000" dirty="0"/>
              <a:t>Cache Line </a:t>
            </a:r>
            <a:r>
              <a:rPr lang="en-US" altLang="zh-CN" sz="2000" dirty="0" smtClean="0"/>
              <a:t>, Set-Way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r>
              <a:rPr lang="en-US" altLang="zh-CN" sz="2000" dirty="0" smtClean="0"/>
              <a:t>Cache Coherence</a:t>
            </a:r>
            <a:r>
              <a:rPr lang="zh-CN" altLang="en-US" sz="2000" dirty="0" smtClean="0"/>
              <a:t>算法 </a:t>
            </a:r>
            <a:r>
              <a:rPr lang="en-US" altLang="zh-CN" sz="2000" dirty="0" smtClean="0"/>
              <a:t>(MESI, MOESI)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r>
              <a:rPr lang="en-US" altLang="zh-CN" sz="2000" dirty="0" smtClean="0"/>
              <a:t>CPU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 Ordering</a:t>
            </a:r>
            <a:r>
              <a:rPr lang="zh-CN" altLang="en-US" sz="2000" dirty="0" smtClean="0"/>
              <a:t>模型 </a:t>
            </a:r>
            <a:r>
              <a:rPr lang="en-US" altLang="zh-CN" sz="2000" dirty="0" smtClean="0"/>
              <a:t>(Atomic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Reorder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Memory Barrier (Compiler, CPU)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Lock Instruction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Load Acquire/Store Release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r>
              <a:rPr lang="zh-CN" altLang="en-US" sz="2000" dirty="0" smtClean="0"/>
              <a:t>并发程序设计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实现一个</a:t>
            </a:r>
            <a:r>
              <a:rPr lang="en-US" altLang="zh-CN" sz="2000" dirty="0" smtClean="0"/>
              <a:t>Spinlock</a:t>
            </a:r>
            <a:r>
              <a:rPr lang="zh-CN" altLang="en-US" sz="2000" dirty="0" smtClean="0"/>
              <a:t>，纠正一个</a:t>
            </a:r>
            <a:r>
              <a:rPr lang="en-US" altLang="zh-CN" sz="2000" dirty="0" smtClean="0"/>
              <a:t>Lock-Free Algorithm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Volatile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Race (False-Sharing, Per-Processor Data))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77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/>
              <a:t> </a:t>
            </a:r>
            <a:r>
              <a:rPr lang="en-US" altLang="zh-CN" dirty="0" smtClean="0"/>
              <a:t>Write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Write Back </a:t>
            </a:r>
            <a:r>
              <a:rPr lang="en-US" altLang="zh-CN" sz="2000" dirty="0" err="1" smtClean="0"/>
              <a:t>vs</a:t>
            </a:r>
            <a:r>
              <a:rPr lang="en-US" altLang="zh-CN" sz="2000" dirty="0" smtClean="0"/>
              <a:t> Write Through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800" dirty="0" smtClean="0"/>
              <a:t>Write Back</a:t>
            </a:r>
          </a:p>
          <a:p>
            <a:pPr lvl="2"/>
            <a:r>
              <a:rPr lang="zh-CN" altLang="en-US" sz="1400" dirty="0" smtClean="0"/>
              <a:t>脏数据，写出到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sz="1400" dirty="0" smtClean="0"/>
              <a:t>Write Miss </a:t>
            </a:r>
          </a:p>
          <a:p>
            <a:pPr lvl="3"/>
            <a:r>
              <a:rPr lang="en-US" altLang="zh-CN" sz="1000" dirty="0" smtClean="0"/>
              <a:t>Read Cache Line</a:t>
            </a:r>
            <a:r>
              <a:rPr lang="zh-CN" altLang="en-US" sz="1000" dirty="0" smtClean="0"/>
              <a:t>；</a:t>
            </a:r>
            <a:endParaRPr lang="en-US" altLang="zh-CN" sz="1000" dirty="0" smtClean="0"/>
          </a:p>
          <a:p>
            <a:pPr lvl="3"/>
            <a:r>
              <a:rPr lang="en-US" altLang="zh-CN" sz="1000" dirty="0" smtClean="0"/>
              <a:t>Write Allocate</a:t>
            </a:r>
            <a:r>
              <a:rPr lang="zh-CN" altLang="en-US" sz="1000" dirty="0" smtClean="0"/>
              <a:t>；</a:t>
            </a:r>
            <a:endParaRPr lang="en-US" altLang="zh-CN" sz="1000" dirty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Write Through</a:t>
            </a:r>
          </a:p>
          <a:p>
            <a:pPr lvl="2"/>
            <a:r>
              <a:rPr lang="zh-CN" altLang="en-US" sz="1400" dirty="0" smtClean="0"/>
              <a:t>脏数据，写穿到</a:t>
            </a:r>
            <a:r>
              <a:rPr lang="en-US" altLang="zh-CN" sz="1400" dirty="0" smtClean="0"/>
              <a:t>Memory;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 smtClean="0"/>
              <a:t>Write Hit</a:t>
            </a:r>
          </a:p>
          <a:p>
            <a:pPr lvl="3"/>
            <a:r>
              <a:rPr lang="zh-CN" altLang="en-US" sz="1000" dirty="0" smtClean="0"/>
              <a:t>更新</a:t>
            </a:r>
            <a:r>
              <a:rPr lang="en-US" altLang="zh-CN" sz="1000" dirty="0" smtClean="0"/>
              <a:t>Cache</a:t>
            </a:r>
            <a:r>
              <a:rPr lang="zh-CN" altLang="en-US" sz="1000" dirty="0" smtClean="0"/>
              <a:t>；</a:t>
            </a:r>
            <a:endParaRPr lang="en-US" altLang="zh-CN" sz="1000" dirty="0"/>
          </a:p>
          <a:p>
            <a:pPr lvl="3"/>
            <a:endParaRPr lang="en-US" altLang="zh-CN" sz="1000" dirty="0" smtClean="0"/>
          </a:p>
          <a:p>
            <a:pPr lvl="2"/>
            <a:r>
              <a:rPr lang="en-US" altLang="zh-CN" sz="1400" dirty="0" smtClean="0"/>
              <a:t>Write Miss</a:t>
            </a:r>
          </a:p>
          <a:p>
            <a:pPr lvl="3"/>
            <a:r>
              <a:rPr lang="zh-CN" altLang="en-US" sz="1000" dirty="0" smtClean="0"/>
              <a:t>绕过</a:t>
            </a:r>
            <a:r>
              <a:rPr lang="en-US" altLang="zh-CN" sz="1000" dirty="0" smtClean="0"/>
              <a:t>Cache</a:t>
            </a:r>
            <a:r>
              <a:rPr lang="zh-CN" altLang="en-US" sz="1000" dirty="0" smtClean="0"/>
              <a:t>，直接写</a:t>
            </a:r>
            <a:r>
              <a:rPr lang="en-US" altLang="zh-CN" sz="1000" dirty="0" smtClean="0"/>
              <a:t>memory;</a:t>
            </a:r>
            <a:endParaRPr lang="zh-CN" altLang="en-US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40768"/>
            <a:ext cx="2409944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52936"/>
            <a:ext cx="2592288" cy="33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Write Policy(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Write Invalidate </a:t>
            </a:r>
            <a:r>
              <a:rPr lang="en-US" altLang="zh-CN" sz="2000" dirty="0" err="1" smtClean="0"/>
              <a:t>vs</a:t>
            </a:r>
            <a:r>
              <a:rPr lang="en-US" altLang="zh-CN" sz="2000" dirty="0" smtClean="0"/>
              <a:t> Write Update</a:t>
            </a:r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Write Invalidate</a:t>
            </a:r>
          </a:p>
          <a:p>
            <a:pPr lvl="2"/>
            <a:r>
              <a:rPr lang="en-US" altLang="zh-CN" sz="1400" dirty="0" smtClean="0"/>
              <a:t>Write</a:t>
            </a:r>
            <a:r>
              <a:rPr lang="zh-CN" altLang="en-US" sz="1400" dirty="0" smtClean="0"/>
              <a:t>时，同时发出</a:t>
            </a:r>
            <a:r>
              <a:rPr lang="en-US" altLang="zh-CN" sz="1400" dirty="0" smtClean="0"/>
              <a:t>Invalidate</a:t>
            </a:r>
            <a:r>
              <a:rPr lang="zh-CN" altLang="en-US" sz="1400" dirty="0" smtClean="0"/>
              <a:t>消息，使得所有其他</a:t>
            </a:r>
            <a:r>
              <a:rPr lang="en-US" altLang="zh-CN" sz="1400" dirty="0" smtClean="0"/>
              <a:t>CPU L1/L2 Cache</a:t>
            </a:r>
            <a:r>
              <a:rPr lang="zh-CN" altLang="en-US" sz="1400" dirty="0" smtClean="0"/>
              <a:t>中同一</a:t>
            </a:r>
            <a:r>
              <a:rPr lang="en-US" altLang="zh-CN" sz="1400" dirty="0" smtClean="0"/>
              <a:t>Cache Line</a:t>
            </a:r>
            <a:r>
              <a:rPr lang="zh-CN" altLang="en-US" sz="1400" dirty="0" smtClean="0"/>
              <a:t>失效；</a:t>
            </a:r>
            <a:endParaRPr lang="en-US" altLang="zh-CN" sz="1400" dirty="0"/>
          </a:p>
          <a:p>
            <a:pPr lvl="2"/>
            <a:r>
              <a:rPr lang="zh-CN" altLang="en-US" sz="1400" dirty="0" smtClean="0"/>
              <a:t>优势：</a:t>
            </a:r>
            <a:r>
              <a:rPr lang="zh-CN" altLang="en-US" sz="1400" dirty="0"/>
              <a:t>实现</a:t>
            </a:r>
            <a:r>
              <a:rPr lang="zh-CN" altLang="en-US" sz="1400" dirty="0" smtClean="0"/>
              <a:t>简单；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不足：会导致其他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再次读取时出现</a:t>
            </a:r>
            <a:r>
              <a:rPr lang="en-US" altLang="zh-CN" sz="1400" dirty="0" smtClean="0"/>
              <a:t>Cache Miss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Write Update</a:t>
            </a:r>
          </a:p>
          <a:p>
            <a:pPr lvl="2"/>
            <a:r>
              <a:rPr lang="en-US" altLang="zh-CN" sz="1400" dirty="0" smtClean="0"/>
              <a:t>Write</a:t>
            </a:r>
            <a:r>
              <a:rPr lang="zh-CN" altLang="en-US" sz="1400" dirty="0" smtClean="0"/>
              <a:t>时，同时更新其他</a:t>
            </a:r>
            <a:r>
              <a:rPr lang="en-US" altLang="zh-CN" sz="1400" dirty="0" smtClean="0"/>
              <a:t>CPU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L1/L2 Cache</a:t>
            </a:r>
            <a:r>
              <a:rPr lang="zh-CN" altLang="en-US" sz="1400" dirty="0" smtClean="0"/>
              <a:t>中同一</a:t>
            </a:r>
            <a:r>
              <a:rPr lang="en-US" altLang="zh-CN" sz="1400" dirty="0" smtClean="0"/>
              <a:t>Cache Line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优势：对应</a:t>
            </a:r>
            <a:r>
              <a:rPr lang="en-US" altLang="zh-CN" sz="1400" dirty="0" smtClean="0"/>
              <a:t>write Invalidate</a:t>
            </a:r>
            <a:r>
              <a:rPr lang="zh-CN" altLang="en-US" sz="1400" dirty="0" smtClean="0"/>
              <a:t>的不足；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不足：对应</a:t>
            </a:r>
            <a:r>
              <a:rPr lang="en-US" altLang="zh-CN" sz="1400" dirty="0" smtClean="0"/>
              <a:t>write invalidate</a:t>
            </a:r>
            <a:r>
              <a:rPr lang="zh-CN" altLang="en-US" sz="1400" dirty="0" smtClean="0"/>
              <a:t>的优势；</a:t>
            </a:r>
            <a:endParaRPr lang="en-US" altLang="zh-CN" sz="1400" dirty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选择</a:t>
            </a:r>
            <a:endParaRPr lang="en-US" altLang="zh-CN" sz="1800" dirty="0" smtClean="0"/>
          </a:p>
          <a:p>
            <a:pPr lvl="2"/>
            <a:r>
              <a:rPr lang="zh-CN" altLang="en-US" sz="1400" dirty="0" smtClean="0"/>
              <a:t>目前，基本都是</a:t>
            </a:r>
            <a:r>
              <a:rPr lang="en-US" altLang="zh-CN" sz="1400" dirty="0" smtClean="0"/>
              <a:t>Write Invalidate</a:t>
            </a:r>
            <a:r>
              <a:rPr lang="zh-CN" altLang="en-US" sz="1400" dirty="0" smtClean="0"/>
              <a:t>方式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17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Solve Cache Coherence Problem(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Write-Through Invalidate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911945" y="4246215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31183" y="4246215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85045" y="4555777"/>
            <a:ext cx="1681163" cy="1008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85045" y="4581177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945783" y="4658965"/>
            <a:ext cx="8064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I/O devices</a:t>
            </a:r>
            <a:endParaRPr lang="en-US" altLang="ko-KR">
              <a:ea typeface="굴림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58133" y="5352702"/>
            <a:ext cx="6048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Memory</a:t>
            </a:r>
            <a:endParaRPr lang="en-US" altLang="ko-KR">
              <a:ea typeface="굴림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18358" y="3909665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418358" y="3071465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083395" y="2399952"/>
            <a:ext cx="671513" cy="671513"/>
          </a:xfrm>
          <a:custGeom>
            <a:avLst/>
            <a:gdLst/>
            <a:ahLst/>
            <a:cxnLst>
              <a:cxn ang="0">
                <a:pos x="420" y="209"/>
              </a:cxn>
              <a:cxn ang="0">
                <a:pos x="420" y="245"/>
              </a:cxn>
              <a:cxn ang="0">
                <a:pos x="412" y="276"/>
              </a:cxn>
              <a:cxn ang="0">
                <a:pos x="398" y="307"/>
              </a:cxn>
              <a:cxn ang="0">
                <a:pos x="381" y="336"/>
              </a:cxn>
              <a:cxn ang="0">
                <a:pos x="361" y="361"/>
              </a:cxn>
              <a:cxn ang="0">
                <a:pos x="336" y="381"/>
              </a:cxn>
              <a:cxn ang="0">
                <a:pos x="307" y="398"/>
              </a:cxn>
              <a:cxn ang="0">
                <a:pos x="279" y="412"/>
              </a:cxn>
              <a:cxn ang="0">
                <a:pos x="245" y="420"/>
              </a:cxn>
              <a:cxn ang="0">
                <a:pos x="211" y="423"/>
              </a:cxn>
              <a:cxn ang="0">
                <a:pos x="178" y="420"/>
              </a:cxn>
              <a:cxn ang="0">
                <a:pos x="144" y="412"/>
              </a:cxn>
              <a:cxn ang="0">
                <a:pos x="113" y="398"/>
              </a:cxn>
              <a:cxn ang="0">
                <a:pos x="87" y="381"/>
              </a:cxn>
              <a:cxn ang="0">
                <a:pos x="62" y="361"/>
              </a:cxn>
              <a:cxn ang="0">
                <a:pos x="39" y="336"/>
              </a:cxn>
              <a:cxn ang="0">
                <a:pos x="22" y="307"/>
              </a:cxn>
              <a:cxn ang="0">
                <a:pos x="11" y="276"/>
              </a:cxn>
              <a:cxn ang="0">
                <a:pos x="3" y="245"/>
              </a:cxn>
              <a:cxn ang="0">
                <a:pos x="0" y="212"/>
              </a:cxn>
              <a:cxn ang="0">
                <a:pos x="3" y="178"/>
              </a:cxn>
              <a:cxn ang="0">
                <a:pos x="11" y="144"/>
              </a:cxn>
              <a:cxn ang="0">
                <a:pos x="22" y="113"/>
              </a:cxn>
              <a:cxn ang="0">
                <a:pos x="39" y="85"/>
              </a:cxn>
              <a:cxn ang="0">
                <a:pos x="62" y="62"/>
              </a:cxn>
              <a:cxn ang="0">
                <a:pos x="87" y="39"/>
              </a:cxn>
              <a:cxn ang="0">
                <a:pos x="113" y="22"/>
              </a:cxn>
              <a:cxn ang="0">
                <a:pos x="144" y="11"/>
              </a:cxn>
              <a:cxn ang="0">
                <a:pos x="178" y="3"/>
              </a:cxn>
              <a:cxn ang="0">
                <a:pos x="211" y="0"/>
              </a:cxn>
              <a:cxn ang="0">
                <a:pos x="245" y="3"/>
              </a:cxn>
              <a:cxn ang="0">
                <a:pos x="279" y="11"/>
              </a:cxn>
              <a:cxn ang="0">
                <a:pos x="307" y="22"/>
              </a:cxn>
              <a:cxn ang="0">
                <a:pos x="336" y="39"/>
              </a:cxn>
              <a:cxn ang="0">
                <a:pos x="361" y="62"/>
              </a:cxn>
              <a:cxn ang="0">
                <a:pos x="381" y="85"/>
              </a:cxn>
              <a:cxn ang="0">
                <a:pos x="398" y="113"/>
              </a:cxn>
              <a:cxn ang="0">
                <a:pos x="412" y="144"/>
              </a:cxn>
              <a:cxn ang="0">
                <a:pos x="420" y="178"/>
              </a:cxn>
              <a:cxn ang="0">
                <a:pos x="423" y="212"/>
              </a:cxn>
              <a:cxn ang="0">
                <a:pos x="420" y="209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083395" y="2399952"/>
            <a:ext cx="671513" cy="671513"/>
          </a:xfrm>
          <a:custGeom>
            <a:avLst/>
            <a:gdLst/>
            <a:ahLst/>
            <a:cxnLst>
              <a:cxn ang="0">
                <a:pos x="420" y="209"/>
              </a:cxn>
              <a:cxn ang="0">
                <a:pos x="420" y="178"/>
              </a:cxn>
              <a:cxn ang="0">
                <a:pos x="412" y="144"/>
              </a:cxn>
              <a:cxn ang="0">
                <a:pos x="398" y="113"/>
              </a:cxn>
              <a:cxn ang="0">
                <a:pos x="381" y="85"/>
              </a:cxn>
              <a:cxn ang="0">
                <a:pos x="361" y="62"/>
              </a:cxn>
              <a:cxn ang="0">
                <a:pos x="336" y="39"/>
              </a:cxn>
              <a:cxn ang="0">
                <a:pos x="307" y="22"/>
              </a:cxn>
              <a:cxn ang="0">
                <a:pos x="279" y="11"/>
              </a:cxn>
              <a:cxn ang="0">
                <a:pos x="245" y="3"/>
              </a:cxn>
              <a:cxn ang="0">
                <a:pos x="211" y="0"/>
              </a:cxn>
              <a:cxn ang="0">
                <a:pos x="178" y="3"/>
              </a:cxn>
              <a:cxn ang="0">
                <a:pos x="144" y="11"/>
              </a:cxn>
              <a:cxn ang="0">
                <a:pos x="113" y="22"/>
              </a:cxn>
              <a:cxn ang="0">
                <a:pos x="87" y="39"/>
              </a:cxn>
              <a:cxn ang="0">
                <a:pos x="62" y="62"/>
              </a:cxn>
              <a:cxn ang="0">
                <a:pos x="39" y="85"/>
              </a:cxn>
              <a:cxn ang="0">
                <a:pos x="22" y="113"/>
              </a:cxn>
              <a:cxn ang="0">
                <a:pos x="11" y="144"/>
              </a:cxn>
              <a:cxn ang="0">
                <a:pos x="3" y="178"/>
              </a:cxn>
              <a:cxn ang="0">
                <a:pos x="0" y="212"/>
              </a:cxn>
              <a:cxn ang="0">
                <a:pos x="3" y="245"/>
              </a:cxn>
              <a:cxn ang="0">
                <a:pos x="11" y="276"/>
              </a:cxn>
              <a:cxn ang="0">
                <a:pos x="22" y="307"/>
              </a:cxn>
              <a:cxn ang="0">
                <a:pos x="39" y="336"/>
              </a:cxn>
              <a:cxn ang="0">
                <a:pos x="62" y="361"/>
              </a:cxn>
              <a:cxn ang="0">
                <a:pos x="87" y="381"/>
              </a:cxn>
              <a:cxn ang="0">
                <a:pos x="113" y="398"/>
              </a:cxn>
              <a:cxn ang="0">
                <a:pos x="144" y="412"/>
              </a:cxn>
              <a:cxn ang="0">
                <a:pos x="178" y="420"/>
              </a:cxn>
              <a:cxn ang="0">
                <a:pos x="211" y="423"/>
              </a:cxn>
              <a:cxn ang="0">
                <a:pos x="245" y="420"/>
              </a:cxn>
              <a:cxn ang="0">
                <a:pos x="279" y="412"/>
              </a:cxn>
              <a:cxn ang="0">
                <a:pos x="307" y="398"/>
              </a:cxn>
              <a:cxn ang="0">
                <a:pos x="336" y="381"/>
              </a:cxn>
              <a:cxn ang="0">
                <a:pos x="361" y="361"/>
              </a:cxn>
              <a:cxn ang="0">
                <a:pos x="381" y="336"/>
              </a:cxn>
              <a:cxn ang="0">
                <a:pos x="398" y="307"/>
              </a:cxn>
              <a:cxn ang="0">
                <a:pos x="412" y="276"/>
              </a:cxn>
              <a:cxn ang="0">
                <a:pos x="420" y="245"/>
              </a:cxn>
              <a:cxn ang="0">
                <a:pos x="423" y="212"/>
              </a:cxn>
              <a:cxn ang="0">
                <a:pos x="423" y="212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11945" y="3238152"/>
            <a:ext cx="1009650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5" descr="5%"/>
          <p:cNvSpPr>
            <a:spLocks noChangeArrowheads="1"/>
          </p:cNvSpPr>
          <p:nvPr/>
        </p:nvSpPr>
        <p:spPr bwMode="auto">
          <a:xfrm>
            <a:off x="1911945" y="3238152"/>
            <a:ext cx="1009650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324695" y="2647602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396133" y="2709515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>
              <a:ea typeface="굴림" charset="-127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365970" y="3328640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282333" y="4246215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601170" y="390966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601170" y="3071465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4266208" y="2399952"/>
            <a:ext cx="671512" cy="671513"/>
          </a:xfrm>
          <a:custGeom>
            <a:avLst/>
            <a:gdLst/>
            <a:ahLst/>
            <a:cxnLst>
              <a:cxn ang="0">
                <a:pos x="423" y="209"/>
              </a:cxn>
              <a:cxn ang="0">
                <a:pos x="420" y="245"/>
              </a:cxn>
              <a:cxn ang="0">
                <a:pos x="412" y="276"/>
              </a:cxn>
              <a:cxn ang="0">
                <a:pos x="400" y="307"/>
              </a:cxn>
              <a:cxn ang="0">
                <a:pos x="384" y="336"/>
              </a:cxn>
              <a:cxn ang="0">
                <a:pos x="361" y="361"/>
              </a:cxn>
              <a:cxn ang="0">
                <a:pos x="338" y="381"/>
              </a:cxn>
              <a:cxn ang="0">
                <a:pos x="310" y="398"/>
              </a:cxn>
              <a:cxn ang="0">
                <a:pos x="279" y="412"/>
              </a:cxn>
              <a:cxn ang="0">
                <a:pos x="245" y="420"/>
              </a:cxn>
              <a:cxn ang="0">
                <a:pos x="211" y="423"/>
              </a:cxn>
              <a:cxn ang="0">
                <a:pos x="177" y="420"/>
              </a:cxn>
              <a:cxn ang="0">
                <a:pos x="146" y="412"/>
              </a:cxn>
              <a:cxn ang="0">
                <a:pos x="115" y="398"/>
              </a:cxn>
              <a:cxn ang="0">
                <a:pos x="87" y="381"/>
              </a:cxn>
              <a:cxn ang="0">
                <a:pos x="62" y="361"/>
              </a:cxn>
              <a:cxn ang="0">
                <a:pos x="42" y="336"/>
              </a:cxn>
              <a:cxn ang="0">
                <a:pos x="25" y="307"/>
              </a:cxn>
              <a:cxn ang="0">
                <a:pos x="11" y="276"/>
              </a:cxn>
              <a:cxn ang="0">
                <a:pos x="2" y="245"/>
              </a:cxn>
              <a:cxn ang="0">
                <a:pos x="0" y="212"/>
              </a:cxn>
              <a:cxn ang="0">
                <a:pos x="2" y="178"/>
              </a:cxn>
              <a:cxn ang="0">
                <a:pos x="11" y="144"/>
              </a:cxn>
              <a:cxn ang="0">
                <a:pos x="25" y="113"/>
              </a:cxn>
              <a:cxn ang="0">
                <a:pos x="42" y="85"/>
              </a:cxn>
              <a:cxn ang="0">
                <a:pos x="62" y="62"/>
              </a:cxn>
              <a:cxn ang="0">
                <a:pos x="87" y="39"/>
              </a:cxn>
              <a:cxn ang="0">
                <a:pos x="115" y="22"/>
              </a:cxn>
              <a:cxn ang="0">
                <a:pos x="146" y="11"/>
              </a:cxn>
              <a:cxn ang="0">
                <a:pos x="177" y="3"/>
              </a:cxn>
              <a:cxn ang="0">
                <a:pos x="211" y="0"/>
              </a:cxn>
              <a:cxn ang="0">
                <a:pos x="245" y="3"/>
              </a:cxn>
              <a:cxn ang="0">
                <a:pos x="279" y="11"/>
              </a:cxn>
              <a:cxn ang="0">
                <a:pos x="310" y="22"/>
              </a:cxn>
              <a:cxn ang="0">
                <a:pos x="338" y="39"/>
              </a:cxn>
              <a:cxn ang="0">
                <a:pos x="361" y="62"/>
              </a:cxn>
              <a:cxn ang="0">
                <a:pos x="384" y="85"/>
              </a:cxn>
              <a:cxn ang="0">
                <a:pos x="400" y="113"/>
              </a:cxn>
              <a:cxn ang="0">
                <a:pos x="412" y="144"/>
              </a:cxn>
              <a:cxn ang="0">
                <a:pos x="420" y="178"/>
              </a:cxn>
              <a:cxn ang="0">
                <a:pos x="423" y="212"/>
              </a:cxn>
              <a:cxn ang="0">
                <a:pos x="423" y="209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266208" y="2399952"/>
            <a:ext cx="671512" cy="671513"/>
          </a:xfrm>
          <a:custGeom>
            <a:avLst/>
            <a:gdLst/>
            <a:ahLst/>
            <a:cxnLst>
              <a:cxn ang="0">
                <a:pos x="423" y="209"/>
              </a:cxn>
              <a:cxn ang="0">
                <a:pos x="420" y="178"/>
              </a:cxn>
              <a:cxn ang="0">
                <a:pos x="412" y="144"/>
              </a:cxn>
              <a:cxn ang="0">
                <a:pos x="400" y="113"/>
              </a:cxn>
              <a:cxn ang="0">
                <a:pos x="384" y="85"/>
              </a:cxn>
              <a:cxn ang="0">
                <a:pos x="361" y="62"/>
              </a:cxn>
              <a:cxn ang="0">
                <a:pos x="338" y="39"/>
              </a:cxn>
              <a:cxn ang="0">
                <a:pos x="310" y="22"/>
              </a:cxn>
              <a:cxn ang="0">
                <a:pos x="279" y="11"/>
              </a:cxn>
              <a:cxn ang="0">
                <a:pos x="245" y="3"/>
              </a:cxn>
              <a:cxn ang="0">
                <a:pos x="211" y="0"/>
              </a:cxn>
              <a:cxn ang="0">
                <a:pos x="177" y="3"/>
              </a:cxn>
              <a:cxn ang="0">
                <a:pos x="146" y="11"/>
              </a:cxn>
              <a:cxn ang="0">
                <a:pos x="115" y="22"/>
              </a:cxn>
              <a:cxn ang="0">
                <a:pos x="87" y="39"/>
              </a:cxn>
              <a:cxn ang="0">
                <a:pos x="62" y="62"/>
              </a:cxn>
              <a:cxn ang="0">
                <a:pos x="42" y="85"/>
              </a:cxn>
              <a:cxn ang="0">
                <a:pos x="25" y="113"/>
              </a:cxn>
              <a:cxn ang="0">
                <a:pos x="11" y="144"/>
              </a:cxn>
              <a:cxn ang="0">
                <a:pos x="2" y="178"/>
              </a:cxn>
              <a:cxn ang="0">
                <a:pos x="0" y="212"/>
              </a:cxn>
              <a:cxn ang="0">
                <a:pos x="2" y="245"/>
              </a:cxn>
              <a:cxn ang="0">
                <a:pos x="11" y="276"/>
              </a:cxn>
              <a:cxn ang="0">
                <a:pos x="25" y="307"/>
              </a:cxn>
              <a:cxn ang="0">
                <a:pos x="42" y="336"/>
              </a:cxn>
              <a:cxn ang="0">
                <a:pos x="62" y="361"/>
              </a:cxn>
              <a:cxn ang="0">
                <a:pos x="87" y="381"/>
              </a:cxn>
              <a:cxn ang="0">
                <a:pos x="115" y="398"/>
              </a:cxn>
              <a:cxn ang="0">
                <a:pos x="146" y="412"/>
              </a:cxn>
              <a:cxn ang="0">
                <a:pos x="177" y="420"/>
              </a:cxn>
              <a:cxn ang="0">
                <a:pos x="211" y="423"/>
              </a:cxn>
              <a:cxn ang="0">
                <a:pos x="245" y="420"/>
              </a:cxn>
              <a:cxn ang="0">
                <a:pos x="279" y="412"/>
              </a:cxn>
              <a:cxn ang="0">
                <a:pos x="310" y="398"/>
              </a:cxn>
              <a:cxn ang="0">
                <a:pos x="338" y="381"/>
              </a:cxn>
              <a:cxn ang="0">
                <a:pos x="361" y="361"/>
              </a:cxn>
              <a:cxn ang="0">
                <a:pos x="384" y="336"/>
              </a:cxn>
              <a:cxn ang="0">
                <a:pos x="400" y="307"/>
              </a:cxn>
              <a:cxn ang="0">
                <a:pos x="412" y="276"/>
              </a:cxn>
              <a:cxn ang="0">
                <a:pos x="420" y="245"/>
              </a:cxn>
              <a:cxn ang="0">
                <a:pos x="423" y="212"/>
              </a:cxn>
              <a:cxn ang="0">
                <a:pos x="423" y="212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099520" y="3238152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Rectangle 25" descr="5%"/>
          <p:cNvSpPr>
            <a:spLocks noChangeArrowheads="1"/>
          </p:cNvSpPr>
          <p:nvPr/>
        </p:nvSpPr>
        <p:spPr bwMode="auto">
          <a:xfrm>
            <a:off x="4099520" y="3238152"/>
            <a:ext cx="1008063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578945" y="3328640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788745" y="3909665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788745" y="3071465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6452195" y="2399952"/>
            <a:ext cx="673100" cy="671513"/>
          </a:xfrm>
          <a:custGeom>
            <a:avLst/>
            <a:gdLst/>
            <a:ahLst/>
            <a:cxnLst>
              <a:cxn ang="0">
                <a:pos x="421" y="209"/>
              </a:cxn>
              <a:cxn ang="0">
                <a:pos x="421" y="245"/>
              </a:cxn>
              <a:cxn ang="0">
                <a:pos x="412" y="276"/>
              </a:cxn>
              <a:cxn ang="0">
                <a:pos x="398" y="307"/>
              </a:cxn>
              <a:cxn ang="0">
                <a:pos x="381" y="336"/>
              </a:cxn>
              <a:cxn ang="0">
                <a:pos x="362" y="361"/>
              </a:cxn>
              <a:cxn ang="0">
                <a:pos x="336" y="381"/>
              </a:cxn>
              <a:cxn ang="0">
                <a:pos x="308" y="398"/>
              </a:cxn>
              <a:cxn ang="0">
                <a:pos x="280" y="412"/>
              </a:cxn>
              <a:cxn ang="0">
                <a:pos x="246" y="420"/>
              </a:cxn>
              <a:cxn ang="0">
                <a:pos x="212" y="423"/>
              </a:cxn>
              <a:cxn ang="0">
                <a:pos x="178" y="420"/>
              </a:cxn>
              <a:cxn ang="0">
                <a:pos x="144" y="412"/>
              </a:cxn>
              <a:cxn ang="0">
                <a:pos x="113" y="398"/>
              </a:cxn>
              <a:cxn ang="0">
                <a:pos x="88" y="381"/>
              </a:cxn>
              <a:cxn ang="0">
                <a:pos x="62" y="361"/>
              </a:cxn>
              <a:cxn ang="0">
                <a:pos x="40" y="336"/>
              </a:cxn>
              <a:cxn ang="0">
                <a:pos x="23" y="307"/>
              </a:cxn>
              <a:cxn ang="0">
                <a:pos x="12" y="276"/>
              </a:cxn>
              <a:cxn ang="0">
                <a:pos x="3" y="245"/>
              </a:cxn>
              <a:cxn ang="0">
                <a:pos x="0" y="212"/>
              </a:cxn>
              <a:cxn ang="0">
                <a:pos x="3" y="178"/>
              </a:cxn>
              <a:cxn ang="0">
                <a:pos x="12" y="144"/>
              </a:cxn>
              <a:cxn ang="0">
                <a:pos x="23" y="113"/>
              </a:cxn>
              <a:cxn ang="0">
                <a:pos x="40" y="85"/>
              </a:cxn>
              <a:cxn ang="0">
                <a:pos x="62" y="62"/>
              </a:cxn>
              <a:cxn ang="0">
                <a:pos x="88" y="39"/>
              </a:cxn>
              <a:cxn ang="0">
                <a:pos x="113" y="22"/>
              </a:cxn>
              <a:cxn ang="0">
                <a:pos x="144" y="11"/>
              </a:cxn>
              <a:cxn ang="0">
                <a:pos x="178" y="3"/>
              </a:cxn>
              <a:cxn ang="0">
                <a:pos x="212" y="0"/>
              </a:cxn>
              <a:cxn ang="0">
                <a:pos x="246" y="3"/>
              </a:cxn>
              <a:cxn ang="0">
                <a:pos x="280" y="11"/>
              </a:cxn>
              <a:cxn ang="0">
                <a:pos x="308" y="22"/>
              </a:cxn>
              <a:cxn ang="0">
                <a:pos x="336" y="39"/>
              </a:cxn>
              <a:cxn ang="0">
                <a:pos x="362" y="62"/>
              </a:cxn>
              <a:cxn ang="0">
                <a:pos x="381" y="85"/>
              </a:cxn>
              <a:cxn ang="0">
                <a:pos x="398" y="113"/>
              </a:cxn>
              <a:cxn ang="0">
                <a:pos x="412" y="144"/>
              </a:cxn>
              <a:cxn ang="0">
                <a:pos x="421" y="178"/>
              </a:cxn>
              <a:cxn ang="0">
                <a:pos x="424" y="212"/>
              </a:cxn>
              <a:cxn ang="0">
                <a:pos x="421" y="209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6452195" y="2399952"/>
            <a:ext cx="673100" cy="671513"/>
          </a:xfrm>
          <a:custGeom>
            <a:avLst/>
            <a:gdLst/>
            <a:ahLst/>
            <a:cxnLst>
              <a:cxn ang="0">
                <a:pos x="421" y="209"/>
              </a:cxn>
              <a:cxn ang="0">
                <a:pos x="421" y="178"/>
              </a:cxn>
              <a:cxn ang="0">
                <a:pos x="412" y="144"/>
              </a:cxn>
              <a:cxn ang="0">
                <a:pos x="398" y="113"/>
              </a:cxn>
              <a:cxn ang="0">
                <a:pos x="381" y="85"/>
              </a:cxn>
              <a:cxn ang="0">
                <a:pos x="362" y="62"/>
              </a:cxn>
              <a:cxn ang="0">
                <a:pos x="336" y="39"/>
              </a:cxn>
              <a:cxn ang="0">
                <a:pos x="308" y="22"/>
              </a:cxn>
              <a:cxn ang="0">
                <a:pos x="280" y="11"/>
              </a:cxn>
              <a:cxn ang="0">
                <a:pos x="246" y="3"/>
              </a:cxn>
              <a:cxn ang="0">
                <a:pos x="212" y="0"/>
              </a:cxn>
              <a:cxn ang="0">
                <a:pos x="178" y="3"/>
              </a:cxn>
              <a:cxn ang="0">
                <a:pos x="144" y="11"/>
              </a:cxn>
              <a:cxn ang="0">
                <a:pos x="113" y="22"/>
              </a:cxn>
              <a:cxn ang="0">
                <a:pos x="88" y="39"/>
              </a:cxn>
              <a:cxn ang="0">
                <a:pos x="62" y="62"/>
              </a:cxn>
              <a:cxn ang="0">
                <a:pos x="40" y="85"/>
              </a:cxn>
              <a:cxn ang="0">
                <a:pos x="23" y="113"/>
              </a:cxn>
              <a:cxn ang="0">
                <a:pos x="12" y="144"/>
              </a:cxn>
              <a:cxn ang="0">
                <a:pos x="3" y="178"/>
              </a:cxn>
              <a:cxn ang="0">
                <a:pos x="0" y="212"/>
              </a:cxn>
              <a:cxn ang="0">
                <a:pos x="3" y="245"/>
              </a:cxn>
              <a:cxn ang="0">
                <a:pos x="12" y="276"/>
              </a:cxn>
              <a:cxn ang="0">
                <a:pos x="23" y="307"/>
              </a:cxn>
              <a:cxn ang="0">
                <a:pos x="40" y="336"/>
              </a:cxn>
              <a:cxn ang="0">
                <a:pos x="62" y="361"/>
              </a:cxn>
              <a:cxn ang="0">
                <a:pos x="88" y="381"/>
              </a:cxn>
              <a:cxn ang="0">
                <a:pos x="113" y="398"/>
              </a:cxn>
              <a:cxn ang="0">
                <a:pos x="144" y="412"/>
              </a:cxn>
              <a:cxn ang="0">
                <a:pos x="178" y="420"/>
              </a:cxn>
              <a:cxn ang="0">
                <a:pos x="212" y="423"/>
              </a:cxn>
              <a:cxn ang="0">
                <a:pos x="246" y="420"/>
              </a:cxn>
              <a:cxn ang="0">
                <a:pos x="280" y="412"/>
              </a:cxn>
              <a:cxn ang="0">
                <a:pos x="308" y="398"/>
              </a:cxn>
              <a:cxn ang="0">
                <a:pos x="336" y="381"/>
              </a:cxn>
              <a:cxn ang="0">
                <a:pos x="362" y="361"/>
              </a:cxn>
              <a:cxn ang="0">
                <a:pos x="381" y="336"/>
              </a:cxn>
              <a:cxn ang="0">
                <a:pos x="398" y="307"/>
              </a:cxn>
              <a:cxn ang="0">
                <a:pos x="412" y="276"/>
              </a:cxn>
              <a:cxn ang="0">
                <a:pos x="421" y="245"/>
              </a:cxn>
              <a:cxn ang="0">
                <a:pos x="424" y="212"/>
              </a:cxn>
              <a:cxn ang="0">
                <a:pos x="424" y="212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318845" y="3260377"/>
            <a:ext cx="1008063" cy="671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32" descr="5%"/>
          <p:cNvSpPr>
            <a:spLocks noChangeArrowheads="1"/>
          </p:cNvSpPr>
          <p:nvPr/>
        </p:nvSpPr>
        <p:spPr bwMode="auto">
          <a:xfrm>
            <a:off x="6282333" y="3238152"/>
            <a:ext cx="1008062" cy="6715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6734770" y="3301652"/>
            <a:ext cx="152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$</a:t>
            </a:r>
            <a:endParaRPr lang="en-US" altLang="ko-KR">
              <a:ea typeface="굴림" charset="-127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520208" y="2633315"/>
            <a:ext cx="16986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596408" y="2696815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680795" y="2647602"/>
            <a:ext cx="1698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a typeface="굴림" charset="-127"/>
              </a:rPr>
              <a:t>P</a:t>
            </a:r>
            <a:endParaRPr lang="en-US" altLang="ko-KR">
              <a:ea typeface="굴림" charset="-127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752233" y="2709515"/>
            <a:ext cx="1254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000" b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>
              <a:ea typeface="굴림" charset="-127"/>
            </a:endParaRPr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2189758" y="3789015"/>
            <a:ext cx="80962" cy="142875"/>
          </a:xfrm>
          <a:custGeom>
            <a:avLst/>
            <a:gdLst/>
            <a:ahLst/>
            <a:cxnLst>
              <a:cxn ang="0">
                <a:pos x="23" y="87"/>
              </a:cxn>
              <a:cxn ang="0">
                <a:pos x="0" y="90"/>
              </a:cxn>
              <a:cxn ang="0">
                <a:pos x="20" y="0"/>
              </a:cxn>
              <a:cxn ang="0">
                <a:pos x="51" y="87"/>
              </a:cxn>
              <a:cxn ang="0">
                <a:pos x="26" y="87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2189758" y="3789015"/>
            <a:ext cx="80962" cy="142875"/>
          </a:xfrm>
          <a:custGeom>
            <a:avLst/>
            <a:gdLst/>
            <a:ahLst/>
            <a:cxnLst>
              <a:cxn ang="0">
                <a:pos x="23" y="87"/>
              </a:cxn>
              <a:cxn ang="0">
                <a:pos x="0" y="90"/>
              </a:cxn>
              <a:cxn ang="0">
                <a:pos x="20" y="0"/>
              </a:cxn>
              <a:cxn ang="0">
                <a:pos x="51" y="87"/>
              </a:cxn>
              <a:cxn ang="0">
                <a:pos x="23" y="87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4718645" y="2879377"/>
            <a:ext cx="528638" cy="1244600"/>
            <a:chOff x="2888" y="1155"/>
            <a:chExt cx="333" cy="784"/>
          </a:xfrm>
        </p:grpSpPr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/>
              <a:ahLst/>
              <a:cxnLst>
                <a:cxn ang="0">
                  <a:pos x="211" y="104"/>
                </a:cxn>
                <a:cxn ang="0">
                  <a:pos x="211" y="124"/>
                </a:cxn>
                <a:cxn ang="0">
                  <a:pos x="206" y="141"/>
                </a:cxn>
                <a:cxn ang="0">
                  <a:pos x="200" y="155"/>
                </a:cxn>
                <a:cxn ang="0">
                  <a:pos x="192" y="169"/>
                </a:cxn>
                <a:cxn ang="0">
                  <a:pos x="180" y="180"/>
                </a:cxn>
                <a:cxn ang="0">
                  <a:pos x="169" y="192"/>
                </a:cxn>
                <a:cxn ang="0">
                  <a:pos x="155" y="200"/>
                </a:cxn>
                <a:cxn ang="0">
                  <a:pos x="141" y="206"/>
                </a:cxn>
                <a:cxn ang="0">
                  <a:pos x="124" y="211"/>
                </a:cxn>
                <a:cxn ang="0">
                  <a:pos x="107" y="211"/>
                </a:cxn>
                <a:cxn ang="0">
                  <a:pos x="90" y="211"/>
                </a:cxn>
                <a:cxn ang="0">
                  <a:pos x="73" y="206"/>
                </a:cxn>
                <a:cxn ang="0">
                  <a:pos x="59" y="200"/>
                </a:cxn>
                <a:cxn ang="0">
                  <a:pos x="45" y="192"/>
                </a:cxn>
                <a:cxn ang="0">
                  <a:pos x="31" y="180"/>
                </a:cxn>
                <a:cxn ang="0">
                  <a:pos x="22" y="169"/>
                </a:cxn>
                <a:cxn ang="0">
                  <a:pos x="14" y="155"/>
                </a:cxn>
                <a:cxn ang="0">
                  <a:pos x="5" y="141"/>
                </a:cxn>
                <a:cxn ang="0">
                  <a:pos x="2" y="124"/>
                </a:cxn>
                <a:cxn ang="0">
                  <a:pos x="0" y="107"/>
                </a:cxn>
                <a:cxn ang="0">
                  <a:pos x="2" y="90"/>
                </a:cxn>
                <a:cxn ang="0">
                  <a:pos x="5" y="73"/>
                </a:cxn>
                <a:cxn ang="0">
                  <a:pos x="14" y="59"/>
                </a:cxn>
                <a:cxn ang="0">
                  <a:pos x="22" y="45"/>
                </a:cxn>
                <a:cxn ang="0">
                  <a:pos x="31" y="31"/>
                </a:cxn>
                <a:cxn ang="0">
                  <a:pos x="45" y="19"/>
                </a:cxn>
                <a:cxn ang="0">
                  <a:pos x="59" y="11"/>
                </a:cxn>
                <a:cxn ang="0">
                  <a:pos x="73" y="5"/>
                </a:cxn>
                <a:cxn ang="0">
                  <a:pos x="90" y="3"/>
                </a:cxn>
                <a:cxn ang="0">
                  <a:pos x="107" y="0"/>
                </a:cxn>
                <a:cxn ang="0">
                  <a:pos x="124" y="3"/>
                </a:cxn>
                <a:cxn ang="0">
                  <a:pos x="141" y="5"/>
                </a:cxn>
                <a:cxn ang="0">
                  <a:pos x="155" y="11"/>
                </a:cxn>
                <a:cxn ang="0">
                  <a:pos x="169" y="19"/>
                </a:cxn>
                <a:cxn ang="0">
                  <a:pos x="180" y="31"/>
                </a:cxn>
                <a:cxn ang="0">
                  <a:pos x="192" y="45"/>
                </a:cxn>
                <a:cxn ang="0">
                  <a:pos x="200" y="59"/>
                </a:cxn>
                <a:cxn ang="0">
                  <a:pos x="206" y="73"/>
                </a:cxn>
                <a:cxn ang="0">
                  <a:pos x="211" y="90"/>
                </a:cxn>
                <a:cxn ang="0">
                  <a:pos x="211" y="107"/>
                </a:cxn>
                <a:cxn ang="0">
                  <a:pos x="211" y="104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/>
              <a:ahLst/>
              <a:cxnLst>
                <a:cxn ang="0">
                  <a:pos x="211" y="104"/>
                </a:cxn>
                <a:cxn ang="0">
                  <a:pos x="211" y="90"/>
                </a:cxn>
                <a:cxn ang="0">
                  <a:pos x="206" y="73"/>
                </a:cxn>
                <a:cxn ang="0">
                  <a:pos x="200" y="59"/>
                </a:cxn>
                <a:cxn ang="0">
                  <a:pos x="192" y="45"/>
                </a:cxn>
                <a:cxn ang="0">
                  <a:pos x="180" y="31"/>
                </a:cxn>
                <a:cxn ang="0">
                  <a:pos x="169" y="19"/>
                </a:cxn>
                <a:cxn ang="0">
                  <a:pos x="155" y="11"/>
                </a:cxn>
                <a:cxn ang="0">
                  <a:pos x="141" y="5"/>
                </a:cxn>
                <a:cxn ang="0">
                  <a:pos x="124" y="3"/>
                </a:cxn>
                <a:cxn ang="0">
                  <a:pos x="107" y="0"/>
                </a:cxn>
                <a:cxn ang="0">
                  <a:pos x="90" y="3"/>
                </a:cxn>
                <a:cxn ang="0">
                  <a:pos x="73" y="5"/>
                </a:cxn>
                <a:cxn ang="0">
                  <a:pos x="59" y="11"/>
                </a:cxn>
                <a:cxn ang="0">
                  <a:pos x="45" y="19"/>
                </a:cxn>
                <a:cxn ang="0">
                  <a:pos x="31" y="31"/>
                </a:cxn>
                <a:cxn ang="0">
                  <a:pos x="22" y="45"/>
                </a:cxn>
                <a:cxn ang="0">
                  <a:pos x="14" y="59"/>
                </a:cxn>
                <a:cxn ang="0">
                  <a:pos x="5" y="73"/>
                </a:cxn>
                <a:cxn ang="0">
                  <a:pos x="2" y="90"/>
                </a:cxn>
                <a:cxn ang="0">
                  <a:pos x="0" y="107"/>
                </a:cxn>
                <a:cxn ang="0">
                  <a:pos x="2" y="124"/>
                </a:cxn>
                <a:cxn ang="0">
                  <a:pos x="5" y="141"/>
                </a:cxn>
                <a:cxn ang="0">
                  <a:pos x="14" y="155"/>
                </a:cxn>
                <a:cxn ang="0">
                  <a:pos x="22" y="169"/>
                </a:cxn>
                <a:cxn ang="0">
                  <a:pos x="31" y="180"/>
                </a:cxn>
                <a:cxn ang="0">
                  <a:pos x="45" y="192"/>
                </a:cxn>
                <a:cxn ang="0">
                  <a:pos x="59" y="200"/>
                </a:cxn>
                <a:cxn ang="0">
                  <a:pos x="73" y="206"/>
                </a:cxn>
                <a:cxn ang="0">
                  <a:pos x="90" y="211"/>
                </a:cxn>
                <a:cxn ang="0">
                  <a:pos x="107" y="211"/>
                </a:cxn>
                <a:cxn ang="0">
                  <a:pos x="124" y="211"/>
                </a:cxn>
                <a:cxn ang="0">
                  <a:pos x="141" y="206"/>
                </a:cxn>
                <a:cxn ang="0">
                  <a:pos x="155" y="200"/>
                </a:cxn>
                <a:cxn ang="0">
                  <a:pos x="169" y="192"/>
                </a:cxn>
                <a:cxn ang="0">
                  <a:pos x="180" y="180"/>
                </a:cxn>
                <a:cxn ang="0">
                  <a:pos x="192" y="169"/>
                </a:cxn>
                <a:cxn ang="0">
                  <a:pos x="200" y="155"/>
                </a:cxn>
                <a:cxn ang="0">
                  <a:pos x="206" y="141"/>
                </a:cxn>
                <a:cxn ang="0">
                  <a:pos x="211" y="124"/>
                </a:cxn>
                <a:cxn ang="0">
                  <a:pos x="211" y="107"/>
                </a:cxn>
                <a:cxn ang="0">
                  <a:pos x="211" y="107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" y="90"/>
                </a:cxn>
                <a:cxn ang="0">
                  <a:pos x="0" y="0"/>
                </a:cxn>
                <a:cxn ang="0">
                  <a:pos x="51" y="73"/>
                </a:cxn>
                <a:cxn ang="0">
                  <a:pos x="28" y="82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/>
              <a:ahLst/>
              <a:cxnLst>
                <a:cxn ang="0">
                  <a:pos x="26" y="82"/>
                </a:cxn>
                <a:cxn ang="0">
                  <a:pos x="3" y="90"/>
                </a:cxn>
                <a:cxn ang="0">
                  <a:pos x="0" y="0"/>
                </a:cxn>
                <a:cxn ang="0">
                  <a:pos x="51" y="73"/>
                </a:cxn>
                <a:cxn ang="0">
                  <a:pos x="26" y="82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/>
              <a:ahLst/>
              <a:cxnLst>
                <a:cxn ang="0">
                  <a:pos x="34" y="700"/>
                </a:cxn>
                <a:cxn ang="0">
                  <a:pos x="40" y="633"/>
                </a:cxn>
                <a:cxn ang="0">
                  <a:pos x="43" y="562"/>
                </a:cxn>
                <a:cxn ang="0">
                  <a:pos x="46" y="491"/>
                </a:cxn>
                <a:cxn ang="0">
                  <a:pos x="48" y="421"/>
                </a:cxn>
                <a:cxn ang="0">
                  <a:pos x="48" y="348"/>
                </a:cxn>
                <a:cxn ang="0">
                  <a:pos x="46" y="277"/>
                </a:cxn>
                <a:cxn ang="0">
                  <a:pos x="40" y="206"/>
                </a:cxn>
                <a:cxn ang="0">
                  <a:pos x="31" y="136"/>
                </a:cxn>
                <a:cxn ang="0">
                  <a:pos x="17" y="68"/>
                </a:cxn>
                <a:cxn ang="0">
                  <a:pos x="0" y="0"/>
                </a:cxn>
              </a:cxnLst>
              <a:rect l="0" t="0" r="r" b="b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007" y="1226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u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058" y="1226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 = ?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432645" y="2803177"/>
            <a:ext cx="585788" cy="717550"/>
            <a:chOff x="1496" y="1160"/>
            <a:chExt cx="369" cy="452"/>
          </a:xfrm>
        </p:grpSpPr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/>
              <a:ahLst/>
              <a:cxnLst>
                <a:cxn ang="0">
                  <a:pos x="51" y="71"/>
                </a:cxn>
                <a:cxn ang="0">
                  <a:pos x="31" y="88"/>
                </a:cxn>
                <a:cxn ang="0">
                  <a:pos x="0" y="0"/>
                </a:cxn>
                <a:cxn ang="0">
                  <a:pos x="71" y="57"/>
                </a:cxn>
                <a:cxn ang="0">
                  <a:pos x="51" y="71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/>
              <a:ahLst/>
              <a:cxnLst>
                <a:cxn ang="0">
                  <a:pos x="51" y="71"/>
                </a:cxn>
                <a:cxn ang="0">
                  <a:pos x="31" y="88"/>
                </a:cxn>
                <a:cxn ang="0">
                  <a:pos x="0" y="0"/>
                </a:cxn>
                <a:cxn ang="0">
                  <a:pos x="71" y="57"/>
                </a:cxn>
                <a:cxn ang="0">
                  <a:pos x="51" y="71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/>
              <a:ahLst/>
              <a:cxnLst>
                <a:cxn ang="0">
                  <a:pos x="14" y="378"/>
                </a:cxn>
                <a:cxn ang="0">
                  <a:pos x="20" y="344"/>
                </a:cxn>
                <a:cxn ang="0">
                  <a:pos x="25" y="305"/>
                </a:cxn>
                <a:cxn ang="0">
                  <a:pos x="28" y="265"/>
                </a:cxn>
                <a:cxn ang="0">
                  <a:pos x="34" y="226"/>
                </a:cxn>
                <a:cxn ang="0">
                  <a:pos x="37" y="183"/>
                </a:cxn>
                <a:cxn ang="0">
                  <a:pos x="40" y="144"/>
                </a:cxn>
                <a:cxn ang="0">
                  <a:pos x="37" y="104"/>
                </a:cxn>
                <a:cxn ang="0">
                  <a:pos x="28" y="67"/>
                </a:cxn>
                <a:cxn ang="0">
                  <a:pos x="17" y="34"/>
                </a:cxn>
                <a:cxn ang="0">
                  <a:pos x="0" y="0"/>
                </a:cxn>
              </a:cxnLst>
              <a:rect l="0" t="0" r="r" b="b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/>
              <a:ahLst/>
              <a:cxnLst>
                <a:cxn ang="0">
                  <a:pos x="209" y="105"/>
                </a:cxn>
                <a:cxn ang="0">
                  <a:pos x="209" y="124"/>
                </a:cxn>
                <a:cxn ang="0">
                  <a:pos x="206" y="141"/>
                </a:cxn>
                <a:cxn ang="0">
                  <a:pos x="201" y="155"/>
                </a:cxn>
                <a:cxn ang="0">
                  <a:pos x="192" y="170"/>
                </a:cxn>
                <a:cxn ang="0">
                  <a:pos x="181" y="181"/>
                </a:cxn>
                <a:cxn ang="0">
                  <a:pos x="167" y="192"/>
                </a:cxn>
                <a:cxn ang="0">
                  <a:pos x="156" y="201"/>
                </a:cxn>
                <a:cxn ang="0">
                  <a:pos x="139" y="206"/>
                </a:cxn>
                <a:cxn ang="0">
                  <a:pos x="122" y="212"/>
                </a:cxn>
                <a:cxn ang="0">
                  <a:pos x="105" y="212"/>
                </a:cxn>
                <a:cxn ang="0">
                  <a:pos x="88" y="212"/>
                </a:cxn>
                <a:cxn ang="0">
                  <a:pos x="71" y="206"/>
                </a:cxn>
                <a:cxn ang="0">
                  <a:pos x="57" y="201"/>
                </a:cxn>
                <a:cxn ang="0">
                  <a:pos x="43" y="192"/>
                </a:cxn>
                <a:cxn ang="0">
                  <a:pos x="31" y="181"/>
                </a:cxn>
                <a:cxn ang="0">
                  <a:pos x="20" y="170"/>
                </a:cxn>
                <a:cxn ang="0">
                  <a:pos x="12" y="155"/>
                </a:cxn>
                <a:cxn ang="0">
                  <a:pos x="6" y="141"/>
                </a:cxn>
                <a:cxn ang="0">
                  <a:pos x="0" y="124"/>
                </a:cxn>
                <a:cxn ang="0">
                  <a:pos x="0" y="107"/>
                </a:cxn>
                <a:cxn ang="0">
                  <a:pos x="0" y="91"/>
                </a:cxn>
                <a:cxn ang="0">
                  <a:pos x="6" y="74"/>
                </a:cxn>
                <a:cxn ang="0">
                  <a:pos x="12" y="59"/>
                </a:cxn>
                <a:cxn ang="0">
                  <a:pos x="20" y="45"/>
                </a:cxn>
                <a:cxn ang="0">
                  <a:pos x="31" y="31"/>
                </a:cxn>
                <a:cxn ang="0">
                  <a:pos x="43" y="20"/>
                </a:cxn>
                <a:cxn ang="0">
                  <a:pos x="57" y="11"/>
                </a:cxn>
                <a:cxn ang="0">
                  <a:pos x="71" y="6"/>
                </a:cxn>
                <a:cxn ang="0">
                  <a:pos x="88" y="3"/>
                </a:cxn>
                <a:cxn ang="0">
                  <a:pos x="105" y="0"/>
                </a:cxn>
                <a:cxn ang="0">
                  <a:pos x="122" y="3"/>
                </a:cxn>
                <a:cxn ang="0">
                  <a:pos x="139" y="6"/>
                </a:cxn>
                <a:cxn ang="0">
                  <a:pos x="156" y="11"/>
                </a:cxn>
                <a:cxn ang="0">
                  <a:pos x="167" y="20"/>
                </a:cxn>
                <a:cxn ang="0">
                  <a:pos x="181" y="31"/>
                </a:cxn>
                <a:cxn ang="0">
                  <a:pos x="192" y="45"/>
                </a:cxn>
                <a:cxn ang="0">
                  <a:pos x="201" y="59"/>
                </a:cxn>
                <a:cxn ang="0">
                  <a:pos x="206" y="74"/>
                </a:cxn>
                <a:cxn ang="0">
                  <a:pos x="209" y="91"/>
                </a:cxn>
                <a:cxn ang="0">
                  <a:pos x="212" y="107"/>
                </a:cxn>
                <a:cxn ang="0">
                  <a:pos x="209" y="105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/>
              <a:ahLst/>
              <a:cxnLst>
                <a:cxn ang="0">
                  <a:pos x="209" y="105"/>
                </a:cxn>
                <a:cxn ang="0">
                  <a:pos x="209" y="91"/>
                </a:cxn>
                <a:cxn ang="0">
                  <a:pos x="206" y="74"/>
                </a:cxn>
                <a:cxn ang="0">
                  <a:pos x="201" y="59"/>
                </a:cxn>
                <a:cxn ang="0">
                  <a:pos x="192" y="45"/>
                </a:cxn>
                <a:cxn ang="0">
                  <a:pos x="181" y="31"/>
                </a:cxn>
                <a:cxn ang="0">
                  <a:pos x="167" y="20"/>
                </a:cxn>
                <a:cxn ang="0">
                  <a:pos x="156" y="11"/>
                </a:cxn>
                <a:cxn ang="0">
                  <a:pos x="139" y="6"/>
                </a:cxn>
                <a:cxn ang="0">
                  <a:pos x="122" y="3"/>
                </a:cxn>
                <a:cxn ang="0">
                  <a:pos x="105" y="0"/>
                </a:cxn>
                <a:cxn ang="0">
                  <a:pos x="88" y="3"/>
                </a:cxn>
                <a:cxn ang="0">
                  <a:pos x="71" y="6"/>
                </a:cxn>
                <a:cxn ang="0">
                  <a:pos x="57" y="11"/>
                </a:cxn>
                <a:cxn ang="0">
                  <a:pos x="43" y="20"/>
                </a:cxn>
                <a:cxn ang="0">
                  <a:pos x="31" y="31"/>
                </a:cxn>
                <a:cxn ang="0">
                  <a:pos x="20" y="45"/>
                </a:cxn>
                <a:cxn ang="0">
                  <a:pos x="12" y="59"/>
                </a:cxn>
                <a:cxn ang="0">
                  <a:pos x="6" y="74"/>
                </a:cxn>
                <a:cxn ang="0">
                  <a:pos x="0" y="91"/>
                </a:cxn>
                <a:cxn ang="0">
                  <a:pos x="0" y="107"/>
                </a:cxn>
                <a:cxn ang="0">
                  <a:pos x="0" y="124"/>
                </a:cxn>
                <a:cxn ang="0">
                  <a:pos x="6" y="141"/>
                </a:cxn>
                <a:cxn ang="0">
                  <a:pos x="12" y="155"/>
                </a:cxn>
                <a:cxn ang="0">
                  <a:pos x="20" y="170"/>
                </a:cxn>
                <a:cxn ang="0">
                  <a:pos x="31" y="181"/>
                </a:cxn>
                <a:cxn ang="0">
                  <a:pos x="43" y="192"/>
                </a:cxn>
                <a:cxn ang="0">
                  <a:pos x="57" y="201"/>
                </a:cxn>
                <a:cxn ang="0">
                  <a:pos x="71" y="206"/>
                </a:cxn>
                <a:cxn ang="0">
                  <a:pos x="88" y="212"/>
                </a:cxn>
                <a:cxn ang="0">
                  <a:pos x="105" y="212"/>
                </a:cxn>
                <a:cxn ang="0">
                  <a:pos x="122" y="212"/>
                </a:cxn>
                <a:cxn ang="0">
                  <a:pos x="139" y="206"/>
                </a:cxn>
                <a:cxn ang="0">
                  <a:pos x="156" y="201"/>
                </a:cxn>
                <a:cxn ang="0">
                  <a:pos x="167" y="192"/>
                </a:cxn>
                <a:cxn ang="0">
                  <a:pos x="181" y="181"/>
                </a:cxn>
                <a:cxn ang="0">
                  <a:pos x="192" y="170"/>
                </a:cxn>
                <a:cxn ang="0">
                  <a:pos x="201" y="155"/>
                </a:cxn>
                <a:cxn ang="0">
                  <a:pos x="206" y="141"/>
                </a:cxn>
                <a:cxn ang="0">
                  <a:pos x="209" y="124"/>
                </a:cxn>
                <a:cxn ang="0">
                  <a:pos x="212" y="107"/>
                </a:cxn>
                <a:cxn ang="0">
                  <a:pos x="212" y="107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4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649" y="1209"/>
              <a:ext cx="5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u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702" y="1209"/>
              <a:ext cx="163" cy="11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 = ?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2978745" y="4900265"/>
            <a:ext cx="339725" cy="274637"/>
            <a:chOff x="1784" y="2425"/>
            <a:chExt cx="214" cy="173"/>
          </a:xfrm>
        </p:grpSpPr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784" y="2425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 b="0">
                  <a:solidFill>
                    <a:schemeClr val="hlink"/>
                  </a:solidFill>
                  <a:ea typeface="굴림" charset="-127"/>
                </a:rPr>
                <a:t>u</a:t>
              </a:r>
              <a:endParaRPr lang="en-US" altLang="ko-KR" sz="2000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838" y="2425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 b="0">
                  <a:solidFill>
                    <a:schemeClr val="hlink"/>
                  </a:solidFill>
                  <a:ea typeface="굴림" charset="-127"/>
                </a:rPr>
                <a:t> :5</a:t>
              </a:r>
              <a:endParaRPr lang="en-US" altLang="ko-KR" sz="2000">
                <a:solidFill>
                  <a:schemeClr val="hlink"/>
                </a:solidFill>
                <a:ea typeface="굴림" charset="-127"/>
              </a:endParaRPr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1975445" y="3565177"/>
            <a:ext cx="788988" cy="1468438"/>
            <a:chOff x="1152" y="1536"/>
            <a:chExt cx="497" cy="925"/>
          </a:xfrm>
        </p:grpSpPr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1299" y="2273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1</a:t>
              </a:r>
              <a:endParaRPr lang="en-US" altLang="ko-KR">
                <a:ea typeface="굴림" charset="-127"/>
              </a:endParaRPr>
            </a:p>
          </p:txBody>
        </p:sp>
        <p:grpSp>
          <p:nvGrpSpPr>
            <p:cNvPr id="63" name="Group 63"/>
            <p:cNvGrpSpPr>
              <a:grpSpLocks/>
            </p:cNvGrpSpPr>
            <p:nvPr/>
          </p:nvGrpSpPr>
          <p:grpSpPr bwMode="auto">
            <a:xfrm>
              <a:off x="1152" y="1536"/>
              <a:ext cx="497" cy="925"/>
              <a:chOff x="1152" y="1536"/>
              <a:chExt cx="497" cy="925"/>
            </a:xfrm>
          </p:grpSpPr>
          <p:grpSp>
            <p:nvGrpSpPr>
              <p:cNvPr id="64" name="Group 64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68" name="Freeform 65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76"/>
                    </a:cxn>
                    <a:cxn ang="0">
                      <a:pos x="23" y="153"/>
                    </a:cxn>
                    <a:cxn ang="0">
                      <a:pos x="40" y="226"/>
                    </a:cxn>
                    <a:cxn ang="0">
                      <a:pos x="62" y="297"/>
                    </a:cxn>
                    <a:cxn ang="0">
                      <a:pos x="93" y="367"/>
                    </a:cxn>
                    <a:cxn ang="0">
                      <a:pos x="127" y="432"/>
                    </a:cxn>
                    <a:cxn ang="0">
                      <a:pos x="169" y="494"/>
                    </a:cxn>
                    <a:cxn ang="0">
                      <a:pos x="217" y="551"/>
                    </a:cxn>
                    <a:cxn ang="0">
                      <a:pos x="277" y="601"/>
                    </a:cxn>
                    <a:cxn ang="0">
                      <a:pos x="339" y="646"/>
                    </a:cxn>
                  </a:cxnLst>
                  <a:rect l="0" t="0" r="r" b="b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/>
                  <a:ahLst/>
                  <a:cxnLst>
                    <a:cxn ang="0">
                      <a:pos x="209" y="105"/>
                    </a:cxn>
                    <a:cxn ang="0">
                      <a:pos x="209" y="91"/>
                    </a:cxn>
                    <a:cxn ang="0">
                      <a:pos x="206" y="74"/>
                    </a:cxn>
                    <a:cxn ang="0">
                      <a:pos x="200" y="60"/>
                    </a:cxn>
                    <a:cxn ang="0">
                      <a:pos x="192" y="46"/>
                    </a:cxn>
                    <a:cxn ang="0">
                      <a:pos x="180" y="31"/>
                    </a:cxn>
                    <a:cxn ang="0">
                      <a:pos x="166" y="20"/>
                    </a:cxn>
                    <a:cxn ang="0">
                      <a:pos x="155" y="12"/>
                    </a:cxn>
                    <a:cxn ang="0">
                      <a:pos x="138" y="6"/>
                    </a:cxn>
                    <a:cxn ang="0">
                      <a:pos x="121" y="3"/>
                    </a:cxn>
                    <a:cxn ang="0">
                      <a:pos x="104" y="0"/>
                    </a:cxn>
                    <a:cxn ang="0">
                      <a:pos x="87" y="3"/>
                    </a:cxn>
                    <a:cxn ang="0">
                      <a:pos x="70" y="6"/>
                    </a:cxn>
                    <a:cxn ang="0">
                      <a:pos x="56" y="12"/>
                    </a:cxn>
                    <a:cxn ang="0">
                      <a:pos x="42" y="20"/>
                    </a:cxn>
                    <a:cxn ang="0">
                      <a:pos x="31" y="31"/>
                    </a:cxn>
                    <a:cxn ang="0">
                      <a:pos x="19" y="46"/>
                    </a:cxn>
                    <a:cxn ang="0">
                      <a:pos x="11" y="60"/>
                    </a:cxn>
                    <a:cxn ang="0">
                      <a:pos x="5" y="74"/>
                    </a:cxn>
                    <a:cxn ang="0">
                      <a:pos x="0" y="91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5" y="142"/>
                    </a:cxn>
                    <a:cxn ang="0">
                      <a:pos x="11" y="156"/>
                    </a:cxn>
                    <a:cxn ang="0">
                      <a:pos x="19" y="170"/>
                    </a:cxn>
                    <a:cxn ang="0">
                      <a:pos x="31" y="181"/>
                    </a:cxn>
                    <a:cxn ang="0">
                      <a:pos x="42" y="192"/>
                    </a:cxn>
                    <a:cxn ang="0">
                      <a:pos x="56" y="201"/>
                    </a:cxn>
                    <a:cxn ang="0">
                      <a:pos x="70" y="206"/>
                    </a:cxn>
                    <a:cxn ang="0">
                      <a:pos x="87" y="212"/>
                    </a:cxn>
                    <a:cxn ang="0">
                      <a:pos x="104" y="212"/>
                    </a:cxn>
                    <a:cxn ang="0">
                      <a:pos x="121" y="212"/>
                    </a:cxn>
                    <a:cxn ang="0">
                      <a:pos x="138" y="206"/>
                    </a:cxn>
                    <a:cxn ang="0">
                      <a:pos x="155" y="201"/>
                    </a:cxn>
                    <a:cxn ang="0">
                      <a:pos x="166" y="192"/>
                    </a:cxn>
                    <a:cxn ang="0">
                      <a:pos x="180" y="181"/>
                    </a:cxn>
                    <a:cxn ang="0">
                      <a:pos x="192" y="170"/>
                    </a:cxn>
                    <a:cxn ang="0">
                      <a:pos x="200" y="156"/>
                    </a:cxn>
                    <a:cxn ang="0">
                      <a:pos x="206" y="142"/>
                    </a:cxn>
                    <a:cxn ang="0">
                      <a:pos x="209" y="125"/>
                    </a:cxn>
                    <a:cxn ang="0">
                      <a:pos x="211" y="108"/>
                    </a:cxn>
                    <a:cxn ang="0">
                      <a:pos x="211" y="108"/>
                    </a:cxn>
                  </a:cxnLst>
                  <a:rect l="0" t="0" r="r" b="b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5" name="Group 67"/>
              <p:cNvGrpSpPr>
                <a:grpSpLocks/>
              </p:cNvGrpSpPr>
              <p:nvPr/>
            </p:nvGrpSpPr>
            <p:grpSpPr bwMode="auto">
              <a:xfrm>
                <a:off x="1152" y="1536"/>
                <a:ext cx="231" cy="173"/>
                <a:chOff x="1784" y="2425"/>
                <a:chExt cx="176" cy="173"/>
              </a:xfrm>
            </p:grpSpPr>
            <p:sp>
              <p:nvSpPr>
                <p:cNvPr id="66" name="Rectangle 68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 b="0">
                      <a:solidFill>
                        <a:schemeClr val="hlink"/>
                      </a:solidFill>
                      <a:ea typeface="굴림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  <p:sp>
              <p:nvSpPr>
                <p:cNvPr id="67" name="Rectangle 69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 b="0">
                      <a:solidFill>
                        <a:schemeClr val="hlink"/>
                      </a:solidFill>
                      <a:ea typeface="굴림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3270845" y="3565177"/>
            <a:ext cx="3506788" cy="1522413"/>
            <a:chOff x="2016" y="1584"/>
            <a:chExt cx="2209" cy="959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0" y="39"/>
                </a:cxn>
                <a:cxn ang="0">
                  <a:pos x="81" y="0"/>
                </a:cxn>
                <a:cxn ang="0">
                  <a:pos x="33" y="79"/>
                </a:cxn>
                <a:cxn ang="0">
                  <a:pos x="16" y="5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0" y="39"/>
                </a:cxn>
                <a:cxn ang="0">
                  <a:pos x="81" y="0"/>
                </a:cxn>
                <a:cxn ang="0">
                  <a:pos x="33" y="79"/>
                </a:cxn>
                <a:cxn ang="0">
                  <a:pos x="14" y="5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3" name="Group 73"/>
            <p:cNvGrpSpPr>
              <a:grpSpLocks/>
            </p:cNvGrpSpPr>
            <p:nvPr/>
          </p:nvGrpSpPr>
          <p:grpSpPr bwMode="auto">
            <a:xfrm>
              <a:off x="2016" y="1584"/>
              <a:ext cx="2209" cy="959"/>
              <a:chOff x="2016" y="1584"/>
              <a:chExt cx="2209" cy="959"/>
            </a:xfrm>
          </p:grpSpPr>
          <p:grpSp>
            <p:nvGrpSpPr>
              <p:cNvPr id="74" name="Group 74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79" name="Freeform 75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/>
                  <a:ahLst/>
                  <a:cxnLst>
                    <a:cxn ang="0">
                      <a:pos x="0" y="728"/>
                    </a:cxn>
                    <a:cxn ang="0">
                      <a:pos x="149" y="702"/>
                    </a:cxn>
                    <a:cxn ang="0">
                      <a:pos x="299" y="685"/>
                    </a:cxn>
                    <a:cxn ang="0">
                      <a:pos x="451" y="669"/>
                    </a:cxn>
                    <a:cxn ang="0">
                      <a:pos x="607" y="654"/>
                    </a:cxn>
                    <a:cxn ang="0">
                      <a:pos x="759" y="638"/>
                    </a:cxn>
                    <a:cxn ang="0">
                      <a:pos x="912" y="615"/>
                    </a:cxn>
                    <a:cxn ang="0">
                      <a:pos x="1061" y="581"/>
                    </a:cxn>
                    <a:cxn ang="0">
                      <a:pos x="1202" y="536"/>
                    </a:cxn>
                    <a:cxn ang="0">
                      <a:pos x="1341" y="477"/>
                    </a:cxn>
                    <a:cxn ang="0">
                      <a:pos x="1471" y="398"/>
                    </a:cxn>
                    <a:cxn ang="0">
                      <a:pos x="1519" y="361"/>
                    </a:cxn>
                    <a:cxn ang="0">
                      <a:pos x="1564" y="324"/>
                    </a:cxn>
                    <a:cxn ang="0">
                      <a:pos x="1606" y="285"/>
                    </a:cxn>
                    <a:cxn ang="0">
                      <a:pos x="1648" y="245"/>
                    </a:cxn>
                    <a:cxn ang="0">
                      <a:pos x="1691" y="203"/>
                    </a:cxn>
                    <a:cxn ang="0">
                      <a:pos x="1733" y="161"/>
                    </a:cxn>
                    <a:cxn ang="0">
                      <a:pos x="1773" y="121"/>
                    </a:cxn>
                    <a:cxn ang="0">
                      <a:pos x="1815" y="79"/>
                    </a:cxn>
                    <a:cxn ang="0">
                      <a:pos x="1857" y="39"/>
                    </a:cxn>
                    <a:cxn ang="0">
                      <a:pos x="1900" y="0"/>
                    </a:cxn>
                  </a:cxnLst>
                  <a:rect l="0" t="0" r="r" b="b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0" name="Freeform 76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/>
                  <a:ahLst/>
                  <a:cxnLst>
                    <a:cxn ang="0">
                      <a:pos x="212" y="104"/>
                    </a:cxn>
                    <a:cxn ang="0">
                      <a:pos x="209" y="87"/>
                    </a:cxn>
                    <a:cxn ang="0">
                      <a:pos x="206" y="70"/>
                    </a:cxn>
                    <a:cxn ang="0">
                      <a:pos x="201" y="56"/>
                    </a:cxn>
                    <a:cxn ang="0">
                      <a:pos x="192" y="42"/>
                    </a:cxn>
                    <a:cxn ang="0">
                      <a:pos x="181" y="31"/>
                    </a:cxn>
                    <a:cxn ang="0">
                      <a:pos x="167" y="19"/>
                    </a:cxn>
                    <a:cxn ang="0">
                      <a:pos x="156" y="11"/>
                    </a:cxn>
                    <a:cxn ang="0">
                      <a:pos x="139" y="5"/>
                    </a:cxn>
                    <a:cxn ang="0">
                      <a:pos x="122" y="0"/>
                    </a:cxn>
                    <a:cxn ang="0">
                      <a:pos x="105" y="0"/>
                    </a:cxn>
                    <a:cxn ang="0">
                      <a:pos x="88" y="0"/>
                    </a:cxn>
                    <a:cxn ang="0">
                      <a:pos x="71" y="5"/>
                    </a:cxn>
                    <a:cxn ang="0">
                      <a:pos x="57" y="11"/>
                    </a:cxn>
                    <a:cxn ang="0">
                      <a:pos x="43" y="19"/>
                    </a:cxn>
                    <a:cxn ang="0">
                      <a:pos x="31" y="31"/>
                    </a:cxn>
                    <a:cxn ang="0">
                      <a:pos x="20" y="42"/>
                    </a:cxn>
                    <a:cxn ang="0">
                      <a:pos x="12" y="56"/>
                    </a:cxn>
                    <a:cxn ang="0">
                      <a:pos x="6" y="70"/>
                    </a:cxn>
                    <a:cxn ang="0">
                      <a:pos x="0" y="87"/>
                    </a:cxn>
                    <a:cxn ang="0">
                      <a:pos x="0" y="104"/>
                    </a:cxn>
                    <a:cxn ang="0">
                      <a:pos x="0" y="121"/>
                    </a:cxn>
                    <a:cxn ang="0">
                      <a:pos x="6" y="138"/>
                    </a:cxn>
                    <a:cxn ang="0">
                      <a:pos x="12" y="152"/>
                    </a:cxn>
                    <a:cxn ang="0">
                      <a:pos x="20" y="166"/>
                    </a:cxn>
                    <a:cxn ang="0">
                      <a:pos x="31" y="180"/>
                    </a:cxn>
                    <a:cxn ang="0">
                      <a:pos x="43" y="189"/>
                    </a:cxn>
                    <a:cxn ang="0">
                      <a:pos x="57" y="200"/>
                    </a:cxn>
                    <a:cxn ang="0">
                      <a:pos x="71" y="206"/>
                    </a:cxn>
                    <a:cxn ang="0">
                      <a:pos x="88" y="209"/>
                    </a:cxn>
                    <a:cxn ang="0">
                      <a:pos x="105" y="211"/>
                    </a:cxn>
                    <a:cxn ang="0">
                      <a:pos x="122" y="209"/>
                    </a:cxn>
                    <a:cxn ang="0">
                      <a:pos x="139" y="206"/>
                    </a:cxn>
                    <a:cxn ang="0">
                      <a:pos x="156" y="200"/>
                    </a:cxn>
                    <a:cxn ang="0">
                      <a:pos x="167" y="189"/>
                    </a:cxn>
                    <a:cxn ang="0">
                      <a:pos x="181" y="180"/>
                    </a:cxn>
                    <a:cxn ang="0">
                      <a:pos x="192" y="166"/>
                    </a:cxn>
                    <a:cxn ang="0">
                      <a:pos x="201" y="152"/>
                    </a:cxn>
                    <a:cxn ang="0">
                      <a:pos x="206" y="138"/>
                    </a:cxn>
                    <a:cxn ang="0">
                      <a:pos x="209" y="121"/>
                    </a:cxn>
                    <a:cxn ang="0">
                      <a:pos x="212" y="104"/>
                    </a:cxn>
                    <a:cxn ang="0">
                      <a:pos x="212" y="104"/>
                    </a:cxn>
                  </a:cxnLst>
                  <a:rect l="0" t="0" r="r" b="b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5" name="Rectangle 77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 b="0">
                    <a:solidFill>
                      <a:srgbClr val="000000"/>
                    </a:solidFill>
                    <a:ea typeface="굴림" charset="-127"/>
                  </a:rPr>
                  <a:t>2</a:t>
                </a:r>
                <a:endParaRPr lang="en-US" altLang="ko-KR">
                  <a:ea typeface="굴림" charset="-127"/>
                </a:endParaRPr>
              </a:p>
            </p:txBody>
          </p:sp>
          <p:grpSp>
            <p:nvGrpSpPr>
              <p:cNvPr id="76" name="Group 78"/>
              <p:cNvGrpSpPr>
                <a:grpSpLocks/>
              </p:cNvGrpSpPr>
              <p:nvPr/>
            </p:nvGrpSpPr>
            <p:grpSpPr bwMode="auto">
              <a:xfrm>
                <a:off x="3984" y="1584"/>
                <a:ext cx="241" cy="173"/>
                <a:chOff x="1784" y="2425"/>
                <a:chExt cx="160" cy="173"/>
              </a:xfrm>
            </p:grpSpPr>
            <p:sp>
              <p:nvSpPr>
                <p:cNvPr id="77" name="Rectangle 79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 b="0">
                      <a:solidFill>
                        <a:schemeClr val="hlink"/>
                      </a:solidFill>
                      <a:ea typeface="굴림" charset="-127"/>
                    </a:rPr>
                    <a:t>u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  <p:sp>
              <p:nvSpPr>
                <p:cNvPr id="78" name="Rectangle 8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800" b="0">
                      <a:solidFill>
                        <a:schemeClr val="hlink"/>
                      </a:solidFill>
                      <a:ea typeface="굴림" charset="-127"/>
                    </a:rPr>
                    <a:t> :5</a:t>
                  </a:r>
                  <a:endParaRPr lang="en-US" altLang="ko-KR" sz="2000">
                    <a:solidFill>
                      <a:schemeClr val="hlink"/>
                    </a:solidFill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81" name="Group 81"/>
          <p:cNvGrpSpPr>
            <a:grpSpLocks/>
          </p:cNvGrpSpPr>
          <p:nvPr/>
        </p:nvGrpSpPr>
        <p:grpSpPr bwMode="auto">
          <a:xfrm>
            <a:off x="6852245" y="2803177"/>
            <a:ext cx="600075" cy="1014413"/>
            <a:chOff x="4224" y="1118"/>
            <a:chExt cx="378" cy="639"/>
          </a:xfrm>
        </p:grpSpPr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81" y="36"/>
                </a:cxn>
                <a:cxn ang="0">
                  <a:pos x="0" y="76"/>
                </a:cxn>
                <a:cxn ang="0">
                  <a:pos x="48" y="0"/>
                </a:cxn>
                <a:cxn ang="0">
                  <a:pos x="62" y="17"/>
                </a:cxn>
              </a:cxnLst>
              <a:rect l="0" t="0" r="r" b="b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7"/>
                </a:cxn>
                <a:cxn ang="0">
                  <a:pos x="45" y="79"/>
                </a:cxn>
                <a:cxn ang="0">
                  <a:pos x="67" y="124"/>
                </a:cxn>
                <a:cxn ang="0">
                  <a:pos x="84" y="169"/>
                </a:cxn>
                <a:cxn ang="0">
                  <a:pos x="101" y="217"/>
                </a:cxn>
                <a:cxn ang="0">
                  <a:pos x="110" y="262"/>
                </a:cxn>
                <a:cxn ang="0">
                  <a:pos x="112" y="308"/>
                </a:cxn>
                <a:cxn ang="0">
                  <a:pos x="107" y="350"/>
                </a:cxn>
                <a:cxn ang="0">
                  <a:pos x="93" y="387"/>
                </a:cxn>
                <a:cxn ang="0">
                  <a:pos x="67" y="421"/>
                </a:cxn>
              </a:cxnLst>
              <a:rect l="0" t="0" r="r" b="b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/>
                <a:ahLst/>
                <a:cxnLst>
                  <a:cxn ang="0">
                    <a:pos x="209" y="104"/>
                  </a:cxn>
                  <a:cxn ang="0">
                    <a:pos x="209" y="124"/>
                  </a:cxn>
                  <a:cxn ang="0">
                    <a:pos x="206" y="141"/>
                  </a:cxn>
                  <a:cxn ang="0">
                    <a:pos x="201" y="155"/>
                  </a:cxn>
                  <a:cxn ang="0">
                    <a:pos x="192" y="169"/>
                  </a:cxn>
                  <a:cxn ang="0">
                    <a:pos x="181" y="180"/>
                  </a:cxn>
                  <a:cxn ang="0">
                    <a:pos x="167" y="192"/>
                  </a:cxn>
                  <a:cxn ang="0">
                    <a:pos x="155" y="200"/>
                  </a:cxn>
                  <a:cxn ang="0">
                    <a:pos x="138" y="206"/>
                  </a:cxn>
                  <a:cxn ang="0">
                    <a:pos x="122" y="211"/>
                  </a:cxn>
                  <a:cxn ang="0">
                    <a:pos x="105" y="211"/>
                  </a:cxn>
                  <a:cxn ang="0">
                    <a:pos x="88" y="211"/>
                  </a:cxn>
                  <a:cxn ang="0">
                    <a:pos x="71" y="206"/>
                  </a:cxn>
                  <a:cxn ang="0">
                    <a:pos x="57" y="200"/>
                  </a:cxn>
                  <a:cxn ang="0">
                    <a:pos x="42" y="192"/>
                  </a:cxn>
                  <a:cxn ang="0">
                    <a:pos x="31" y="180"/>
                  </a:cxn>
                  <a:cxn ang="0">
                    <a:pos x="20" y="169"/>
                  </a:cxn>
                  <a:cxn ang="0">
                    <a:pos x="11" y="155"/>
                  </a:cxn>
                  <a:cxn ang="0">
                    <a:pos x="6" y="141"/>
                  </a:cxn>
                  <a:cxn ang="0">
                    <a:pos x="0" y="124"/>
                  </a:cxn>
                  <a:cxn ang="0">
                    <a:pos x="0" y="107"/>
                  </a:cxn>
                  <a:cxn ang="0">
                    <a:pos x="0" y="90"/>
                  </a:cxn>
                  <a:cxn ang="0">
                    <a:pos x="6" y="73"/>
                  </a:cxn>
                  <a:cxn ang="0">
                    <a:pos x="11" y="59"/>
                  </a:cxn>
                  <a:cxn ang="0">
                    <a:pos x="20" y="45"/>
                  </a:cxn>
                  <a:cxn ang="0">
                    <a:pos x="31" y="31"/>
                  </a:cxn>
                  <a:cxn ang="0">
                    <a:pos x="42" y="19"/>
                  </a:cxn>
                  <a:cxn ang="0">
                    <a:pos x="57" y="11"/>
                  </a:cxn>
                  <a:cxn ang="0">
                    <a:pos x="71" y="5"/>
                  </a:cxn>
                  <a:cxn ang="0">
                    <a:pos x="88" y="3"/>
                  </a:cxn>
                  <a:cxn ang="0">
                    <a:pos x="105" y="0"/>
                  </a:cxn>
                  <a:cxn ang="0">
                    <a:pos x="122" y="3"/>
                  </a:cxn>
                  <a:cxn ang="0">
                    <a:pos x="138" y="5"/>
                  </a:cxn>
                  <a:cxn ang="0">
                    <a:pos x="155" y="11"/>
                  </a:cxn>
                  <a:cxn ang="0">
                    <a:pos x="167" y="19"/>
                  </a:cxn>
                  <a:cxn ang="0">
                    <a:pos x="181" y="31"/>
                  </a:cxn>
                  <a:cxn ang="0">
                    <a:pos x="192" y="45"/>
                  </a:cxn>
                  <a:cxn ang="0">
                    <a:pos x="201" y="59"/>
                  </a:cxn>
                  <a:cxn ang="0">
                    <a:pos x="206" y="73"/>
                  </a:cxn>
                  <a:cxn ang="0">
                    <a:pos x="209" y="90"/>
                  </a:cxn>
                  <a:cxn ang="0">
                    <a:pos x="212" y="107"/>
                  </a:cxn>
                  <a:cxn ang="0">
                    <a:pos x="209" y="104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/>
                <a:ahLst/>
                <a:cxnLst>
                  <a:cxn ang="0">
                    <a:pos x="209" y="104"/>
                  </a:cxn>
                  <a:cxn ang="0">
                    <a:pos x="209" y="90"/>
                  </a:cxn>
                  <a:cxn ang="0">
                    <a:pos x="206" y="73"/>
                  </a:cxn>
                  <a:cxn ang="0">
                    <a:pos x="201" y="59"/>
                  </a:cxn>
                  <a:cxn ang="0">
                    <a:pos x="192" y="45"/>
                  </a:cxn>
                  <a:cxn ang="0">
                    <a:pos x="181" y="31"/>
                  </a:cxn>
                  <a:cxn ang="0">
                    <a:pos x="167" y="19"/>
                  </a:cxn>
                  <a:cxn ang="0">
                    <a:pos x="155" y="11"/>
                  </a:cxn>
                  <a:cxn ang="0">
                    <a:pos x="138" y="5"/>
                  </a:cxn>
                  <a:cxn ang="0">
                    <a:pos x="122" y="3"/>
                  </a:cxn>
                  <a:cxn ang="0">
                    <a:pos x="105" y="0"/>
                  </a:cxn>
                  <a:cxn ang="0">
                    <a:pos x="88" y="3"/>
                  </a:cxn>
                  <a:cxn ang="0">
                    <a:pos x="71" y="5"/>
                  </a:cxn>
                  <a:cxn ang="0">
                    <a:pos x="57" y="11"/>
                  </a:cxn>
                  <a:cxn ang="0">
                    <a:pos x="42" y="19"/>
                  </a:cxn>
                  <a:cxn ang="0">
                    <a:pos x="31" y="31"/>
                  </a:cxn>
                  <a:cxn ang="0">
                    <a:pos x="20" y="45"/>
                  </a:cxn>
                  <a:cxn ang="0">
                    <a:pos x="11" y="59"/>
                  </a:cxn>
                  <a:cxn ang="0">
                    <a:pos x="6" y="73"/>
                  </a:cxn>
                  <a:cxn ang="0">
                    <a:pos x="0" y="90"/>
                  </a:cxn>
                  <a:cxn ang="0">
                    <a:pos x="0" y="107"/>
                  </a:cxn>
                  <a:cxn ang="0">
                    <a:pos x="0" y="124"/>
                  </a:cxn>
                  <a:cxn ang="0">
                    <a:pos x="6" y="141"/>
                  </a:cxn>
                  <a:cxn ang="0">
                    <a:pos x="11" y="155"/>
                  </a:cxn>
                  <a:cxn ang="0">
                    <a:pos x="20" y="169"/>
                  </a:cxn>
                  <a:cxn ang="0">
                    <a:pos x="31" y="180"/>
                  </a:cxn>
                  <a:cxn ang="0">
                    <a:pos x="42" y="192"/>
                  </a:cxn>
                  <a:cxn ang="0">
                    <a:pos x="57" y="200"/>
                  </a:cxn>
                  <a:cxn ang="0">
                    <a:pos x="71" y="206"/>
                  </a:cxn>
                  <a:cxn ang="0">
                    <a:pos x="88" y="211"/>
                  </a:cxn>
                  <a:cxn ang="0">
                    <a:pos x="105" y="211"/>
                  </a:cxn>
                  <a:cxn ang="0">
                    <a:pos x="122" y="211"/>
                  </a:cxn>
                  <a:cxn ang="0">
                    <a:pos x="138" y="206"/>
                  </a:cxn>
                  <a:cxn ang="0">
                    <a:pos x="155" y="200"/>
                  </a:cxn>
                  <a:cxn ang="0">
                    <a:pos x="167" y="192"/>
                  </a:cxn>
                  <a:cxn ang="0">
                    <a:pos x="181" y="180"/>
                  </a:cxn>
                  <a:cxn ang="0">
                    <a:pos x="192" y="169"/>
                  </a:cxn>
                  <a:cxn ang="0">
                    <a:pos x="201" y="155"/>
                  </a:cxn>
                  <a:cxn ang="0">
                    <a:pos x="206" y="141"/>
                  </a:cxn>
                  <a:cxn ang="0">
                    <a:pos x="209" y="124"/>
                  </a:cxn>
                  <a:cxn ang="0">
                    <a:pos x="212" y="107"/>
                  </a:cxn>
                  <a:cxn ang="0">
                    <a:pos x="212" y="107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87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 b="0">
                    <a:solidFill>
                      <a:srgbClr val="000000"/>
                    </a:solidFill>
                    <a:ea typeface="굴림" charset="-127"/>
                  </a:rPr>
                  <a:t>3</a:t>
                </a:r>
                <a:endParaRPr lang="en-US" altLang="ko-KR">
                  <a:ea typeface="굴림" charset="-127"/>
                </a:endParaRPr>
              </a:p>
            </p:txBody>
          </p:sp>
        </p:grpSp>
        <p:grpSp>
          <p:nvGrpSpPr>
            <p:cNvPr id="85" name="Group 88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86" name="Rectangle 89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 b="0">
                    <a:solidFill>
                      <a:srgbClr val="114FFB"/>
                    </a:solidFill>
                    <a:ea typeface="굴림" charset="-127"/>
                  </a:rPr>
                  <a:t>u</a:t>
                </a:r>
                <a:endParaRPr lang="en-US" altLang="ko-KR" sz="2000">
                  <a:solidFill>
                    <a:srgbClr val="114FFB"/>
                  </a:solidFill>
                  <a:ea typeface="굴림" charset="-127"/>
                </a:endParaRPr>
              </a:p>
            </p:txBody>
          </p:sp>
          <p:sp>
            <p:nvSpPr>
              <p:cNvPr id="87" name="Rectangle 90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 b="0">
                    <a:solidFill>
                      <a:srgbClr val="114FFB"/>
                    </a:solidFill>
                    <a:ea typeface="굴림" charset="-127"/>
                  </a:rPr>
                  <a:t> = 7</a:t>
                </a:r>
                <a:endParaRPr lang="en-US" altLang="ko-KR" sz="2000">
                  <a:solidFill>
                    <a:srgbClr val="114FFB"/>
                  </a:solidFill>
                  <a:ea typeface="굴림" charset="-127"/>
                </a:endParaRPr>
              </a:p>
            </p:txBody>
          </p:sp>
        </p:grpSp>
      </p:grp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1823045" y="2955577"/>
            <a:ext cx="5029200" cy="1282700"/>
            <a:chOff x="1056" y="1200"/>
            <a:chExt cx="3168" cy="808"/>
          </a:xfrm>
        </p:grpSpPr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1280" y="1200"/>
              <a:ext cx="2944" cy="808"/>
            </a:xfrm>
            <a:custGeom>
              <a:avLst/>
              <a:gdLst/>
              <a:ahLst/>
              <a:cxnLst>
                <a:cxn ang="0">
                  <a:pos x="2848" y="0"/>
                </a:cxn>
                <a:cxn ang="0">
                  <a:pos x="2800" y="672"/>
                </a:cxn>
                <a:cxn ang="0">
                  <a:pos x="1984" y="768"/>
                </a:cxn>
                <a:cxn ang="0">
                  <a:pos x="304" y="768"/>
                </a:cxn>
                <a:cxn ang="0">
                  <a:pos x="160" y="528"/>
                </a:cxn>
              </a:cxnLst>
              <a:rect l="0" t="0" r="r" b="b"/>
              <a:pathLst>
                <a:path w="2944" h="808">
                  <a:moveTo>
                    <a:pt x="2848" y="0"/>
                  </a:moveTo>
                  <a:cubicBezTo>
                    <a:pt x="2896" y="272"/>
                    <a:pt x="2944" y="544"/>
                    <a:pt x="2800" y="672"/>
                  </a:cubicBezTo>
                  <a:cubicBezTo>
                    <a:pt x="2656" y="800"/>
                    <a:pt x="2400" y="752"/>
                    <a:pt x="1984" y="768"/>
                  </a:cubicBezTo>
                  <a:cubicBezTo>
                    <a:pt x="1568" y="784"/>
                    <a:pt x="608" y="808"/>
                    <a:pt x="304" y="768"/>
                  </a:cubicBezTo>
                  <a:cubicBezTo>
                    <a:pt x="0" y="728"/>
                    <a:pt x="80" y="628"/>
                    <a:pt x="160" y="528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bIns="0" anchor="ctr"/>
            <a:lstStyle/>
            <a:p>
              <a:endParaRPr lang="ko-KR" alt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V="1">
              <a:off x="1056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en-US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V="1">
              <a:off x="3792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8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 Cache Coherence Problem(2)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MESI Protocol</a:t>
            </a:r>
          </a:p>
          <a:p>
            <a:pPr lvl="1"/>
            <a:r>
              <a:rPr lang="en-US" altLang="zh-CN" sz="2000" dirty="0" smtClean="0"/>
              <a:t>4 States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/>
              <a:t>nvalid</a:t>
            </a:r>
          </a:p>
          <a:p>
            <a:pPr lvl="2"/>
            <a:r>
              <a:rPr lang="zh-CN" altLang="en-US" sz="1600" dirty="0" smtClean="0"/>
              <a:t>无数据</a:t>
            </a:r>
            <a:endParaRPr lang="en-US" altLang="zh-CN" sz="16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/>
              <a:t>hared</a:t>
            </a:r>
          </a:p>
          <a:p>
            <a:pPr lvl="2"/>
            <a:r>
              <a:rPr lang="zh-CN" altLang="en-US" sz="1600" dirty="0" smtClean="0"/>
              <a:t>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一致的数据；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多</a:t>
            </a:r>
            <a:r>
              <a:rPr lang="zh-CN" altLang="en-US" sz="1600" dirty="0" smtClean="0"/>
              <a:t>节点共享；</a:t>
            </a:r>
            <a:endParaRPr lang="en-US" altLang="zh-CN" sz="16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r>
              <a:rPr lang="en-US" altLang="zh-CN" sz="2000" dirty="0" smtClean="0"/>
              <a:t>xclusive</a:t>
            </a:r>
          </a:p>
          <a:p>
            <a:pPr lvl="2"/>
            <a:r>
              <a:rPr lang="zh-CN" altLang="en-US" sz="1600" dirty="0" smtClean="0"/>
              <a:t>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一致的数据；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单</a:t>
            </a:r>
            <a:r>
              <a:rPr lang="zh-CN" altLang="en-US" sz="1600" dirty="0" smtClean="0"/>
              <a:t>节点持有；</a:t>
            </a:r>
            <a:endParaRPr lang="en-US" altLang="zh-CN" sz="16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/>
              <a:t>odified</a:t>
            </a:r>
          </a:p>
          <a:p>
            <a:pPr lvl="2"/>
            <a:r>
              <a:rPr lang="zh-CN" altLang="en-US" sz="1600" dirty="0" smtClean="0"/>
              <a:t>最新修改数据，与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不一致；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单</a:t>
            </a:r>
            <a:r>
              <a:rPr lang="zh-CN" altLang="en-US" sz="1600" dirty="0" smtClean="0"/>
              <a:t>节点持有；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 smtClean="0"/>
              <a:t>状态转移</a:t>
            </a:r>
            <a:endParaRPr lang="en-US" altLang="zh-CN" sz="2000" dirty="0" smtClean="0"/>
          </a:p>
          <a:p>
            <a:pPr lvl="2"/>
            <a:r>
              <a:rPr lang="zh-CN" altLang="en-US" sz="1600" dirty="0"/>
              <a:t>见右图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760"/>
            <a:ext cx="4176464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Cache Coherence </a:t>
            </a:r>
            <a:r>
              <a:rPr lang="en-US" altLang="zh-CN" dirty="0" smtClean="0"/>
              <a:t>Problem(3)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MOESI </a:t>
            </a:r>
            <a:r>
              <a:rPr lang="en-US" altLang="zh-CN" sz="2000" dirty="0" err="1" smtClean="0"/>
              <a:t>Protocal</a:t>
            </a:r>
            <a:r>
              <a:rPr lang="en-US" altLang="zh-CN" sz="2000" dirty="0" smtClean="0"/>
              <a:t> (AMD)</a:t>
            </a:r>
          </a:p>
          <a:p>
            <a:pPr lvl="1"/>
            <a:r>
              <a:rPr lang="en-US" altLang="zh-CN" sz="1600" dirty="0" smtClean="0"/>
              <a:t>5 states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nvalid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S</a:t>
            </a:r>
            <a:r>
              <a:rPr lang="en-US" altLang="zh-CN" sz="1600" dirty="0" smtClean="0"/>
              <a:t>hared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 smtClean="0"/>
              <a:t>xclusive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M</a:t>
            </a:r>
            <a:r>
              <a:rPr lang="en-US" altLang="zh-CN" sz="1600" dirty="0" smtClean="0"/>
              <a:t>odified</a:t>
            </a:r>
          </a:p>
          <a:p>
            <a:pPr lvl="2"/>
            <a:r>
              <a:rPr lang="zh-CN" altLang="en-US" sz="1200" dirty="0" smtClean="0"/>
              <a:t>以上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种，与</a:t>
            </a:r>
            <a:r>
              <a:rPr lang="en-US" altLang="zh-CN" sz="1200" dirty="0" smtClean="0"/>
              <a:t>MESI</a:t>
            </a:r>
            <a:r>
              <a:rPr lang="zh-CN" altLang="en-US" sz="1200" dirty="0" smtClean="0"/>
              <a:t>一致；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O</a:t>
            </a:r>
            <a:r>
              <a:rPr lang="en-US" altLang="zh-CN" sz="1600" dirty="0" smtClean="0"/>
              <a:t>wned</a:t>
            </a:r>
          </a:p>
          <a:p>
            <a:pPr lvl="2"/>
            <a:r>
              <a:rPr lang="zh-CN" altLang="en-US" sz="1200" dirty="0" smtClean="0"/>
              <a:t>介于</a:t>
            </a:r>
            <a:r>
              <a:rPr lang="en-US" altLang="zh-CN" sz="1200" dirty="0" smtClean="0"/>
              <a:t>Shared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Modified</a:t>
            </a:r>
            <a:r>
              <a:rPr lang="zh-CN" altLang="en-US" sz="1200" dirty="0" smtClean="0"/>
              <a:t>之间的</a:t>
            </a:r>
            <a:endParaRPr lang="en-US" altLang="zh-CN" sz="1200" dirty="0" smtClean="0"/>
          </a:p>
          <a:p>
            <a:pPr marL="914400" lvl="2" indent="0">
              <a:buNone/>
            </a:pPr>
            <a:r>
              <a:rPr lang="zh-CN" altLang="en-US" sz="1200" dirty="0" smtClean="0"/>
              <a:t>       一种状态；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可与</a:t>
            </a:r>
            <a:r>
              <a:rPr lang="en-US" altLang="zh-CN" sz="1200" dirty="0" smtClean="0"/>
              <a:t>Shared</a:t>
            </a:r>
            <a:r>
              <a:rPr lang="zh-CN" altLang="en-US" sz="1200" dirty="0" smtClean="0"/>
              <a:t>的状态共存；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持有最新数据，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中则为</a:t>
            </a:r>
            <a:endParaRPr lang="en-US" altLang="zh-CN" sz="1200" dirty="0" smtClean="0"/>
          </a:p>
          <a:p>
            <a:pPr marL="914400" lvl="2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</a:t>
            </a:r>
            <a:r>
              <a:rPr lang="zh-CN" altLang="en-US" sz="1200" dirty="0" smtClean="0"/>
              <a:t>过期数据；</a:t>
            </a:r>
            <a:endParaRPr lang="en-US" altLang="zh-CN" sz="12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600" dirty="0" smtClean="0"/>
              <a:t>状态转移</a:t>
            </a:r>
            <a:endParaRPr lang="en-US" altLang="zh-CN" sz="1600" dirty="0" smtClean="0"/>
          </a:p>
          <a:p>
            <a:pPr lvl="2"/>
            <a:r>
              <a:rPr lang="zh-CN" altLang="en-US" sz="1200" dirty="0"/>
              <a:t>见右图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54" y="1556791"/>
            <a:ext cx="4911402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Coherence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注意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作用域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Cache Coherence </a:t>
            </a:r>
            <a:r>
              <a:rPr lang="en-US" altLang="zh-CN" sz="1800" dirty="0" err="1" smtClean="0"/>
              <a:t>Protocal</a:t>
            </a:r>
            <a:r>
              <a:rPr lang="en-US" altLang="zh-CN" sz="1800" dirty="0" smtClean="0"/>
              <a:t> (MESI, MOESI)</a:t>
            </a:r>
            <a:r>
              <a:rPr lang="zh-CN" altLang="en-US" sz="1800" dirty="0" smtClean="0"/>
              <a:t>，作用于</a:t>
            </a:r>
            <a:r>
              <a:rPr lang="en-US" altLang="zh-CN" sz="1800" dirty="0" smtClean="0"/>
              <a:t>CPU Cache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Memory</a:t>
            </a:r>
            <a:r>
              <a:rPr lang="zh-CN" altLang="en-US" sz="1800" dirty="0" smtClean="0"/>
              <a:t>层面，若操作的数据在</a:t>
            </a:r>
            <a:r>
              <a:rPr lang="en-US" altLang="zh-CN" sz="1800" dirty="0" smtClean="0"/>
              <a:t>Register</a:t>
            </a:r>
            <a:r>
              <a:rPr lang="zh-CN" altLang="en-US" sz="1800" dirty="0" smtClean="0"/>
              <a:t>，或者是</a:t>
            </a:r>
            <a:r>
              <a:rPr lang="en-US" altLang="zh-CN" sz="1800" dirty="0" smtClean="0"/>
              <a:t>Register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L1 Cache</a:t>
            </a:r>
            <a:r>
              <a:rPr lang="zh-CN" altLang="en-US" sz="1800" dirty="0" smtClean="0"/>
              <a:t>之间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后续提到的</a:t>
            </a:r>
            <a:r>
              <a:rPr lang="en-US" altLang="zh-CN" sz="1800" dirty="0" smtClean="0"/>
              <a:t>Store Buffer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Load Buffer)</a:t>
            </a:r>
            <a:r>
              <a:rPr lang="zh-CN" altLang="en-US" sz="1800" dirty="0" smtClean="0"/>
              <a:t>，则这些数据不会参与</a:t>
            </a:r>
            <a:r>
              <a:rPr lang="en-US" altLang="zh-CN" sz="1800" dirty="0" smtClean="0"/>
              <a:t>Cache Coherence</a:t>
            </a:r>
            <a:r>
              <a:rPr lang="zh-CN" altLang="en-US" sz="1800" dirty="0" smtClean="0"/>
              <a:t>协议；</a:t>
            </a:r>
            <a:endParaRPr lang="en-US" altLang="zh-CN" sz="18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Message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Cache Coherence</a:t>
            </a:r>
            <a:r>
              <a:rPr lang="zh-CN" altLang="en-US" sz="1600" dirty="0" smtClean="0"/>
              <a:t>协议中的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，是由汇编指令触发的。一条高级语言</a:t>
            </a:r>
            <a:r>
              <a:rPr lang="en-US" altLang="zh-CN" sz="1600" dirty="0" smtClean="0"/>
              <a:t>(C/C++)</a:t>
            </a:r>
            <a:r>
              <a:rPr lang="zh-CN" altLang="en-US" sz="1600" dirty="0" smtClean="0"/>
              <a:t>，可能会被编译为多条汇编指令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例如：</a:t>
            </a:r>
            <a:r>
              <a:rPr lang="en-US" altLang="zh-CN" sz="1600" dirty="0" smtClean="0"/>
              <a:t>a++ </a:t>
            </a:r>
            <a:r>
              <a:rPr lang="zh-CN" altLang="en-US" sz="1600" dirty="0" smtClean="0"/>
              <a:t>至少被编译为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条汇编指令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条汇编指令，可能会发出多条</a:t>
            </a:r>
            <a:r>
              <a:rPr lang="en-US" altLang="zh-CN" sz="1600" dirty="0" smtClean="0"/>
              <a:t>Messages</a:t>
            </a:r>
            <a:r>
              <a:rPr lang="zh-CN" altLang="en-US" sz="1600" dirty="0" smtClean="0"/>
              <a:t>。例如：一个</a:t>
            </a:r>
            <a:r>
              <a:rPr lang="en-US" altLang="zh-CN" sz="1600" dirty="0" smtClean="0"/>
              <a:t>Write</a:t>
            </a:r>
            <a:r>
              <a:rPr lang="zh-CN" altLang="en-US" sz="1600" dirty="0" smtClean="0"/>
              <a:t>操作，如果</a:t>
            </a:r>
            <a:r>
              <a:rPr lang="en-US" altLang="zh-CN" sz="1600" dirty="0" smtClean="0"/>
              <a:t>Cache Miss</a:t>
            </a:r>
            <a:r>
              <a:rPr lang="zh-CN" altLang="en-US" sz="1600" dirty="0" smtClean="0"/>
              <a:t>，会发出多条</a:t>
            </a:r>
            <a:r>
              <a:rPr lang="en-US" altLang="zh-CN" sz="1600" dirty="0" smtClean="0"/>
              <a:t>Messages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 + Invalidate + ...</a:t>
            </a:r>
          </a:p>
        </p:txBody>
      </p:sp>
    </p:spTree>
    <p:extLst>
      <p:ext uri="{BB962C8B-B14F-4D97-AF65-F5344CB8AC3E}">
        <p14:creationId xmlns:p14="http://schemas.microsoft.com/office/powerpoint/2010/main" val="9743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492896"/>
            <a:ext cx="8229600" cy="2079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+mn-ea"/>
                <a:ea typeface="+mn-ea"/>
              </a:rPr>
              <a:t>Any Question about CPU Cache?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4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Memory Ordering</a:t>
            </a:r>
          </a:p>
          <a:p>
            <a:pPr lvl="1"/>
            <a:r>
              <a:rPr lang="zh-CN" altLang="en-US" sz="1400" dirty="0"/>
              <a:t>个人</a:t>
            </a:r>
            <a:r>
              <a:rPr lang="zh-CN" altLang="en-US" sz="1400" dirty="0" smtClean="0"/>
              <a:t>认为，</a:t>
            </a:r>
            <a:r>
              <a:rPr lang="en-US" altLang="zh-CN" sz="1400" dirty="0" smtClean="0"/>
              <a:t>Memory Ordering</a:t>
            </a:r>
            <a:r>
              <a:rPr lang="zh-CN" altLang="en-US" sz="1400" dirty="0" smtClean="0"/>
              <a:t>模型，是整个并发程序设计的基础。并发程序设计分为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个阶段：</a:t>
            </a:r>
            <a:endParaRPr lang="en-US" altLang="zh-CN" sz="1400" dirty="0" smtClean="0"/>
          </a:p>
          <a:p>
            <a:pPr lvl="2"/>
            <a:r>
              <a:rPr lang="zh-CN" altLang="en-US" sz="1100" dirty="0" smtClean="0"/>
              <a:t>阶段一：知道什么是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，什么是</a:t>
            </a:r>
            <a:r>
              <a:rPr lang="en-US" altLang="zh-CN" sz="1100" dirty="0" err="1" smtClean="0"/>
              <a:t>Mutex</a:t>
            </a:r>
            <a:r>
              <a:rPr lang="zh-CN" altLang="en-US" sz="1100" dirty="0" smtClean="0"/>
              <a:t>，也知道访问共享资源需要进行保护；</a:t>
            </a:r>
            <a:endParaRPr lang="en-US" altLang="zh-CN" sz="1100" dirty="0" smtClean="0"/>
          </a:p>
          <a:p>
            <a:pPr lvl="2"/>
            <a:r>
              <a:rPr lang="zh-CN" altLang="en-US" sz="1100" dirty="0"/>
              <a:t>阶段</a:t>
            </a:r>
            <a:r>
              <a:rPr lang="zh-CN" altLang="en-US" sz="1100" dirty="0" smtClean="0"/>
              <a:t>二：知道如何实现一个高性能的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Mutex</a:t>
            </a:r>
            <a:r>
              <a:rPr lang="zh-CN" altLang="en-US" sz="1100" dirty="0" smtClean="0"/>
              <a:t>，以面对不同的需求；</a:t>
            </a:r>
            <a:endParaRPr lang="en-US" altLang="zh-CN" sz="1100" dirty="0" smtClean="0"/>
          </a:p>
          <a:p>
            <a:pPr lvl="2"/>
            <a:r>
              <a:rPr lang="zh-CN" altLang="en-US" sz="1100" dirty="0"/>
              <a:t>阶段</a:t>
            </a:r>
            <a:r>
              <a:rPr lang="zh-CN" altLang="en-US" sz="1100" dirty="0" smtClean="0"/>
              <a:t>三：知道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Mutex</a:t>
            </a:r>
            <a:r>
              <a:rPr lang="zh-CN" altLang="en-US" sz="1100" dirty="0"/>
              <a:t>实现</a:t>
            </a:r>
            <a:r>
              <a:rPr lang="zh-CN" altLang="en-US" sz="1100" dirty="0" smtClean="0"/>
              <a:t>的内部原理是什么？为什么可以用来保护共享资源；</a:t>
            </a:r>
            <a:endParaRPr lang="en-US" altLang="zh-CN" sz="1100" dirty="0" smtClean="0"/>
          </a:p>
          <a:p>
            <a:pPr lvl="2"/>
            <a:r>
              <a:rPr lang="zh-CN" altLang="en-US" sz="1100" dirty="0"/>
              <a:t>阶段</a:t>
            </a:r>
            <a:r>
              <a:rPr lang="zh-CN" altLang="en-US" sz="1100" dirty="0" smtClean="0"/>
              <a:t>四：在熟练使用锁的基础上，追求高性能，尝试</a:t>
            </a:r>
            <a:r>
              <a:rPr lang="en-US" altLang="zh-CN" sz="1100" dirty="0" smtClean="0"/>
              <a:t>Lock-Free</a:t>
            </a:r>
            <a:r>
              <a:rPr lang="zh-CN" altLang="en-US" sz="1100" dirty="0" smtClean="0"/>
              <a:t>编程；</a:t>
            </a:r>
            <a:endParaRPr lang="en-US" altLang="zh-CN" sz="1100" dirty="0" smtClean="0"/>
          </a:p>
          <a:p>
            <a:pPr lvl="2"/>
            <a:endParaRPr lang="en-US" altLang="zh-CN" sz="1100" dirty="0" smtClean="0"/>
          </a:p>
          <a:p>
            <a:pPr lvl="1"/>
            <a:r>
              <a:rPr lang="zh-CN" altLang="en-US" sz="1400" dirty="0"/>
              <a:t>而</a:t>
            </a:r>
            <a:r>
              <a:rPr lang="zh-CN" altLang="en-US" sz="1400" dirty="0" smtClean="0"/>
              <a:t>为了从阶段一，晋级到阶段二，三，甚至是阶段四，离不开对于</a:t>
            </a:r>
            <a:r>
              <a:rPr lang="en-US" altLang="zh-CN" sz="1400" dirty="0" smtClean="0"/>
              <a:t>Memory Ordering</a:t>
            </a:r>
            <a:r>
              <a:rPr lang="zh-CN" altLang="en-US" sz="1400" dirty="0" smtClean="0"/>
              <a:t>模型的深入理解。本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关于</a:t>
            </a:r>
            <a:r>
              <a:rPr lang="en-US" altLang="zh-CN" sz="1400" dirty="0" smtClean="0"/>
              <a:t>Memory Ordering</a:t>
            </a:r>
            <a:r>
              <a:rPr lang="zh-CN" altLang="en-US" sz="1400" dirty="0" smtClean="0"/>
              <a:t>的内容，按照如下方式组织：</a:t>
            </a:r>
            <a:endParaRPr lang="en-US" altLang="zh-CN" sz="1400" dirty="0"/>
          </a:p>
          <a:p>
            <a:pPr lvl="2"/>
            <a:endParaRPr lang="en-US" altLang="zh-CN" sz="1100" dirty="0"/>
          </a:p>
          <a:p>
            <a:pPr lvl="1"/>
            <a:r>
              <a:rPr lang="en-US" altLang="zh-CN" sz="1600" dirty="0"/>
              <a:t>Atomic </a:t>
            </a:r>
            <a:r>
              <a:rPr lang="en-US" altLang="zh-CN" sz="1600" dirty="0" err="1"/>
              <a:t>vs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Reorder</a:t>
            </a:r>
          </a:p>
          <a:p>
            <a:pPr lvl="2"/>
            <a:r>
              <a:rPr lang="zh-CN" altLang="en-US" sz="1200" dirty="0" smtClean="0"/>
              <a:t>讨论什么是</a:t>
            </a:r>
            <a:r>
              <a:rPr lang="en-US" altLang="zh-CN" sz="1200" dirty="0" smtClean="0"/>
              <a:t>Atomic Operation</a:t>
            </a:r>
            <a:r>
              <a:rPr lang="zh-CN" altLang="en-US" sz="1200" dirty="0" smtClean="0"/>
              <a:t>？讨论程序有哪些乱序行为？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dirty="0"/>
              <a:t>Memory </a:t>
            </a:r>
            <a:r>
              <a:rPr lang="en-US" altLang="zh-CN" sz="1600" dirty="0" smtClean="0"/>
              <a:t>Barrier</a:t>
            </a:r>
          </a:p>
          <a:p>
            <a:pPr lvl="2"/>
            <a:r>
              <a:rPr lang="zh-CN" altLang="en-US" sz="1200" dirty="0" smtClean="0"/>
              <a:t>何谓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？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有哪些种类？</a:t>
            </a:r>
            <a:r>
              <a:rPr lang="en-US" altLang="zh-CN" sz="1200" dirty="0" smtClean="0"/>
              <a:t>Memory Barrier</a:t>
            </a:r>
            <a:r>
              <a:rPr lang="zh-CN" altLang="en-US" sz="1200" dirty="0" smtClean="0"/>
              <a:t>如何使用？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dirty="0"/>
              <a:t>Load Acquire </a:t>
            </a:r>
            <a:r>
              <a:rPr lang="en-US" altLang="zh-CN" sz="1600" dirty="0" err="1"/>
              <a:t>vs</a:t>
            </a:r>
            <a:r>
              <a:rPr lang="en-US" altLang="zh-CN" sz="1600" dirty="0"/>
              <a:t> Store </a:t>
            </a:r>
            <a:r>
              <a:rPr lang="en-US" altLang="zh-CN" sz="1600" dirty="0" smtClean="0"/>
              <a:t>Release</a:t>
            </a:r>
          </a:p>
          <a:p>
            <a:pPr lvl="2"/>
            <a:r>
              <a:rPr lang="en-US" altLang="zh-CN" sz="1200" dirty="0" smtClean="0"/>
              <a:t>Load Acquire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Store Release</a:t>
            </a:r>
            <a:r>
              <a:rPr lang="zh-CN" altLang="en-US" sz="1200" dirty="0" smtClean="0"/>
              <a:t>，是什么意思？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472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Operation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An operation acting on shared memory is </a:t>
            </a:r>
            <a:r>
              <a:rPr lang="en-US" altLang="zh-CN" sz="1400" b="1" dirty="0"/>
              <a:t>atomic</a:t>
            </a:r>
            <a:r>
              <a:rPr lang="en-US" altLang="zh-CN" sz="1400" dirty="0"/>
              <a:t> if it completes in a single step relative to other threads. When an atomic store is performed on a shared variable, no other thread can observe the modification half-complete. When an atomic load is performed on a shared variable, it reads the entire value as it appeared at a single moment in time. 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800" dirty="0" smtClean="0"/>
              <a:t>Atomic Operation in CPU</a:t>
            </a:r>
          </a:p>
          <a:p>
            <a:pPr lvl="1"/>
            <a:r>
              <a:rPr lang="en-US" altLang="zh-CN" sz="1400" dirty="0" smtClean="0"/>
              <a:t>Intel CPU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dirty="0" smtClean="0"/>
              <a:t>AMD CPU</a:t>
            </a:r>
          </a:p>
          <a:p>
            <a:pPr lvl="2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endParaRPr lang="zh-CN" altLang="en-US" sz="1600" dirty="0"/>
          </a:p>
        </p:txBody>
      </p:sp>
      <p:pic>
        <p:nvPicPr>
          <p:cNvPr id="7169" name="Picture 1" descr="C:\Users\dengdeng\AppData\Roaming\Tencent\Users\63851885\QQ\WinTemp\RichOle\INMV)G@KS8GNPYZZ_R$(KN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225646"/>
            <a:ext cx="6480720" cy="21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dengdeng\AppData\Roaming\Tencent\Users\63851885\QQ\WinTemp\RichOle\)N(A6MB0NO8ZBNHRWWD@%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661248"/>
            <a:ext cx="6840760" cy="4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高级语言与汇编指令的映射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高级语言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如：</a:t>
            </a:r>
            <a:r>
              <a:rPr lang="en-US" altLang="zh-CN" sz="1600" dirty="0" smtClean="0"/>
              <a:t>C/C++)</a:t>
            </a:r>
            <a:r>
              <a:rPr lang="zh-CN" altLang="en-US" sz="1600" dirty="0" smtClean="0"/>
              <a:t>，被编译为汇编语言，才能够被执行。因此，高级语言与汇编语言之间，存在着几种简单的映射关系。</a:t>
            </a:r>
            <a:endParaRPr lang="en-US" altLang="zh-CN" sz="1600" dirty="0" smtClean="0"/>
          </a:p>
          <a:p>
            <a:pPr lvl="1"/>
            <a:endParaRPr lang="en-US" altLang="zh-CN" sz="1200" dirty="0"/>
          </a:p>
          <a:p>
            <a:r>
              <a:rPr lang="en-US" altLang="zh-CN" sz="1600" dirty="0" smtClean="0"/>
              <a:t>Simple Write</a:t>
            </a:r>
          </a:p>
          <a:p>
            <a:pPr lvl="1"/>
            <a:r>
              <a:rPr lang="en-US" altLang="zh-CN" sz="1200" dirty="0" smtClean="0"/>
              <a:t>Write to Memory</a:t>
            </a:r>
            <a:endParaRPr lang="en-US" altLang="zh-CN" sz="1200" dirty="0"/>
          </a:p>
          <a:p>
            <a:pPr lvl="1"/>
            <a:r>
              <a:rPr lang="en-US" altLang="zh-CN" sz="1200" dirty="0" smtClean="0"/>
              <a:t>Atomic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/>
              <a:t>Simple Read</a:t>
            </a:r>
          </a:p>
          <a:p>
            <a:pPr lvl="1"/>
            <a:r>
              <a:rPr lang="en-US" altLang="zh-CN" sz="1200" dirty="0" smtClean="0"/>
              <a:t>Read from Memory</a:t>
            </a:r>
          </a:p>
          <a:p>
            <a:pPr lvl="1"/>
            <a:r>
              <a:rPr lang="en-US" altLang="zh-CN" sz="1200" dirty="0" smtClean="0"/>
              <a:t>Atomic</a:t>
            </a:r>
            <a:endParaRPr lang="en-US" altLang="zh-CN" sz="1200" dirty="0"/>
          </a:p>
          <a:p>
            <a:pPr lvl="1"/>
            <a:endParaRPr lang="en-US" altLang="zh-CN" sz="1200" dirty="0"/>
          </a:p>
          <a:p>
            <a:r>
              <a:rPr lang="en-US" altLang="zh-CN" sz="1600" dirty="0" smtClean="0"/>
              <a:t>Read-Modify-Write(RMW)</a:t>
            </a:r>
          </a:p>
          <a:p>
            <a:pPr lvl="1"/>
            <a:r>
              <a:rPr lang="en-US" altLang="zh-CN" sz="1200" dirty="0" smtClean="0"/>
              <a:t>Read from Memory</a:t>
            </a:r>
          </a:p>
          <a:p>
            <a:pPr lvl="1"/>
            <a:r>
              <a:rPr lang="en-US" altLang="zh-CN" sz="1200" dirty="0" smtClean="0"/>
              <a:t>Modify</a:t>
            </a:r>
          </a:p>
          <a:p>
            <a:pPr lvl="1"/>
            <a:r>
              <a:rPr lang="en-US" altLang="zh-CN" sz="1200" dirty="0" smtClean="0"/>
              <a:t>Write to Memory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 smtClean="0"/>
              <a:t>Non-Atomic</a:t>
            </a:r>
            <a:endParaRPr lang="zh-CN" altLang="en-US" sz="1200" dirty="0"/>
          </a:p>
        </p:txBody>
      </p:sp>
      <p:pic>
        <p:nvPicPr>
          <p:cNvPr id="8193" name="Picture 1" descr="C:\Users\dengdeng\AppData\Roaming\Tencent\Users\63851885\QQ\WinTemp\RichOle\ZU8Q[85M8}Z~BD36FTI_O6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77053"/>
            <a:ext cx="4320480" cy="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dengdeng\AppData\Roaming\Tencent\Users\63851885\QQ\WinTemp\RichOle\%@O48(4J)34{]_[K~OSGF3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15" y="3461000"/>
            <a:ext cx="4810325" cy="7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ngdeng\AppData\Roaming\Tencent\Users\63851885\QQ\WinTemp\RichOle\92CKV7VHFPHW%J}`E5P]BP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97152"/>
            <a:ext cx="457250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CPU</a:t>
            </a:r>
            <a:r>
              <a:rPr lang="zh-CN" altLang="en-US" sz="2000" dirty="0" smtClean="0"/>
              <a:t>架构浅析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只关注</a:t>
            </a:r>
            <a:r>
              <a:rPr lang="en-US" altLang="zh-CN" sz="1800" dirty="0" smtClean="0"/>
              <a:t>Cache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 smtClean="0"/>
              <a:t>Memory Ordering</a:t>
            </a:r>
          </a:p>
          <a:p>
            <a:pPr lvl="1"/>
            <a:r>
              <a:rPr lang="en-US" altLang="zh-CN" sz="1800" dirty="0" smtClean="0"/>
              <a:t>Atomic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Reorder</a:t>
            </a:r>
          </a:p>
          <a:p>
            <a:pPr lvl="1"/>
            <a:r>
              <a:rPr lang="en-US" altLang="zh-CN" sz="1800" dirty="0" smtClean="0"/>
              <a:t>Memory Barrier</a:t>
            </a:r>
          </a:p>
          <a:p>
            <a:pPr lvl="2"/>
            <a:r>
              <a:rPr lang="en-US" altLang="zh-CN" sz="1400" dirty="0" smtClean="0"/>
              <a:t>Compiler Memory Barrier</a:t>
            </a:r>
          </a:p>
          <a:p>
            <a:pPr lvl="2"/>
            <a:r>
              <a:rPr lang="en-US" altLang="zh-CN" sz="1400" dirty="0" smtClean="0"/>
              <a:t>CPU Memory Barrier</a:t>
            </a:r>
          </a:p>
          <a:p>
            <a:pPr lvl="1"/>
            <a:r>
              <a:rPr lang="en-US" altLang="zh-CN" sz="1800" dirty="0" smtClean="0"/>
              <a:t>Load Acquire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Store Release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 smtClean="0"/>
              <a:t>并发程序设计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Implement a spin lock</a:t>
            </a:r>
          </a:p>
          <a:p>
            <a:pPr lvl="1"/>
            <a:r>
              <a:rPr lang="en-US" altLang="zh-CN" sz="1800" dirty="0" smtClean="0"/>
              <a:t>Corrected Peterson’s Algorithm on Windows X86</a:t>
            </a:r>
          </a:p>
          <a:p>
            <a:pPr lvl="1"/>
            <a:r>
              <a:rPr lang="en-US" altLang="zh-CN" sz="1800" dirty="0" smtClean="0"/>
              <a:t>Others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545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Non-Atomic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Examples</a:t>
            </a:r>
          </a:p>
          <a:p>
            <a:pPr lvl="1"/>
            <a:r>
              <a:rPr lang="en-US" altLang="zh-CN" sz="2000" dirty="0" smtClean="0"/>
              <a:t>Read/Write 64 Bits on 32 Bits Systems</a:t>
            </a:r>
          </a:p>
          <a:p>
            <a:pPr lvl="2"/>
            <a:r>
              <a:rPr lang="en-US" altLang="zh-CN" sz="1600" dirty="0"/>
              <a:t>Write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Non-Atomic</a:t>
            </a:r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dirty="0" smtClean="0"/>
              <a:t>Read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Non-Atomic</a:t>
            </a:r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RMW Operations</a:t>
            </a:r>
          </a:p>
          <a:p>
            <a:pPr lvl="2"/>
            <a:r>
              <a:rPr lang="en-US" altLang="zh-CN" sz="1600" dirty="0" smtClean="0"/>
              <a:t>Non-Atomic</a:t>
            </a:r>
            <a:endParaRPr lang="zh-CN" altLang="en-US" sz="1600" dirty="0"/>
          </a:p>
        </p:txBody>
      </p:sp>
      <p:pic>
        <p:nvPicPr>
          <p:cNvPr id="9217" name="Picture 1" descr="C:\Users\dengdeng\AppData\Roaming\Tencent\Users\63851885\QQ\WinTemp\RichOle\C$$99T)4T@N[[@B9[$$0N)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416991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engdeng\AppData\Roaming\Tencent\Users\63851885\QQ\WinTemp\RichOle\92CKV7VHFPHW%J}`E5P]BP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5013176"/>
            <a:ext cx="457250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Non-Atomic Operations(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400" dirty="0" smtClean="0"/>
              <a:t>Questions?</a:t>
            </a:r>
          </a:p>
          <a:p>
            <a:pPr lvl="1"/>
            <a:r>
              <a:rPr lang="en-US" altLang="zh-CN" sz="2000" dirty="0" smtClean="0"/>
              <a:t>32</a:t>
            </a:r>
            <a:r>
              <a:rPr lang="zh-CN" altLang="en-US" sz="2000" dirty="0" smtClean="0"/>
              <a:t>位系统，是否</a:t>
            </a:r>
            <a:r>
              <a:rPr lang="en-US" altLang="zh-CN" sz="2000" dirty="0" smtClean="0"/>
              <a:t>4 Bytes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Simple Read/Write</a:t>
            </a:r>
            <a:r>
              <a:rPr lang="zh-CN" altLang="en-US" sz="2000" dirty="0" smtClean="0"/>
              <a:t>一定是</a:t>
            </a:r>
            <a:r>
              <a:rPr lang="en-US" altLang="zh-CN" sz="2000" dirty="0" smtClean="0"/>
              <a:t>Atomic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1"/>
            <a:r>
              <a:rPr lang="en-US" altLang="zh-CN" sz="2000" dirty="0" smtClean="0"/>
              <a:t>64</a:t>
            </a:r>
            <a:r>
              <a:rPr lang="zh-CN" altLang="en-US" sz="2000" dirty="0" smtClean="0"/>
              <a:t>位系统，是否</a:t>
            </a:r>
            <a:r>
              <a:rPr lang="en-US" altLang="zh-CN" sz="2000" dirty="0" smtClean="0"/>
              <a:t>8 Bytes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Simple Read/Write</a:t>
            </a:r>
            <a:r>
              <a:rPr lang="zh-CN" altLang="en-US" sz="2000" dirty="0" smtClean="0"/>
              <a:t>一定是</a:t>
            </a:r>
            <a:r>
              <a:rPr lang="en-US" altLang="zh-CN" sz="2000" dirty="0" smtClean="0"/>
              <a:t>Atomic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2"/>
            <a:endParaRPr lang="en-US" altLang="zh-CN" sz="1600" dirty="0"/>
          </a:p>
          <a:p>
            <a:r>
              <a:rPr lang="en-US" altLang="zh-CN" sz="2400" dirty="0" smtClean="0"/>
              <a:t>Exceptions</a:t>
            </a:r>
          </a:p>
          <a:p>
            <a:pPr lvl="1"/>
            <a:r>
              <a:rPr lang="en-US" altLang="zh-CN" sz="2000" dirty="0" smtClean="0"/>
              <a:t>Intel486 and newer [</a:t>
            </a:r>
            <a:r>
              <a:rPr lang="zh-CN" altLang="en-US" sz="2000" dirty="0" smtClean="0"/>
              <a:t>参考</a:t>
            </a:r>
            <a:r>
              <a:rPr lang="en-US" altLang="zh-CN" sz="2000" dirty="0" smtClean="0">
                <a:hlinkClick r:id="rId3"/>
              </a:rPr>
              <a:t>Igor</a:t>
            </a:r>
            <a:r>
              <a:rPr lang="zh-CN" altLang="en-US" sz="2000" dirty="0">
                <a:hlinkClick r:id="rId3"/>
              </a:rPr>
              <a:t>文章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Example 3</a:t>
            </a:r>
            <a:r>
              <a:rPr lang="zh-CN" altLang="en-US" sz="2000" dirty="0" smtClean="0"/>
              <a:t>，查询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类型工具</a:t>
            </a:r>
            <a:r>
              <a:rPr lang="en-US" altLang="zh-CN" sz="2000" dirty="0" smtClean="0"/>
              <a:t>]</a:t>
            </a:r>
          </a:p>
          <a:p>
            <a:pPr lvl="2"/>
            <a:r>
              <a:rPr lang="en-US" altLang="zh-CN" sz="1600" dirty="0" smtClean="0"/>
              <a:t>Unaligned 16-, 32-bit access;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Pentium and newer</a:t>
            </a:r>
          </a:p>
          <a:p>
            <a:pPr lvl="2"/>
            <a:r>
              <a:rPr lang="en-US" altLang="zh-CN" sz="1600" dirty="0" smtClean="0"/>
              <a:t>Unaligned 16-, 32-, 64-bit access;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P6 and newer</a:t>
            </a:r>
          </a:p>
          <a:p>
            <a:pPr lvl="2"/>
            <a:r>
              <a:rPr lang="en-US" altLang="zh-CN" sz="1600" dirty="0" smtClean="0"/>
              <a:t>Cross cache line access; (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P6 and newer CPU</a:t>
            </a:r>
            <a:r>
              <a:rPr lang="zh-CN" altLang="en-US" sz="1600" dirty="0" smtClean="0"/>
              <a:t>，允许</a:t>
            </a:r>
            <a:r>
              <a:rPr lang="en-US" altLang="zh-CN" sz="1600" dirty="0" smtClean="0"/>
              <a:t>Atomic Unaligned access)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AMD</a:t>
            </a:r>
          </a:p>
          <a:p>
            <a:pPr lvl="2"/>
            <a:r>
              <a:rPr lang="en-US" altLang="zh-CN" sz="1600" dirty="0" smtClean="0"/>
              <a:t>Unaligned 16-, 32-, 64-bit access;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ARM</a:t>
            </a:r>
          </a:p>
          <a:p>
            <a:pPr lvl="2"/>
            <a:r>
              <a:rPr lang="en-US" altLang="zh-CN" sz="1600" dirty="0" err="1" smtClean="0"/>
              <a:t>strd</a:t>
            </a:r>
            <a:r>
              <a:rPr lang="en-US" altLang="zh-CN" sz="1600" dirty="0" smtClean="0"/>
              <a:t> instruction...</a:t>
            </a:r>
          </a:p>
          <a:p>
            <a:pPr lvl="2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969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Non-Atomic</a:t>
            </a:r>
            <a:r>
              <a:rPr lang="zh-CN" altLang="en-US" dirty="0" smtClean="0"/>
              <a:t>的危害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Half Write</a:t>
            </a:r>
          </a:p>
          <a:p>
            <a:pPr lvl="1"/>
            <a:r>
              <a:rPr lang="en-US" altLang="zh-CN" sz="1600" dirty="0" err="1" smtClean="0"/>
              <a:t>mov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dword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ptr</a:t>
            </a:r>
            <a:r>
              <a:rPr lang="en-US" altLang="zh-CN" sz="1600" dirty="0" smtClean="0"/>
              <a:t> [c], 2</a:t>
            </a:r>
            <a:r>
              <a:rPr lang="zh-CN" altLang="en-US" sz="1600" dirty="0" smtClean="0"/>
              <a:t>执行后，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会短暂出现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现象；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en-US" altLang="zh-CN" sz="1800" dirty="0" smtClean="0"/>
              <a:t>Half Read</a:t>
            </a:r>
          </a:p>
          <a:p>
            <a:pPr lvl="1"/>
            <a:r>
              <a:rPr lang="zh-CN" altLang="en-US" sz="1600" dirty="0" smtClean="0"/>
              <a:t>若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出现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，则读取</a:t>
            </a:r>
            <a:r>
              <a:rPr lang="en-US" altLang="zh-CN" sz="1600" dirty="0" smtClean="0"/>
              <a:t>c</a:t>
            </a:r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会出现</a:t>
            </a:r>
            <a:r>
              <a:rPr lang="en-US" altLang="zh-CN" sz="1600" dirty="0" smtClean="0"/>
              <a:t>half read</a:t>
            </a:r>
            <a:r>
              <a:rPr lang="zh-CN" altLang="en-US" sz="1600" dirty="0" smtClean="0"/>
              <a:t>现象；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en-US" altLang="zh-CN" sz="1800" dirty="0" smtClean="0"/>
              <a:t>Composite Write</a:t>
            </a:r>
          </a:p>
          <a:p>
            <a:pPr lvl="1"/>
            <a:r>
              <a:rPr lang="zh-CN" altLang="en-US" sz="1600" dirty="0" smtClean="0"/>
              <a:t>两个线程同时</a:t>
            </a:r>
            <a:r>
              <a:rPr lang="en-US" altLang="zh-CN" sz="1600" dirty="0" smtClean="0"/>
              <a:t>write c</a:t>
            </a:r>
            <a:r>
              <a:rPr lang="zh-CN" altLang="en-US" sz="1600" dirty="0" smtClean="0"/>
              <a:t>，一个完成，一个</a:t>
            </a:r>
            <a:r>
              <a:rPr lang="en-US" altLang="zh-CN" sz="1600" dirty="0" smtClean="0"/>
              <a:t>half write</a:t>
            </a:r>
            <a:r>
              <a:rPr lang="zh-CN" altLang="en-US" sz="1600" dirty="0" smtClean="0"/>
              <a:t>，则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的值，来自线程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两个</a:t>
            </a:r>
            <a:r>
              <a:rPr lang="en-US" altLang="zh-CN" sz="1600" dirty="0" smtClean="0"/>
              <a:t>write</a:t>
            </a:r>
            <a:r>
              <a:rPr lang="zh-CN" altLang="en-US" sz="1600" dirty="0" smtClean="0"/>
              <a:t>操作的组合；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2000" dirty="0" smtClean="0"/>
              <a:t>危害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出现</a:t>
            </a:r>
            <a:r>
              <a:rPr lang="en-US" altLang="zh-CN" sz="1600" dirty="0" smtClean="0"/>
              <a:t>Half Read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导致程序判断逻辑出错；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出现</a:t>
            </a:r>
            <a:r>
              <a:rPr lang="en-US" altLang="zh-CN" sz="1600" dirty="0" smtClean="0"/>
              <a:t>Composite Write</a:t>
            </a:r>
            <a:r>
              <a:rPr lang="zh-CN" altLang="en-US" sz="1600" dirty="0" smtClean="0"/>
              <a:t>，会导致数据出错；</a:t>
            </a:r>
            <a:endParaRPr lang="zh-CN" altLang="en-US" sz="1600" dirty="0"/>
          </a:p>
        </p:txBody>
      </p:sp>
      <p:pic>
        <p:nvPicPr>
          <p:cNvPr id="4" name="Picture 1" descr="C:\Users\dengdeng\AppData\Roaming\Tencent\Users\63851885\QQ\WinTemp\RichOle\C$$99T)4T@N[[@B9[$$0N)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0848"/>
            <a:ext cx="416991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Instructions and Lock(1)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Atomic Instructions</a:t>
            </a:r>
          </a:p>
          <a:p>
            <a:pPr lvl="1"/>
            <a:r>
              <a:rPr lang="zh-CN" altLang="en-US" sz="2400" dirty="0" smtClean="0"/>
              <a:t>常见指令：</a:t>
            </a:r>
            <a:r>
              <a:rPr lang="en-US" altLang="zh-CN" sz="2400" dirty="0" smtClean="0"/>
              <a:t>CMPXCHG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XCHG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XADD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...</a:t>
            </a:r>
          </a:p>
          <a:p>
            <a:pPr lvl="1"/>
            <a:r>
              <a:rPr lang="en-US" altLang="zh-CN" sz="2400" dirty="0" smtClean="0"/>
              <a:t>CMPXCHG (compare-and-exchange)</a:t>
            </a:r>
            <a:endParaRPr lang="en-US" altLang="zh-CN" sz="2400" dirty="0"/>
          </a:p>
          <a:p>
            <a:pPr lvl="2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2"/>
            <a:endParaRPr lang="en-US" altLang="zh-CN" sz="1600" dirty="0" smtClean="0"/>
          </a:p>
          <a:p>
            <a:pPr lvl="2"/>
            <a:r>
              <a:rPr lang="zh-CN" altLang="en-US" sz="1600" dirty="0" smtClean="0"/>
              <a:t>将</a:t>
            </a:r>
            <a:r>
              <a:rPr lang="en-US" altLang="zh-CN" sz="1600" dirty="0" smtClean="0"/>
              <a:t>Operand 1(</a:t>
            </a:r>
            <a:r>
              <a:rPr lang="en-US" altLang="zh-CN" sz="1600" dirty="0" err="1" smtClean="0"/>
              <a:t>Reg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Mem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中的内容与</a:t>
            </a:r>
            <a:r>
              <a:rPr lang="en-US" altLang="zh-CN" sz="1600" dirty="0" smtClean="0"/>
              <a:t>EAX</a:t>
            </a:r>
            <a:r>
              <a:rPr lang="zh-CN" altLang="en-US" sz="1600" dirty="0" smtClean="0"/>
              <a:t>比较，若相等，则拷贝</a:t>
            </a:r>
            <a:r>
              <a:rPr lang="en-US" altLang="zh-CN" sz="1600" dirty="0" smtClean="0"/>
              <a:t>Operand 2(</a:t>
            </a:r>
            <a:r>
              <a:rPr lang="en-US" altLang="zh-CN" sz="1600" dirty="0" err="1" smtClean="0"/>
              <a:t>Reg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中的内容至</a:t>
            </a:r>
            <a:r>
              <a:rPr lang="en-US" altLang="zh-CN" sz="1600" dirty="0" smtClean="0"/>
              <a:t>Operand 1</a:t>
            </a:r>
            <a:r>
              <a:rPr lang="zh-CN" altLang="en-US" sz="1600" dirty="0" smtClean="0"/>
              <a:t>；若不等，则将</a:t>
            </a:r>
            <a:r>
              <a:rPr lang="en-US" altLang="zh-CN" sz="1600" dirty="0" smtClean="0"/>
              <a:t>Operand 2</a:t>
            </a:r>
            <a:r>
              <a:rPr lang="zh-CN" altLang="en-US" sz="1600" dirty="0" smtClean="0"/>
              <a:t>中的数据写入</a:t>
            </a:r>
            <a:r>
              <a:rPr lang="en-US" altLang="zh-CN" sz="1600" dirty="0" smtClean="0"/>
              <a:t>EAX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r>
              <a:rPr lang="zh-CN" altLang="en-US" sz="1600" dirty="0" smtClean="0"/>
              <a:t>一个</a:t>
            </a:r>
            <a:r>
              <a:rPr lang="en-US" altLang="zh-CN" sz="1600" dirty="0" smtClean="0"/>
              <a:t>Atomic RMW</a:t>
            </a:r>
            <a:r>
              <a:rPr lang="zh-CN" altLang="en-US" sz="1600" dirty="0" smtClean="0"/>
              <a:t>操作，若</a:t>
            </a:r>
            <a:r>
              <a:rPr lang="en-US" altLang="zh-CN" sz="1600" dirty="0" smtClean="0"/>
              <a:t>Operand 1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Memory</a:t>
            </a:r>
            <a:r>
              <a:rPr lang="zh-CN" altLang="en-US" sz="1600" dirty="0" smtClean="0"/>
              <a:t>，则</a:t>
            </a:r>
            <a:r>
              <a:rPr lang="en-US" altLang="zh-CN" sz="1600" dirty="0" smtClean="0"/>
              <a:t>CMPXCHG</a:t>
            </a:r>
            <a:r>
              <a:rPr lang="zh-CN" altLang="en-US" sz="1600" dirty="0" smtClean="0"/>
              <a:t>指令还需要</a:t>
            </a:r>
            <a:r>
              <a:rPr lang="en-US" altLang="zh-CN" sz="1600" dirty="0" smtClean="0"/>
              <a:t>Lock</a:t>
            </a:r>
            <a:r>
              <a:rPr lang="zh-CN" altLang="en-US" sz="1600" dirty="0" smtClean="0"/>
              <a:t>指令配合 </a:t>
            </a:r>
            <a:r>
              <a:rPr lang="en-US" altLang="zh-CN" sz="1600" dirty="0" smtClean="0"/>
              <a:t>(Lock prefix)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</p:txBody>
      </p:sp>
      <p:pic>
        <p:nvPicPr>
          <p:cNvPr id="1025" name="Picture 1" descr="C:\Users\dengdeng\AppData\Roaming\Tencent\Users\63851885\QQ\WinTemp\RichOle\[%0[W9`RHP`C@N[YYJ83(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03596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Instructions and </a:t>
            </a:r>
            <a:r>
              <a:rPr lang="en-US" altLang="zh-CN" dirty="0" smtClean="0"/>
              <a:t>Lock(2)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Lock Instruction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/>
              <a:t>Lock</a:t>
            </a:r>
            <a:r>
              <a:rPr lang="zh-CN" altLang="en-US" sz="1400" dirty="0" smtClean="0"/>
              <a:t>指令是一个前缀，可以用在很多指令之前，代表当前指令</a:t>
            </a:r>
            <a:r>
              <a:rPr lang="zh-CN" altLang="en-US" sz="1400" dirty="0" smtClean="0">
                <a:solidFill>
                  <a:srgbClr val="FF0000"/>
                </a:solidFill>
              </a:rPr>
              <a:t>所操作的内存</a:t>
            </a:r>
            <a:r>
              <a:rPr lang="en-US" altLang="zh-CN" sz="1400" dirty="0" smtClean="0"/>
              <a:t>(Memory)</a:t>
            </a:r>
            <a:r>
              <a:rPr lang="zh-CN" altLang="en-US" sz="1400" dirty="0" smtClean="0"/>
              <a:t>，在指令执行期间，只能被当前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所用；</a:t>
            </a:r>
            <a:endParaRPr lang="en-US" altLang="zh-CN" sz="1400" dirty="0" smtClean="0"/>
          </a:p>
          <a:p>
            <a:pPr lvl="1"/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若指令没有操作内存，那么</a:t>
            </a:r>
            <a:r>
              <a:rPr lang="en-US" altLang="zh-CN" sz="1400" dirty="0" smtClean="0"/>
              <a:t>Lock</a:t>
            </a:r>
            <a:r>
              <a:rPr lang="zh-CN" altLang="en-US" sz="1400" dirty="0" smtClean="0"/>
              <a:t>前缀还有</a:t>
            </a:r>
            <a:r>
              <a:rPr lang="zh-CN" altLang="en-US" sz="1400" dirty="0"/>
              <a:t>意义</a:t>
            </a:r>
            <a:r>
              <a:rPr lang="zh-CN" altLang="en-US" sz="1400" dirty="0" smtClean="0"/>
              <a:t>吗？</a:t>
            </a:r>
            <a:endParaRPr lang="en-US" altLang="zh-CN" sz="1400" dirty="0" smtClean="0"/>
          </a:p>
          <a:p>
            <a:pPr lvl="2"/>
            <a:endParaRPr lang="en-US" altLang="zh-CN" sz="1000" dirty="0"/>
          </a:p>
          <a:p>
            <a:pPr lvl="1"/>
            <a:r>
              <a:rPr lang="en-US" altLang="zh-CN" sz="1400" dirty="0" smtClean="0"/>
              <a:t>Intel’s Description about Lock Instruction</a:t>
            </a:r>
          </a:p>
          <a:p>
            <a:pPr lvl="1"/>
            <a:endParaRPr lang="zh-CN" altLang="en-US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dirty="0" smtClean="0"/>
              <a:t>Lock with CMPXCHG</a:t>
            </a:r>
          </a:p>
          <a:p>
            <a:pPr lvl="2"/>
            <a:endParaRPr lang="en-US" altLang="zh-CN" sz="1100" dirty="0"/>
          </a:p>
        </p:txBody>
      </p:sp>
      <p:pic>
        <p:nvPicPr>
          <p:cNvPr id="2049" name="Picture 1" descr="C:\Users\dengdeng\AppData\Roaming\Tencent\Users\63851885\QQ\WinTemp\RichOle\~)]8NDB@8JG6QEU)BS7A4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30301"/>
            <a:ext cx="6336704" cy="9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ngdeng\AppData\Roaming\Tencent\Users\63851885\QQ\WinTemp\RichOle\(2]3T%DJ`O[V]P@ATCSJ_6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47317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ngdeng\AppData\Roaming\Tencent\Users\63851885\QQ\WinTemp\RichOle\GB7HCN${G)_LHOUGA1Z%ZK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3176"/>
            <a:ext cx="4165266" cy="151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Non-Atomic</a:t>
            </a:r>
            <a:r>
              <a:rPr lang="zh-CN" altLang="en-US" dirty="0" smtClean="0"/>
              <a:t>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如何消除</a:t>
            </a:r>
            <a:r>
              <a:rPr lang="en-US" altLang="zh-CN" sz="2000" dirty="0" smtClean="0"/>
              <a:t>Non-Atomic Read/Write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平台方面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参考各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白皮书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en-US" altLang="zh-CN" sz="1400" dirty="0" smtClean="0"/>
              <a:t>Intel/AMD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CPU</a:t>
            </a:r>
          </a:p>
          <a:p>
            <a:pPr lvl="3"/>
            <a:r>
              <a:rPr lang="en-US" altLang="zh-CN" sz="1200" dirty="0" smtClean="0"/>
              <a:t>Aligned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2-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4-Byte Simple Read/Write</a:t>
            </a:r>
            <a:r>
              <a:rPr lang="zh-CN" altLang="en-US" sz="1200" dirty="0"/>
              <a:t> </a:t>
            </a:r>
            <a:r>
              <a:rPr lang="en-US" altLang="zh-CN" sz="1200" dirty="0" smtClean="0">
                <a:sym typeface="Wingdings" pitchFamily="2" charset="2"/>
              </a:rPr>
              <a:t> Atomic</a:t>
            </a:r>
          </a:p>
          <a:p>
            <a:pPr lvl="3"/>
            <a:r>
              <a:rPr lang="en-US" altLang="zh-CN" sz="1200" dirty="0">
                <a:sym typeface="Wingdings" pitchFamily="2" charset="2"/>
              </a:rPr>
              <a:t>Aligned </a:t>
            </a:r>
            <a:r>
              <a:rPr lang="en-US" altLang="zh-CN" sz="1200" dirty="0" smtClean="0">
                <a:sym typeface="Wingdings" pitchFamily="2" charset="2"/>
              </a:rPr>
              <a:t>8-Byte</a:t>
            </a:r>
            <a:r>
              <a:rPr lang="zh-CN" altLang="en-US" sz="1200" dirty="0" smtClean="0">
                <a:sym typeface="Wingdings" pitchFamily="2" charset="2"/>
              </a:rPr>
              <a:t>，</a:t>
            </a:r>
            <a:r>
              <a:rPr lang="en-US" altLang="zh-CN" sz="1200" dirty="0" smtClean="0">
                <a:sym typeface="Wingdings" pitchFamily="2" charset="2"/>
              </a:rPr>
              <a:t>CPU</a:t>
            </a:r>
            <a:r>
              <a:rPr lang="zh-CN" altLang="en-US" sz="1200" dirty="0" smtClean="0">
                <a:sym typeface="Wingdings" pitchFamily="2" charset="2"/>
              </a:rPr>
              <a:t>型号</a:t>
            </a:r>
            <a:r>
              <a:rPr lang="en-US" altLang="zh-CN" sz="1200" dirty="0" smtClean="0">
                <a:sym typeface="Wingdings" pitchFamily="2" charset="2"/>
              </a:rPr>
              <a:t> </a:t>
            </a:r>
            <a:r>
              <a:rPr lang="zh-CN" altLang="en-US" sz="1200" dirty="0" smtClean="0">
                <a:sym typeface="Wingdings" pitchFamily="2" charset="2"/>
              </a:rPr>
              <a:t>一般为</a:t>
            </a:r>
            <a:r>
              <a:rPr lang="en-US" altLang="zh-CN" sz="1200" dirty="0" smtClean="0">
                <a:sym typeface="Wingdings" pitchFamily="2" charset="2"/>
              </a:rPr>
              <a:t>Atomic</a:t>
            </a:r>
          </a:p>
          <a:p>
            <a:pPr lvl="3"/>
            <a:r>
              <a:rPr lang="en-US" altLang="zh-CN" sz="1200" dirty="0" smtClean="0">
                <a:sym typeface="Wingdings" pitchFamily="2" charset="2"/>
              </a:rPr>
              <a:t>Unaligned 2-, 4-, 8-Byte</a:t>
            </a:r>
            <a:r>
              <a:rPr lang="zh-CN" altLang="en-US" sz="1200" dirty="0" smtClean="0">
                <a:sym typeface="Wingdings" pitchFamily="2" charset="2"/>
              </a:rPr>
              <a:t>，</a:t>
            </a:r>
            <a:r>
              <a:rPr lang="en-US" altLang="zh-CN" sz="1200" dirty="0" smtClean="0">
                <a:sym typeface="Wingdings" pitchFamily="2" charset="2"/>
              </a:rPr>
              <a:t>CPU</a:t>
            </a:r>
            <a:r>
              <a:rPr lang="zh-CN" altLang="en-US" sz="1200" dirty="0" smtClean="0">
                <a:sym typeface="Wingdings" pitchFamily="2" charset="2"/>
              </a:rPr>
              <a:t>型号判断 </a:t>
            </a:r>
            <a:r>
              <a:rPr lang="en-US" altLang="zh-CN" sz="1200" dirty="0" smtClean="0">
                <a:sym typeface="Wingdings" pitchFamily="2" charset="2"/>
              </a:rPr>
              <a:t> </a:t>
            </a:r>
            <a:r>
              <a:rPr lang="zh-CN" altLang="en-US" sz="1200" dirty="0" smtClean="0">
                <a:sym typeface="Wingdings" pitchFamily="2" charset="2"/>
              </a:rPr>
              <a:t>尽量少用</a:t>
            </a:r>
            <a:endParaRPr lang="en-US" altLang="zh-CN" sz="1200" dirty="0"/>
          </a:p>
          <a:p>
            <a:pPr lvl="2"/>
            <a:r>
              <a:rPr lang="zh-CN" altLang="en-US" sz="1400" dirty="0" smtClean="0"/>
              <a:t>其他</a:t>
            </a:r>
            <a:endParaRPr lang="en-US" altLang="zh-CN" sz="1400" dirty="0" smtClean="0"/>
          </a:p>
          <a:p>
            <a:pPr lvl="3"/>
            <a:endParaRPr lang="en-US" altLang="zh-CN" sz="1200" dirty="0" smtClean="0"/>
          </a:p>
          <a:p>
            <a:pPr lvl="1"/>
            <a:r>
              <a:rPr lang="en-US" altLang="zh-CN" sz="1800" dirty="0" smtClean="0"/>
              <a:t>RMW Operation</a:t>
            </a:r>
            <a:endParaRPr lang="en-US" altLang="zh-CN" sz="1800" dirty="0"/>
          </a:p>
          <a:p>
            <a:pPr lvl="2"/>
            <a:r>
              <a:rPr lang="zh-CN" altLang="en-US" sz="1400" dirty="0" smtClean="0"/>
              <a:t>尽量使用系统自带的，或者是提供的原子操作函数；这些函数，对不同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类型，做了较好的封装，更加易用；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 smtClean="0">
                <a:hlinkClick r:id="rId3"/>
              </a:rPr>
              <a:t>Windows Synchronization Functions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 smtClean="0">
                <a:hlinkClick r:id="rId4"/>
              </a:rPr>
              <a:t>Linux  Built-in Functions for Atomic Memory Access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 smtClean="0">
                <a:hlinkClick r:id="rId5"/>
              </a:rPr>
              <a:t>C++ 11 Atomic Operations Library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66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ea"/>
              </a:rPr>
              <a:t>Any Question </a:t>
            </a:r>
            <a:r>
              <a:rPr lang="en-US" altLang="zh-CN" dirty="0" smtClean="0">
                <a:latin typeface="+mn-ea"/>
              </a:rPr>
              <a:t>about Atomic?</a:t>
            </a:r>
            <a:r>
              <a:rPr lang="zh-CN" altLang="en-US" dirty="0">
                <a:latin typeface="+mn-ea"/>
              </a:rPr>
              <a:t/>
            </a:r>
            <a:br>
              <a:rPr lang="zh-CN" altLang="en-US" dirty="0">
                <a:latin typeface="+mn-ea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17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Ordering(Reordering)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Reordering</a:t>
            </a:r>
          </a:p>
          <a:p>
            <a:pPr lvl="1"/>
            <a:r>
              <a:rPr lang="en-US" altLang="zh-CN" sz="1800" dirty="0"/>
              <a:t>Reads and writes </a:t>
            </a:r>
            <a:r>
              <a:rPr lang="en-US" altLang="zh-CN" sz="1800" b="1" dirty="0"/>
              <a:t>do not always </a:t>
            </a:r>
            <a:r>
              <a:rPr lang="en-US" altLang="zh-CN" sz="1800" dirty="0"/>
              <a:t>happen in the order that you have written </a:t>
            </a:r>
            <a:r>
              <a:rPr lang="en-US" altLang="zh-CN" sz="1800" dirty="0" smtClean="0"/>
              <a:t>them </a:t>
            </a:r>
            <a:r>
              <a:rPr lang="en-US" altLang="zh-CN" sz="1800" dirty="0"/>
              <a:t>in your </a:t>
            </a:r>
            <a:r>
              <a:rPr lang="en-US" altLang="zh-CN" sz="1800" dirty="0" smtClean="0"/>
              <a:t>code.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 smtClean="0"/>
              <a:t>Why Reordering</a:t>
            </a:r>
          </a:p>
          <a:p>
            <a:pPr lvl="1"/>
            <a:r>
              <a:rPr lang="en-US" altLang="zh-CN" sz="2000" b="1" dirty="0" smtClean="0"/>
              <a:t>Performance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Reordering Principle</a:t>
            </a:r>
          </a:p>
          <a:p>
            <a:pPr lvl="1"/>
            <a:r>
              <a:rPr lang="en-US" altLang="zh-CN" sz="2000" dirty="0" smtClean="0"/>
              <a:t>In single threaded </a:t>
            </a:r>
            <a:r>
              <a:rPr lang="en-US" altLang="zh-CN" sz="2000" dirty="0"/>
              <a:t>programs from the programmer's point of view, all operations appear to have been executed in the order specified, with all inconsistencies hidden by hardware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一段程序，在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前，与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后，拥有相同的执行效果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Single Thread)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0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Examples</a:t>
            </a:r>
          </a:p>
          <a:p>
            <a:pPr lvl="1"/>
            <a:r>
              <a:rPr lang="en-US" altLang="zh-CN" sz="1800" dirty="0" smtClean="0"/>
              <a:t>Example 1</a:t>
            </a:r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2"/>
            <a:r>
              <a:rPr lang="en-US" altLang="zh-CN" sz="1400" dirty="0" smtClean="0"/>
              <a:t>A, B </a:t>
            </a:r>
            <a:r>
              <a:rPr lang="zh-CN" altLang="en-US" sz="1400" dirty="0" smtClean="0"/>
              <a:t>赋值操作被</a:t>
            </a:r>
            <a:r>
              <a:rPr lang="en-US" altLang="zh-CN" sz="1400" dirty="0" smtClean="0"/>
              <a:t>Reorder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Example 2</a:t>
            </a:r>
          </a:p>
          <a:p>
            <a:pPr lvl="2"/>
            <a:r>
              <a:rPr lang="zh-CN" altLang="en-US" sz="1600" dirty="0" smtClean="0"/>
              <a:t>假设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初始化为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/>
            <a:r>
              <a:rPr lang="en-US" altLang="zh-CN" sz="1600" b="1" dirty="0" smtClean="0"/>
              <a:t>Question</a:t>
            </a:r>
            <a:r>
              <a:rPr lang="zh-CN" altLang="en-US" sz="1600" dirty="0" smtClean="0"/>
              <a:t>：那么</a:t>
            </a:r>
            <a:r>
              <a:rPr lang="en-US" altLang="zh-CN" sz="1600" dirty="0" smtClean="0"/>
              <a:t>Load 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，会得到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均为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吗？</a:t>
            </a:r>
            <a:endParaRPr lang="en-US" altLang="zh-CN" sz="1600" dirty="0" smtClean="0"/>
          </a:p>
          <a:p>
            <a:pPr lvl="2"/>
            <a:r>
              <a:rPr lang="en-US" altLang="zh-CN" sz="1600" dirty="0" smtClean="0">
                <a:hlinkClick r:id="rId3"/>
              </a:rPr>
              <a:t>Test Code</a:t>
            </a:r>
            <a:r>
              <a:rPr lang="en-US" altLang="zh-CN" sz="1600" dirty="0" smtClean="0"/>
              <a:t> &amp; Test Result</a:t>
            </a:r>
            <a:endParaRPr lang="zh-CN" altLang="en-US" sz="1600" dirty="0"/>
          </a:p>
        </p:txBody>
      </p:sp>
      <p:pic>
        <p:nvPicPr>
          <p:cNvPr id="3073" name="Picture 1" descr="C:\Users\dengdeng\AppData\Roaming\Tencent\Users\63851885\QQ\WinTemp\RichOle\UKW$SGLDCIUR$@4[`~OII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35982"/>
            <a:ext cx="1296143" cy="11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engdeng\AppData\Roaming\Tencent\Users\63851885\QQ\WinTemp\RichOle\Y1NPH~ZLXHS{~9CN%N8{GF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348880"/>
            <a:ext cx="3096344" cy="3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ngdeng\AppData\Roaming\Tencent\Users\63851885\QQ\WinTemp\RichOle\[YKD4~}N8A0HE7B461LTUQ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11" y="2642938"/>
            <a:ext cx="3106216" cy="7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ngdeng\AppData\Roaming\Tencent\Users\63851885\QQ\WinTemp\RichOle\@Z6FE]V[@OQL572DTCM%R0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348880"/>
            <a:ext cx="288032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ngdeng\AppData\Roaming\Tencent\Users\63851885\QQ\WinTemp\RichOle\(EXT(DT29TUMB5~N$GL[~1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630042"/>
            <a:ext cx="2880320" cy="8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53036"/>
            <a:ext cx="46672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engdeng\AppData\Roaming\Tencent\Users\63851885\QQ\WinTemp\RichOle\O9VLIBA)T$QRJ)GP2QFOEJ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25" y="5085184"/>
            <a:ext cx="502443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Reordering-Type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Compiler Reordering</a:t>
            </a:r>
          </a:p>
          <a:p>
            <a:pPr lvl="1"/>
            <a:r>
              <a:rPr lang="en-US" altLang="zh-CN" sz="2000" dirty="0" smtClean="0"/>
              <a:t>Example 1</a:t>
            </a:r>
            <a:r>
              <a:rPr lang="zh-CN" altLang="en-US" sz="2000" dirty="0" smtClean="0"/>
              <a:t>，出现在编译期间的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，称之为</a:t>
            </a:r>
            <a:r>
              <a:rPr lang="en-US" altLang="zh-CN" sz="2000" dirty="0" smtClean="0"/>
              <a:t>Compiler Reordering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CPU Memory Ordering</a:t>
            </a:r>
          </a:p>
          <a:p>
            <a:pPr lvl="1"/>
            <a:r>
              <a:rPr lang="en-US" altLang="zh-CN" sz="2000" dirty="0" smtClean="0"/>
              <a:t>Example 2</a:t>
            </a:r>
            <a:r>
              <a:rPr lang="zh-CN" altLang="en-US" sz="2000" dirty="0" smtClean="0"/>
              <a:t>，出现在执行期间的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，称之为</a:t>
            </a:r>
            <a:r>
              <a:rPr lang="en-US" altLang="zh-CN" sz="2000" dirty="0" smtClean="0"/>
              <a:t>CPU Memory Ordering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用户程序，无论是在编译期间，还是在执行期间，都会产生</a:t>
            </a:r>
            <a:r>
              <a:rPr lang="en-US" altLang="zh-CN" sz="2400" dirty="0" smtClean="0"/>
              <a:t>Reordering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2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Architecture(</a:t>
            </a:r>
            <a:r>
              <a:rPr lang="zh-CN" altLang="en-US" dirty="0" smtClean="0"/>
              <a:t>复杂版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385007" cy="4536504"/>
          </a:xfrm>
        </p:spPr>
      </p:pic>
    </p:spTree>
    <p:extLst>
      <p:ext uri="{BB962C8B-B14F-4D97-AF65-F5344CB8AC3E}">
        <p14:creationId xmlns:p14="http://schemas.microsoft.com/office/powerpoint/2010/main" val="2572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Compiler Reordering &amp; Compiler Memory Barrier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Compiler Reordering</a:t>
            </a:r>
            <a:r>
              <a:rPr lang="zh-CN" altLang="en-US" sz="1800" dirty="0" smtClean="0"/>
              <a:t>能够提高程序的运行效率。但有时候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尤其是针对</a:t>
            </a:r>
            <a:r>
              <a:rPr lang="en-US" altLang="zh-CN" sz="1800" dirty="0" smtClean="0"/>
              <a:t>Parallel Programming)</a:t>
            </a:r>
            <a:r>
              <a:rPr lang="zh-CN" altLang="en-US" sz="1800" dirty="0" smtClean="0"/>
              <a:t>，我们并不想让</a:t>
            </a:r>
            <a:r>
              <a:rPr lang="en-US" altLang="zh-CN" sz="1800" dirty="0" smtClean="0"/>
              <a:t>Compiler</a:t>
            </a:r>
            <a:r>
              <a:rPr lang="zh-CN" altLang="en-US" sz="1800" dirty="0" smtClean="0"/>
              <a:t>将我们的程序进行</a:t>
            </a:r>
            <a:r>
              <a:rPr lang="en-US" altLang="zh-CN" sz="1800" dirty="0" smtClean="0"/>
              <a:t>Reordering</a:t>
            </a:r>
            <a:r>
              <a:rPr lang="zh-CN" altLang="en-US" sz="1800" dirty="0" smtClean="0"/>
              <a:t>。此时，就需要有一种机制，能够告诉</a:t>
            </a:r>
            <a:r>
              <a:rPr lang="en-US" altLang="zh-CN" sz="1800" dirty="0" smtClean="0"/>
              <a:t>Compiler</a:t>
            </a:r>
            <a:r>
              <a:rPr lang="zh-CN" altLang="en-US" sz="1800" dirty="0" smtClean="0"/>
              <a:t>，不要进行</a:t>
            </a:r>
            <a:r>
              <a:rPr lang="en-US" altLang="zh-CN" sz="1800" dirty="0" smtClean="0"/>
              <a:t>Reordering</a:t>
            </a:r>
            <a:r>
              <a:rPr lang="zh-CN" altLang="en-US" sz="1800" dirty="0" smtClean="0"/>
              <a:t>，这个机制，就是</a:t>
            </a:r>
            <a:r>
              <a:rPr lang="en-US" altLang="zh-CN" sz="1800" dirty="0" smtClean="0"/>
              <a:t>Compiler Memory Barrier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600" dirty="0"/>
          </a:p>
          <a:p>
            <a:r>
              <a:rPr lang="en-US" altLang="zh-CN" sz="1800" dirty="0" smtClean="0"/>
              <a:t>Memory Barrier</a:t>
            </a:r>
          </a:p>
          <a:p>
            <a:pPr lvl="1"/>
            <a:r>
              <a:rPr lang="en-US" altLang="zh-CN" sz="1600" dirty="0" smtClean="0"/>
              <a:t>A </a:t>
            </a:r>
            <a:r>
              <a:rPr lang="en-US" altLang="zh-CN" sz="1600" dirty="0"/>
              <a:t>memory barrier, is a type of </a:t>
            </a:r>
            <a:r>
              <a:rPr lang="en-US" altLang="zh-CN" sz="1600" b="1" dirty="0"/>
              <a:t>barrier instruction </a:t>
            </a:r>
            <a:r>
              <a:rPr lang="en-US" altLang="zh-CN" sz="1600" dirty="0"/>
              <a:t>which causes a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processing unit (CPU) </a:t>
            </a:r>
            <a:r>
              <a:rPr lang="en-US" altLang="zh-CN" sz="1600" dirty="0"/>
              <a:t>or </a:t>
            </a:r>
            <a:r>
              <a:rPr lang="en-US" altLang="zh-CN" sz="1600" b="1" dirty="0">
                <a:solidFill>
                  <a:srgbClr val="FF0000"/>
                </a:solidFill>
              </a:rPr>
              <a:t>compiler</a:t>
            </a:r>
            <a:r>
              <a:rPr lang="en-US" altLang="zh-CN" sz="1600" dirty="0"/>
              <a:t> to </a:t>
            </a:r>
            <a:r>
              <a:rPr lang="en-US" altLang="zh-CN" sz="1600" b="1" dirty="0"/>
              <a:t>enforce an ordering constraint </a:t>
            </a:r>
            <a:r>
              <a:rPr lang="en-US" altLang="zh-CN" sz="1600" dirty="0"/>
              <a:t>on memory operations issued before and after the barrier instruction. This typically means that certain operations are guaranteed to be performed before the barrier, and others after.</a:t>
            </a:r>
          </a:p>
          <a:p>
            <a:pPr lvl="1"/>
            <a:endParaRPr lang="en-US" altLang="zh-CN" sz="1400" dirty="0" smtClean="0"/>
          </a:p>
          <a:p>
            <a:r>
              <a:rPr lang="en-US" altLang="zh-CN" sz="1800" b="1" dirty="0" smtClean="0"/>
              <a:t>Compiler Memory Barrier</a:t>
            </a:r>
          </a:p>
          <a:p>
            <a:pPr lvl="1"/>
            <a:r>
              <a:rPr lang="zh-CN" altLang="en-US" sz="1600" dirty="0" smtClean="0"/>
              <a:t>顾名思义，</a:t>
            </a:r>
            <a:r>
              <a:rPr lang="en-US" altLang="zh-CN" sz="1600" dirty="0" smtClean="0"/>
              <a:t>Complier Memory Barrier</a:t>
            </a:r>
            <a:r>
              <a:rPr lang="zh-CN" altLang="en-US" sz="1600" dirty="0" smtClean="0"/>
              <a:t>就是阻止</a:t>
            </a:r>
            <a:r>
              <a:rPr lang="en-US" altLang="zh-CN" sz="1600" dirty="0" smtClean="0"/>
              <a:t>Compiler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Reordering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Barrier Instruction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770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Compiler Memory Barrier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Compiler Memory Barrier Instructions</a:t>
            </a:r>
          </a:p>
          <a:p>
            <a:pPr lvl="1"/>
            <a:r>
              <a:rPr lang="en-US" altLang="zh-CN" sz="1800" dirty="0" smtClean="0"/>
              <a:t>GNU</a:t>
            </a:r>
          </a:p>
          <a:p>
            <a:pPr lvl="2"/>
            <a:r>
              <a:rPr lang="en-US" altLang="zh-CN" sz="1400" dirty="0" err="1" smtClean="0"/>
              <a:t>asm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volatile("" ::: "memory</a:t>
            </a:r>
            <a:r>
              <a:rPr lang="en-US" altLang="zh-CN" sz="1400" dirty="0" smtClean="0"/>
              <a:t>");</a:t>
            </a:r>
          </a:p>
          <a:p>
            <a:pPr lvl="2"/>
            <a:r>
              <a:rPr lang="en-US" altLang="zh-CN" sz="1400" b="1" dirty="0"/>
              <a:t>__</a:t>
            </a:r>
            <a:r>
              <a:rPr lang="en-US" altLang="zh-CN" sz="1400" b="1" dirty="0" err="1"/>
              <a:t>asm</a:t>
            </a:r>
            <a:r>
              <a:rPr lang="en-US" altLang="zh-CN" sz="1400" b="1" dirty="0"/>
              <a:t>__ __volatile__ ("" ::: "memory");</a:t>
            </a:r>
            <a:endParaRPr lang="en-US" altLang="zh-CN" sz="1400" b="1" dirty="0" smtClean="0"/>
          </a:p>
          <a:p>
            <a:pPr lvl="1"/>
            <a:r>
              <a:rPr lang="en-US" altLang="zh-CN" sz="1800" dirty="0" smtClean="0"/>
              <a:t>Intel ECC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Compiler</a:t>
            </a:r>
          </a:p>
          <a:p>
            <a:pPr lvl="2"/>
            <a:r>
              <a:rPr lang="en-US" altLang="zh-CN" sz="1400" b="1" dirty="0"/>
              <a:t>__</a:t>
            </a:r>
            <a:r>
              <a:rPr lang="en-US" altLang="zh-CN" sz="1400" b="1" dirty="0" err="1"/>
              <a:t>memory_barrier</a:t>
            </a:r>
            <a:r>
              <a:rPr lang="en-US" altLang="zh-CN" sz="1400" b="1" dirty="0" smtClean="0"/>
              <a:t>();</a:t>
            </a:r>
          </a:p>
          <a:p>
            <a:pPr lvl="1"/>
            <a:r>
              <a:rPr lang="en-US" altLang="zh-CN" sz="1800" dirty="0" smtClean="0"/>
              <a:t>Microsoft Visual C++</a:t>
            </a:r>
          </a:p>
          <a:p>
            <a:pPr lvl="2"/>
            <a:r>
              <a:rPr lang="en-US" altLang="zh-CN" sz="1400" b="1" dirty="0"/>
              <a:t>_</a:t>
            </a:r>
            <a:r>
              <a:rPr lang="en-US" altLang="zh-CN" sz="1400" b="1" dirty="0" err="1"/>
              <a:t>ReadWriteBarrier</a:t>
            </a:r>
            <a:r>
              <a:rPr lang="en-US" altLang="zh-CN" sz="1400" b="1" dirty="0" smtClean="0"/>
              <a:t>();</a:t>
            </a:r>
          </a:p>
          <a:p>
            <a:pPr lvl="2"/>
            <a:endParaRPr lang="en-US" altLang="zh-CN" sz="12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Compiler Memory Barrier</a:t>
            </a:r>
            <a:r>
              <a:rPr lang="zh-CN" altLang="en-US" sz="1800" dirty="0" smtClean="0"/>
              <a:t>后的效果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b="1" dirty="0" smtClean="0"/>
              <a:t>乱序消失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pic>
        <p:nvPicPr>
          <p:cNvPr id="4097" name="Picture 1" descr="C:\Users\dengdeng\AppData\Roaming\Tencent\Users\63851885\QQ\WinTemp\RichOle\EDP6L8CYP$F8_5KQ55)A{U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22" y="4437112"/>
            <a:ext cx="381770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dengdeng\AppData\Roaming\Tencent\Users\63851885\QQ\WinTemp\RichOle\MJN_BU}G_SB9NF6S3MOU%5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674"/>
            <a:ext cx="3528392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ngdeng\AppData\Roaming\Tencent\Users\63851885\QQ\WinTemp\RichOle\7BL1VCA`0%XUL7X4UYPWU)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15706"/>
            <a:ext cx="3528392" cy="8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Compiler Memory Barrier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注意：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Compiler Memory Barrier</a:t>
            </a:r>
            <a:r>
              <a:rPr lang="zh-CN" altLang="en-US" sz="2400" dirty="0" smtClean="0"/>
              <a:t>只是一个通知的标识，告诉</a:t>
            </a:r>
            <a:r>
              <a:rPr lang="en-US" altLang="zh-CN" sz="2400" dirty="0" smtClean="0"/>
              <a:t>Compiler</a:t>
            </a:r>
            <a:r>
              <a:rPr lang="zh-CN" altLang="en-US" sz="2400" dirty="0" smtClean="0"/>
              <a:t>在看到此指令时，不要对此指令的上下部分做</a:t>
            </a:r>
            <a:r>
              <a:rPr lang="en-US" altLang="zh-CN" sz="2400" dirty="0" smtClean="0"/>
              <a:t>Reordering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在编译后的汇编中，</a:t>
            </a:r>
            <a:r>
              <a:rPr lang="en-US" altLang="zh-CN" sz="2400" dirty="0" smtClean="0"/>
              <a:t>Compiler Memory Barrier</a:t>
            </a:r>
            <a:r>
              <a:rPr lang="zh-CN" altLang="en-US" sz="2400" dirty="0" smtClean="0"/>
              <a:t>消失，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不能感知到</a:t>
            </a:r>
            <a:r>
              <a:rPr lang="en-US" altLang="zh-CN" sz="2400" dirty="0" smtClean="0"/>
              <a:t>Compiler Memory Barrier</a:t>
            </a:r>
            <a:r>
              <a:rPr lang="zh-CN" altLang="en-US" sz="2400" dirty="0" smtClean="0"/>
              <a:t>的存在，这点与后面提到的</a:t>
            </a:r>
            <a:r>
              <a:rPr lang="en-US" altLang="zh-CN" sz="2400" dirty="0" smtClean="0"/>
              <a:t>CPU Memory Barrier</a:t>
            </a:r>
            <a:r>
              <a:rPr lang="zh-CN" altLang="en-US" sz="2400" dirty="0" smtClean="0"/>
              <a:t>有所不同；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Memory 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Definition</a:t>
            </a:r>
          </a:p>
          <a:p>
            <a:pPr lvl="1"/>
            <a:r>
              <a:rPr lang="en-US" altLang="zh-CN" sz="2000" dirty="0"/>
              <a:t>The term memory ordering refers to the </a:t>
            </a:r>
            <a:r>
              <a:rPr lang="en-US" altLang="zh-CN" sz="2000" b="1" dirty="0"/>
              <a:t>order</a:t>
            </a:r>
            <a:r>
              <a:rPr lang="en-US" altLang="zh-CN" sz="2000" dirty="0"/>
              <a:t> in which the processor issues </a:t>
            </a:r>
            <a:r>
              <a:rPr lang="en-US" altLang="zh-CN" sz="2000" b="1" dirty="0"/>
              <a:t>reads(loads)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writes(stores) </a:t>
            </a:r>
            <a:r>
              <a:rPr lang="en-US" altLang="zh-CN" sz="2000" dirty="0"/>
              <a:t>through the </a:t>
            </a:r>
            <a:r>
              <a:rPr lang="en-US" altLang="zh-CN" sz="2000" b="1" dirty="0"/>
              <a:t>system bus </a:t>
            </a:r>
            <a:r>
              <a:rPr lang="en-US" altLang="zh-CN" sz="2000" dirty="0"/>
              <a:t>to </a:t>
            </a:r>
            <a:r>
              <a:rPr lang="en-US" altLang="zh-CN" sz="2000" b="1" dirty="0"/>
              <a:t>system memory</a:t>
            </a:r>
            <a:r>
              <a:rPr lang="en-US" altLang="zh-CN" sz="2000" dirty="0" smtClean="0"/>
              <a:t>. (From </a:t>
            </a:r>
            <a:r>
              <a:rPr lang="en-US" altLang="zh-CN" sz="2000" dirty="0" smtClean="0">
                <a:hlinkClick r:id="rId3"/>
              </a:rPr>
              <a:t>Intel System Programming Guide</a:t>
            </a:r>
            <a:r>
              <a:rPr lang="en-US" altLang="zh-CN" sz="2000" dirty="0" smtClean="0"/>
              <a:t> 8.2)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Some Questions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为什么需要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1: L1 Latency 4 </a:t>
            </a:r>
            <a:r>
              <a:rPr lang="en-US" altLang="zh-CN" sz="1600" dirty="0" err="1" smtClean="0"/>
              <a:t>clks</a:t>
            </a:r>
            <a:r>
              <a:rPr lang="en-US" altLang="zh-CN" sz="1600" dirty="0" smtClean="0"/>
              <a:t>; L2 10 </a:t>
            </a:r>
            <a:r>
              <a:rPr lang="en-US" altLang="zh-CN" sz="1600" dirty="0" err="1" smtClean="0"/>
              <a:t>clks</a:t>
            </a:r>
            <a:r>
              <a:rPr lang="en-US" altLang="zh-CN" sz="1600" dirty="0" smtClean="0"/>
              <a:t>; L3 20 </a:t>
            </a:r>
            <a:r>
              <a:rPr lang="en-US" altLang="zh-CN" sz="1600" dirty="0" err="1" smtClean="0"/>
              <a:t>clks</a:t>
            </a:r>
            <a:r>
              <a:rPr lang="en-US" altLang="zh-CN" sz="1600" dirty="0" smtClean="0"/>
              <a:t>; </a:t>
            </a:r>
            <a:r>
              <a:rPr lang="en-US" altLang="zh-CN" sz="1600" b="1" dirty="0" smtClean="0"/>
              <a:t>Memory 200 </a:t>
            </a:r>
            <a:r>
              <a:rPr lang="en-US" altLang="zh-CN" sz="1600" b="1" dirty="0" err="1" smtClean="0"/>
              <a:t>clks</a:t>
            </a:r>
            <a:r>
              <a:rPr lang="en-US" altLang="zh-CN" sz="1600" b="1" dirty="0"/>
              <a:t> </a:t>
            </a:r>
            <a:r>
              <a:rPr lang="en-US" altLang="zh-CN" sz="1600" b="1" dirty="0" smtClean="0">
                <a:sym typeface="Wingdings" pitchFamily="2" charset="2"/>
              </a:rPr>
              <a:t> Huge Latency</a:t>
            </a:r>
          </a:p>
          <a:p>
            <a:pPr lvl="2"/>
            <a:r>
              <a:rPr lang="en-US" altLang="zh-CN" sz="1600" dirty="0" smtClean="0">
                <a:sym typeface="Wingdings" pitchFamily="2" charset="2"/>
              </a:rPr>
              <a:t>2: </a:t>
            </a:r>
            <a:r>
              <a:rPr lang="zh-CN" altLang="en-US" sz="1600" dirty="0" smtClean="0">
                <a:sym typeface="Wingdings" pitchFamily="2" charset="2"/>
              </a:rPr>
              <a:t>考虑指令执行时，</a:t>
            </a:r>
            <a:r>
              <a:rPr lang="en-US" altLang="zh-CN" sz="1600" dirty="0" smtClean="0">
                <a:sym typeface="Wingdings" pitchFamily="2" charset="2"/>
              </a:rPr>
              <a:t>read</a:t>
            </a:r>
            <a:r>
              <a:rPr lang="zh-CN" altLang="en-US" sz="1600" dirty="0" smtClean="0">
                <a:sym typeface="Wingdings" pitchFamily="2" charset="2"/>
              </a:rPr>
              <a:t>与</a:t>
            </a:r>
            <a:r>
              <a:rPr lang="en-US" altLang="zh-CN" sz="1600" dirty="0" smtClean="0">
                <a:sym typeface="Wingdings" pitchFamily="2" charset="2"/>
              </a:rPr>
              <a:t>write</a:t>
            </a:r>
            <a:r>
              <a:rPr lang="zh-CN" altLang="en-US" sz="1600" dirty="0" smtClean="0">
                <a:sym typeface="Wingdings" pitchFamily="2" charset="2"/>
              </a:rPr>
              <a:t>的优先级；</a:t>
            </a:r>
            <a:r>
              <a:rPr lang="en-US" altLang="zh-CN" sz="1600" dirty="0" smtClean="0">
                <a:sym typeface="Wingdings" pitchFamily="2" charset="2"/>
              </a:rPr>
              <a:t>(CPU</a:t>
            </a:r>
            <a:r>
              <a:rPr lang="zh-CN" altLang="en-US" sz="1600" dirty="0" smtClean="0">
                <a:sym typeface="Wingdings" pitchFamily="2" charset="2"/>
              </a:rPr>
              <a:t>设计时，重点考虑</a:t>
            </a:r>
            <a:r>
              <a:rPr lang="en-US" altLang="zh-CN" sz="1600" dirty="0" smtClean="0">
                <a:sym typeface="Wingdings" pitchFamily="2" charset="2"/>
              </a:rPr>
              <a:t>)</a:t>
            </a:r>
          </a:p>
          <a:p>
            <a:pPr lvl="2"/>
            <a:endParaRPr lang="en-US" altLang="zh-CN" sz="1600" b="1" dirty="0"/>
          </a:p>
          <a:p>
            <a:pPr lvl="1"/>
            <a:r>
              <a:rPr lang="zh-CN" altLang="en-US" sz="2000" dirty="0"/>
              <a:t>有</a:t>
            </a:r>
            <a:r>
              <a:rPr lang="zh-CN" altLang="en-US" sz="2000" dirty="0" smtClean="0"/>
              <a:t>哪些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情况？不同的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，支持哪些</a:t>
            </a:r>
            <a:r>
              <a:rPr lang="en-US" altLang="zh-CN" sz="2000" dirty="0" smtClean="0"/>
              <a:t>Reordering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9813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Reordering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2 Instructions </a:t>
            </a:r>
          </a:p>
          <a:p>
            <a:r>
              <a:rPr lang="en-US" altLang="zh-CN" sz="2800" dirty="0" smtClean="0"/>
              <a:t>2 operation types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read(load) and write(store)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4 CPU Reordering Types</a:t>
            </a:r>
          </a:p>
          <a:p>
            <a:pPr lvl="1"/>
            <a:r>
              <a:rPr lang="en-US" altLang="zh-CN" sz="2400" dirty="0" err="1" smtClean="0"/>
              <a:t>LoadLoad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读读乱序</a:t>
            </a:r>
            <a:endParaRPr lang="en-US" altLang="zh-CN" sz="2000" dirty="0" smtClean="0"/>
          </a:p>
          <a:p>
            <a:pPr lvl="1"/>
            <a:r>
              <a:rPr lang="en-US" altLang="zh-CN" sz="2400" dirty="0" err="1" smtClean="0"/>
              <a:t>LoadStore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读写乱序</a:t>
            </a:r>
            <a:endParaRPr lang="en-US" altLang="zh-CN" sz="2000" dirty="0" smtClean="0"/>
          </a:p>
          <a:p>
            <a:pPr lvl="1"/>
            <a:r>
              <a:rPr lang="en-US" altLang="zh-CN" sz="2400" dirty="0" err="1" smtClean="0"/>
              <a:t>StoreLoad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写读乱序</a:t>
            </a:r>
            <a:endParaRPr lang="en-US" altLang="zh-CN" sz="2000" dirty="0" smtClean="0"/>
          </a:p>
          <a:p>
            <a:pPr lvl="1"/>
            <a:r>
              <a:rPr lang="en-US" altLang="zh-CN" sz="2400" dirty="0" err="1" smtClean="0"/>
              <a:t>StoreStore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写写乱序</a:t>
            </a:r>
            <a:endParaRPr lang="zh-CN" altLang="en-US" sz="2000" dirty="0"/>
          </a:p>
        </p:txBody>
      </p:sp>
      <p:pic>
        <p:nvPicPr>
          <p:cNvPr id="5121" name="Picture 1" descr="C:\Users\dengdeng\AppData\Roaming\Tencent\Users\63851885\QQ\WinTemp\RichOle\%V})$TV`X10(2HAMI29$}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8999"/>
            <a:ext cx="3960440" cy="12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13176"/>
            <a:ext cx="4667250" cy="10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扩展知识：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如何实现</a:t>
            </a:r>
            <a:r>
              <a:rPr lang="en-US" altLang="zh-CN" sz="2800" dirty="0" smtClean="0"/>
              <a:t>Memory Reordering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smtClean="0"/>
              <a:t>Buffer and Queue</a:t>
            </a:r>
          </a:p>
          <a:p>
            <a:pPr lvl="1"/>
            <a:r>
              <a:rPr lang="en-US" altLang="zh-CN" sz="1600" dirty="0" smtClean="0"/>
              <a:t>Load/Store Buffer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Line Fill Buffer/Write Combining Buffer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Invalidate Message Queue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...</a:t>
            </a:r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sz="1400" dirty="0" smtClean="0"/>
              <a:t>深入了解，见下面列出的参考资料</a:t>
            </a:r>
            <a:endParaRPr lang="en-US" altLang="zh-CN" sz="1400" dirty="0" smtClean="0"/>
          </a:p>
        </p:txBody>
      </p:sp>
      <p:pic>
        <p:nvPicPr>
          <p:cNvPr id="6145" name="Picture 1" descr="C:\Users\dengdeng\AppData\Roaming\Tencent\Users\63851885\QQ\WinTemp\RichOle\QLQ{6189BCTU7H%S_@L5A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15100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3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Memory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/>
              <a:t>Definitions</a:t>
            </a:r>
            <a:endParaRPr lang="zh-CN" altLang="en-US" sz="1600" dirty="0"/>
          </a:p>
          <a:p>
            <a:pPr lvl="1"/>
            <a:r>
              <a:rPr lang="en-US" altLang="zh-CN" sz="1400" dirty="0"/>
              <a:t>Memory consistency models describe how threads may </a:t>
            </a:r>
            <a:r>
              <a:rPr lang="en-US" altLang="zh-CN" sz="1400" b="1" dirty="0"/>
              <a:t>interact through shared </a:t>
            </a:r>
            <a:r>
              <a:rPr lang="en-US" altLang="zh-CN" sz="1400" b="1" dirty="0" smtClean="0"/>
              <a:t>memory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consistently. </a:t>
            </a:r>
            <a:r>
              <a:rPr lang="en-US" altLang="zh-CN" sz="1400" dirty="0" smtClean="0"/>
              <a:t> 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There are </a:t>
            </a:r>
            <a:r>
              <a:rPr lang="en-US" altLang="zh-CN" sz="1400" b="1" dirty="0"/>
              <a:t>many types of memory reordering</a:t>
            </a:r>
            <a:r>
              <a:rPr lang="en-US" altLang="zh-CN" sz="1400" dirty="0"/>
              <a:t>, and not all types of reordering occur equally often. It all </a:t>
            </a:r>
            <a:r>
              <a:rPr lang="en-US" altLang="zh-CN" sz="1400" b="1" dirty="0"/>
              <a:t>depends on processor</a:t>
            </a:r>
            <a:r>
              <a:rPr lang="en-US" altLang="zh-CN" sz="1400" dirty="0"/>
              <a:t> you’re targeting and/or the </a:t>
            </a:r>
            <a:r>
              <a:rPr lang="en-US" altLang="zh-CN" sz="1400" b="1" dirty="0" smtClean="0"/>
              <a:t>tool chain </a:t>
            </a:r>
            <a:r>
              <a:rPr lang="en-US" altLang="zh-CN" sz="1400" b="1" dirty="0"/>
              <a:t>you’re using for development</a:t>
            </a:r>
            <a:r>
              <a:rPr lang="en-US" altLang="zh-CN" sz="1400" dirty="0" smtClean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 smtClean="0"/>
              <a:t>主要的</a:t>
            </a:r>
            <a:r>
              <a:rPr lang="en-US" altLang="zh-CN" sz="1600" dirty="0" smtClean="0"/>
              <a:t>CPU Memory Models</a:t>
            </a:r>
          </a:p>
          <a:p>
            <a:pPr lvl="1"/>
            <a:r>
              <a:rPr lang="en-US" altLang="zh-CN" sz="1400" dirty="0" smtClean="0"/>
              <a:t>Programming Order 	</a:t>
            </a:r>
            <a:r>
              <a:rPr lang="en-US" altLang="zh-CN" sz="1400" dirty="0" smtClean="0">
                <a:sym typeface="Wingdings" pitchFamily="2" charset="2"/>
              </a:rPr>
              <a:t> Stronger Memory Model</a:t>
            </a:r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dirty="0" smtClean="0"/>
              <a:t>Sequential Consistency	</a:t>
            </a:r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dirty="0" smtClean="0"/>
              <a:t>Strict </a:t>
            </a:r>
            <a:r>
              <a:rPr lang="en-US" altLang="zh-CN" sz="1400" dirty="0"/>
              <a:t>Consistency </a:t>
            </a:r>
            <a:r>
              <a:rPr lang="en-US" altLang="zh-CN" sz="1400" dirty="0" smtClean="0"/>
              <a:t>		</a:t>
            </a:r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dirty="0" smtClean="0"/>
              <a:t>Data Dependency Order	</a:t>
            </a:r>
            <a:r>
              <a:rPr lang="en-US" altLang="zh-CN" sz="1400" dirty="0" smtClean="0">
                <a:sym typeface="Wingdings" pitchFamily="2" charset="2"/>
              </a:rPr>
              <a:t> Weaker Memory Model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...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968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Memory Models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787937" cy="4104456"/>
          </a:xfrm>
        </p:spPr>
      </p:pic>
    </p:spTree>
    <p:extLst>
      <p:ext uri="{BB962C8B-B14F-4D97-AF65-F5344CB8AC3E}">
        <p14:creationId xmlns:p14="http://schemas.microsoft.com/office/powerpoint/2010/main" val="21861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 X86/64 Memory Model(1)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400" b="1" dirty="0" smtClean="0"/>
              <a:t>In a single-processor system for memory regions defined as write-back cacheable.</a:t>
            </a:r>
          </a:p>
          <a:p>
            <a:pPr lvl="1"/>
            <a:endParaRPr lang="en-US" altLang="zh-CN" sz="2000" b="1" dirty="0" smtClean="0"/>
          </a:p>
          <a:p>
            <a:pPr lvl="1"/>
            <a:r>
              <a:rPr lang="en-US" altLang="zh-CN" sz="2000" dirty="0"/>
              <a:t>Reads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other</a:t>
            </a:r>
            <a:r>
              <a:rPr lang="en-US" altLang="zh-CN" sz="2000" dirty="0"/>
              <a:t> reads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/>
              <a:t>Writes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older</a:t>
            </a:r>
            <a:r>
              <a:rPr lang="en-US" altLang="zh-CN" sz="2000" dirty="0"/>
              <a:t> reads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/>
              <a:t>Writes to memory are </a:t>
            </a:r>
            <a:r>
              <a:rPr lang="en-US" altLang="zh-CN" sz="2000" b="1" dirty="0"/>
              <a:t>not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other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writes.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Reads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may be reordered </a:t>
            </a:r>
            <a:r>
              <a:rPr lang="en-US" altLang="zh-CN" sz="2000" dirty="0">
                <a:solidFill>
                  <a:srgbClr val="FF0000"/>
                </a:solidFill>
              </a:rPr>
              <a:t>with </a:t>
            </a:r>
            <a:r>
              <a:rPr lang="en-US" altLang="zh-CN" sz="2000" b="1" dirty="0">
                <a:solidFill>
                  <a:srgbClr val="FF0000"/>
                </a:solidFill>
              </a:rPr>
              <a:t>older writes </a:t>
            </a:r>
            <a:r>
              <a:rPr lang="en-US" altLang="zh-CN" sz="2000" dirty="0">
                <a:solidFill>
                  <a:srgbClr val="FF0000"/>
                </a:solidFill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</a:rPr>
              <a:t>different locations </a:t>
            </a:r>
            <a:r>
              <a:rPr lang="en-US" altLang="zh-CN" sz="2000" dirty="0">
                <a:solidFill>
                  <a:srgbClr val="FF0000"/>
                </a:solidFill>
              </a:rPr>
              <a:t>but not with older writes to the same location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注：以下部分，稍后分析</a:t>
            </a:r>
            <a:endParaRPr lang="en-US" altLang="zh-CN" sz="2000" dirty="0" smtClean="0"/>
          </a:p>
          <a:p>
            <a:pPr lvl="1"/>
            <a:r>
              <a:rPr lang="en-US" altLang="zh-CN" sz="2000" strike="sngStrike" dirty="0"/>
              <a:t>Reads or writes cannot be reordered with I/O instructions, locked instructions, or serializing instructions</a:t>
            </a:r>
            <a:r>
              <a:rPr lang="en-US" altLang="zh-CN" sz="2000" strike="sngStrike" dirty="0" smtClean="0"/>
              <a:t>.</a:t>
            </a:r>
          </a:p>
          <a:p>
            <a:pPr lvl="1"/>
            <a:r>
              <a:rPr lang="en-US" altLang="zh-CN" sz="2000" strike="sngStrike" dirty="0"/>
              <a:t>Reads cannot pass earlier LFENCE and MFENCE instructions</a:t>
            </a:r>
            <a:r>
              <a:rPr lang="en-US" altLang="zh-CN" sz="2000" strike="sngStrike" dirty="0" smtClean="0"/>
              <a:t>.</a:t>
            </a:r>
          </a:p>
          <a:p>
            <a:pPr lvl="1"/>
            <a:r>
              <a:rPr lang="en-US" altLang="zh-CN" sz="2000" strike="sngStrike" dirty="0"/>
              <a:t>Writes cannot pass earlier LFENCE, SFENCE, and MFENCE instructions</a:t>
            </a:r>
            <a:r>
              <a:rPr lang="en-US" altLang="zh-CN" sz="2000" strike="sngStrike" dirty="0" smtClean="0"/>
              <a:t>.</a:t>
            </a:r>
          </a:p>
          <a:p>
            <a:pPr lvl="1"/>
            <a:r>
              <a:rPr lang="en-US" altLang="zh-CN" sz="2000" strike="sngStrike" dirty="0"/>
              <a:t>LFENCE instructions cannot pass earlier reads</a:t>
            </a:r>
            <a:r>
              <a:rPr lang="en-US" altLang="zh-CN" sz="2000" strike="sngStrike" dirty="0" smtClean="0"/>
              <a:t>.</a:t>
            </a:r>
          </a:p>
          <a:p>
            <a:pPr lvl="1"/>
            <a:r>
              <a:rPr lang="en-US" altLang="zh-CN" sz="2000" strike="sngStrike" dirty="0"/>
              <a:t>SFENCE instructions cannot pass earlier writes</a:t>
            </a:r>
            <a:r>
              <a:rPr lang="en-US" altLang="zh-CN" sz="2000" strike="sngStrike" dirty="0" smtClean="0"/>
              <a:t>.</a:t>
            </a:r>
          </a:p>
          <a:p>
            <a:pPr lvl="1"/>
            <a:r>
              <a:rPr lang="en-US" altLang="zh-CN" sz="2000" strike="sngStrike" dirty="0"/>
              <a:t>MFENCE instructions cannot pass earlier reads or writes.</a:t>
            </a:r>
            <a:endParaRPr lang="zh-CN" altLang="en-US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6913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X86/64 Memory </a:t>
            </a:r>
            <a:r>
              <a:rPr lang="en-US" altLang="zh-CN" dirty="0" smtClean="0"/>
              <a:t>Model(2)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In a multiple-processor </a:t>
            </a:r>
            <a:r>
              <a:rPr lang="en-US" altLang="zh-CN" sz="2000" b="1" dirty="0" smtClean="0"/>
              <a:t>system</a:t>
            </a:r>
          </a:p>
          <a:p>
            <a:pPr lvl="1"/>
            <a:endParaRPr lang="en-US" altLang="zh-CN" sz="1800" b="1" dirty="0" smtClean="0"/>
          </a:p>
          <a:p>
            <a:pPr lvl="1"/>
            <a:r>
              <a:rPr lang="en-US" altLang="zh-CN" sz="1800" dirty="0"/>
              <a:t>Individual processors use the same ordering principles as in a single-processor system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b="1" dirty="0"/>
              <a:t>Writes by a single processor</a:t>
            </a:r>
            <a:r>
              <a:rPr lang="en-US" altLang="zh-CN" sz="1800" dirty="0"/>
              <a:t> are observed </a:t>
            </a:r>
            <a:r>
              <a:rPr lang="en-US" altLang="zh-CN" sz="1800" b="1" dirty="0"/>
              <a:t>in the same order </a:t>
            </a:r>
            <a:r>
              <a:rPr lang="en-US" altLang="zh-CN" sz="1800" dirty="0"/>
              <a:t>by all processors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dirty="0"/>
              <a:t>Writes from an individual processor are NOT ordered with respect to the writes from other processors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en-US" altLang="zh-CN" sz="1800" dirty="0"/>
              <a:t>Memory ordering obeys causality (memory ordering respects transitive visibility</a:t>
            </a:r>
            <a:r>
              <a:rPr lang="en-US" altLang="zh-CN" sz="1800" dirty="0" smtClean="0"/>
              <a:t>).</a:t>
            </a:r>
          </a:p>
          <a:p>
            <a:pPr lvl="1"/>
            <a:r>
              <a:rPr lang="en-US" altLang="zh-CN" sz="1800" b="1" dirty="0"/>
              <a:t>Any two stores</a:t>
            </a:r>
            <a:r>
              <a:rPr lang="en-US" altLang="zh-CN" sz="1800" dirty="0"/>
              <a:t> are seen in a </a:t>
            </a:r>
            <a:r>
              <a:rPr lang="en-US" altLang="zh-CN" sz="1800" b="1" dirty="0"/>
              <a:t>consistent order </a:t>
            </a:r>
            <a:r>
              <a:rPr lang="en-US" altLang="zh-CN" sz="1800" dirty="0"/>
              <a:t>by </a:t>
            </a:r>
            <a:r>
              <a:rPr lang="en-US" altLang="zh-CN" sz="1800" b="1" dirty="0"/>
              <a:t>processors other</a:t>
            </a:r>
            <a:r>
              <a:rPr lang="en-US" altLang="zh-CN" sz="1800" dirty="0"/>
              <a:t> than those performing the </a:t>
            </a:r>
            <a:r>
              <a:rPr lang="en-US" altLang="zh-CN" sz="1800" dirty="0" smtClean="0"/>
              <a:t>stores.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注：以下部分，稍后分析</a:t>
            </a:r>
            <a:endParaRPr lang="en-US" altLang="zh-CN" sz="1800" dirty="0" smtClean="0"/>
          </a:p>
          <a:p>
            <a:pPr lvl="1"/>
            <a:r>
              <a:rPr lang="en-US" altLang="zh-CN" sz="1800" strike="sngStrike" dirty="0"/>
              <a:t>Locked instructions have a total order.</a:t>
            </a:r>
            <a:endParaRPr lang="zh-CN" altLang="en-US" sz="1800" strike="sngStrike" dirty="0"/>
          </a:p>
        </p:txBody>
      </p:sp>
    </p:spTree>
    <p:extLst>
      <p:ext uri="{BB962C8B-B14F-4D97-AF65-F5344CB8AC3E}">
        <p14:creationId xmlns:p14="http://schemas.microsoft.com/office/powerpoint/2010/main" val="1842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Architecture(</a:t>
            </a:r>
            <a:r>
              <a:rPr lang="zh-CN" altLang="en-US" dirty="0" smtClean="0"/>
              <a:t>简化版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5976664" cy="5037327"/>
          </a:xfrm>
        </p:spPr>
      </p:pic>
    </p:spTree>
    <p:extLst>
      <p:ext uri="{BB962C8B-B14F-4D97-AF65-F5344CB8AC3E}">
        <p14:creationId xmlns:p14="http://schemas.microsoft.com/office/powerpoint/2010/main" val="5523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X86/64 Memory </a:t>
            </a:r>
            <a:r>
              <a:rPr lang="en-US" altLang="zh-CN" dirty="0" smtClean="0"/>
              <a:t>Model(3)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解读</a:t>
            </a:r>
            <a:endParaRPr lang="en-US" altLang="zh-CN" sz="1600" dirty="0" smtClean="0"/>
          </a:p>
          <a:p>
            <a:pPr lvl="1"/>
            <a:r>
              <a:rPr lang="zh-CN" altLang="en-US" sz="1400" b="1" dirty="0" smtClean="0"/>
              <a:t>普通内存操作</a:t>
            </a:r>
            <a:r>
              <a:rPr lang="zh-CN" altLang="en-US" sz="1400" dirty="0" smtClean="0"/>
              <a:t>，只可能存在</a:t>
            </a:r>
            <a:r>
              <a:rPr lang="en-US" altLang="zh-CN" sz="1400" b="1" dirty="0" err="1" smtClean="0"/>
              <a:t>StoreLoad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Reordering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LoadLoad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LoadStore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StoreStore</a:t>
            </a:r>
            <a:r>
              <a:rPr lang="zh-CN" altLang="en-US" sz="1400" dirty="0" smtClean="0"/>
              <a:t>均不可能</a:t>
            </a:r>
            <a:r>
              <a:rPr lang="en-US" altLang="zh-CN" sz="1400" dirty="0" smtClean="0"/>
              <a:t>Reordering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 smtClean="0"/>
          </a:p>
          <a:p>
            <a:pPr lvl="1"/>
            <a:r>
              <a:rPr lang="zh-CN" altLang="en-US" sz="1400" dirty="0" smtClean="0"/>
              <a:t>一个</a:t>
            </a:r>
            <a:r>
              <a:rPr lang="en-US" altLang="zh-CN" sz="1400" dirty="0" smtClean="0"/>
              <a:t>Processor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Writes</a:t>
            </a:r>
            <a:r>
              <a:rPr lang="zh-CN" altLang="en-US" sz="1400" dirty="0" smtClean="0"/>
              <a:t>操作，其他</a:t>
            </a:r>
            <a:r>
              <a:rPr lang="en-US" altLang="zh-CN" sz="1400" dirty="0" smtClean="0"/>
              <a:t>Processor</a:t>
            </a:r>
            <a:r>
              <a:rPr lang="zh-CN" altLang="en-US" sz="1400" dirty="0" smtClean="0"/>
              <a:t>看到的顺序是一致的；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不同</a:t>
            </a:r>
            <a:r>
              <a:rPr lang="en-US" altLang="zh-CN" sz="1400" dirty="0" smtClean="0"/>
              <a:t>Processors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Writes</a:t>
            </a:r>
            <a:r>
              <a:rPr lang="zh-CN" altLang="en-US" sz="1400" dirty="0" smtClean="0"/>
              <a:t>操作，是没有顺序保证的；</a:t>
            </a:r>
            <a:endParaRPr lang="en-US" altLang="zh-CN" sz="1400" dirty="0" smtClean="0"/>
          </a:p>
          <a:p>
            <a:pPr lvl="2"/>
            <a:endParaRPr lang="en-US" altLang="zh-CN" sz="1000" dirty="0"/>
          </a:p>
          <a:p>
            <a:r>
              <a:rPr lang="en-US" altLang="zh-CN" sz="1800" dirty="0" err="1" smtClean="0"/>
              <a:t>StoreLoad</a:t>
            </a:r>
            <a:r>
              <a:rPr lang="en-US" altLang="zh-CN" sz="1800" dirty="0" smtClean="0"/>
              <a:t> Reordering Problem</a:t>
            </a:r>
          </a:p>
          <a:p>
            <a:pPr lvl="1"/>
            <a:r>
              <a:rPr lang="en-US" altLang="zh-CN" sz="1400" dirty="0" smtClean="0">
                <a:hlinkClick r:id="rId3"/>
              </a:rPr>
              <a:t>Failure of Dekker’s algorithm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smtClean="0">
                <a:hlinkClick r:id="rId4"/>
              </a:rPr>
              <a:t>Test Code</a:t>
            </a:r>
            <a:endParaRPr lang="zh-CN" altLang="en-US" sz="1400" dirty="0"/>
          </a:p>
        </p:txBody>
      </p:sp>
      <p:pic>
        <p:nvPicPr>
          <p:cNvPr id="4" name="Picture 1" descr="C:\Users\dengdeng\AppData\Roaming\Tencent\Users\63851885\QQ\WinTemp\RichOle\%V})$TV`X10(2HAMI29$}V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3"/>
            <a:ext cx="3744416" cy="11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dengdeng\AppData\Roaming\Tencent\Users\63851885\QQ\WinTemp\RichOle\79@}@$OH5FD@IV76L(C7T_V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57282"/>
            <a:ext cx="46672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StoreLoad</a:t>
            </a:r>
            <a:r>
              <a:rPr lang="en-US" altLang="zh-CN" dirty="0" smtClean="0"/>
              <a:t> Reordering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Peterson Lock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9217" name="Picture 1" descr="C:\Users\dengdeng\AppData\Roaming\Tencent\Users\63851885\QQ\WinTemp\RichOle\C`Y6$T2JJDACD}S1A_7%D~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1412776"/>
            <a:ext cx="2952328" cy="47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dengdeng\AppData\Roaming\Tencent\Users\63851885\QQ\WinTemp\RichOle\QOP$5FGEZY2W[EC4%V~A{X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000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engdeng\AppData\Roaming\Tencent\Users\63851885\QQ\WinTemp\RichOle\I%6Q2V]70~1)G[(BW$@`5H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8819"/>
            <a:ext cx="25146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ngdeng\AppData\Roaming\Tencent\Users\63851885\QQ\WinTemp\RichOle\V6DQ[_{{XCHS_}F1HV4P`Q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013176"/>
            <a:ext cx="2819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About Other CPUs?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 you know why we call X86, AMD64 as Strong-Ordered.</a:t>
            </a:r>
            <a:endParaRPr lang="zh-CN" altLang="en-US" dirty="0"/>
          </a:p>
        </p:txBody>
      </p:sp>
      <p:pic>
        <p:nvPicPr>
          <p:cNvPr id="7169" name="Picture 1" descr="C:\Users\dengdeng\AppData\Roaming\Tencent\Users\63851885\QQ\WinTemp\RichOle\839AWKROCN26B9JI(BFXSA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3" y="1844824"/>
            <a:ext cx="8464644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How to Prevent CPU Memory Reordering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Think about Compiler Memory Barrier</a:t>
            </a:r>
          </a:p>
          <a:p>
            <a:pPr lvl="1"/>
            <a:r>
              <a:rPr lang="en-US" altLang="zh-CN" sz="1600" dirty="0" err="1"/>
              <a:t>asm</a:t>
            </a:r>
            <a:r>
              <a:rPr lang="en-US" altLang="zh-CN" sz="1600" dirty="0"/>
              <a:t> volatile("" ::: "memory");</a:t>
            </a:r>
          </a:p>
          <a:p>
            <a:pPr lvl="1"/>
            <a:r>
              <a:rPr lang="en-US" altLang="zh-CN" sz="1600" b="1" dirty="0"/>
              <a:t>__</a:t>
            </a:r>
            <a:r>
              <a:rPr lang="en-US" altLang="zh-CN" sz="1600" b="1" dirty="0" err="1"/>
              <a:t>asm</a:t>
            </a:r>
            <a:r>
              <a:rPr lang="en-US" altLang="zh-CN" sz="1600" b="1" dirty="0"/>
              <a:t>__ __volatile__ ("" ::: "memory");</a:t>
            </a:r>
          </a:p>
          <a:p>
            <a:pPr lvl="1"/>
            <a:endParaRPr lang="en-US" altLang="zh-CN" sz="1600" dirty="0"/>
          </a:p>
          <a:p>
            <a:r>
              <a:rPr lang="en-US" altLang="zh-CN" sz="1800" dirty="0" smtClean="0"/>
              <a:t>Memory Barrier Definition</a:t>
            </a:r>
          </a:p>
          <a:p>
            <a:pPr lvl="1"/>
            <a:r>
              <a:rPr lang="en-US" altLang="zh-CN" sz="1600" dirty="0"/>
              <a:t>A memory barrier, is a type of </a:t>
            </a:r>
            <a:r>
              <a:rPr lang="en-US" altLang="zh-CN" sz="1600" b="1" dirty="0"/>
              <a:t>barrier instruction </a:t>
            </a:r>
            <a:r>
              <a:rPr lang="en-US" altLang="zh-CN" sz="1600" dirty="0"/>
              <a:t>which causes a </a:t>
            </a:r>
            <a:r>
              <a:rPr lang="en-US" altLang="zh-CN" sz="1600" b="1" dirty="0">
                <a:solidFill>
                  <a:srgbClr val="FF0000"/>
                </a:solidFill>
              </a:rPr>
              <a:t>central processing unit (CPU)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compiler</a:t>
            </a:r>
            <a:r>
              <a:rPr lang="en-US" altLang="zh-CN" sz="1600" dirty="0"/>
              <a:t> to </a:t>
            </a:r>
            <a:r>
              <a:rPr lang="en-US" altLang="zh-CN" sz="1600" b="1" dirty="0">
                <a:solidFill>
                  <a:srgbClr val="FF0000"/>
                </a:solidFill>
              </a:rPr>
              <a:t>enforce an ordering constraint </a:t>
            </a:r>
            <a:r>
              <a:rPr lang="en-US" altLang="zh-CN" sz="1600" dirty="0"/>
              <a:t>on </a:t>
            </a:r>
            <a:r>
              <a:rPr lang="en-US" altLang="zh-CN" sz="1600" b="1" dirty="0">
                <a:solidFill>
                  <a:srgbClr val="FF0000"/>
                </a:solidFill>
              </a:rPr>
              <a:t>memory operations </a:t>
            </a:r>
            <a:r>
              <a:rPr lang="en-US" altLang="zh-CN" sz="1600" dirty="0"/>
              <a:t>issued before and after the barrier instruction. This typically means that certain operations are guaranteed to be performed before the barrier, and others after.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smtClean="0"/>
              <a:t>CPU Memory Barrier</a:t>
            </a:r>
          </a:p>
          <a:p>
            <a:pPr lvl="1"/>
            <a:r>
              <a:rPr lang="zh-CN" altLang="en-US" sz="1600" dirty="0" smtClean="0"/>
              <a:t>顾名思义，</a:t>
            </a:r>
            <a:r>
              <a:rPr lang="en-US" altLang="zh-CN" sz="1600" dirty="0" smtClean="0"/>
              <a:t>Compiler Memory Barrier</a:t>
            </a:r>
            <a:r>
              <a:rPr lang="zh-CN" altLang="en-US" sz="1600" dirty="0" smtClean="0"/>
              <a:t>既然是用来告诉</a:t>
            </a:r>
            <a:r>
              <a:rPr lang="en-US" altLang="zh-CN" sz="1600" dirty="0" smtClean="0"/>
              <a:t>Compiler</a:t>
            </a:r>
            <a:r>
              <a:rPr lang="zh-CN" altLang="en-US" sz="1600" dirty="0"/>
              <a:t>在</a:t>
            </a:r>
            <a:r>
              <a:rPr lang="zh-CN" altLang="en-US" sz="1600" b="1" dirty="0" smtClean="0"/>
              <a:t>编译阶段</a:t>
            </a:r>
            <a:r>
              <a:rPr lang="zh-CN" altLang="en-US" sz="1600" dirty="0" smtClean="0"/>
              <a:t>不要进行指令乱排，那么</a:t>
            </a:r>
            <a:r>
              <a:rPr lang="en-US" altLang="zh-CN" sz="1600" dirty="0" smtClean="0"/>
              <a:t>CPU Memory Barrier</a:t>
            </a:r>
            <a:r>
              <a:rPr lang="zh-CN" altLang="en-US" sz="1600" dirty="0" smtClean="0"/>
              <a:t>就是用来告诉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，在</a:t>
            </a:r>
            <a:r>
              <a:rPr lang="zh-CN" altLang="en-US" sz="1600" b="1" dirty="0" smtClean="0"/>
              <a:t>执行阶段</a:t>
            </a:r>
            <a:r>
              <a:rPr lang="zh-CN" altLang="en-US" sz="1600" dirty="0" smtClean="0"/>
              <a:t>不要交互两条操作内存的指令的顺序；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b="1" dirty="0" smtClean="0"/>
              <a:t>注意</a:t>
            </a:r>
            <a:r>
              <a:rPr lang="zh-CN" altLang="en-US" sz="1600" dirty="0" smtClean="0"/>
              <a:t>：由于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在执行时，必须感知到</a:t>
            </a:r>
            <a:r>
              <a:rPr lang="en-US" altLang="zh-CN" sz="1600" dirty="0" smtClean="0"/>
              <a:t>CPU Memory Barrier</a:t>
            </a:r>
            <a:r>
              <a:rPr lang="zh-CN" altLang="en-US" sz="1600" dirty="0" smtClean="0"/>
              <a:t>的存在，因此</a:t>
            </a:r>
            <a:r>
              <a:rPr lang="en-US" altLang="zh-CN" sz="1600" b="1" dirty="0" smtClean="0"/>
              <a:t>CPU Memory Barrier</a:t>
            </a:r>
            <a:r>
              <a:rPr lang="zh-CN" altLang="en-US" sz="1600" b="1" dirty="0" smtClean="0"/>
              <a:t>是一条真正的指令</a:t>
            </a:r>
            <a:r>
              <a:rPr lang="zh-CN" altLang="en-US" sz="1600" dirty="0" smtClean="0"/>
              <a:t>，存在于编译后的汇编代码中；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49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CPU Memory Types(theoretical)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1800" dirty="0" smtClean="0"/>
              <a:t>面临的问题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4</a:t>
            </a:r>
            <a:r>
              <a:rPr lang="zh-CN" altLang="en-US" sz="1600" dirty="0" smtClean="0"/>
              <a:t>种</a:t>
            </a:r>
            <a:r>
              <a:rPr lang="en-US" altLang="zh-CN" sz="1600" dirty="0" smtClean="0"/>
              <a:t>CPU Memory Reordering</a:t>
            </a:r>
          </a:p>
          <a:p>
            <a:pPr lvl="2"/>
            <a:r>
              <a:rPr lang="en-US" altLang="zh-CN" sz="1400" dirty="0" err="1" smtClean="0"/>
              <a:t>LoadLoad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StoreLoad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StoreStore</a:t>
            </a:r>
            <a:endParaRPr lang="en-US" altLang="zh-CN" sz="1400" dirty="0" smtClean="0"/>
          </a:p>
          <a:p>
            <a:pPr lvl="1"/>
            <a:endParaRPr lang="en-US" altLang="zh-CN" sz="16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种基本的</a:t>
            </a:r>
            <a:r>
              <a:rPr lang="en-US" altLang="zh-CN" sz="2000" dirty="0" smtClean="0"/>
              <a:t>CPU Memory Barriers</a:t>
            </a:r>
          </a:p>
          <a:p>
            <a:pPr lvl="1"/>
            <a:r>
              <a:rPr lang="en-US" altLang="zh-CN" sz="1800" dirty="0" err="1" smtClean="0"/>
              <a:t>LoadLoad</a:t>
            </a:r>
            <a:r>
              <a:rPr lang="en-US" altLang="zh-CN" sz="1800" dirty="0" smtClean="0"/>
              <a:t> Barrier</a:t>
            </a:r>
          </a:p>
          <a:p>
            <a:pPr lvl="1"/>
            <a:r>
              <a:rPr lang="en-US" altLang="zh-CN" sz="1800" dirty="0" err="1" smtClean="0"/>
              <a:t>LoadStore</a:t>
            </a:r>
            <a:r>
              <a:rPr lang="en-US" altLang="zh-CN" sz="1800" dirty="0" smtClean="0"/>
              <a:t> Barrier</a:t>
            </a:r>
          </a:p>
          <a:p>
            <a:pPr lvl="1"/>
            <a:r>
              <a:rPr lang="en-US" altLang="zh-CN" sz="1800" dirty="0" err="1" smtClean="0"/>
              <a:t>StoreLoad</a:t>
            </a:r>
            <a:r>
              <a:rPr lang="en-US" altLang="zh-CN" sz="1800" dirty="0" smtClean="0"/>
              <a:t> Barrier</a:t>
            </a:r>
          </a:p>
          <a:p>
            <a:pPr lvl="1"/>
            <a:r>
              <a:rPr lang="en-US" altLang="zh-CN" sz="1800" dirty="0" err="1" smtClean="0"/>
              <a:t>StoreStore</a:t>
            </a:r>
            <a:r>
              <a:rPr lang="en-US" altLang="zh-CN" sz="1800" dirty="0" smtClean="0"/>
              <a:t> Barrier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 smtClean="0"/>
              <a:t>更为复杂的</a:t>
            </a:r>
            <a:r>
              <a:rPr lang="en-US" altLang="zh-CN" sz="2000" dirty="0" smtClean="0"/>
              <a:t>CPU Memory Barriers</a:t>
            </a:r>
          </a:p>
          <a:p>
            <a:pPr lvl="1"/>
            <a:r>
              <a:rPr lang="en-US" altLang="zh-CN" sz="1800" b="1" dirty="0" smtClean="0"/>
              <a:t>Store Barrier (Write Barrier)</a:t>
            </a:r>
          </a:p>
          <a:p>
            <a:pPr lvl="2"/>
            <a:r>
              <a:rPr lang="zh-CN" altLang="en-US" sz="1400" dirty="0" smtClean="0"/>
              <a:t>所有在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前的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操作，必须在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指令前执行完毕；而所有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指令后的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操作，必须在</a:t>
            </a:r>
            <a:r>
              <a:rPr lang="en-US" altLang="zh-CN" sz="1400" dirty="0" smtClean="0"/>
              <a:t>Store</a:t>
            </a:r>
            <a:r>
              <a:rPr lang="zh-CN" altLang="en-US" sz="1400" dirty="0" smtClean="0"/>
              <a:t>指令执行结束后才能开始；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只针对</a:t>
            </a:r>
            <a:r>
              <a:rPr lang="en-US" altLang="zh-CN" sz="1400" dirty="0" smtClean="0"/>
              <a:t>Store(Write)</a:t>
            </a:r>
            <a:r>
              <a:rPr lang="zh-CN" altLang="en-US" sz="1400" dirty="0" smtClean="0"/>
              <a:t>操作，对</a:t>
            </a:r>
            <a:r>
              <a:rPr lang="en-US" altLang="zh-CN" sz="1400" dirty="0" smtClean="0"/>
              <a:t>Load</a:t>
            </a:r>
            <a:r>
              <a:rPr lang="zh-CN" altLang="en-US" sz="1400" dirty="0" smtClean="0"/>
              <a:t>无任何影响；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b="1" dirty="0" smtClean="0"/>
              <a:t>Load Barrier (Read Barrier)</a:t>
            </a:r>
          </a:p>
          <a:p>
            <a:pPr lvl="2"/>
            <a:r>
              <a:rPr lang="zh-CN" altLang="en-US" sz="1400" dirty="0" smtClean="0"/>
              <a:t>将</a:t>
            </a:r>
            <a:r>
              <a:rPr lang="en-US" altLang="zh-CN" sz="1400" dirty="0" smtClean="0"/>
              <a:t>Store Barrier</a:t>
            </a:r>
            <a:r>
              <a:rPr lang="zh-CN" altLang="en-US" sz="1400" dirty="0" smtClean="0"/>
              <a:t>的功能，全部换为针对</a:t>
            </a:r>
            <a:r>
              <a:rPr lang="en-US" altLang="zh-CN" sz="1400" dirty="0" smtClean="0"/>
              <a:t>Load</a:t>
            </a:r>
            <a:r>
              <a:rPr lang="zh-CN" altLang="en-US" sz="1400" dirty="0" smtClean="0"/>
              <a:t>操作即可；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b="1" dirty="0" smtClean="0"/>
              <a:t>Full Barrier</a:t>
            </a:r>
          </a:p>
          <a:p>
            <a:pPr lvl="2"/>
            <a:r>
              <a:rPr lang="en-US" altLang="zh-CN" sz="1400" dirty="0" smtClean="0"/>
              <a:t>Load + Store Barrier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Full Barrier</a:t>
            </a:r>
            <a:r>
              <a:rPr lang="zh-CN" altLang="en-US" sz="1400" dirty="0" smtClean="0"/>
              <a:t>两边的任何操作，均不可交换顺序；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43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Memory Barrier Instructions in CPU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smtClean="0"/>
              <a:t>x86, x86-64, amd64</a:t>
            </a:r>
          </a:p>
          <a:p>
            <a:pPr lvl="1"/>
            <a:r>
              <a:rPr lang="en-US" altLang="zh-CN" b="1" dirty="0" err="1" smtClean="0"/>
              <a:t>lfence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Load Barrier</a:t>
            </a:r>
          </a:p>
          <a:p>
            <a:pPr lvl="1"/>
            <a:r>
              <a:rPr lang="en-US" altLang="zh-CN" b="1" dirty="0" err="1" smtClean="0"/>
              <a:t>sfence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Store Barrier</a:t>
            </a:r>
          </a:p>
          <a:p>
            <a:pPr lvl="1"/>
            <a:r>
              <a:rPr lang="en-US" altLang="zh-CN" b="1" dirty="0" err="1" smtClean="0"/>
              <a:t>mfence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PowerPC</a:t>
            </a:r>
          </a:p>
          <a:p>
            <a:pPr lvl="1"/>
            <a:r>
              <a:rPr lang="en-US" altLang="zh-CN" dirty="0" smtClean="0"/>
              <a:t>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MIPS</a:t>
            </a:r>
          </a:p>
          <a:p>
            <a:pPr lvl="1"/>
            <a:r>
              <a:rPr lang="en-US" altLang="zh-CN" dirty="0" smtClean="0"/>
              <a:t>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Itanium</a:t>
            </a:r>
          </a:p>
          <a:p>
            <a:pPr lvl="1"/>
            <a:r>
              <a:rPr lang="en-US" altLang="zh-CN" dirty="0" smtClean="0"/>
              <a:t>mf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Full Barrier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ARMv7</a:t>
            </a:r>
          </a:p>
          <a:p>
            <a:pPr lvl="1"/>
            <a:r>
              <a:rPr lang="en-US" altLang="zh-CN" dirty="0" err="1" smtClean="0"/>
              <a:t>dmb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dsb</a:t>
            </a:r>
            <a:endParaRPr lang="en-US" altLang="zh-CN" dirty="0" smtClean="0"/>
          </a:p>
          <a:p>
            <a:pPr lvl="1"/>
            <a:r>
              <a:rPr lang="en-US" altLang="zh-CN" dirty="0" err="1"/>
              <a:t>isb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5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Use CPU Memory Barrier Instructions(x86)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Only CPU Memory Barrier</a:t>
            </a:r>
          </a:p>
          <a:p>
            <a:pPr lvl="1"/>
            <a:r>
              <a:rPr lang="en-US" altLang="zh-CN" sz="1800" dirty="0" err="1" smtClean="0"/>
              <a:t>asm</a:t>
            </a:r>
            <a:r>
              <a:rPr lang="en-US" altLang="zh-CN" sz="1800" dirty="0" smtClean="0"/>
              <a:t> volatile(“</a:t>
            </a:r>
            <a:r>
              <a:rPr lang="en-US" altLang="zh-CN" sz="1800" b="1" dirty="0" err="1" smtClean="0"/>
              <a:t>mfence</a:t>
            </a:r>
            <a:r>
              <a:rPr lang="en-US" altLang="zh-CN" sz="1800" dirty="0" smtClean="0"/>
              <a:t>”);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 smtClean="0"/>
              <a:t>CPU + Compiler Memory Barrier</a:t>
            </a:r>
          </a:p>
          <a:p>
            <a:pPr lvl="1"/>
            <a:r>
              <a:rPr lang="en-US" altLang="zh-CN" sz="1800" dirty="0" err="1" smtClean="0"/>
              <a:t>asm</a:t>
            </a:r>
            <a:r>
              <a:rPr lang="en-US" altLang="zh-CN" sz="1800" dirty="0" smtClean="0"/>
              <a:t> volatile(“</a:t>
            </a:r>
            <a:r>
              <a:rPr lang="en-US" altLang="zh-CN" sz="1800" b="1" dirty="0" err="1" smtClean="0"/>
              <a:t>mfence</a:t>
            </a:r>
            <a:r>
              <a:rPr lang="en-US" altLang="zh-CN" sz="1800" dirty="0" smtClean="0"/>
              <a:t>” ::: ”</a:t>
            </a:r>
            <a:r>
              <a:rPr lang="en-US" altLang="zh-CN" sz="1800" b="1" dirty="0" smtClean="0"/>
              <a:t>memory</a:t>
            </a:r>
            <a:r>
              <a:rPr lang="en-US" altLang="zh-CN" sz="1800" dirty="0" smtClean="0"/>
              <a:t>”);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 smtClean="0"/>
              <a:t>Use Memory Barrier in C/C++</a:t>
            </a:r>
          </a:p>
          <a:p>
            <a:pPr lvl="1"/>
            <a:endParaRPr lang="zh-CN" altLang="en-US" sz="1600" dirty="0"/>
          </a:p>
        </p:txBody>
      </p:sp>
      <p:pic>
        <p:nvPicPr>
          <p:cNvPr id="1025" name="Picture 1" descr="C:\Users\dengdeng\AppData\Roaming\Tencent\Users\63851885\QQ\WinTemp\RichOle\%%((HSU%7W(UJU~}K9OI0_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4676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gdeng\AppData\Roaming\Tencent\Users\63851885\QQ\WinTemp\RichOle\@PX_K$2K(F[5KHI52T7AJ1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92638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Yes</a:t>
            </a:r>
            <a:r>
              <a:rPr lang="zh-CN" altLang="en-US" sz="3200" dirty="0" smtClean="0"/>
              <a:t>！</a:t>
            </a:r>
            <a:r>
              <a:rPr lang="en-US" altLang="zh-CN" sz="3200" dirty="0" smtClean="0"/>
              <a:t>We Need </a:t>
            </a:r>
            <a:r>
              <a:rPr lang="en-US" altLang="zh-CN" sz="3200" b="1" dirty="0" smtClean="0"/>
              <a:t>Lock Instruction</a:t>
            </a:r>
            <a:r>
              <a:rPr lang="en-US" altLang="zh-CN" sz="3200" dirty="0" smtClean="0"/>
              <a:t>’s</a:t>
            </a:r>
            <a:r>
              <a:rPr lang="en-US" altLang="zh-CN" sz="3200" b="1" dirty="0" smtClean="0"/>
              <a:t> </a:t>
            </a:r>
            <a:r>
              <a:rPr lang="en-US" altLang="zh-CN" sz="3200" dirty="0" smtClean="0"/>
              <a:t>Help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Question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除了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本身提供的</a:t>
            </a:r>
            <a:r>
              <a:rPr lang="en-US" altLang="zh-CN" sz="2000" dirty="0" smtClean="0"/>
              <a:t>Memory Barrier</a:t>
            </a:r>
            <a:r>
              <a:rPr lang="zh-CN" altLang="en-US" sz="2000" dirty="0" smtClean="0"/>
              <a:t>指令之外，是否有其他的方式实现</a:t>
            </a:r>
            <a:r>
              <a:rPr lang="en-US" altLang="zh-CN" sz="2000" dirty="0" smtClean="0"/>
              <a:t>Memory Barrier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Yes! We Need </a:t>
            </a:r>
            <a:r>
              <a:rPr lang="en-US" altLang="zh-CN" sz="2400" b="1" dirty="0" smtClean="0"/>
              <a:t>Lock Instruction</a:t>
            </a:r>
            <a:r>
              <a:rPr lang="en-US" altLang="zh-CN" sz="2400" dirty="0" smtClean="0"/>
              <a:t>’s Help!</a:t>
            </a:r>
          </a:p>
          <a:p>
            <a:pPr lvl="1"/>
            <a:r>
              <a:rPr lang="en-US" altLang="zh-CN" sz="2000" b="1" dirty="0"/>
              <a:t>Reads or writes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cannot</a:t>
            </a:r>
            <a:r>
              <a:rPr lang="en-US" altLang="zh-CN" sz="2000" dirty="0"/>
              <a:t> be reordered with I/O instructions, </a:t>
            </a:r>
            <a:r>
              <a:rPr lang="en-US" altLang="zh-CN" sz="2000" b="1" dirty="0"/>
              <a:t>locked instructions</a:t>
            </a:r>
            <a:r>
              <a:rPr lang="en-US" altLang="zh-CN" sz="2000" dirty="0"/>
              <a:t>, or serializing instructions</a:t>
            </a:r>
            <a:r>
              <a:rPr lang="en-US" altLang="zh-CN" sz="2000" dirty="0" smtClean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解读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既然</a:t>
            </a:r>
            <a:r>
              <a:rPr lang="en-US" altLang="zh-CN" sz="1600" dirty="0" smtClean="0"/>
              <a:t>read/write</a:t>
            </a:r>
            <a:r>
              <a:rPr lang="zh-CN" altLang="en-US" sz="1600" dirty="0" smtClean="0"/>
              <a:t>不能穿越</a:t>
            </a:r>
            <a:r>
              <a:rPr lang="en-US" altLang="zh-CN" sz="1600" dirty="0" smtClean="0"/>
              <a:t>locked instructions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reordering</a:t>
            </a:r>
            <a:r>
              <a:rPr lang="zh-CN" altLang="en-US" sz="1600" dirty="0" smtClean="0"/>
              <a:t>，那么所有带有</a:t>
            </a:r>
            <a:r>
              <a:rPr lang="en-US" altLang="zh-CN" sz="1600" dirty="0" smtClean="0"/>
              <a:t>lock prefix</a:t>
            </a:r>
            <a:r>
              <a:rPr lang="zh-CN" altLang="en-US" sz="1600" dirty="0" smtClean="0"/>
              <a:t>的指令，都构成了一个天然的</a:t>
            </a:r>
            <a:r>
              <a:rPr lang="en-US" altLang="zh-CN" sz="1600" b="1" dirty="0" smtClean="0"/>
              <a:t>Full  Memory Barrier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19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Use Lock Instruction to Implement a MB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lock </a:t>
            </a:r>
            <a:r>
              <a:rPr lang="en-US" altLang="zh-CN" sz="2000" dirty="0" err="1" smtClean="0"/>
              <a:t>addl</a:t>
            </a:r>
            <a:endParaRPr lang="en-US" altLang="zh-CN" sz="2000" dirty="0" smtClean="0"/>
          </a:p>
          <a:p>
            <a:pPr lvl="1"/>
            <a:r>
              <a:rPr lang="en-US" altLang="zh-CN" sz="1800" b="1" dirty="0" err="1"/>
              <a:t>asm</a:t>
            </a:r>
            <a:r>
              <a:rPr lang="en-US" altLang="zh-CN" sz="1800" b="1" dirty="0"/>
              <a:t> volatile("lock; </a:t>
            </a:r>
            <a:r>
              <a:rPr lang="en-US" altLang="zh-CN" sz="1800" b="1" dirty="0" err="1"/>
              <a:t>addl</a:t>
            </a:r>
            <a:r>
              <a:rPr lang="en-US" altLang="zh-CN" sz="1800" b="1" dirty="0"/>
              <a:t> $0,0(%%</a:t>
            </a:r>
            <a:r>
              <a:rPr lang="en-US" altLang="zh-CN" sz="1800" b="1" dirty="0" err="1"/>
              <a:t>esp</a:t>
            </a:r>
            <a:r>
              <a:rPr lang="en-US" altLang="zh-CN" sz="1800" b="1" dirty="0"/>
              <a:t>)" ::: "memory</a:t>
            </a:r>
            <a:r>
              <a:rPr lang="en-US" altLang="zh-CN" sz="1800" b="1" dirty="0" smtClean="0"/>
              <a:t>")</a:t>
            </a:r>
          </a:p>
          <a:p>
            <a:pPr lvl="1"/>
            <a:r>
              <a:rPr lang="en-US" altLang="zh-CN" sz="1800" dirty="0" err="1" smtClean="0"/>
              <a:t>addl</a:t>
            </a:r>
            <a:r>
              <a:rPr lang="en-US" altLang="zh-CN" sz="1800" dirty="0" smtClean="0"/>
              <a:t> $0,0(%%</a:t>
            </a:r>
            <a:r>
              <a:rPr lang="en-US" altLang="zh-CN" sz="1800" dirty="0" err="1" smtClean="0"/>
              <a:t>esp</a:t>
            </a:r>
            <a:r>
              <a:rPr lang="en-US" altLang="zh-CN" sz="1800" dirty="0" smtClean="0"/>
              <a:t>)		</a:t>
            </a:r>
            <a:r>
              <a:rPr lang="en-US" altLang="zh-CN" sz="1800" dirty="0" smtClean="0">
                <a:sym typeface="Wingdings" pitchFamily="2" charset="2"/>
              </a:rPr>
              <a:t>	</a:t>
            </a:r>
            <a:r>
              <a:rPr lang="en-US" altLang="zh-CN" sz="1800" dirty="0" smtClean="0"/>
              <a:t>do nothing</a:t>
            </a:r>
          </a:p>
          <a:p>
            <a:pPr lvl="1"/>
            <a:r>
              <a:rPr lang="en-US" altLang="zh-CN" sz="1800" dirty="0" smtClean="0"/>
              <a:t>lock;			</a:t>
            </a:r>
            <a:r>
              <a:rPr lang="en-US" altLang="zh-CN" sz="1800" dirty="0" smtClean="0">
                <a:sym typeface="Wingdings" pitchFamily="2" charset="2"/>
              </a:rPr>
              <a:t>	to be a </a:t>
            </a:r>
            <a:r>
              <a:rPr lang="en-US" altLang="zh-CN" sz="1800" dirty="0" err="1" smtClean="0">
                <a:sym typeface="Wingdings" pitchFamily="2" charset="2"/>
              </a:rPr>
              <a:t>cpu</a:t>
            </a:r>
            <a:r>
              <a:rPr lang="en-US" altLang="zh-CN" sz="1800" dirty="0" smtClean="0">
                <a:sym typeface="Wingdings" pitchFamily="2" charset="2"/>
              </a:rPr>
              <a:t> memory barrier</a:t>
            </a:r>
          </a:p>
          <a:p>
            <a:pPr lvl="1"/>
            <a:r>
              <a:rPr lang="en-US" altLang="zh-CN" sz="1800" dirty="0" smtClean="0"/>
              <a:t>“memory”			</a:t>
            </a:r>
            <a:r>
              <a:rPr lang="en-US" altLang="zh-CN" sz="1800" dirty="0" smtClean="0">
                <a:sym typeface="Wingdings" pitchFamily="2" charset="2"/>
              </a:rPr>
              <a:t>	to be a compiler memory barrier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r>
              <a:rPr lang="en-US" altLang="zh-CN" sz="2000" dirty="0" err="1" smtClean="0"/>
              <a:t>xchg</a:t>
            </a:r>
            <a:endParaRPr lang="en-US" altLang="zh-CN" sz="2000" dirty="0" smtClean="0"/>
          </a:p>
          <a:p>
            <a:pPr lvl="1"/>
            <a:r>
              <a:rPr lang="en-US" altLang="zh-CN" sz="1600" b="1" dirty="0" err="1" smtClean="0"/>
              <a:t>asm</a:t>
            </a:r>
            <a:r>
              <a:rPr lang="en-US" altLang="zh-CN" sz="1600" b="1" dirty="0" smtClean="0"/>
              <a:t> volatile(“</a:t>
            </a:r>
            <a:r>
              <a:rPr lang="en-US" altLang="zh-CN" sz="1600" b="1" dirty="0" err="1"/>
              <a:t>xchgl</a:t>
            </a:r>
            <a:r>
              <a:rPr lang="en-US" altLang="zh-CN" sz="1600" b="1" dirty="0"/>
              <a:t> (%0),%0</a:t>
            </a:r>
            <a:r>
              <a:rPr lang="en-US" altLang="zh-CN" sz="1600" b="1" dirty="0" smtClean="0"/>
              <a:t>” ::: “memory”)</a:t>
            </a:r>
          </a:p>
          <a:p>
            <a:pPr lvl="1"/>
            <a:r>
              <a:rPr lang="en-US" altLang="zh-CN" sz="1600" b="1" dirty="0" smtClean="0"/>
              <a:t>Question</a:t>
            </a:r>
            <a:r>
              <a:rPr lang="en-US" altLang="zh-CN" sz="1600" dirty="0" smtClean="0"/>
              <a:t>: 	why </a:t>
            </a:r>
            <a:r>
              <a:rPr lang="en-US" altLang="zh-CN" sz="1600" dirty="0" err="1" smtClean="0"/>
              <a:t>xchg</a:t>
            </a:r>
            <a:r>
              <a:rPr lang="en-US" altLang="zh-CN" sz="1600" dirty="0" smtClean="0"/>
              <a:t> don’t need lock prefix?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Answer:	</a:t>
            </a:r>
            <a:r>
              <a:rPr lang="en-US" altLang="zh-CN" sz="1600" b="1" dirty="0"/>
              <a:t>The LOCK prefix is automatically assumed for XCHG instruction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en-US" altLang="zh-CN" sz="2000" dirty="0" smtClean="0"/>
              <a:t>lock </a:t>
            </a:r>
            <a:r>
              <a:rPr lang="en-US" altLang="zh-CN" sz="2000" dirty="0" err="1" smtClean="0"/>
              <a:t>cmpxchg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Do it yourself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70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Memory Barriers in Compiler &amp; OS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Linux(x86, x86-64)</a:t>
            </a:r>
          </a:p>
          <a:p>
            <a:pPr lvl="1"/>
            <a:r>
              <a:rPr lang="en-US" altLang="zh-CN" sz="1600" dirty="0" err="1" smtClean="0"/>
              <a:t>smp_rmb</a:t>
            </a:r>
            <a:r>
              <a:rPr lang="en-US" altLang="zh-CN" sz="1600" dirty="0" smtClean="0"/>
              <a:t>()</a:t>
            </a:r>
          </a:p>
          <a:p>
            <a:pPr lvl="1"/>
            <a:r>
              <a:rPr lang="en-US" altLang="zh-CN" sz="1600" dirty="0" err="1" smtClean="0"/>
              <a:t>smp_wmb</a:t>
            </a:r>
            <a:r>
              <a:rPr lang="en-US" altLang="zh-CN" sz="1600" dirty="0" smtClean="0"/>
              <a:t>()</a:t>
            </a:r>
          </a:p>
          <a:p>
            <a:pPr lvl="1"/>
            <a:r>
              <a:rPr lang="en-US" altLang="zh-CN" sz="1600" dirty="0" err="1" smtClean="0"/>
              <a:t>smp_mb</a:t>
            </a:r>
            <a:r>
              <a:rPr lang="en-US" altLang="zh-CN" sz="1600" dirty="0" smtClean="0"/>
              <a:t>()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en-US" altLang="zh-CN" sz="1800" dirty="0" smtClean="0"/>
              <a:t>Windows(x86, x86-64)</a:t>
            </a:r>
          </a:p>
          <a:p>
            <a:pPr lvl="1"/>
            <a:r>
              <a:rPr lang="en-US" altLang="zh-CN" sz="1600" dirty="0" err="1" smtClean="0"/>
              <a:t>MemoryBarrier</a:t>
            </a:r>
            <a:r>
              <a:rPr lang="en-US" altLang="zh-CN" sz="1600" dirty="0" smtClean="0"/>
              <a:t>()</a:t>
            </a:r>
          </a:p>
        </p:txBody>
      </p:sp>
      <p:pic>
        <p:nvPicPr>
          <p:cNvPr id="2049" name="Picture 1" descr="C:\Users\dengdeng\AppData\Roaming\Tencent\Users\63851885\QQ\WinTemp\RichOle\S)_M`7)%E3SES71$`MMFD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47256"/>
            <a:ext cx="4176464" cy="13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ngdeng\AppData\Roaming\Tencent\Users\63851885\QQ\WinTemp\RichOle\Q73KEN]5C([YTFFYTK5SJP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68" y="4775972"/>
            <a:ext cx="2700483" cy="16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ngdeng\AppData\Roaming\Tencent\Users\63851885\QQ\WinTemp\RichOle\)(8M%GXJ8`E7$}M6MLST$7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75" y="1473636"/>
            <a:ext cx="288744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What is a cache?</a:t>
            </a:r>
          </a:p>
          <a:p>
            <a:pPr lvl="1"/>
            <a:r>
              <a:rPr lang="en-US" altLang="zh-CN" sz="1600" dirty="0"/>
              <a:t>Small, fast storage used to improve average access time to slow memory.</a:t>
            </a:r>
          </a:p>
          <a:p>
            <a:pPr lvl="1"/>
            <a:endParaRPr lang="en-US" altLang="zh-CN" sz="1200" dirty="0" smtClean="0"/>
          </a:p>
          <a:p>
            <a:r>
              <a:rPr lang="en-US" altLang="zh-CN" sz="1800" dirty="0" smtClean="0"/>
              <a:t>Cache</a:t>
            </a:r>
            <a:r>
              <a:rPr lang="zh-CN" altLang="en-US" sz="1800" dirty="0" smtClean="0"/>
              <a:t>原理 </a:t>
            </a:r>
            <a:r>
              <a:rPr lang="en-US" altLang="zh-CN" sz="1800" dirty="0" smtClean="0"/>
              <a:t>(Memory Access Pattern)</a:t>
            </a:r>
          </a:p>
          <a:p>
            <a:pPr lvl="1"/>
            <a:r>
              <a:rPr lang="en-US" altLang="zh-CN" sz="1600" dirty="0" smtClean="0"/>
              <a:t>Spatial Locality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Temporal Locality</a:t>
            </a:r>
          </a:p>
          <a:p>
            <a:pPr lvl="1"/>
            <a:endParaRPr lang="zh-CN" altLang="en-US" sz="1600" dirty="0"/>
          </a:p>
        </p:txBody>
      </p:sp>
      <p:pic>
        <p:nvPicPr>
          <p:cNvPr id="1025" name="Picture 1" descr="C:\Users\dengdeng\AppData\Roaming\Tencent\Users\63851885\QQ\WinTemp\RichOle\E{5RSQFEAQRFT53X95ANF2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98" y="2852936"/>
            <a:ext cx="5051710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X</a:t>
            </a:r>
            <a:r>
              <a:rPr lang="en-US" altLang="zh-CN" sz="3200" dirty="0" smtClean="0"/>
              <a:t>86 Memory Ordering with Memory Barrier(1)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b="1" dirty="0"/>
              <a:t>In a single-processor system for memory regions defined as write-back cacheable</a:t>
            </a:r>
            <a:r>
              <a:rPr lang="en-US" altLang="zh-CN" sz="2400" b="1" dirty="0" smtClean="0"/>
              <a:t>.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Reads are not reordered with other reads.</a:t>
            </a:r>
          </a:p>
          <a:p>
            <a:pPr lvl="1"/>
            <a:r>
              <a:rPr lang="en-US" altLang="zh-CN" sz="2000" dirty="0"/>
              <a:t>Writes are not reordered with older reads.</a:t>
            </a:r>
          </a:p>
          <a:p>
            <a:pPr lvl="1"/>
            <a:r>
              <a:rPr lang="en-US" altLang="zh-CN" sz="2000" dirty="0"/>
              <a:t>Writes to memory are not reordered with other writes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r>
              <a:rPr lang="en-US" altLang="zh-CN" sz="2000" dirty="0"/>
              <a:t>Reads may be reordered with older writes to different locations but not with older writes to the same location.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</a:t>
            </a:r>
            <a:r>
              <a:rPr lang="zh-CN" altLang="en-US" sz="2000" dirty="0" smtClean="0"/>
              <a:t>：新增部分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Reads or writes cannot be reordered </a:t>
            </a:r>
            <a:r>
              <a:rPr lang="en-US" altLang="zh-CN" sz="2000" dirty="0"/>
              <a:t>with </a:t>
            </a:r>
            <a:r>
              <a:rPr lang="en-US" altLang="zh-CN" sz="2000" b="1" dirty="0"/>
              <a:t>I/O instructions</a:t>
            </a:r>
            <a:r>
              <a:rPr lang="en-US" altLang="zh-CN" sz="2000" dirty="0"/>
              <a:t>, </a:t>
            </a:r>
            <a:r>
              <a:rPr lang="en-US" altLang="zh-CN" sz="2000" b="1" dirty="0"/>
              <a:t>locked instructions</a:t>
            </a:r>
            <a:r>
              <a:rPr lang="en-US" altLang="zh-CN" sz="2000" dirty="0"/>
              <a:t>, or serializing instructions.</a:t>
            </a:r>
          </a:p>
          <a:p>
            <a:pPr lvl="1"/>
            <a:r>
              <a:rPr lang="en-US" altLang="zh-CN" sz="2000" b="1" dirty="0"/>
              <a:t>Reads cannot</a:t>
            </a:r>
            <a:r>
              <a:rPr lang="en-US" altLang="zh-CN" sz="2000" dirty="0"/>
              <a:t> pass earlier </a:t>
            </a:r>
            <a:r>
              <a:rPr lang="en-US" altLang="zh-CN" sz="2000" b="1" dirty="0"/>
              <a:t>LFENCE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MFENCE</a:t>
            </a:r>
            <a:r>
              <a:rPr lang="en-US" altLang="zh-CN" sz="2000" dirty="0"/>
              <a:t> instructions.</a:t>
            </a:r>
          </a:p>
          <a:p>
            <a:pPr lvl="1"/>
            <a:r>
              <a:rPr lang="en-US" altLang="zh-CN" sz="2000" b="1" dirty="0"/>
              <a:t>Writes</a:t>
            </a:r>
            <a:r>
              <a:rPr lang="en-US" altLang="zh-CN" sz="2000" dirty="0"/>
              <a:t> cannot pass earlier LFENCE, SFENCE, and MFENCE instructions.</a:t>
            </a:r>
          </a:p>
          <a:p>
            <a:pPr lvl="1"/>
            <a:r>
              <a:rPr lang="en-US" altLang="zh-CN" sz="2000" dirty="0"/>
              <a:t>LFENCE instructions cannot pass earlier reads.</a:t>
            </a:r>
          </a:p>
          <a:p>
            <a:pPr lvl="1"/>
            <a:r>
              <a:rPr lang="en-US" altLang="zh-CN" sz="2000" dirty="0"/>
              <a:t>SFENCE instructions cannot pass earlier writes.</a:t>
            </a:r>
          </a:p>
          <a:p>
            <a:pPr lvl="1"/>
            <a:r>
              <a:rPr lang="en-US" altLang="zh-CN" sz="2000" dirty="0"/>
              <a:t>MFENCE instructions cannot pass earlier reads or writes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39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X86 Memory Ordering with Memory </a:t>
            </a:r>
            <a:r>
              <a:rPr lang="en-US" altLang="zh-CN" sz="3200" dirty="0" smtClean="0"/>
              <a:t>Barrier(2)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In a multiple-processor </a:t>
            </a:r>
            <a:r>
              <a:rPr lang="en-US" altLang="zh-CN" sz="2000" b="1" dirty="0" smtClean="0"/>
              <a:t>system</a:t>
            </a:r>
            <a:endParaRPr lang="en-US" altLang="zh-CN" sz="1800" b="1" dirty="0"/>
          </a:p>
          <a:p>
            <a:pPr lvl="1"/>
            <a:r>
              <a:rPr lang="en-US" altLang="zh-CN" sz="1800" dirty="0"/>
              <a:t>Individual processors use the same ordering principles as in a single-processor system.</a:t>
            </a:r>
          </a:p>
          <a:p>
            <a:pPr lvl="1"/>
            <a:r>
              <a:rPr lang="en-US" altLang="zh-CN" sz="1800" dirty="0"/>
              <a:t>Writes by a single processor are observed in the same order by all processors.</a:t>
            </a:r>
          </a:p>
          <a:p>
            <a:pPr lvl="1"/>
            <a:r>
              <a:rPr lang="en-US" altLang="zh-CN" sz="1800" dirty="0"/>
              <a:t>Writes from an individual processor are NOT ordered with respect to the writes from other processors.</a:t>
            </a:r>
          </a:p>
          <a:p>
            <a:pPr lvl="1"/>
            <a:r>
              <a:rPr lang="en-US" altLang="zh-CN" sz="1800" dirty="0"/>
              <a:t>Memory ordering obeys causality (memory ordering respects transitive visibility).</a:t>
            </a:r>
          </a:p>
          <a:p>
            <a:pPr lvl="1"/>
            <a:r>
              <a:rPr lang="en-US" altLang="zh-CN" sz="1800" dirty="0"/>
              <a:t>Any two stores are seen in a consistent order by processors other than those performing the stores.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注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新增部分</a:t>
            </a:r>
            <a:endParaRPr lang="en-US" altLang="zh-CN" sz="1800" dirty="0"/>
          </a:p>
          <a:p>
            <a:pPr lvl="1"/>
            <a:r>
              <a:rPr lang="en-US" altLang="zh-CN" sz="1800" b="1" dirty="0"/>
              <a:t>Locked instructions have a total order</a:t>
            </a:r>
            <a:r>
              <a:rPr lang="en-US" altLang="zh-CN" sz="1800" b="1" dirty="0" smtClean="0"/>
              <a:t>.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01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Read Acquire </a:t>
            </a:r>
            <a:r>
              <a:rPr lang="en-US" altLang="zh-CN" sz="3600" dirty="0" err="1" smtClean="0"/>
              <a:t>vs</a:t>
            </a:r>
            <a:r>
              <a:rPr lang="en-US" altLang="zh-CN" sz="3600" dirty="0" smtClean="0"/>
              <a:t> Write Release(1)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Read Acquire and Write Release</a:t>
            </a:r>
          </a:p>
          <a:p>
            <a:pPr lvl="1"/>
            <a:r>
              <a:rPr lang="en-US" altLang="zh-CN" sz="1800" dirty="0" smtClean="0"/>
              <a:t>Two Special Memory Barriers.</a:t>
            </a:r>
          </a:p>
          <a:p>
            <a:pPr lvl="2"/>
            <a:endParaRPr lang="en-US" altLang="zh-CN" sz="1400" dirty="0"/>
          </a:p>
          <a:p>
            <a:pPr lvl="1"/>
            <a:r>
              <a:rPr lang="en-US" altLang="zh-CN" sz="1800" dirty="0" smtClean="0"/>
              <a:t>Definition</a:t>
            </a:r>
          </a:p>
          <a:p>
            <a:pPr lvl="2"/>
            <a:r>
              <a:rPr lang="en-US" altLang="zh-CN" sz="1400" dirty="0"/>
              <a:t>A </a:t>
            </a:r>
            <a:r>
              <a:rPr lang="en-US" altLang="zh-CN" sz="1400" b="1" dirty="0"/>
              <a:t>read-acquire</a:t>
            </a:r>
            <a:r>
              <a:rPr lang="en-US" altLang="zh-CN" sz="1400" dirty="0"/>
              <a:t> executes </a:t>
            </a:r>
            <a:r>
              <a:rPr lang="en-US" altLang="zh-CN" sz="1400" b="1" dirty="0"/>
              <a:t>before all reads and writes </a:t>
            </a:r>
            <a:endParaRPr lang="en-US" altLang="zh-CN" sz="1400" b="1" dirty="0" smtClean="0"/>
          </a:p>
          <a:p>
            <a:pPr marL="914400" lvl="2" indent="0">
              <a:buNone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en-US" altLang="zh-CN" sz="1400" dirty="0" smtClean="0"/>
              <a:t>by </a:t>
            </a:r>
            <a:r>
              <a:rPr lang="en-US" altLang="zh-CN" sz="1400" dirty="0"/>
              <a:t>the same thread that </a:t>
            </a:r>
            <a:r>
              <a:rPr lang="en-US" altLang="zh-CN" sz="1400" b="1" dirty="0"/>
              <a:t>follow</a:t>
            </a:r>
            <a:r>
              <a:rPr lang="en-US" altLang="zh-CN" sz="1400" dirty="0"/>
              <a:t> it in program order</a:t>
            </a:r>
            <a:r>
              <a:rPr lang="en-US" altLang="zh-CN" sz="1400" dirty="0" smtClean="0"/>
              <a:t>.</a:t>
            </a:r>
          </a:p>
          <a:p>
            <a:pPr lvl="2"/>
            <a:endParaRPr lang="en-US" altLang="zh-CN" sz="1400" dirty="0"/>
          </a:p>
          <a:p>
            <a:pPr lvl="2"/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sz="1400" dirty="0"/>
              <a:t>A </a:t>
            </a:r>
            <a:r>
              <a:rPr lang="en-US" altLang="zh-CN" sz="1400" b="1" dirty="0"/>
              <a:t>write-release</a:t>
            </a:r>
            <a:r>
              <a:rPr lang="en-US" altLang="zh-CN" sz="1400" dirty="0"/>
              <a:t> executes </a:t>
            </a:r>
            <a:r>
              <a:rPr lang="en-US" altLang="zh-CN" sz="1400" b="1" dirty="0"/>
              <a:t>after all reads and </a:t>
            </a:r>
            <a:r>
              <a:rPr lang="en-US" altLang="zh-CN" sz="1400" b="1" dirty="0" smtClean="0"/>
              <a:t>writes</a:t>
            </a:r>
          </a:p>
          <a:p>
            <a:pPr marL="914400" lvl="2" indent="0">
              <a:buNone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</a:t>
            </a:r>
            <a:r>
              <a:rPr lang="en-US" altLang="zh-CN" sz="1400" dirty="0" smtClean="0"/>
              <a:t>by </a:t>
            </a:r>
            <a:r>
              <a:rPr lang="en-US" altLang="zh-CN" sz="1400" dirty="0"/>
              <a:t>the same thread that </a:t>
            </a:r>
            <a:r>
              <a:rPr lang="en-US" altLang="zh-CN" sz="1400" b="1" dirty="0"/>
              <a:t>precede</a:t>
            </a:r>
            <a:r>
              <a:rPr lang="en-US" altLang="zh-CN" sz="1400" dirty="0"/>
              <a:t> it in program order</a:t>
            </a:r>
            <a:r>
              <a:rPr lang="en-US" altLang="zh-CN" sz="1400" dirty="0" smtClean="0"/>
              <a:t>.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Question</a:t>
            </a:r>
          </a:p>
          <a:p>
            <a:pPr lvl="1"/>
            <a:r>
              <a:rPr lang="en-US" altLang="zh-CN" sz="1600" dirty="0" smtClean="0"/>
              <a:t>Read Acquire and Write Release </a:t>
            </a:r>
            <a:r>
              <a:rPr lang="zh-CN" altLang="en-US" sz="1600" dirty="0" smtClean="0"/>
              <a:t>有何作用？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76872"/>
            <a:ext cx="1656184" cy="1202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49" y="4005064"/>
            <a:ext cx="1580821" cy="12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Read Acquire </a:t>
            </a:r>
            <a:r>
              <a:rPr lang="en-US" altLang="zh-CN" sz="4000" dirty="0" err="1" smtClean="0"/>
              <a:t>vs</a:t>
            </a:r>
            <a:r>
              <a:rPr lang="en-US" altLang="zh-CN" sz="4000" dirty="0" smtClean="0"/>
              <a:t> Write Release(2)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Read Acquire and Write Release Barriers</a:t>
            </a:r>
          </a:p>
          <a:p>
            <a:pPr lvl="1"/>
            <a:r>
              <a:rPr lang="en-US" altLang="zh-CN" sz="1600" dirty="0" smtClean="0"/>
              <a:t>Read Acquire</a:t>
            </a:r>
          </a:p>
          <a:p>
            <a:pPr lvl="2"/>
            <a:r>
              <a:rPr lang="en-US" altLang="zh-CN" sz="1400" dirty="0" err="1" smtClean="0"/>
              <a:t>LoadLoad</a:t>
            </a:r>
            <a:r>
              <a:rPr lang="en-US" altLang="zh-CN" sz="1400" dirty="0" smtClean="0"/>
              <a:t> + </a:t>
            </a:r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 Barrier</a:t>
            </a:r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dirty="0" smtClean="0"/>
              <a:t>Write Release</a:t>
            </a:r>
          </a:p>
          <a:p>
            <a:pPr lvl="2"/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 + </a:t>
            </a:r>
            <a:r>
              <a:rPr lang="en-US" altLang="zh-CN" sz="1400" dirty="0" err="1" smtClean="0"/>
              <a:t>StoreStore</a:t>
            </a:r>
            <a:r>
              <a:rPr lang="en-US" altLang="zh-CN" sz="1400" dirty="0" smtClean="0"/>
              <a:t> Barrier</a:t>
            </a:r>
          </a:p>
          <a:p>
            <a:pPr lvl="2"/>
            <a:endParaRPr lang="en-US" altLang="zh-CN" sz="1200" dirty="0"/>
          </a:p>
          <a:p>
            <a:r>
              <a:rPr lang="zh-CN" altLang="en-US" sz="1800" dirty="0" smtClean="0"/>
              <a:t>解读</a:t>
            </a:r>
            <a:endParaRPr lang="en-US" altLang="zh-CN" sz="1800" dirty="0" smtClean="0"/>
          </a:p>
          <a:p>
            <a:pPr lvl="1"/>
            <a:r>
              <a:rPr lang="en-US" altLang="zh-CN" sz="1400" dirty="0" smtClean="0"/>
              <a:t>Read Acquire + Write Release</a:t>
            </a:r>
            <a:r>
              <a:rPr lang="zh-CN" altLang="en-US" sz="1400" dirty="0" smtClean="0"/>
              <a:t>语义，是所有锁实现的基础</a:t>
            </a:r>
            <a:r>
              <a:rPr lang="en-US" altLang="zh-CN" sz="1400" dirty="0" smtClean="0"/>
              <a:t>(Spinlock, </a:t>
            </a:r>
            <a:r>
              <a:rPr lang="en-US" altLang="zh-CN" sz="1400" dirty="0" err="1" smtClean="0"/>
              <a:t>Mutex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RWLock</a:t>
            </a:r>
            <a:r>
              <a:rPr lang="en-US" altLang="zh-CN" sz="1400" dirty="0" smtClean="0"/>
              <a:t>, ...)</a:t>
            </a:r>
            <a:r>
              <a:rPr lang="zh-CN" altLang="en-US" sz="1400" dirty="0" smtClean="0"/>
              <a:t>，所有被</a:t>
            </a:r>
            <a:r>
              <a:rPr lang="en-US" altLang="zh-CN" sz="1400" dirty="0" smtClean="0"/>
              <a:t>[Read Acquire, Write Release]</a:t>
            </a:r>
            <a:r>
              <a:rPr lang="zh-CN" altLang="en-US" sz="1400" dirty="0"/>
              <a:t>包含</a:t>
            </a:r>
            <a:r>
              <a:rPr lang="zh-CN" altLang="en-US" sz="1400" dirty="0" smtClean="0"/>
              <a:t>的区域，即构成了一个临界区，临界区内的指令，确保不会在临界区外运行。因此，</a:t>
            </a:r>
            <a:r>
              <a:rPr lang="en-US" altLang="zh-CN" sz="1400" dirty="0" smtClean="0"/>
              <a:t>Read Acquire</a:t>
            </a:r>
            <a:r>
              <a:rPr lang="zh-CN" altLang="en-US" sz="1400" dirty="0" smtClean="0"/>
              <a:t>又称为</a:t>
            </a:r>
            <a:r>
              <a:rPr lang="en-US" altLang="zh-CN" sz="1400" dirty="0" smtClean="0"/>
              <a:t>Lock Acquire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Write Release</a:t>
            </a:r>
            <a:r>
              <a:rPr lang="zh-CN" altLang="en-US" sz="1400" dirty="0" smtClean="0"/>
              <a:t>又称为</a:t>
            </a:r>
            <a:r>
              <a:rPr lang="en-US" altLang="zh-CN" sz="1400" dirty="0" smtClean="0"/>
              <a:t>Unlock Release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88840"/>
            <a:ext cx="4775057" cy="1621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653136"/>
            <a:ext cx="3096344" cy="14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How to Implement Read Acquire/Write Release?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Intel X86, X86-64</a:t>
            </a:r>
          </a:p>
          <a:p>
            <a:pPr lvl="1"/>
            <a:r>
              <a:rPr lang="en-US" altLang="zh-CN" sz="2000" dirty="0" smtClean="0"/>
              <a:t>Full Memory Barrier </a:t>
            </a:r>
          </a:p>
          <a:p>
            <a:pPr lvl="2"/>
            <a:r>
              <a:rPr lang="en-US" altLang="zh-CN" sz="1600" dirty="0" err="1" smtClean="0"/>
              <a:t>mfence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locked instruction</a:t>
            </a:r>
          </a:p>
          <a:p>
            <a:pPr lvl="2"/>
            <a:endParaRPr lang="en-US" altLang="zh-CN" sz="1600" dirty="0"/>
          </a:p>
          <a:p>
            <a:r>
              <a:rPr lang="en-US" altLang="zh-CN" sz="2400" dirty="0" smtClean="0"/>
              <a:t>Compiler and OS</a:t>
            </a:r>
          </a:p>
          <a:p>
            <a:pPr lvl="1"/>
            <a:r>
              <a:rPr lang="en-US" altLang="zh-CN" sz="2000" dirty="0" smtClean="0"/>
              <a:t>Linux</a:t>
            </a:r>
          </a:p>
          <a:p>
            <a:pPr lvl="2"/>
            <a:r>
              <a:rPr lang="en-US" altLang="zh-CN" sz="1600" dirty="0" err="1" smtClean="0"/>
              <a:t>smp_mb</a:t>
            </a:r>
            <a:r>
              <a:rPr lang="en-US" altLang="zh-CN" sz="1600" dirty="0" smtClean="0"/>
              <a:t>()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 smtClean="0"/>
              <a:t>Windows</a:t>
            </a:r>
          </a:p>
          <a:p>
            <a:pPr lvl="2"/>
            <a:r>
              <a:rPr lang="en-US" altLang="zh-CN" sz="1600" dirty="0" smtClean="0"/>
              <a:t>Functions with Acquire/Release Semantics</a:t>
            </a:r>
          </a:p>
          <a:p>
            <a:pPr lvl="2"/>
            <a:r>
              <a:rPr lang="en-US" altLang="zh-CN" sz="1600" dirty="0" err="1"/>
              <a:t>InterlockedIncrementAcquire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()...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980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Extension</a:t>
            </a:r>
            <a:r>
              <a:rPr lang="zh-CN" altLang="en-US" sz="3600" dirty="0" smtClean="0"/>
              <a:t>：</a:t>
            </a:r>
            <a:r>
              <a:rPr lang="en-US" altLang="zh-CN" sz="3600" dirty="0" err="1" smtClean="0"/>
              <a:t>StoreLoad</a:t>
            </a:r>
            <a:r>
              <a:rPr lang="en-US" altLang="zh-CN" sz="3600" dirty="0" smtClean="0"/>
              <a:t> Reorder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Question</a:t>
            </a:r>
          </a:p>
          <a:p>
            <a:pPr lvl="1"/>
            <a:r>
              <a:rPr lang="zh-CN" altLang="en-US" sz="1600" dirty="0" smtClean="0"/>
              <a:t>为什么</a:t>
            </a:r>
            <a:r>
              <a:rPr lang="en-US" altLang="zh-CN" sz="1600" dirty="0" smtClean="0"/>
              <a:t>Intel CPU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LoadLoad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LoadStore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StoreLoad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StoreStore</a:t>
            </a:r>
            <a:r>
              <a:rPr lang="zh-CN" altLang="en-US" sz="1600" dirty="0" smtClean="0"/>
              <a:t>乱序中，仅仅保持了</a:t>
            </a:r>
            <a:r>
              <a:rPr lang="en-US" altLang="zh-CN" sz="1600" dirty="0" err="1" smtClean="0"/>
              <a:t>StoreLoad</a:t>
            </a:r>
            <a:r>
              <a:rPr lang="zh-CN" altLang="en-US" sz="1600" dirty="0" smtClean="0"/>
              <a:t>乱序？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 smtClean="0"/>
              <a:t>为什么，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LoadLoad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LoadStore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StoreStore</a:t>
            </a:r>
            <a:r>
              <a:rPr lang="en-US" altLang="zh-CN" sz="1600" dirty="0" smtClean="0"/>
              <a:t> Barrier</a:t>
            </a:r>
            <a:r>
              <a:rPr lang="zh-CN" altLang="en-US" sz="1600" dirty="0" smtClean="0"/>
              <a:t>乱序被称之为</a:t>
            </a:r>
            <a:r>
              <a:rPr lang="en-US" altLang="zh-CN" sz="1600" dirty="0" smtClean="0"/>
              <a:t>lightweight Barrier? </a:t>
            </a:r>
            <a:r>
              <a:rPr lang="zh-CN" altLang="en-US" sz="1600" dirty="0" smtClean="0"/>
              <a:t>而</a:t>
            </a:r>
            <a:r>
              <a:rPr lang="en-US" altLang="zh-CN" sz="1600" dirty="0" err="1" smtClean="0"/>
              <a:t>StoreLoad</a:t>
            </a:r>
            <a:r>
              <a:rPr lang="en-US" altLang="zh-CN" sz="1600" dirty="0" smtClean="0"/>
              <a:t> Barrier</a:t>
            </a:r>
            <a:r>
              <a:rPr lang="zh-CN" altLang="en-US" sz="1600" dirty="0" smtClean="0"/>
              <a:t>则为</a:t>
            </a:r>
            <a:r>
              <a:rPr lang="en-US" altLang="zh-CN" sz="1600" dirty="0"/>
              <a:t>E</a:t>
            </a:r>
            <a:r>
              <a:rPr lang="en-US" altLang="zh-CN" sz="1600" dirty="0" smtClean="0"/>
              <a:t>xpensive Barrier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lvl="2"/>
            <a:r>
              <a:rPr lang="en-US" altLang="zh-CN" sz="1400" dirty="0"/>
              <a:t>on PowerPC, the </a:t>
            </a:r>
            <a:r>
              <a:rPr lang="en-US" altLang="zh-CN" sz="1400" dirty="0" err="1"/>
              <a:t>lwsync</a:t>
            </a:r>
            <a:r>
              <a:rPr lang="en-US" altLang="zh-CN" sz="1400" dirty="0"/>
              <a:t> (short for “lightweight sync”) instruction acts as all </a:t>
            </a:r>
            <a:r>
              <a:rPr lang="en-US" altLang="zh-CN" sz="1400" dirty="0" smtClean="0"/>
              <a:t>three</a:t>
            </a:r>
            <a:r>
              <a:rPr lang="en-US" altLang="zh-CN" sz="1400" dirty="0"/>
              <a:t> #</a:t>
            </a:r>
            <a:r>
              <a:rPr lang="en-US" altLang="zh-CN" sz="1400" dirty="0" err="1"/>
              <a:t>LoadLoad</a:t>
            </a:r>
            <a:r>
              <a:rPr lang="en-US" altLang="zh-CN" sz="1400" dirty="0"/>
              <a:t>, </a:t>
            </a:r>
            <a:r>
              <a:rPr lang="en-US" altLang="zh-CN" sz="1400" dirty="0" smtClean="0"/>
              <a:t> #</a:t>
            </a:r>
            <a:r>
              <a:rPr lang="en-US" altLang="zh-CN" sz="1400" dirty="0" err="1"/>
              <a:t>LoadStore</a:t>
            </a:r>
            <a:r>
              <a:rPr lang="en-US" altLang="zh-CN" sz="1400" dirty="0"/>
              <a:t> and #</a:t>
            </a:r>
            <a:r>
              <a:rPr lang="en-US" altLang="zh-CN" sz="1400" dirty="0" err="1"/>
              <a:t>StoreStore</a:t>
            </a:r>
            <a:r>
              <a:rPr lang="en-US" altLang="zh-CN" sz="1400" dirty="0"/>
              <a:t> barriers at the same time, yet is less expensive than the sync instruction, which includes a #</a:t>
            </a:r>
            <a:r>
              <a:rPr lang="en-US" altLang="zh-CN" sz="1400" dirty="0" err="1"/>
              <a:t>StoreLoad</a:t>
            </a:r>
            <a:r>
              <a:rPr lang="en-US" altLang="zh-CN" sz="1400" dirty="0"/>
              <a:t> barrier</a:t>
            </a:r>
            <a:r>
              <a:rPr lang="en-US" altLang="zh-CN" sz="1400" dirty="0" smtClean="0"/>
              <a:t>.</a:t>
            </a:r>
          </a:p>
          <a:p>
            <a:pPr lvl="2"/>
            <a:endParaRPr lang="en-US" altLang="zh-CN" sz="1200" dirty="0" smtClean="0"/>
          </a:p>
          <a:p>
            <a:r>
              <a:rPr lang="en-US" altLang="zh-CN" sz="2000" dirty="0" smtClean="0"/>
              <a:t>Answer</a:t>
            </a:r>
          </a:p>
          <a:p>
            <a:pPr lvl="1"/>
            <a:r>
              <a:rPr lang="en-US" altLang="zh-CN" sz="1600" dirty="0" smtClean="0"/>
              <a:t>Store Buffer; </a:t>
            </a:r>
          </a:p>
          <a:p>
            <a:pPr lvl="1"/>
            <a:r>
              <a:rPr lang="en-US" altLang="zh-CN" sz="1600" dirty="0" smtClean="0"/>
              <a:t>Store</a:t>
            </a:r>
            <a:r>
              <a:rPr lang="zh-CN" altLang="en-US" sz="1600" dirty="0" smtClean="0"/>
              <a:t>异步不影响指令执行；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Load</a:t>
            </a:r>
            <a:r>
              <a:rPr lang="zh-CN" altLang="en-US" sz="1600" dirty="0" smtClean="0"/>
              <a:t>只能同步；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Intel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Load</a:t>
            </a:r>
            <a:r>
              <a:rPr lang="zh-CN" altLang="en-US" sz="1600" dirty="0" smtClean="0"/>
              <a:t>自带</a:t>
            </a:r>
            <a:r>
              <a:rPr lang="en-US" altLang="zh-CN" sz="1600" dirty="0" smtClean="0"/>
              <a:t>Acquire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Semantics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Store</a:t>
            </a:r>
            <a:r>
              <a:rPr lang="zh-CN" altLang="en-US" sz="1600" dirty="0" smtClean="0"/>
              <a:t>自带</a:t>
            </a:r>
            <a:r>
              <a:rPr lang="en-US" altLang="zh-CN" sz="1600" dirty="0" smtClean="0"/>
              <a:t>Release Semantics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83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ea"/>
              </a:rPr>
              <a:t>Any Question about </a:t>
            </a:r>
            <a:r>
              <a:rPr lang="en-US" altLang="zh-CN" sz="3600" dirty="0" smtClean="0">
                <a:latin typeface="+mn-ea"/>
              </a:rPr>
              <a:t>Memory Ordering?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2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并发程序设计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在充分理解了</a:t>
            </a:r>
            <a:r>
              <a:rPr lang="en-US" altLang="zh-CN" sz="2000" dirty="0" smtClean="0"/>
              <a:t>CPU Cache</a:t>
            </a:r>
            <a:r>
              <a:rPr lang="zh-CN" altLang="en-US" sz="2000" dirty="0" smtClean="0"/>
              <a:t>架构，以及</a:t>
            </a:r>
            <a:r>
              <a:rPr lang="en-US" altLang="zh-CN" sz="2000" dirty="0" smtClean="0"/>
              <a:t>Memory Ordering</a:t>
            </a:r>
            <a:r>
              <a:rPr lang="zh-CN" altLang="en-US" sz="2000" dirty="0" smtClean="0"/>
              <a:t>之后，开始进行并发程序设计与实现，就显得水到渠成；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本部分的内容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1800" dirty="0" smtClean="0"/>
              <a:t>实现一个自己的</a:t>
            </a:r>
            <a:r>
              <a:rPr lang="en-US" altLang="zh-CN" sz="1800" dirty="0" smtClean="0"/>
              <a:t>Spinlock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 smtClean="0"/>
              <a:t>纠正一个</a:t>
            </a:r>
            <a:r>
              <a:rPr lang="en-US" altLang="zh-CN" sz="1800" dirty="0" smtClean="0"/>
              <a:t>Lock-Free Algorithm</a:t>
            </a:r>
            <a:r>
              <a:rPr lang="zh-CN" altLang="en-US" sz="1800" dirty="0" smtClean="0"/>
              <a:t>实现；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volatile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C++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Java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 smtClean="0"/>
              <a:t>探讨并发程序设计中的一些优化建议；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09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 a Spinlock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Simplest Spinlock</a:t>
            </a:r>
          </a:p>
          <a:p>
            <a:pPr lvl="1"/>
            <a:r>
              <a:rPr lang="en-US" altLang="zh-CN" sz="1800" dirty="0">
                <a:hlinkClick r:id="rId3"/>
              </a:rPr>
              <a:t>From </a:t>
            </a:r>
            <a:r>
              <a:rPr lang="en-US" altLang="zh-CN" sz="1800" dirty="0" smtClean="0">
                <a:hlinkClick r:id="rId3"/>
              </a:rPr>
              <a:t>Lockless</a:t>
            </a:r>
            <a:endParaRPr lang="en-US" altLang="zh-CN" sz="1800" dirty="0" smtClean="0"/>
          </a:p>
          <a:p>
            <a:pPr lvl="2"/>
            <a:endParaRPr lang="en-US" altLang="zh-CN" sz="1400" dirty="0"/>
          </a:p>
          <a:p>
            <a:r>
              <a:rPr lang="zh-CN" altLang="en-US" sz="2000" dirty="0" smtClean="0"/>
              <a:t>解读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功能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给定一个</a:t>
            </a:r>
            <a:r>
              <a:rPr lang="en-US" altLang="zh-CN" sz="1200" dirty="0" smtClean="0"/>
              <a:t>unsigned</a:t>
            </a:r>
            <a:r>
              <a:rPr lang="zh-CN" altLang="en-US" sz="1200" dirty="0" smtClean="0"/>
              <a:t>值，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代表未加锁，</a:t>
            </a:r>
            <a:endParaRPr lang="en-US" altLang="zh-CN" sz="1200" dirty="0" smtClean="0"/>
          </a:p>
          <a:p>
            <a:pPr marL="914400" lvl="2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1</a:t>
            </a:r>
            <a:r>
              <a:rPr lang="zh-CN" altLang="en-US" sz="1200" dirty="0" smtClean="0"/>
              <a:t>代表加锁；只有一个能加锁成功；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800" b="1" dirty="0" err="1" smtClean="0"/>
              <a:t>spin_lock</a:t>
            </a:r>
            <a:endParaRPr lang="en-US" altLang="zh-CN" sz="1800" b="1" dirty="0" smtClean="0"/>
          </a:p>
          <a:p>
            <a:pPr lvl="2"/>
            <a:r>
              <a:rPr lang="en-US" altLang="zh-CN" sz="1400" dirty="0" err="1" smtClean="0"/>
              <a:t>xchg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implicit lock instruction</a:t>
            </a:r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b="1" dirty="0" err="1" smtClean="0"/>
              <a:t>spin_unlock</a:t>
            </a:r>
            <a:endParaRPr lang="en-US" altLang="zh-CN" sz="1800" b="1" dirty="0"/>
          </a:p>
          <a:p>
            <a:pPr lvl="2"/>
            <a:r>
              <a:rPr lang="en-US" altLang="zh-CN" sz="1400" dirty="0" err="1" smtClean="0"/>
              <a:t>asm</a:t>
            </a:r>
            <a:r>
              <a:rPr lang="en-US" altLang="zh-CN" sz="1400" dirty="0" smtClean="0"/>
              <a:t> volatile(“”: : :”memory”)</a:t>
            </a:r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b="1" dirty="0" smtClean="0"/>
              <a:t>Load Acquire</a:t>
            </a:r>
          </a:p>
          <a:p>
            <a:pPr lvl="2"/>
            <a:r>
              <a:rPr lang="en-US" altLang="zh-CN" sz="1400" dirty="0" smtClean="0"/>
              <a:t>locked instruction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= full barrier</a:t>
            </a:r>
          </a:p>
          <a:p>
            <a:pPr lvl="2"/>
            <a:endParaRPr lang="en-US" altLang="zh-CN" sz="1400" dirty="0"/>
          </a:p>
          <a:p>
            <a:pPr lvl="1"/>
            <a:r>
              <a:rPr lang="en-US" altLang="zh-CN" sz="1800" b="1" dirty="0" smtClean="0"/>
              <a:t>Write Release</a:t>
            </a:r>
          </a:p>
          <a:p>
            <a:pPr lvl="2"/>
            <a:r>
              <a:rPr lang="en-US" altLang="zh-CN" sz="1400" dirty="0" smtClean="0"/>
              <a:t>compile barrier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X86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No </a:t>
            </a:r>
            <a:r>
              <a:rPr lang="en-US" altLang="zh-CN" sz="1400" dirty="0" err="1" smtClean="0"/>
              <a:t>LoadStore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StoreStore</a:t>
            </a:r>
            <a:r>
              <a:rPr lang="en-US" altLang="zh-CN" sz="1400" dirty="0" smtClean="0"/>
              <a:t> Reorder;</a:t>
            </a:r>
            <a:endParaRPr lang="zh-CN" altLang="en-US" sz="1400" dirty="0"/>
          </a:p>
        </p:txBody>
      </p:sp>
      <p:pic>
        <p:nvPicPr>
          <p:cNvPr id="3074" name="Picture 2" descr="C:\Users\dengdeng\AppData\Roaming\Tencent\Users\63851885\QQ\WinTemp\RichOle\}GX_}VOYVZ@O)QENS[I{$}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99" y="1412776"/>
            <a:ext cx="4783405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Simplest Spinlock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功能上</a:t>
            </a:r>
            <a:endParaRPr lang="en-US" altLang="zh-CN" sz="1800" b="1" dirty="0" smtClean="0"/>
          </a:p>
          <a:p>
            <a:pPr lvl="1"/>
            <a:r>
              <a:rPr lang="zh-CN" altLang="en-US" sz="1600" dirty="0" smtClean="0"/>
              <a:t>保证同一时间，只有一个线程能够</a:t>
            </a:r>
            <a:r>
              <a:rPr lang="en-US" altLang="zh-CN" sz="1600" dirty="0" err="1" smtClean="0"/>
              <a:t>spin_lock</a:t>
            </a:r>
            <a:r>
              <a:rPr lang="zh-CN" altLang="en-US" sz="1600" dirty="0" smtClean="0"/>
              <a:t>成功，其余线程全部堵在</a:t>
            </a:r>
            <a:r>
              <a:rPr lang="en-US" altLang="zh-CN" sz="1600" dirty="0" smtClean="0"/>
              <a:t>while</a:t>
            </a:r>
            <a:r>
              <a:rPr lang="zh-CN" altLang="en-US" sz="1600" dirty="0" smtClean="0"/>
              <a:t>循环；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spin_lock</a:t>
            </a:r>
            <a:r>
              <a:rPr lang="zh-CN" altLang="en-US" sz="1600" dirty="0" smtClean="0"/>
              <a:t>实现了</a:t>
            </a:r>
            <a:r>
              <a:rPr lang="en-US" altLang="zh-CN" sz="1600" dirty="0" smtClean="0"/>
              <a:t>Load Acquire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Semantics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spin_unlock</a:t>
            </a:r>
            <a:r>
              <a:rPr lang="zh-CN" altLang="en-US" sz="1600" dirty="0" smtClean="0"/>
              <a:t>实现了</a:t>
            </a:r>
            <a:r>
              <a:rPr lang="en-US" altLang="zh-CN" sz="1600" dirty="0" smtClean="0"/>
              <a:t>Write Release Semantics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功能上：</a:t>
            </a:r>
            <a:r>
              <a:rPr lang="en-US" altLang="zh-CN" sz="1600" dirty="0" smtClean="0"/>
              <a:t>Success</a:t>
            </a:r>
          </a:p>
          <a:p>
            <a:pPr lvl="1"/>
            <a:endParaRPr lang="en-US" altLang="zh-CN" sz="1600" dirty="0"/>
          </a:p>
          <a:p>
            <a:r>
              <a:rPr lang="zh-CN" altLang="en-US" sz="1800" dirty="0" smtClean="0"/>
              <a:t>成功应用了前面的多个知识点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Intel Memory Ordering Model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CPU Memory Barrier</a:t>
            </a:r>
          </a:p>
          <a:p>
            <a:pPr lvl="1"/>
            <a:r>
              <a:rPr lang="en-US" altLang="zh-CN" sz="1600" dirty="0" smtClean="0"/>
              <a:t>Atomic Instruction</a:t>
            </a:r>
          </a:p>
          <a:p>
            <a:pPr lvl="1"/>
            <a:r>
              <a:rPr lang="en-US" altLang="zh-CN" sz="1600" dirty="0" smtClean="0"/>
              <a:t>Locked Instruction</a:t>
            </a:r>
          </a:p>
          <a:p>
            <a:pPr lvl="1"/>
            <a:r>
              <a:rPr lang="en-US" altLang="zh-CN" sz="1600" dirty="0" smtClean="0"/>
              <a:t>Compile Memory Barrier</a:t>
            </a:r>
          </a:p>
          <a:p>
            <a:pPr lvl="1"/>
            <a:r>
              <a:rPr lang="en-US" altLang="zh-CN" sz="1600" dirty="0" smtClean="0"/>
              <a:t>Load Acquire</a:t>
            </a:r>
          </a:p>
          <a:p>
            <a:pPr lvl="1"/>
            <a:r>
              <a:rPr lang="en-US" altLang="zh-CN" sz="1600" dirty="0" smtClean="0"/>
              <a:t>Store Release</a:t>
            </a:r>
            <a:endParaRPr lang="en-US" altLang="zh-CN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3"/>
            <a:ext cx="3429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2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Multi-Level of Cache</a:t>
            </a:r>
          </a:p>
          <a:p>
            <a:pPr lvl="1"/>
            <a:r>
              <a:rPr lang="en-US" altLang="zh-CN" sz="1800" dirty="0" smtClean="0"/>
              <a:t>Nehalem (Three-Level)</a:t>
            </a:r>
          </a:p>
          <a:p>
            <a:pPr lvl="2"/>
            <a:r>
              <a:rPr lang="en-US" altLang="zh-CN" sz="1400" dirty="0" smtClean="0"/>
              <a:t>L1(Per-Core)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32 KB D-Cache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32 KB I-Cache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sz="1400" dirty="0" smtClean="0"/>
              <a:t>L2(Per-Core)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256 KB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sz="1400" dirty="0" smtClean="0"/>
              <a:t>L3(Shared)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8M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 smtClean="0"/>
              <a:t>How to Test Cache Size</a:t>
            </a:r>
            <a:r>
              <a:rPr lang="zh-CN" altLang="en-US" sz="1400" dirty="0" smtClean="0"/>
              <a:t>？</a:t>
            </a:r>
            <a:endParaRPr lang="en-US" altLang="zh-CN" sz="1400" dirty="0" smtClean="0"/>
          </a:p>
          <a:p>
            <a:pPr lvl="3"/>
            <a:r>
              <a:rPr lang="en-US" altLang="zh-CN" sz="1000" dirty="0" smtClean="0">
                <a:hlinkClick r:id="rId3"/>
              </a:rPr>
              <a:t>Igor’s Blog</a:t>
            </a:r>
            <a:r>
              <a:rPr lang="en-US" altLang="zh-CN" sz="1000" dirty="0" smtClean="0"/>
              <a:t> (Example 3)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Pentium(R) Dual-Core CPU E5800(Two-Level)</a:t>
            </a:r>
          </a:p>
          <a:p>
            <a:pPr lvl="2"/>
            <a:r>
              <a:rPr lang="zh-CN" altLang="en-US" sz="1400" dirty="0" smtClean="0"/>
              <a:t>本人</a:t>
            </a:r>
            <a:r>
              <a:rPr lang="en-US" altLang="zh-CN" sz="1400" dirty="0" smtClean="0"/>
              <a:t>PC</a:t>
            </a:r>
            <a:r>
              <a:rPr lang="zh-CN" altLang="en-US" sz="1400" dirty="0" smtClean="0"/>
              <a:t>机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32 KB L1 Data 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32 KB L1 Instruction Cache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2 MB L2 Cache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(Unified Cache)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32" y="2636912"/>
            <a:ext cx="427796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Simplest Spinlock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性能上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此</a:t>
            </a:r>
            <a:r>
              <a:rPr lang="en-US" altLang="zh-CN" sz="1600" dirty="0" smtClean="0"/>
              <a:t>Simplest Spinlock</a:t>
            </a:r>
            <a:r>
              <a:rPr lang="zh-CN" altLang="en-US" sz="1600" dirty="0" smtClean="0"/>
              <a:t>有很多问题，可以进行优化，集中在</a:t>
            </a:r>
            <a:r>
              <a:rPr lang="en-US" altLang="zh-CN" sz="1600" dirty="0" err="1" smtClean="0"/>
              <a:t>spin_lock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函数；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1800" dirty="0" smtClean="0"/>
              <a:t>问题分析</a:t>
            </a:r>
            <a:r>
              <a:rPr lang="en-US" altLang="zh-CN" sz="1800" dirty="0" smtClean="0"/>
              <a:t>(</a:t>
            </a:r>
            <a:r>
              <a:rPr lang="zh-CN" altLang="en-US" sz="1800" dirty="0" smtClean="0">
                <a:hlinkClick r:id="rId3"/>
              </a:rPr>
              <a:t>参考</a:t>
            </a:r>
            <a:r>
              <a:rPr lang="en-US" altLang="zh-CN" sz="1800" dirty="0" smtClean="0"/>
              <a:t>)</a:t>
            </a:r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600" dirty="0" smtClean="0"/>
              <a:t>1. 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predict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xchg_32</a:t>
            </a:r>
            <a:r>
              <a:rPr lang="zh-CN" altLang="en-US" sz="1600" dirty="0" smtClean="0"/>
              <a:t>函数极少会返回</a:t>
            </a:r>
            <a:r>
              <a:rPr lang="en-US" altLang="zh-CN" sz="1600" dirty="0" smtClean="0"/>
              <a:t>0(Success)</a:t>
            </a:r>
            <a:r>
              <a:rPr lang="zh-CN" altLang="en-US" sz="1600" dirty="0" smtClean="0"/>
              <a:t>，因此将会采用</a:t>
            </a:r>
            <a:r>
              <a:rPr lang="en-US" altLang="zh-CN" sz="1600" b="1" dirty="0" smtClean="0"/>
              <a:t>speculative execution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流水线中充满</a:t>
            </a:r>
            <a:r>
              <a:rPr lang="en-US" altLang="zh-CN" sz="1600" dirty="0" err="1" smtClean="0"/>
              <a:t>xchg</a:t>
            </a:r>
            <a:r>
              <a:rPr lang="zh-CN" altLang="en-US" sz="1600" dirty="0" smtClean="0"/>
              <a:t>指令，消耗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2. </a:t>
            </a:r>
            <a:r>
              <a:rPr lang="zh-CN" altLang="en-US" sz="1600" dirty="0" smtClean="0"/>
              <a:t>由于流水线中充斥着</a:t>
            </a:r>
            <a:r>
              <a:rPr lang="en-US" altLang="zh-CN" sz="1600" b="1" dirty="0" smtClean="0"/>
              <a:t>speculative </a:t>
            </a:r>
            <a:r>
              <a:rPr lang="en-US" altLang="zh-CN" sz="1600" b="1" dirty="0" err="1" smtClean="0"/>
              <a:t>xchg</a:t>
            </a:r>
            <a:r>
              <a:rPr lang="zh-CN" altLang="en-US" sz="1600" dirty="0" smtClean="0"/>
              <a:t>指令，因此当</a:t>
            </a:r>
            <a:r>
              <a:rPr lang="en-US" altLang="zh-CN" sz="1600" dirty="0" err="1" smtClean="0"/>
              <a:t>xchg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0(Success)</a:t>
            </a:r>
            <a:r>
              <a:rPr lang="zh-CN" altLang="en-US" sz="1600" dirty="0" smtClean="0"/>
              <a:t>，投机失败惩罚较大，尤其是针对长流水线；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3. </a:t>
            </a:r>
            <a:r>
              <a:rPr lang="zh-CN" altLang="en-US" sz="1600" dirty="0" smtClean="0"/>
              <a:t>若其他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长时间持有</a:t>
            </a:r>
            <a:r>
              <a:rPr lang="en-US" altLang="zh-CN" sz="1600" dirty="0" err="1" smtClean="0"/>
              <a:t>spin_lock</a:t>
            </a:r>
            <a:r>
              <a:rPr lang="zh-CN" altLang="en-US" sz="1600" dirty="0" smtClean="0"/>
              <a:t>，则当前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无法释放资源给其他程序运行；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4. </a:t>
            </a:r>
            <a:r>
              <a:rPr lang="en-US" altLang="zh-CN" sz="1600" dirty="0" err="1" smtClean="0"/>
              <a:t>xchg</a:t>
            </a:r>
            <a:r>
              <a:rPr lang="zh-CN" altLang="en-US" sz="1600" dirty="0" smtClean="0"/>
              <a:t>指令，用在此处效率不高；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5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Simplest Spinlock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b="1" dirty="0" smtClean="0"/>
              <a:t>针对问题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2</a:t>
            </a:r>
          </a:p>
          <a:p>
            <a:pPr lvl="1"/>
            <a:r>
              <a:rPr lang="zh-CN" altLang="en-US" sz="1400" dirty="0" smtClean="0"/>
              <a:t>引入</a:t>
            </a:r>
            <a:r>
              <a:rPr lang="en-US" altLang="zh-CN" sz="1400" dirty="0" smtClean="0"/>
              <a:t>pause</a:t>
            </a:r>
            <a:r>
              <a:rPr lang="zh-CN" altLang="en-US" sz="1400" dirty="0" smtClean="0"/>
              <a:t>指令；</a:t>
            </a:r>
            <a:endParaRPr lang="en-US" altLang="zh-CN" sz="1400" dirty="0" smtClean="0"/>
          </a:p>
          <a:p>
            <a:pPr lvl="2"/>
            <a:r>
              <a:rPr lang="en-US" altLang="zh-CN" sz="1100" dirty="0" err="1" smtClean="0"/>
              <a:t>asm</a:t>
            </a:r>
            <a:r>
              <a:rPr lang="en-US" altLang="zh-CN" sz="1100" dirty="0" smtClean="0"/>
              <a:t> volatile </a:t>
            </a:r>
            <a:r>
              <a:rPr lang="en-US" altLang="zh-CN" sz="1100" dirty="0"/>
              <a:t>("pause");</a:t>
            </a:r>
          </a:p>
          <a:p>
            <a:pPr lvl="2"/>
            <a:r>
              <a:rPr lang="zh-CN" altLang="en-US" sz="1100" dirty="0" smtClean="0"/>
              <a:t>部分平台，不支持</a:t>
            </a:r>
            <a:r>
              <a:rPr lang="en-US" altLang="zh-CN" sz="1100" dirty="0" smtClean="0"/>
              <a:t>pause</a:t>
            </a:r>
            <a:r>
              <a:rPr lang="zh-CN" altLang="en-US" sz="1100" dirty="0" smtClean="0"/>
              <a:t>，可用</a:t>
            </a:r>
            <a:r>
              <a:rPr lang="en-US" altLang="zh-CN" sz="1100" dirty="0"/>
              <a:t>rep; </a:t>
            </a:r>
            <a:r>
              <a:rPr lang="en-US" altLang="zh-CN" sz="1100" dirty="0" err="1" smtClean="0"/>
              <a:t>nop</a:t>
            </a:r>
            <a:r>
              <a:rPr lang="zh-CN" altLang="en-US" sz="1100" dirty="0" smtClean="0"/>
              <a:t>替代；</a:t>
            </a:r>
            <a:endParaRPr lang="en-US" altLang="zh-CN" sz="1100" dirty="0" smtClean="0"/>
          </a:p>
          <a:p>
            <a:pPr lvl="2"/>
            <a:endParaRPr lang="en-US" altLang="zh-CN" sz="1100" dirty="0"/>
          </a:p>
          <a:p>
            <a:pPr lvl="1"/>
            <a:r>
              <a:rPr lang="en-US" altLang="zh-CN" sz="1400" dirty="0" smtClean="0"/>
              <a:t>pause</a:t>
            </a:r>
            <a:r>
              <a:rPr lang="zh-CN" altLang="en-US" sz="1400" dirty="0" smtClean="0"/>
              <a:t>指令功能</a:t>
            </a:r>
            <a:endParaRPr lang="en-US" altLang="zh-CN" sz="1400" dirty="0" smtClean="0"/>
          </a:p>
          <a:p>
            <a:pPr lvl="2"/>
            <a:r>
              <a:rPr lang="zh-CN" altLang="en-US" sz="1100" dirty="0" smtClean="0"/>
              <a:t>通知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，当前处于</a:t>
            </a:r>
            <a:r>
              <a:rPr lang="en-US" altLang="zh-CN" sz="1100" dirty="0" smtClean="0"/>
              <a:t>spinlock</a:t>
            </a:r>
            <a:r>
              <a:rPr lang="zh-CN" altLang="en-US" sz="1100" dirty="0" smtClean="0"/>
              <a:t>函数调用之中，消除</a:t>
            </a:r>
            <a:r>
              <a:rPr lang="en-US" altLang="zh-CN" sz="1100" b="1" dirty="0"/>
              <a:t>speculative </a:t>
            </a:r>
            <a:r>
              <a:rPr lang="zh-CN" altLang="en-US" sz="1100" dirty="0" smtClean="0"/>
              <a:t>，降低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消耗，加锁成功后，无需处理失败的</a:t>
            </a:r>
            <a:r>
              <a:rPr lang="en-US" altLang="zh-CN" sz="1100" b="1" dirty="0"/>
              <a:t>speculative</a:t>
            </a:r>
            <a:r>
              <a:rPr lang="zh-CN" altLang="en-US" sz="1100" dirty="0" smtClean="0"/>
              <a:t>指令，性能更高；</a:t>
            </a:r>
            <a:endParaRPr lang="en-US" altLang="zh-CN" sz="1100" dirty="0" smtClean="0"/>
          </a:p>
          <a:p>
            <a:pPr lvl="2"/>
            <a:endParaRPr lang="en-US" altLang="zh-CN" sz="1100" dirty="0"/>
          </a:p>
          <a:p>
            <a:pPr lvl="2"/>
            <a:r>
              <a:rPr lang="zh-CN" altLang="en-US" sz="1100" dirty="0" smtClean="0"/>
              <a:t>在超线程下，空闲出来的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流水线，可以交给另一个线程使用，提高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利用率；</a:t>
            </a:r>
            <a:endParaRPr lang="en-US" altLang="zh-CN" sz="1100" dirty="0"/>
          </a:p>
          <a:p>
            <a:pPr lvl="2"/>
            <a:endParaRPr lang="en-US" altLang="zh-CN" sz="1100" dirty="0" smtClean="0"/>
          </a:p>
          <a:p>
            <a:r>
              <a:rPr lang="zh-CN" altLang="en-US" sz="1600" b="1" dirty="0" smtClean="0"/>
              <a:t>针对问题</a:t>
            </a:r>
            <a:r>
              <a:rPr lang="en-US" altLang="zh-CN" sz="1600" b="1" dirty="0" smtClean="0"/>
              <a:t>3</a:t>
            </a:r>
          </a:p>
          <a:p>
            <a:pPr lvl="1"/>
            <a:r>
              <a:rPr lang="zh-CN" altLang="en-US" sz="1400" dirty="0" smtClean="0"/>
              <a:t>若处理临界区的时间较长，</a:t>
            </a:r>
            <a:r>
              <a:rPr lang="en-US" altLang="zh-CN" sz="1400" dirty="0" smtClean="0"/>
              <a:t>spinlock</a:t>
            </a:r>
            <a:r>
              <a:rPr lang="zh-CN" altLang="en-US" sz="1400" dirty="0" smtClean="0"/>
              <a:t>可从</a:t>
            </a:r>
            <a:r>
              <a:rPr lang="en-US" altLang="zh-CN" sz="1400" dirty="0" smtClean="0"/>
              <a:t>Active</a:t>
            </a:r>
            <a:r>
              <a:rPr lang="zh-CN" altLang="en-US" sz="1400" dirty="0" smtClean="0"/>
              <a:t>模式逐渐退化为</a:t>
            </a:r>
            <a:r>
              <a:rPr lang="en-US" altLang="zh-CN" sz="1400" dirty="0" smtClean="0"/>
              <a:t>Passive</a:t>
            </a:r>
            <a:r>
              <a:rPr lang="zh-CN" altLang="en-US" sz="1400" dirty="0" smtClean="0"/>
              <a:t>模式；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Active</a:t>
            </a:r>
          </a:p>
          <a:p>
            <a:pPr lvl="2"/>
            <a:r>
              <a:rPr lang="zh-CN" altLang="en-US" sz="1000" dirty="0" smtClean="0"/>
              <a:t>不释放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资源，反复尝试；</a:t>
            </a:r>
            <a:endParaRPr lang="en-US" altLang="zh-CN" sz="1000" dirty="0"/>
          </a:p>
          <a:p>
            <a:pPr lvl="1"/>
            <a:r>
              <a:rPr lang="en-US" altLang="zh-CN" sz="1400" dirty="0" smtClean="0"/>
              <a:t>Passive</a:t>
            </a:r>
          </a:p>
          <a:p>
            <a:pPr lvl="2"/>
            <a:r>
              <a:rPr lang="zh-CN" altLang="en-US" sz="1000" dirty="0" smtClean="0"/>
              <a:t>释放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资源，进入</a:t>
            </a:r>
            <a:r>
              <a:rPr lang="en-US" altLang="zh-CN" sz="1000" dirty="0" smtClean="0"/>
              <a:t>Sleep</a:t>
            </a:r>
            <a:r>
              <a:rPr lang="zh-CN" altLang="en-US" sz="1000" dirty="0" smtClean="0"/>
              <a:t>，甚至等待唤醒；</a:t>
            </a:r>
            <a:endParaRPr lang="en-US" altLang="zh-CN" sz="1000" dirty="0" smtClean="0"/>
          </a:p>
          <a:p>
            <a:pPr lvl="2"/>
            <a:endParaRPr lang="en-US" altLang="zh-CN" sz="1000" dirty="0"/>
          </a:p>
          <a:p>
            <a:r>
              <a:rPr lang="zh-CN" altLang="en-US" sz="1600" b="1" dirty="0" smtClean="0"/>
              <a:t>针对问题</a:t>
            </a:r>
            <a:r>
              <a:rPr lang="en-US" altLang="zh-CN" sz="1600" b="1" dirty="0" smtClean="0"/>
              <a:t>4</a:t>
            </a:r>
          </a:p>
          <a:p>
            <a:pPr lvl="1"/>
            <a:r>
              <a:rPr lang="en-US" altLang="zh-CN" sz="1400" dirty="0" err="1" smtClean="0"/>
              <a:t>xchg</a:t>
            </a:r>
            <a:r>
              <a:rPr lang="zh-CN" altLang="en-US" sz="1400" dirty="0" smtClean="0"/>
              <a:t>指令每次都会修改内存，使用更为高效的</a:t>
            </a:r>
            <a:r>
              <a:rPr lang="en-US" altLang="zh-CN" sz="1400" dirty="0" err="1" smtClean="0"/>
              <a:t>cmpxchg</a:t>
            </a:r>
            <a:r>
              <a:rPr lang="zh-CN" altLang="en-US" sz="1400" dirty="0" smtClean="0"/>
              <a:t>替代；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49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Spinlock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Active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Passive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>
                <a:hlinkClick r:id="rId3"/>
              </a:rPr>
              <a:t>Spinning</a:t>
            </a:r>
            <a:r>
              <a:rPr lang="en-US" altLang="zh-CN" sz="2400" dirty="0" smtClean="0"/>
              <a:t>.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Active</a:t>
            </a:r>
          </a:p>
          <a:p>
            <a:pPr lvl="1"/>
            <a:r>
              <a:rPr lang="en-US" altLang="zh-CN" sz="2000" dirty="0" smtClean="0"/>
              <a:t>Only pause, not release CPU</a:t>
            </a:r>
          </a:p>
          <a:p>
            <a:pPr lvl="2"/>
            <a:r>
              <a:rPr lang="en-US" altLang="zh-CN" sz="1600" dirty="0" smtClean="0"/>
              <a:t>pause(); _</a:t>
            </a:r>
            <a:r>
              <a:rPr lang="en-US" altLang="zh-CN" sz="1600" dirty="0" err="1" smtClean="0"/>
              <a:t>mm_pause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r>
              <a:rPr lang="en-US" altLang="zh-CN" sz="2400" dirty="0" smtClean="0"/>
              <a:t>Passive</a:t>
            </a:r>
          </a:p>
          <a:p>
            <a:pPr lvl="1"/>
            <a:r>
              <a:rPr lang="en-US" altLang="zh-CN" sz="2000" dirty="0" smtClean="0"/>
              <a:t>Release CPU to System, but not Sleep</a:t>
            </a:r>
          </a:p>
          <a:p>
            <a:pPr lvl="2"/>
            <a:r>
              <a:rPr lang="en-US" altLang="zh-CN" sz="1600" dirty="0" err="1" smtClean="0"/>
              <a:t>pthread_yield</a:t>
            </a:r>
            <a:r>
              <a:rPr lang="en-US" altLang="zh-CN" sz="1600" dirty="0" smtClean="0"/>
              <a:t>(); </a:t>
            </a:r>
            <a:r>
              <a:rPr lang="en-US" altLang="zh-CN" sz="1600" dirty="0" err="1" smtClean="0"/>
              <a:t>SwitchToThread</a:t>
            </a:r>
            <a:r>
              <a:rPr lang="en-US" altLang="zh-CN" sz="1600" dirty="0" smtClean="0"/>
              <a:t>(); Sleep(0);</a:t>
            </a:r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1"/>
            <a:r>
              <a:rPr lang="en-US" altLang="zh-CN" sz="2000" dirty="0" smtClean="0"/>
              <a:t>Release CPU to System, and Sleep</a:t>
            </a:r>
          </a:p>
          <a:p>
            <a:pPr lvl="2"/>
            <a:r>
              <a:rPr lang="en-US" altLang="zh-CN" sz="1600" dirty="0" smtClean="0"/>
              <a:t>Sleep(n);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r>
              <a:rPr lang="en-US" altLang="zh-CN" sz="2400" dirty="0" smtClean="0"/>
              <a:t>Hy</a:t>
            </a:r>
            <a:r>
              <a:rPr lang="en-US" altLang="zh-CN" sz="2000" dirty="0" smtClean="0"/>
              <a:t>brid</a:t>
            </a:r>
          </a:p>
          <a:p>
            <a:pPr lvl="1"/>
            <a:r>
              <a:rPr lang="en-US" altLang="zh-CN" sz="1600" dirty="0" smtClean="0"/>
              <a:t>Active + Passive</a:t>
            </a:r>
          </a:p>
          <a:p>
            <a:pPr lvl="1"/>
            <a:r>
              <a:rPr lang="zh-CN" altLang="en-US" sz="1600" dirty="0"/>
              <a:t>主流</a:t>
            </a:r>
            <a:r>
              <a:rPr lang="zh-CN" altLang="en-US" sz="1600" dirty="0" smtClean="0"/>
              <a:t>实现方式</a:t>
            </a:r>
            <a:endParaRPr lang="zh-CN" altLang="en-US" sz="1600" dirty="0"/>
          </a:p>
        </p:txBody>
      </p:sp>
      <p:pic>
        <p:nvPicPr>
          <p:cNvPr id="1025" name="Picture 1" descr="C:\Users\dengdeng\AppData\Roaming\Tencent\Users\63851885\QQ\WinTemp\RichOle\X_G}_BFN2}VBO5@`2JO]D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7" y="1700808"/>
            <a:ext cx="345638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9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Wrong Peterson’s Algorithm on X86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Function</a:t>
            </a:r>
          </a:p>
          <a:p>
            <a:pPr lvl="1"/>
            <a:r>
              <a:rPr lang="zh-CN" altLang="en-US" sz="1800" dirty="0" smtClean="0"/>
              <a:t>同步两个</a:t>
            </a:r>
            <a:r>
              <a:rPr lang="en-US" altLang="zh-CN" sz="1800" dirty="0" smtClean="0"/>
              <a:t>Threads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同时只有一个</a:t>
            </a:r>
            <a:r>
              <a:rPr lang="en-US" altLang="zh-CN" sz="1800" dirty="0" smtClean="0"/>
              <a:t>Thread</a:t>
            </a:r>
            <a:r>
              <a:rPr lang="zh-CN" altLang="en-US" sz="1800" dirty="0" smtClean="0"/>
              <a:t>可加锁成功；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r>
              <a:rPr lang="en-US" altLang="zh-CN" sz="2000" b="1" dirty="0" smtClean="0"/>
              <a:t>Problem?</a:t>
            </a:r>
          </a:p>
          <a:p>
            <a:pPr lvl="1"/>
            <a:r>
              <a:rPr lang="en-US" altLang="zh-CN" sz="1800" dirty="0" smtClean="0"/>
              <a:t>lock()</a:t>
            </a:r>
          </a:p>
          <a:p>
            <a:pPr lvl="2"/>
            <a:r>
              <a:rPr lang="en-US" altLang="zh-CN" sz="1400" dirty="0" err="1" smtClean="0"/>
              <a:t>StoreLoad</a:t>
            </a:r>
            <a:r>
              <a:rPr lang="en-US" altLang="zh-CN" sz="1400" dirty="0" smtClean="0"/>
              <a:t> Reordering</a:t>
            </a:r>
          </a:p>
          <a:p>
            <a:pPr lvl="2"/>
            <a:r>
              <a:rPr lang="en-US" altLang="zh-CN" sz="1400" dirty="0" smtClean="0"/>
              <a:t>Store:	_interested[me] </a:t>
            </a:r>
          </a:p>
          <a:p>
            <a:pPr lvl="2"/>
            <a:r>
              <a:rPr lang="en-US" altLang="zh-CN" sz="1400" dirty="0" smtClean="0"/>
              <a:t>Load:	_interested[he]</a:t>
            </a:r>
          </a:p>
          <a:p>
            <a:pPr lvl="2"/>
            <a:endParaRPr lang="en-US" altLang="zh-CN" sz="1400" dirty="0"/>
          </a:p>
          <a:p>
            <a:pPr lvl="1"/>
            <a:r>
              <a:rPr lang="en-US" altLang="zh-CN" sz="1800" dirty="0" smtClean="0"/>
              <a:t>unlock()</a:t>
            </a:r>
          </a:p>
          <a:p>
            <a:pPr lvl="2"/>
            <a:r>
              <a:rPr lang="en-US" altLang="zh-CN" sz="1400" dirty="0" smtClean="0"/>
              <a:t>Compiler Reordering</a:t>
            </a:r>
            <a:endParaRPr lang="zh-CN" altLang="en-US" sz="1400" dirty="0"/>
          </a:p>
        </p:txBody>
      </p:sp>
      <p:pic>
        <p:nvPicPr>
          <p:cNvPr id="1025" name="Picture 1" descr="C:\Users\dengdeng\AppData\Roaming\Tencent\Users\63851885\QQ\WinTemp\RichOle\SVTI)EFJDTGQ3H$@C(DJ32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248472" cy="51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Corrected Peterson’s Algorithm on X86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lock()</a:t>
            </a:r>
          </a:p>
          <a:p>
            <a:pPr lvl="1"/>
            <a:r>
              <a:rPr lang="en-US" altLang="zh-CN" sz="2000" dirty="0" err="1" smtClean="0"/>
              <a:t>MemoryBarrier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unlock()</a:t>
            </a:r>
          </a:p>
          <a:p>
            <a:pPr lvl="1"/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ReadWriteBarrier</a:t>
            </a:r>
            <a:r>
              <a:rPr lang="en-US" altLang="zh-CN" sz="2000" dirty="0" smtClean="0"/>
              <a:t>()</a:t>
            </a:r>
            <a:endParaRPr lang="zh-CN" altLang="en-US" sz="2000" dirty="0"/>
          </a:p>
        </p:txBody>
      </p:sp>
      <p:pic>
        <p:nvPicPr>
          <p:cNvPr id="2049" name="Picture 1" descr="C:\Users\dengdeng\AppData\Roaming\Tencent\Users\63851885\QQ\WinTemp\RichOle\S7F[PH%}88UWOWIBSS4A)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2063"/>
            <a:ext cx="531296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C/C++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Java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b="1" dirty="0" smtClean="0"/>
              <a:t>Volatile</a:t>
            </a:r>
          </a:p>
          <a:p>
            <a:pPr lvl="1"/>
            <a:r>
              <a:rPr lang="zh-CN" altLang="en-US" sz="1500" dirty="0"/>
              <a:t>易失</a:t>
            </a:r>
            <a:r>
              <a:rPr lang="zh-CN" altLang="en-US" sz="1500" dirty="0" smtClean="0"/>
              <a:t>的，不稳定的</a:t>
            </a:r>
            <a:r>
              <a:rPr lang="en-US" altLang="zh-CN" sz="1500" dirty="0" smtClean="0"/>
              <a:t>...</a:t>
            </a:r>
          </a:p>
          <a:p>
            <a:pPr lvl="1"/>
            <a:endParaRPr lang="en-US" altLang="zh-CN" sz="1500" dirty="0"/>
          </a:p>
          <a:p>
            <a:r>
              <a:rPr lang="en-US" altLang="zh-CN" sz="1800" b="1" dirty="0" smtClean="0"/>
              <a:t>Volatile in C/C++</a:t>
            </a:r>
          </a:p>
          <a:p>
            <a:pPr lvl="1"/>
            <a:r>
              <a:rPr lang="en-US" altLang="zh-CN" sz="1600" dirty="0"/>
              <a:t>The </a:t>
            </a:r>
            <a:r>
              <a:rPr lang="en-US" altLang="zh-CN" sz="1600" b="1" dirty="0"/>
              <a:t>volatile</a:t>
            </a:r>
            <a:r>
              <a:rPr lang="en-US" altLang="zh-CN" sz="1600" dirty="0"/>
              <a:t> keyword is used on variables that may be modified simultaneously by other threads. This warns the compiler to fetch them fresh each time, rather than caching them in registers</a:t>
            </a:r>
            <a:r>
              <a:rPr lang="en-US" altLang="zh-CN" sz="1600" dirty="0" smtClean="0"/>
              <a:t>. (</a:t>
            </a:r>
            <a:r>
              <a:rPr lang="en-US" altLang="zh-CN" sz="1600" b="1" dirty="0" smtClean="0"/>
              <a:t>read/write actually happens</a:t>
            </a:r>
            <a:r>
              <a:rPr lang="en-US" altLang="zh-CN" sz="1600" dirty="0" smtClean="0"/>
              <a:t>)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b="1" dirty="0" smtClean="0"/>
              <a:t>No reordering </a:t>
            </a:r>
            <a:r>
              <a:rPr lang="en-US" altLang="zh-CN" sz="1600" dirty="0" smtClean="0"/>
              <a:t>occurs between </a:t>
            </a:r>
            <a:r>
              <a:rPr lang="en-US" altLang="zh-CN" sz="1600" b="1" dirty="0" smtClean="0"/>
              <a:t>different volatile reads/writes</a:t>
            </a:r>
            <a:r>
              <a:rPr lang="en-US" altLang="zh-CN" sz="1600" dirty="0" smtClean="0"/>
              <a:t>. (</a:t>
            </a:r>
            <a:r>
              <a:rPr lang="en-US" altLang="zh-CN" sz="1600" b="1" dirty="0" smtClean="0"/>
              <a:t>only volatile variables guarantee no reordering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r>
              <a:rPr lang="en-US" altLang="zh-CN" sz="1800" b="1" dirty="0" smtClean="0"/>
              <a:t>Volatile in Java</a:t>
            </a:r>
          </a:p>
          <a:p>
            <a:pPr lvl="1"/>
            <a:r>
              <a:rPr lang="en-US" altLang="zh-CN" sz="1600" u="sng" dirty="0" smtClean="0"/>
              <a:t>(</a:t>
            </a:r>
            <a:r>
              <a:rPr lang="en-US" altLang="zh-CN" sz="1600" i="1" u="sng" dirty="0" smtClean="0"/>
              <a:t>The Same as C/C++</a:t>
            </a:r>
            <a:r>
              <a:rPr lang="en-US" altLang="zh-CN" sz="1600" u="sng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Plus</a:t>
            </a:r>
          </a:p>
          <a:p>
            <a:pPr lvl="1"/>
            <a:endParaRPr lang="en-US" altLang="zh-CN" sz="1600" u="sng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Volatile reads and writes establish a </a:t>
            </a:r>
            <a:r>
              <a:rPr lang="en-US" altLang="zh-CN" sz="1600" dirty="0">
                <a:solidFill>
                  <a:srgbClr val="FF0000"/>
                </a:solidFill>
                <a:hlinkClick r:id="rId3" tooltip="Happened-before"/>
              </a:rPr>
              <a:t>happens-before relationship</a:t>
            </a:r>
            <a:r>
              <a:rPr lang="en-US" altLang="zh-CN" sz="1600" dirty="0">
                <a:solidFill>
                  <a:srgbClr val="FF0000"/>
                </a:solidFill>
              </a:rPr>
              <a:t>, much like acquiring and releasing a </a:t>
            </a:r>
            <a:r>
              <a:rPr lang="en-US" altLang="zh-CN" sz="1600" dirty="0" err="1">
                <a:solidFill>
                  <a:srgbClr val="FF0000"/>
                </a:solidFill>
              </a:rPr>
              <a:t>mutex</a:t>
            </a:r>
            <a:r>
              <a:rPr lang="en-US" altLang="zh-CN" sz="1600" dirty="0" smtClean="0">
                <a:solidFill>
                  <a:srgbClr val="FF0000"/>
                </a:solidFill>
              </a:rPr>
              <a:t>. (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no reordering takes place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</a:rPr>
              <a:t>Read Volatile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Acquire Semantics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altLang="zh-CN" sz="1600" b="1" dirty="0">
                <a:solidFill>
                  <a:srgbClr val="FF0000"/>
                </a:solidFill>
              </a:rPr>
              <a:t>Write Volatile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Release Semantics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endParaRPr lang="en-US" altLang="zh-CN" sz="1900" u="sng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Writes </a:t>
            </a:r>
            <a:r>
              <a:rPr lang="en-US" altLang="zh-CN" sz="1600" dirty="0"/>
              <a:t>and reads of volatile </a:t>
            </a:r>
            <a:r>
              <a:rPr lang="en-US" altLang="zh-CN" sz="1600" b="1" dirty="0"/>
              <a:t>long and double </a:t>
            </a:r>
            <a:r>
              <a:rPr lang="en-US" altLang="zh-CN" sz="1600" dirty="0"/>
              <a:t>values are always </a:t>
            </a:r>
            <a:r>
              <a:rPr lang="en-US" altLang="zh-CN" sz="1600" b="1" dirty="0"/>
              <a:t>atomic</a:t>
            </a:r>
            <a:r>
              <a:rPr lang="en-US" altLang="zh-CN" sz="1600" dirty="0" smtClean="0"/>
              <a:t>. </a:t>
            </a:r>
          </a:p>
          <a:p>
            <a:pPr lvl="2"/>
            <a:r>
              <a:rPr lang="en-US" altLang="zh-CN" sz="1600" dirty="0" smtClean="0">
                <a:hlinkClick r:id="rId4"/>
              </a:rPr>
              <a:t>The Java Language Specification Java SE 7 Edition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Chapter 17.7</a:t>
            </a:r>
          </a:p>
        </p:txBody>
      </p:sp>
    </p:spTree>
    <p:extLst>
      <p:ext uri="{BB962C8B-B14F-4D97-AF65-F5344CB8AC3E}">
        <p14:creationId xmlns:p14="http://schemas.microsoft.com/office/powerpoint/2010/main" val="26034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：</a:t>
            </a:r>
            <a:r>
              <a:rPr lang="en-US" altLang="zh-CN" dirty="0"/>
              <a:t>C/C++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en-US" altLang="zh-CN" dirty="0" smtClean="0"/>
              <a:t>Java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Examples</a:t>
            </a:r>
          </a:p>
          <a:p>
            <a:pPr lvl="1"/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answer = 0</a:t>
            </a:r>
            <a:r>
              <a:rPr lang="en-US" altLang="zh-CN" sz="1600" dirty="0" smtClean="0"/>
              <a:t>; </a:t>
            </a:r>
          </a:p>
          <a:p>
            <a:pPr lvl="1"/>
            <a:r>
              <a:rPr lang="en-US" altLang="zh-CN" sz="1600" b="1" dirty="0" err="1" smtClean="0"/>
              <a:t>bool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volatile</a:t>
            </a:r>
            <a:r>
              <a:rPr lang="en-US" altLang="zh-CN" sz="1600" b="1" dirty="0" smtClean="0"/>
              <a:t> ready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b="1" dirty="0" smtClean="0"/>
              <a:t>Question</a:t>
            </a:r>
          </a:p>
          <a:p>
            <a:pPr lvl="1"/>
            <a:r>
              <a:rPr lang="en-US" altLang="zh-CN" sz="1600" dirty="0" smtClean="0"/>
              <a:t>Thread 2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answer</a:t>
            </a:r>
            <a:r>
              <a:rPr lang="zh-CN" altLang="en-US" sz="1600" dirty="0" smtClean="0"/>
              <a:t>会输出什么结果？</a:t>
            </a:r>
            <a:endParaRPr lang="en-US" altLang="zh-CN" sz="1600" dirty="0" smtClean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800" dirty="0" smtClean="0"/>
              <a:t>C/C++</a:t>
            </a:r>
          </a:p>
          <a:p>
            <a:pPr lvl="2"/>
            <a:r>
              <a:rPr lang="en-US" altLang="zh-CN" sz="1400" dirty="0" smtClean="0"/>
              <a:t>answer = 42 or 0</a:t>
            </a:r>
            <a:r>
              <a:rPr lang="zh-CN" altLang="en-US" sz="1400" dirty="0" smtClean="0"/>
              <a:t>，均有可能；</a:t>
            </a:r>
            <a:endParaRPr lang="en-US" altLang="zh-CN" sz="1400" dirty="0"/>
          </a:p>
          <a:p>
            <a:pPr lvl="1"/>
            <a:r>
              <a:rPr lang="en-US" altLang="zh-CN" sz="1800" dirty="0" smtClean="0"/>
              <a:t>Java</a:t>
            </a:r>
          </a:p>
          <a:p>
            <a:pPr lvl="2"/>
            <a:r>
              <a:rPr lang="en-US" altLang="zh-CN" sz="1400" dirty="0" smtClean="0"/>
              <a:t>answer = 42</a:t>
            </a:r>
            <a:r>
              <a:rPr lang="zh-CN" altLang="en-US" sz="1400" dirty="0" smtClean="0"/>
              <a:t>，只有唯一的结果；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1"/>
            <a:r>
              <a:rPr lang="en-US" altLang="zh-CN" sz="1800" dirty="0" smtClean="0"/>
              <a:t>Why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Java’s Volatile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Write Release Semantics </a:t>
            </a:r>
            <a:r>
              <a:rPr lang="en-US" altLang="zh-CN" sz="1400" dirty="0" smtClean="0">
                <a:sym typeface="Wingdings" pitchFamily="2" charset="2"/>
              </a:rPr>
              <a:t> ready(true)</a:t>
            </a:r>
            <a:r>
              <a:rPr lang="zh-CN" altLang="en-US" sz="1400" dirty="0" smtClean="0">
                <a:sym typeface="Wingdings" pitchFamily="2" charset="2"/>
              </a:rPr>
              <a:t>一定在</a:t>
            </a:r>
            <a:r>
              <a:rPr lang="en-US" altLang="zh-CN" sz="1400" dirty="0" smtClean="0">
                <a:sym typeface="Wingdings" pitchFamily="2" charset="2"/>
              </a:rPr>
              <a:t>answer(42)</a:t>
            </a:r>
            <a:r>
              <a:rPr lang="zh-CN" altLang="en-US" sz="1400" dirty="0" smtClean="0">
                <a:sym typeface="Wingdings" pitchFamily="2" charset="2"/>
              </a:rPr>
              <a:t>之后执行；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4104456" cy="27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Others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smtClean="0">
                <a:hlinkClick r:id="rId3"/>
              </a:rPr>
              <a:t>False Sharing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endParaRPr lang="en-US" altLang="zh-CN" sz="2000" dirty="0" smtClean="0">
              <a:hlinkClick r:id="rId4"/>
            </a:endParaRPr>
          </a:p>
          <a:p>
            <a:endParaRPr lang="en-US" altLang="zh-CN" sz="2000" dirty="0" smtClean="0">
              <a:hlinkClick r:id="rId4"/>
            </a:endParaRPr>
          </a:p>
          <a:p>
            <a:endParaRPr lang="en-US" altLang="zh-CN" sz="2000" dirty="0">
              <a:hlinkClick r:id="rId4"/>
            </a:endParaRPr>
          </a:p>
          <a:p>
            <a:endParaRPr lang="en-US" altLang="zh-CN" sz="2000" dirty="0" smtClean="0">
              <a:hlinkClick r:id="rId4"/>
            </a:endParaRPr>
          </a:p>
          <a:p>
            <a:r>
              <a:rPr lang="en-US" altLang="zh-CN" sz="2000" dirty="0" smtClean="0">
                <a:hlinkClick r:id="rId4"/>
              </a:rPr>
              <a:t>Distributed Read-Write </a:t>
            </a:r>
            <a:r>
              <a:rPr lang="en-US" altLang="zh-CN" sz="2000" dirty="0" err="1" smtClean="0">
                <a:hlinkClick r:id="rId4"/>
              </a:rPr>
              <a:t>Mutex</a:t>
            </a:r>
            <a:endParaRPr lang="en-US" altLang="zh-CN" sz="20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endParaRPr lang="en-US" altLang="zh-CN" sz="2000" dirty="0" smtClean="0">
              <a:hlinkClick r:id="rId5"/>
            </a:endParaRPr>
          </a:p>
          <a:p>
            <a:endParaRPr lang="en-US" altLang="zh-CN" sz="2000" dirty="0">
              <a:hlinkClick r:id="rId5"/>
            </a:endParaRPr>
          </a:p>
          <a:p>
            <a:endParaRPr lang="en-US" altLang="zh-CN" sz="2000" dirty="0" smtClean="0">
              <a:hlinkClick r:id="rId5"/>
            </a:endParaRPr>
          </a:p>
          <a:p>
            <a:r>
              <a:rPr lang="en-US" altLang="zh-CN" sz="2000" dirty="0" smtClean="0">
                <a:hlinkClick r:id="rId5"/>
              </a:rPr>
              <a:t>Per-Processor Data</a:t>
            </a:r>
            <a:endParaRPr lang="en-US" altLang="zh-CN" sz="20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600400" cy="24679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17032"/>
            <a:ext cx="4248472" cy="24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Parallel Programming</a:t>
            </a:r>
            <a:r>
              <a:rPr lang="zh-CN" altLang="en-US" sz="3600" dirty="0" smtClean="0">
                <a:latin typeface="+mj-ea"/>
              </a:rPr>
              <a:t>，未完待续</a:t>
            </a:r>
            <a:r>
              <a:rPr lang="en-US" altLang="zh-CN" sz="3600" dirty="0" smtClean="0">
                <a:latin typeface="+mj-ea"/>
              </a:rPr>
              <a:t>...</a:t>
            </a:r>
            <a:endParaRPr lang="zh-CN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1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</a:t>
            </a:r>
            <a:r>
              <a:rPr lang="zh-CN" altLang="en-US" dirty="0" smtClean="0"/>
              <a:t>综合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>
                <a:hlinkClick r:id="rId2"/>
              </a:rPr>
              <a:t>Intel </a:t>
            </a:r>
            <a:r>
              <a:rPr lang="en-US" altLang="zh-CN" sz="1400" dirty="0">
                <a:hlinkClick r:id="rId2"/>
              </a:rPr>
              <a:t>64 and IA-32 Architectures Software Developer’s Manual Combined Volumes:1, 2A, 2B, 2C, 3A, 3B, and </a:t>
            </a:r>
            <a:r>
              <a:rPr lang="en-US" altLang="zh-CN" sz="1400" dirty="0" smtClean="0">
                <a:hlinkClick r:id="rId2"/>
              </a:rPr>
              <a:t>3C</a:t>
            </a:r>
            <a:endParaRPr lang="en-US" altLang="zh-CN" sz="1400" dirty="0" smtClean="0"/>
          </a:p>
          <a:p>
            <a:r>
              <a:rPr lang="en-US" altLang="zh-CN" sz="1400" dirty="0">
                <a:hlinkClick r:id="rId3" action="ppaction://hlinkfile"/>
              </a:rPr>
              <a:t>AMD64 Architecture Programmers Manual Volume 1 System </a:t>
            </a:r>
            <a:r>
              <a:rPr lang="en-US" altLang="zh-CN" sz="1400" dirty="0" smtClean="0">
                <a:hlinkClick r:id="rId3" action="ppaction://hlinkfile"/>
              </a:rPr>
              <a:t>Programming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AMD64 Architecture Programmers Manual Volume 2 System </a:t>
            </a:r>
            <a:r>
              <a:rPr lang="en-US" altLang="zh-CN" sz="1400" dirty="0" smtClean="0">
                <a:hlinkClick r:id="rId4"/>
              </a:rPr>
              <a:t>Programming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5"/>
              </a:rPr>
              <a:t>MYTHBUSTING </a:t>
            </a:r>
            <a:r>
              <a:rPr lang="en-US" altLang="zh-CN" sz="1400" dirty="0">
                <a:hlinkClick r:id="rId5"/>
              </a:rPr>
              <a:t>MODERN HARDWARE TO GAIN “MECHANICAL SYMPATHY”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r>
              <a:rPr lang="en-US" altLang="zh-CN" sz="1400" dirty="0">
                <a:hlinkClick r:id="rId6"/>
              </a:rPr>
              <a:t>Performance Tuning for CPU(Marat </a:t>
            </a:r>
            <a:r>
              <a:rPr lang="en-US" altLang="zh-CN" sz="1400" dirty="0" err="1">
                <a:hlinkClick r:id="rId6"/>
              </a:rPr>
              <a:t>Dukhan</a:t>
            </a:r>
            <a:r>
              <a:rPr lang="en-US" altLang="zh-CN" sz="1400" dirty="0">
                <a:hlinkClick r:id="rId6"/>
              </a:rPr>
              <a:t>)</a:t>
            </a:r>
            <a:endParaRPr lang="en-US" altLang="zh-CN" sz="1400" dirty="0"/>
          </a:p>
          <a:p>
            <a:r>
              <a:rPr lang="en-US" altLang="zh-CN" sz="1400" dirty="0" smtClean="0"/>
              <a:t>Understanding The Linux Kernel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Edition</a:t>
            </a:r>
          </a:p>
          <a:p>
            <a:r>
              <a:rPr lang="en-US" altLang="zh-CN" sz="1400" dirty="0">
                <a:hlinkClick r:id="rId7"/>
              </a:rPr>
              <a:t>Working Draft, Standard for </a:t>
            </a:r>
            <a:r>
              <a:rPr lang="en-US" altLang="zh-CN" sz="1400" dirty="0" smtClean="0">
                <a:hlinkClick r:id="rId7"/>
              </a:rPr>
              <a:t>Programming Language </a:t>
            </a:r>
            <a:r>
              <a:rPr lang="en-US" altLang="zh-CN" sz="1400" dirty="0">
                <a:hlinkClick r:id="rId7"/>
              </a:rPr>
              <a:t>C</a:t>
            </a:r>
            <a:r>
              <a:rPr lang="en-US" altLang="zh-CN" sz="1400" dirty="0" smtClean="0">
                <a:hlinkClick r:id="rId7"/>
              </a:rPr>
              <a:t>++</a:t>
            </a:r>
            <a:endParaRPr lang="en-US" altLang="zh-CN" sz="1400" dirty="0" smtClean="0"/>
          </a:p>
          <a:p>
            <a:r>
              <a:rPr lang="en-US" altLang="zh-CN" sz="1400" dirty="0"/>
              <a:t>The Art of Multiprocessor </a:t>
            </a:r>
            <a:r>
              <a:rPr lang="en-US" altLang="zh-CN" sz="1400" dirty="0" smtClean="0"/>
              <a:t>Programming</a:t>
            </a:r>
          </a:p>
          <a:p>
            <a:r>
              <a:rPr lang="en-US" altLang="zh-CN" sz="1400" dirty="0">
                <a:hlinkClick r:id="rId8"/>
              </a:rPr>
              <a:t>Nehalem - Everything You Need to Know about Intel's New </a:t>
            </a:r>
            <a:r>
              <a:rPr lang="en-US" altLang="zh-CN" sz="1400" dirty="0" smtClean="0">
                <a:hlinkClick r:id="rId8"/>
              </a:rPr>
              <a:t>Architecture</a:t>
            </a:r>
            <a:endParaRPr lang="en-US" altLang="zh-CN" sz="1400" dirty="0"/>
          </a:p>
          <a:p>
            <a:r>
              <a:rPr lang="en-US" altLang="zh-CN" sz="1400" dirty="0">
                <a:hlinkClick r:id="rId9"/>
              </a:rPr>
              <a:t>Intel Core i7 (Nehalem): Architecture By AMD?</a:t>
            </a:r>
            <a:r>
              <a:rPr lang="en-US" altLang="zh-CN" sz="1400" dirty="0"/>
              <a:t> 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508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Performance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49" y="1567333"/>
            <a:ext cx="6537502" cy="4525963"/>
          </a:xfrm>
        </p:spPr>
      </p:pic>
    </p:spTree>
    <p:extLst>
      <p:ext uri="{BB962C8B-B14F-4D97-AF65-F5344CB8AC3E}">
        <p14:creationId xmlns:p14="http://schemas.microsoft.com/office/powerpoint/2010/main" val="1894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Reference-CPU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u="sng" dirty="0">
                <a:hlinkClick r:id="rId3"/>
              </a:rPr>
              <a:t>Cache Coherence Protocols</a:t>
            </a:r>
            <a:endParaRPr lang="en-US" altLang="zh-CN" sz="1400" dirty="0"/>
          </a:p>
          <a:p>
            <a:r>
              <a:rPr lang="zh-CN" altLang="en-US" sz="1400" dirty="0">
                <a:hlinkClick r:id="rId4"/>
              </a:rPr>
              <a:t>高速缓存（</a:t>
            </a:r>
            <a:r>
              <a:rPr lang="en-US" altLang="zh-CN" sz="1400" u="sng" dirty="0">
                <a:hlinkClick r:id="rId4"/>
              </a:rPr>
              <a:t>Cache Memory</a:t>
            </a:r>
            <a:r>
              <a:rPr lang="zh-CN" altLang="en-US" sz="1400" dirty="0">
                <a:hlinkClick r:id="rId4"/>
              </a:rPr>
              <a:t>）</a:t>
            </a:r>
            <a:endParaRPr lang="en-US" altLang="zh-CN" sz="1400" dirty="0"/>
          </a:p>
          <a:p>
            <a:r>
              <a:rPr lang="en-US" altLang="zh-CN" sz="1400" dirty="0" smtClean="0">
                <a:hlinkClick r:id="rId5"/>
              </a:rPr>
              <a:t>Cache(268 Pages)</a:t>
            </a:r>
            <a:endParaRPr lang="en-US" altLang="zh-CN" sz="1400" dirty="0" smtClean="0"/>
          </a:p>
          <a:p>
            <a:r>
              <a:rPr lang="en-US" altLang="zh-CN" sz="1400" dirty="0">
                <a:hlinkClick r:id="rId6"/>
              </a:rPr>
              <a:t>Cache: a place for concealment and </a:t>
            </a:r>
            <a:r>
              <a:rPr lang="en-US" altLang="zh-CN" sz="1400" dirty="0" smtClean="0">
                <a:hlinkClick r:id="rId6"/>
              </a:rPr>
              <a:t>safekeeping</a:t>
            </a:r>
            <a:endParaRPr lang="en-US" altLang="zh-CN" sz="1400" dirty="0" smtClean="0"/>
          </a:p>
          <a:p>
            <a:r>
              <a:rPr lang="en-US" altLang="zh-CN" sz="1400" dirty="0">
                <a:hlinkClick r:id="rId7"/>
              </a:rPr>
              <a:t>Gallery of Processor Cache Effects</a:t>
            </a:r>
            <a:endParaRPr lang="en-US" altLang="zh-CN" sz="1400" dirty="0"/>
          </a:p>
          <a:p>
            <a:r>
              <a:rPr lang="en-US" altLang="zh-CN" sz="1400" dirty="0">
                <a:hlinkClick r:id="rId8"/>
              </a:rPr>
              <a:t>Getting Physical With Memory</a:t>
            </a:r>
            <a:endParaRPr lang="en-US" altLang="zh-CN" sz="1400" dirty="0"/>
          </a:p>
          <a:p>
            <a:r>
              <a:rPr lang="en-US" altLang="zh-CN" sz="1400" dirty="0">
                <a:hlinkClick r:id="rId9"/>
              </a:rPr>
              <a:t>Intel’s </a:t>
            </a:r>
            <a:r>
              <a:rPr lang="en-US" altLang="zh-CN" sz="1400" dirty="0" err="1">
                <a:hlinkClick r:id="rId9"/>
              </a:rPr>
              <a:t>Haswell</a:t>
            </a:r>
            <a:r>
              <a:rPr lang="en-US" altLang="zh-CN" sz="1400" dirty="0">
                <a:hlinkClick r:id="rId9"/>
              </a:rPr>
              <a:t> CPU </a:t>
            </a:r>
            <a:r>
              <a:rPr lang="en-US" altLang="zh-CN" sz="1400" dirty="0" smtClean="0">
                <a:hlinkClick r:id="rId9"/>
              </a:rPr>
              <a:t>Microarchitecture</a:t>
            </a:r>
            <a:endParaRPr lang="en-US" altLang="zh-CN" sz="1400" dirty="0" smtClean="0"/>
          </a:p>
          <a:p>
            <a:r>
              <a:rPr lang="en-US" altLang="zh-CN" sz="1400" dirty="0">
                <a:hlinkClick r:id="rId10"/>
              </a:rPr>
              <a:t>Introduction of Cache Memory</a:t>
            </a:r>
            <a:endParaRPr lang="zh-CN" altLang="en-US" sz="1400" dirty="0"/>
          </a:p>
          <a:p>
            <a:r>
              <a:rPr lang="en-US" altLang="zh-CN" sz="1400" dirty="0" smtClean="0">
                <a:hlinkClick r:id="rId11" action="ppaction://hlinkfile"/>
              </a:rPr>
              <a:t>CPU </a:t>
            </a:r>
            <a:r>
              <a:rPr lang="en-US" altLang="zh-CN" sz="1400" dirty="0">
                <a:hlinkClick r:id="rId11" action="ppaction://hlinkfile"/>
              </a:rPr>
              <a:t>Cache Flushing </a:t>
            </a:r>
            <a:r>
              <a:rPr lang="en-US" altLang="zh-CN" sz="1400" dirty="0" smtClean="0">
                <a:hlinkClick r:id="rId11" action="ppaction://hlinkfile"/>
              </a:rPr>
              <a:t>Fallacy</a:t>
            </a:r>
            <a:endParaRPr lang="en-US" altLang="zh-CN" sz="1400" dirty="0" smtClean="0"/>
          </a:p>
          <a:p>
            <a:r>
              <a:rPr lang="en-US" altLang="zh-CN" sz="1400" u="sng" dirty="0">
                <a:hlinkClick r:id="rId12"/>
              </a:rPr>
              <a:t>Multiprocessor Cache </a:t>
            </a:r>
            <a:r>
              <a:rPr lang="en-US" altLang="zh-CN" sz="1400" u="sng" dirty="0" smtClean="0">
                <a:hlinkClick r:id="rId12"/>
              </a:rPr>
              <a:t>Coherence</a:t>
            </a:r>
            <a:endParaRPr lang="en-US" altLang="zh-CN" sz="1400" u="sng" dirty="0" smtClean="0"/>
          </a:p>
          <a:p>
            <a:r>
              <a:rPr lang="en-US" altLang="zh-CN" sz="1400" dirty="0">
                <a:hlinkClick r:id="rId13"/>
              </a:rPr>
              <a:t>Understanding the CPU Cache</a:t>
            </a:r>
            <a:endParaRPr lang="en-US" altLang="zh-CN" sz="1400" dirty="0"/>
          </a:p>
          <a:p>
            <a:r>
              <a:rPr lang="en-US" altLang="zh-CN" sz="1400" u="sng" dirty="0" smtClean="0">
                <a:hlinkClick r:id="rId14"/>
              </a:rPr>
              <a:t>What </a:t>
            </a:r>
            <a:r>
              <a:rPr lang="en-US" altLang="zh-CN" sz="1400" u="sng" dirty="0">
                <a:hlinkClick r:id="rId14"/>
              </a:rPr>
              <a:t>Every Programmer Should Know About Memory</a:t>
            </a:r>
            <a:r>
              <a:rPr lang="en-US" altLang="zh-CN" sz="1400" dirty="0">
                <a:hlinkClick r:id="rId14"/>
              </a:rPr>
              <a:t> - Akkadia.org</a:t>
            </a:r>
            <a:endParaRPr lang="en-US" altLang="zh-CN" sz="1400" dirty="0"/>
          </a:p>
          <a:p>
            <a:r>
              <a:rPr lang="en-US" altLang="zh-CN" sz="1400" dirty="0">
                <a:ea typeface="宋体" charset="-122"/>
              </a:rPr>
              <a:t>What Programmer Should Know about Memory </a:t>
            </a:r>
            <a:r>
              <a:rPr lang="en-US" altLang="zh-CN" sz="1400" dirty="0" smtClean="0">
                <a:ea typeface="宋体" charset="-122"/>
              </a:rPr>
              <a:t>Consistence</a:t>
            </a:r>
          </a:p>
        </p:txBody>
      </p:sp>
    </p:spTree>
    <p:extLst>
      <p:ext uri="{BB962C8B-B14F-4D97-AF65-F5344CB8AC3E}">
        <p14:creationId xmlns:p14="http://schemas.microsoft.com/office/powerpoint/2010/main" val="32837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Reference-Atomic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hlinkClick r:id="rId2"/>
              </a:rPr>
              <a:t>An attempt to illustrate differences between memory ordering and atomic </a:t>
            </a:r>
            <a:r>
              <a:rPr lang="en-US" altLang="zh-CN" sz="1400" dirty="0" smtClean="0">
                <a:hlinkClick r:id="rId2"/>
              </a:rPr>
              <a:t>access</a:t>
            </a:r>
            <a:endParaRPr lang="en-US" altLang="zh-CN" sz="1400" dirty="0" smtClean="0"/>
          </a:p>
          <a:p>
            <a:r>
              <a:rPr lang="en-US" altLang="zh-CN" sz="1400" dirty="0">
                <a:hlinkClick r:id="rId3"/>
              </a:rPr>
              <a:t>Anatomy of Linux synchronization </a:t>
            </a:r>
            <a:r>
              <a:rPr lang="en-US" altLang="zh-CN" sz="1400" dirty="0" smtClean="0">
                <a:hlinkClick r:id="rId3"/>
              </a:rPr>
              <a:t>methods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Atomic </a:t>
            </a:r>
            <a:r>
              <a:rPr lang="en-US" altLang="zh-CN" sz="1400" dirty="0" err="1">
                <a:hlinkClick r:id="rId4"/>
              </a:rPr>
              <a:t>Builtins</a:t>
            </a:r>
            <a:r>
              <a:rPr lang="en-US" altLang="zh-CN" sz="1400" dirty="0">
                <a:hlinkClick r:id="rId4"/>
              </a:rPr>
              <a:t> - Using the GNU Compiler Collection (GCC</a:t>
            </a:r>
            <a:r>
              <a:rPr lang="en-US" altLang="zh-CN" sz="1400" dirty="0" smtClean="0">
                <a:hlinkClick r:id="rId4"/>
              </a:rPr>
              <a:t>)</a:t>
            </a:r>
            <a:endParaRPr lang="en-US" altLang="zh-CN" sz="1400" dirty="0" smtClean="0"/>
          </a:p>
          <a:p>
            <a:r>
              <a:rPr lang="en-US" altLang="zh-CN" sz="1400" dirty="0">
                <a:hlinkClick r:id="rId5" tooltip="Permalink to Atomic vs. Non-Atomic Operations"/>
              </a:rPr>
              <a:t>Atomic vs. Non-Atomic </a:t>
            </a:r>
            <a:r>
              <a:rPr lang="en-US" altLang="zh-CN" sz="1400" dirty="0" smtClean="0">
                <a:hlinkClick r:id="rId5" tooltip="Permalink to Atomic vs. Non-Atomic Operations"/>
              </a:rPr>
              <a:t>Operations</a:t>
            </a:r>
            <a:endParaRPr lang="en-US" altLang="zh-CN" sz="1400" dirty="0" smtClean="0"/>
          </a:p>
          <a:p>
            <a:r>
              <a:rPr lang="en-US" altLang="zh-CN" sz="1400" dirty="0">
                <a:hlinkClick r:id="rId6"/>
              </a:rPr>
              <a:t>Understanding Atomic Operations</a:t>
            </a:r>
            <a:endParaRPr lang="en-US" altLang="zh-CN" sz="1400" dirty="0"/>
          </a:p>
          <a:p>
            <a:r>
              <a:rPr lang="en-US" altLang="zh-CN" sz="1400" dirty="0">
                <a:hlinkClick r:id="rId7" action="ppaction://hlinkfile"/>
              </a:rPr>
              <a:t>Validating Memory Barriers and </a:t>
            </a:r>
            <a:r>
              <a:rPr lang="en-US" altLang="zh-CN" sz="1400" dirty="0" smtClean="0">
                <a:hlinkClick r:id="rId7" action="ppaction://hlinkfile"/>
              </a:rPr>
              <a:t>Atomic Instructions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5743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Reference-Memory Ordering(1)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>
                <a:hlinkClick r:id="rId2"/>
              </a:rPr>
              <a:t>Acquire and Release Semantics</a:t>
            </a:r>
            <a:endParaRPr lang="en-US" altLang="zh-CN" sz="1200" dirty="0" smtClean="0"/>
          </a:p>
          <a:p>
            <a:r>
              <a:rPr lang="en-US" altLang="zh-CN" sz="1200" dirty="0">
                <a:hlinkClick r:id="rId3"/>
              </a:rPr>
              <a:t>An attempt to illustrate differences between memory ordering and atomic </a:t>
            </a:r>
            <a:r>
              <a:rPr lang="en-US" altLang="zh-CN" sz="1200" dirty="0" smtClean="0">
                <a:hlinkClick r:id="rId3"/>
              </a:rPr>
              <a:t>access</a:t>
            </a:r>
            <a:endParaRPr lang="en-US" altLang="zh-CN" sz="1200" dirty="0" smtClean="0"/>
          </a:p>
          <a:p>
            <a:r>
              <a:rPr lang="en-US" altLang="zh-CN" sz="1200" dirty="0">
                <a:hlinkClick r:id="rId4"/>
              </a:rPr>
              <a:t>what is a store buffer</a:t>
            </a:r>
            <a:r>
              <a:rPr lang="en-US" altLang="zh-CN" sz="1200" dirty="0" smtClean="0">
                <a:hlinkClick r:id="rId4"/>
              </a:rPr>
              <a:t>?</a:t>
            </a:r>
            <a:endParaRPr lang="en-US" altLang="zh-CN" sz="1200" dirty="0" smtClean="0"/>
          </a:p>
          <a:p>
            <a:r>
              <a:rPr lang="en-US" altLang="zh-CN" sz="1200" dirty="0">
                <a:hlinkClick r:id="rId5"/>
              </a:rPr>
              <a:t>Which is a better write barrier on x86: </a:t>
            </a:r>
            <a:r>
              <a:rPr lang="en-US" altLang="zh-CN" sz="1200" dirty="0" err="1">
                <a:hlinkClick r:id="rId5"/>
              </a:rPr>
              <a:t>lock+addl</a:t>
            </a:r>
            <a:r>
              <a:rPr lang="en-US" altLang="zh-CN" sz="1200" dirty="0">
                <a:hlinkClick r:id="rId5"/>
              </a:rPr>
              <a:t> or </a:t>
            </a:r>
            <a:r>
              <a:rPr lang="en-US" altLang="zh-CN" sz="1200" dirty="0" err="1">
                <a:hlinkClick r:id="rId5"/>
              </a:rPr>
              <a:t>xchgl</a:t>
            </a:r>
            <a:r>
              <a:rPr lang="en-US" altLang="zh-CN" sz="1200" dirty="0">
                <a:hlinkClick r:id="rId5"/>
              </a:rPr>
              <a:t>?</a:t>
            </a:r>
            <a:endParaRPr lang="en-US" altLang="zh-CN" sz="1200" dirty="0"/>
          </a:p>
          <a:p>
            <a:r>
              <a:rPr lang="en-US" altLang="zh-CN" sz="1200" dirty="0">
                <a:hlinkClick r:id="rId6"/>
              </a:rPr>
              <a:t>Relative performance of swap </a:t>
            </a:r>
            <a:r>
              <a:rPr lang="en-US" altLang="zh-CN" sz="1200" dirty="0" err="1">
                <a:hlinkClick r:id="rId6"/>
              </a:rPr>
              <a:t>vs</a:t>
            </a:r>
            <a:r>
              <a:rPr lang="en-US" altLang="zh-CN" sz="1200" dirty="0">
                <a:hlinkClick r:id="rId6"/>
              </a:rPr>
              <a:t> compare-and-swap locks on x86</a:t>
            </a:r>
            <a:endParaRPr lang="en-US" altLang="zh-CN" sz="1200" dirty="0"/>
          </a:p>
          <a:p>
            <a:pPr fontAlgn="base"/>
            <a:r>
              <a:rPr lang="en-US" altLang="zh-CN" sz="1200" dirty="0">
                <a:hlinkClick r:id="rId7"/>
              </a:rPr>
              <a:t>difference in </a:t>
            </a:r>
            <a:r>
              <a:rPr lang="en-US" altLang="zh-CN" sz="1200" dirty="0" err="1">
                <a:hlinkClick r:id="rId7"/>
              </a:rPr>
              <a:t>mfence</a:t>
            </a:r>
            <a:r>
              <a:rPr lang="en-US" altLang="zh-CN" sz="1200" dirty="0">
                <a:hlinkClick r:id="rId7"/>
              </a:rPr>
              <a:t> and </a:t>
            </a:r>
            <a:r>
              <a:rPr lang="en-US" altLang="zh-CN" sz="1200" dirty="0" err="1">
                <a:hlinkClick r:id="rId7"/>
              </a:rPr>
              <a:t>asm</a:t>
            </a:r>
            <a:r>
              <a:rPr lang="en-US" altLang="zh-CN" sz="1200" dirty="0">
                <a:hlinkClick r:id="rId7"/>
              </a:rPr>
              <a:t> volatile (“” : : : “memory</a:t>
            </a:r>
            <a:r>
              <a:rPr lang="en-US" altLang="zh-CN" sz="1200" dirty="0" smtClean="0">
                <a:hlinkClick r:id="rId7"/>
              </a:rPr>
              <a:t>”)</a:t>
            </a:r>
            <a:endParaRPr lang="en-US" altLang="zh-CN" sz="1200" dirty="0" smtClean="0"/>
          </a:p>
          <a:p>
            <a:pPr fontAlgn="base"/>
            <a:r>
              <a:rPr lang="en-US" altLang="zh-CN" sz="1200" dirty="0">
                <a:hlinkClick r:id="rId8"/>
              </a:rPr>
              <a:t>Inline Assembly</a:t>
            </a:r>
            <a:endParaRPr lang="en-US" altLang="zh-CN" sz="1200" dirty="0"/>
          </a:p>
          <a:p>
            <a:r>
              <a:rPr lang="en-US" altLang="zh-CN" sz="1200" dirty="0" smtClean="0">
                <a:hlinkClick r:id="rId9"/>
              </a:rPr>
              <a:t>Intel </a:t>
            </a:r>
            <a:r>
              <a:rPr lang="en-US" altLang="zh-CN" sz="1200" dirty="0">
                <a:hlinkClick r:id="rId9"/>
              </a:rPr>
              <a:t>memory ordering, fence instructions, and atomic operations</a:t>
            </a:r>
            <a:r>
              <a:rPr lang="en-US" altLang="zh-CN" sz="1200" dirty="0" smtClean="0">
                <a:hlinkClick r:id="rId9"/>
              </a:rPr>
              <a:t>.</a:t>
            </a:r>
            <a:endParaRPr lang="en-US" altLang="zh-CN" sz="1200" dirty="0" smtClean="0"/>
          </a:p>
          <a:p>
            <a:r>
              <a:rPr lang="en-US" altLang="zh-CN" sz="1200" dirty="0">
                <a:hlinkClick r:id="rId10"/>
              </a:rPr>
              <a:t>Intel’s ‘</a:t>
            </a:r>
            <a:r>
              <a:rPr lang="en-US" altLang="zh-CN" sz="1200" dirty="0" err="1">
                <a:hlinkClick r:id="rId10"/>
              </a:rPr>
              <a:t>cmpxchg</a:t>
            </a:r>
            <a:r>
              <a:rPr lang="en-US" altLang="zh-CN" sz="1200" dirty="0">
                <a:hlinkClick r:id="rId10"/>
              </a:rPr>
              <a:t>’ instruction</a:t>
            </a:r>
            <a:endParaRPr lang="en-US" altLang="zh-CN" sz="1200" dirty="0" smtClean="0"/>
          </a:p>
          <a:p>
            <a:r>
              <a:rPr lang="en-US" altLang="zh-CN" sz="1200" dirty="0">
                <a:hlinkClick r:id="rId11" action="ppaction://hlinkfile"/>
              </a:rPr>
              <a:t>Lockless Programming Considerations for Xbox </a:t>
            </a:r>
            <a:r>
              <a:rPr lang="en-US" altLang="zh-CN" sz="1200" dirty="0" smtClean="0">
                <a:hlinkClick r:id="rId11" action="ppaction://hlinkfile"/>
              </a:rPr>
              <a:t>360 and </a:t>
            </a:r>
            <a:r>
              <a:rPr lang="en-US" altLang="zh-CN" sz="1200" dirty="0">
                <a:hlinkClick r:id="rId11" action="ppaction://hlinkfile"/>
              </a:rPr>
              <a:t>Microsoft </a:t>
            </a:r>
            <a:r>
              <a:rPr lang="en-US" altLang="zh-CN" sz="1200" dirty="0" smtClean="0">
                <a:hlinkClick r:id="rId11" action="ppaction://hlinkfile"/>
              </a:rPr>
              <a:t>Windows</a:t>
            </a:r>
            <a:endParaRPr lang="en-US" altLang="zh-CN" sz="1200" dirty="0" smtClean="0"/>
          </a:p>
          <a:p>
            <a:r>
              <a:rPr lang="en-US" altLang="zh-CN" sz="1200" dirty="0">
                <a:hlinkClick r:id="rId12" action="ppaction://hlinkfile"/>
              </a:rPr>
              <a:t>Write </a:t>
            </a:r>
            <a:r>
              <a:rPr lang="en-US" altLang="zh-CN" sz="1200" dirty="0" smtClean="0">
                <a:hlinkClick r:id="rId12" action="ppaction://hlinkfile"/>
              </a:rPr>
              <a:t>Combining</a:t>
            </a:r>
            <a:endParaRPr lang="en-US" altLang="zh-CN" sz="1200" dirty="0" smtClean="0"/>
          </a:p>
          <a:p>
            <a:r>
              <a:rPr lang="en-US" altLang="zh-CN" sz="1200" u="sng" dirty="0">
                <a:hlinkClick r:id="rId13"/>
              </a:rPr>
              <a:t>Memory barriers: a hardware view for software </a:t>
            </a:r>
            <a:r>
              <a:rPr lang="en-US" altLang="zh-CN" sz="1200" u="sng" dirty="0" smtClean="0">
                <a:hlinkClick r:id="rId13"/>
              </a:rPr>
              <a:t>hackers</a:t>
            </a:r>
            <a:endParaRPr lang="en-US" altLang="zh-CN" sz="1200" u="sng" dirty="0" smtClean="0"/>
          </a:p>
          <a:p>
            <a:r>
              <a:rPr lang="en-US" altLang="zh-CN" sz="1200" dirty="0">
                <a:hlinkClick r:id="rId14" tooltip="Permalink to Memory Barriers Are Like Source Control Operations"/>
              </a:rPr>
              <a:t>Memory Barriers Are Like Source Control </a:t>
            </a:r>
            <a:r>
              <a:rPr lang="en-US" altLang="zh-CN" sz="1200" dirty="0" smtClean="0">
                <a:hlinkClick r:id="rId14" tooltip="Permalink to Memory Barriers Are Like Source Control Operations"/>
              </a:rPr>
              <a:t>Operations</a:t>
            </a:r>
            <a:endParaRPr lang="en-US" altLang="zh-CN" sz="1200" dirty="0"/>
          </a:p>
          <a:p>
            <a:r>
              <a:rPr lang="en-US" altLang="zh-CN" sz="1200" dirty="0">
                <a:hlinkClick r:id="rId15" tooltip="Permalink to Memory Ordering at Compile Time"/>
              </a:rPr>
              <a:t>Memory Ordering at Compile Time</a:t>
            </a:r>
            <a:endParaRPr lang="en-US" altLang="zh-CN" sz="1200" dirty="0"/>
          </a:p>
          <a:p>
            <a:r>
              <a:rPr lang="en-US" altLang="zh-CN" sz="1200" dirty="0">
                <a:hlinkClick r:id="rId16" tooltip="Permalink to Memory Reordering Caught in the Act"/>
              </a:rPr>
              <a:t>Memory Reordering Caught in the Act</a:t>
            </a:r>
            <a:endParaRPr lang="en-US" altLang="zh-CN" sz="1200" dirty="0"/>
          </a:p>
          <a:p>
            <a:r>
              <a:rPr lang="en-US" altLang="zh-CN" sz="1200" u="sng" dirty="0">
                <a:hlinkClick r:id="rId17"/>
              </a:rPr>
              <a:t>Memory barriers</a:t>
            </a:r>
            <a:r>
              <a:rPr lang="en-US" altLang="zh-CN" sz="1200" dirty="0">
                <a:hlinkClick r:id="rId17"/>
              </a:rPr>
              <a:t> - The </a:t>
            </a:r>
            <a:r>
              <a:rPr lang="en-US" altLang="zh-CN" sz="1200" u="sng" dirty="0">
                <a:hlinkClick r:id="rId17"/>
              </a:rPr>
              <a:t>Linux Kernel</a:t>
            </a:r>
            <a:r>
              <a:rPr lang="en-US" altLang="zh-CN" sz="1200" dirty="0">
                <a:hlinkClick r:id="rId17"/>
              </a:rPr>
              <a:t> </a:t>
            </a:r>
            <a:r>
              <a:rPr lang="en-US" altLang="zh-CN" sz="1200" dirty="0" smtClean="0">
                <a:hlinkClick r:id="rId17"/>
              </a:rPr>
              <a:t>Archives</a:t>
            </a:r>
            <a:endParaRPr lang="en-US" altLang="zh-CN" sz="1200" dirty="0" smtClean="0"/>
          </a:p>
          <a:p>
            <a:r>
              <a:rPr lang="en-US" altLang="zh-CN" sz="1200" dirty="0">
                <a:hlinkClick r:id="rId18" action="ppaction://hlinkfile"/>
              </a:rPr>
              <a:t>Understanding Memory Ordering</a:t>
            </a:r>
            <a:endParaRPr lang="en-US" altLang="zh-CN" sz="1200" dirty="0"/>
          </a:p>
          <a:p>
            <a:r>
              <a:rPr lang="en-US" altLang="zh-CN" sz="1200" dirty="0">
                <a:hlinkClick r:id="rId19" tooltip="Permalink to Weak vs. Strong Memory Models"/>
              </a:rPr>
              <a:t>Weak vs. Strong Memory </a:t>
            </a:r>
            <a:r>
              <a:rPr lang="en-US" altLang="zh-CN" sz="1200" dirty="0" smtClean="0">
                <a:hlinkClick r:id="rId19" tooltip="Permalink to Weak vs. Strong Memory Models"/>
              </a:rPr>
              <a:t>Models</a:t>
            </a:r>
            <a:endParaRPr lang="en-US" altLang="zh-CN" sz="1200" dirty="0" smtClean="0"/>
          </a:p>
          <a:p>
            <a:r>
              <a:rPr lang="en-US" altLang="zh-CN" sz="1200" dirty="0">
                <a:hlinkClick r:id="rId20" action="ppaction://hlinkfile"/>
              </a:rPr>
              <a:t>Who ordered memory fences on an x86</a:t>
            </a:r>
            <a:r>
              <a:rPr lang="en-US" altLang="zh-CN" sz="1200" dirty="0" smtClean="0">
                <a:hlinkClick r:id="rId20" action="ppaction://hlinkfile"/>
              </a:rPr>
              <a:t>?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950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Reference-Memory Ordering(2)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>
                <a:hlinkClick r:id="rId2"/>
              </a:rPr>
              <a:t>Cambridge Relaxed-Memory Concurrency Group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Who ordered sequential consistency?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The Java Memory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01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Reference-Programming(1)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hlinkClick r:id="rId2" tooltip="Permalink to An Introduction to Lock-Free Programming"/>
              </a:rPr>
              <a:t>An Introduction to Lock-Free </a:t>
            </a:r>
            <a:r>
              <a:rPr lang="en-US" altLang="zh-CN" sz="1400" dirty="0" smtClean="0">
                <a:hlinkClick r:id="rId2" tooltip="Permalink to An Introduction to Lock-Free Programming"/>
              </a:rPr>
              <a:t>Programming</a:t>
            </a:r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Distributed Reader-Writer </a:t>
            </a:r>
            <a:r>
              <a:rPr lang="en-US" altLang="zh-CN" sz="1400" dirty="0" err="1" smtClean="0">
                <a:hlinkClick r:id="rId3"/>
              </a:rPr>
              <a:t>Mutex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Effective Concurrency: Eliminate False Sharing</a:t>
            </a:r>
            <a:endParaRPr lang="en-US" altLang="zh-CN" sz="1400" dirty="0"/>
          </a:p>
          <a:p>
            <a:r>
              <a:rPr lang="en-US" altLang="zh-CN" sz="1400" dirty="0" smtClean="0">
                <a:hlinkClick r:id="rId5"/>
              </a:rPr>
              <a:t>False-sharing</a:t>
            </a:r>
            <a:endParaRPr lang="en-US" altLang="zh-CN" sz="1400" dirty="0" smtClean="0"/>
          </a:p>
          <a:p>
            <a:r>
              <a:rPr lang="en-US" altLang="zh-CN" sz="1400" dirty="0">
                <a:hlinkClick r:id="rId6"/>
              </a:rPr>
              <a:t>False </a:t>
            </a:r>
            <a:r>
              <a:rPr lang="en-US" altLang="zh-CN" sz="1400" dirty="0" smtClean="0">
                <a:hlinkClick r:id="rId6"/>
              </a:rPr>
              <a:t>Sharing</a:t>
            </a:r>
            <a:endParaRPr lang="en-US" altLang="zh-CN" sz="1400" dirty="0"/>
          </a:p>
          <a:p>
            <a:r>
              <a:rPr lang="en-US" altLang="zh-CN" sz="1400" dirty="0">
                <a:hlinkClick r:id="rId7"/>
              </a:rPr>
              <a:t>x86 spinlock using </a:t>
            </a:r>
            <a:r>
              <a:rPr lang="en-US" altLang="zh-CN" sz="1400" dirty="0" err="1">
                <a:hlinkClick r:id="rId7"/>
              </a:rPr>
              <a:t>cmpxchg</a:t>
            </a:r>
            <a:endParaRPr lang="en-US" altLang="zh-CN" sz="1400" dirty="0"/>
          </a:p>
          <a:p>
            <a:r>
              <a:rPr lang="en-US" altLang="zh-CN" sz="1400" dirty="0" err="1">
                <a:hlinkClick r:id="rId8"/>
              </a:rPr>
              <a:t>SetThreadAffinityMask</a:t>
            </a:r>
            <a:r>
              <a:rPr lang="en-US" altLang="zh-CN" sz="1400" dirty="0">
                <a:hlinkClick r:id="rId8"/>
              </a:rPr>
              <a:t> for </a:t>
            </a:r>
            <a:r>
              <a:rPr lang="en-US" altLang="zh-CN" sz="1400" dirty="0" err="1">
                <a:hlinkClick r:id="rId8"/>
              </a:rPr>
              <a:t>unix</a:t>
            </a:r>
            <a:r>
              <a:rPr lang="en-US" altLang="zh-CN" sz="1400" dirty="0">
                <a:hlinkClick r:id="rId8"/>
              </a:rPr>
              <a:t> systems</a:t>
            </a:r>
            <a:endParaRPr lang="en-US" altLang="zh-CN" sz="1400" dirty="0"/>
          </a:p>
          <a:p>
            <a:r>
              <a:rPr lang="en-US" altLang="zh-CN" sz="1400" u="sng" dirty="0">
                <a:hlinkClick r:id="rId9"/>
              </a:rPr>
              <a:t>Lock Free Algorithms</a:t>
            </a:r>
            <a:r>
              <a:rPr lang="en-US" altLang="zh-CN" sz="1400" dirty="0">
                <a:hlinkClick r:id="rId9"/>
              </a:rPr>
              <a:t> - </a:t>
            </a:r>
            <a:r>
              <a:rPr lang="en-US" altLang="zh-CN" sz="1400" dirty="0" err="1">
                <a:hlinkClick r:id="rId9"/>
              </a:rPr>
              <a:t>QCon</a:t>
            </a:r>
            <a:r>
              <a:rPr lang="en-US" altLang="zh-CN" sz="1400" dirty="0">
                <a:hlinkClick r:id="rId9"/>
              </a:rPr>
              <a:t> London</a:t>
            </a:r>
            <a:endParaRPr lang="en-US" altLang="zh-CN" sz="1400" dirty="0"/>
          </a:p>
          <a:p>
            <a:r>
              <a:rPr lang="en-US" altLang="zh-CN" sz="1400" dirty="0">
                <a:hlinkClick r:id="rId10"/>
              </a:rPr>
              <a:t>pause instruction in </a:t>
            </a:r>
            <a:r>
              <a:rPr lang="en-US" altLang="zh-CN" sz="1400" dirty="0" smtClean="0">
                <a:hlinkClick r:id="rId10"/>
              </a:rPr>
              <a:t>x86</a:t>
            </a:r>
            <a:endParaRPr lang="en-US" altLang="zh-CN" sz="1400" dirty="0" smtClean="0"/>
          </a:p>
          <a:p>
            <a:r>
              <a:rPr lang="en-US" altLang="zh-CN" sz="1400" dirty="0">
                <a:hlinkClick r:id="rId11"/>
              </a:rPr>
              <a:t>Per-processor </a:t>
            </a:r>
            <a:r>
              <a:rPr lang="en-US" altLang="zh-CN" sz="1400" dirty="0" smtClean="0">
                <a:hlinkClick r:id="rId11"/>
              </a:rPr>
              <a:t>Data</a:t>
            </a:r>
            <a:endParaRPr lang="en-US" altLang="zh-CN" sz="1400" dirty="0" smtClean="0"/>
          </a:p>
          <a:p>
            <a:r>
              <a:rPr lang="en-US" altLang="zh-CN" sz="1400" dirty="0">
                <a:hlinkClick r:id="rId12"/>
              </a:rPr>
              <a:t>Pointer </a:t>
            </a:r>
            <a:r>
              <a:rPr lang="en-US" altLang="zh-CN" sz="1400" dirty="0" smtClean="0">
                <a:hlinkClick r:id="rId12"/>
              </a:rPr>
              <a:t>Packing</a:t>
            </a:r>
            <a:endParaRPr lang="en-US" altLang="zh-CN" sz="1400" dirty="0" smtClean="0"/>
          </a:p>
          <a:p>
            <a:r>
              <a:rPr lang="en-US" altLang="zh-CN" sz="1400" dirty="0">
                <a:hlinkClick r:id="rId13" action="ppaction://hlinkfile"/>
              </a:rPr>
              <a:t>Spinlocks and Read-Write </a:t>
            </a:r>
            <a:r>
              <a:rPr lang="en-US" altLang="zh-CN" sz="1400" dirty="0" smtClean="0">
                <a:hlinkClick r:id="rId13" action="ppaction://hlinkfile"/>
              </a:rPr>
              <a:t>Locks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14"/>
              </a:rPr>
              <a:t>Spinning</a:t>
            </a:r>
            <a:endParaRPr lang="en-US" altLang="zh-CN" sz="1400" dirty="0" smtClean="0"/>
          </a:p>
          <a:p>
            <a:r>
              <a:rPr lang="en-US" altLang="zh-CN" sz="1400" dirty="0">
                <a:hlinkClick r:id="rId15"/>
              </a:rPr>
              <a:t>What does “rep; </a:t>
            </a:r>
            <a:r>
              <a:rPr lang="en-US" altLang="zh-CN" sz="1400" dirty="0" err="1">
                <a:hlinkClick r:id="rId15"/>
              </a:rPr>
              <a:t>nop</a:t>
            </a:r>
            <a:r>
              <a:rPr lang="en-US" altLang="zh-CN" sz="1400" dirty="0">
                <a:hlinkClick r:id="rId15"/>
              </a:rPr>
              <a:t>;” mean in x86 assembly</a:t>
            </a:r>
            <a:r>
              <a:rPr lang="en-US" altLang="zh-CN" sz="1400" dirty="0" smtClean="0">
                <a:hlinkClick r:id="rId15"/>
              </a:rPr>
              <a:t>?</a:t>
            </a:r>
            <a:endParaRPr lang="en-US" altLang="zh-CN" sz="1400" dirty="0" smtClean="0"/>
          </a:p>
          <a:p>
            <a:r>
              <a:rPr lang="en-US" altLang="zh-CN" sz="1400" dirty="0">
                <a:hlinkClick r:id="rId16"/>
              </a:rPr>
              <a:t>Volatile </a:t>
            </a:r>
            <a:r>
              <a:rPr lang="en-US" altLang="zh-CN" sz="1400" dirty="0" smtClean="0">
                <a:hlinkClick r:id="rId16"/>
              </a:rPr>
              <a:t>variable</a:t>
            </a:r>
            <a:endParaRPr lang="en-US" altLang="zh-CN" sz="1400" dirty="0" smtClean="0"/>
          </a:p>
          <a:p>
            <a:r>
              <a:rPr lang="en-US" altLang="zh-CN" sz="1400" dirty="0">
                <a:hlinkClick r:id="rId17"/>
              </a:rPr>
              <a:t>What are we going to do about </a:t>
            </a:r>
            <a:r>
              <a:rPr lang="en-US" altLang="zh-CN" sz="1400" dirty="0" smtClean="0">
                <a:hlinkClick r:id="rId17"/>
              </a:rPr>
              <a:t>volatile?</a:t>
            </a:r>
            <a:endParaRPr lang="en-US" altLang="zh-CN" sz="1400" dirty="0" smtClean="0"/>
          </a:p>
          <a:p>
            <a:r>
              <a:rPr lang="en-US" altLang="zh-CN" sz="1400" dirty="0">
                <a:hlinkClick r:id="rId18"/>
              </a:rPr>
              <a:t>What Volatile Means in </a:t>
            </a:r>
            <a:r>
              <a:rPr lang="en-US" altLang="zh-CN" sz="1400" dirty="0" smtClean="0">
                <a:hlinkClick r:id="rId18"/>
              </a:rPr>
              <a:t>Java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7913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Reference-Programming(2)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hlinkClick r:id="rId2"/>
              </a:rPr>
              <a:t>Why the </a:t>
            </a:r>
            <a:r>
              <a:rPr lang="en-US" altLang="zh-CN" sz="1400" dirty="0" smtClean="0">
                <a:hlinkClick r:id="rId2"/>
              </a:rPr>
              <a:t>“volatile</a:t>
            </a:r>
            <a:r>
              <a:rPr lang="en-US" altLang="zh-CN" sz="1400" dirty="0">
                <a:hlinkClick r:id="rId2"/>
              </a:rPr>
              <a:t>” type class should not be </a:t>
            </a:r>
            <a:r>
              <a:rPr lang="en-US" altLang="zh-CN" sz="1400" dirty="0" smtClean="0">
                <a:hlinkClick r:id="rId2"/>
              </a:rPr>
              <a:t>used</a:t>
            </a:r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C++ and the Perils of Double-Checked </a:t>
            </a:r>
            <a:r>
              <a:rPr lang="en-US" altLang="zh-CN" sz="1400" dirty="0" smtClean="0">
                <a:hlinkClick r:id="rId3"/>
              </a:rPr>
              <a:t>Locking</a:t>
            </a:r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volatile : Java </a:t>
            </a:r>
            <a:r>
              <a:rPr lang="en-US" altLang="zh-CN" sz="1400" dirty="0" smtClean="0">
                <a:hlinkClick r:id="rId4"/>
              </a:rPr>
              <a:t>Glossary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Volatile </a:t>
            </a:r>
            <a:r>
              <a:rPr lang="en-US" altLang="zh-CN" sz="1400" dirty="0" smtClean="0">
                <a:hlinkClick r:id="rId5"/>
              </a:rPr>
              <a:t>fields</a:t>
            </a:r>
            <a:endParaRPr lang="en-US" altLang="zh-CN" sz="1400" dirty="0"/>
          </a:p>
          <a:p>
            <a:r>
              <a:rPr lang="en-US" altLang="zh-CN" sz="1400" dirty="0">
                <a:hlinkClick r:id="rId6"/>
              </a:rPr>
              <a:t>volatile (C</a:t>
            </a:r>
            <a:r>
              <a:rPr lang="en-US" altLang="zh-CN" sz="1400" dirty="0" smtClean="0">
                <a:hlinkClick r:id="rId6"/>
              </a:rPr>
              <a:t>++)</a:t>
            </a:r>
            <a:endParaRPr lang="en-US" altLang="zh-CN" sz="1400" dirty="0"/>
          </a:p>
          <a:p>
            <a:r>
              <a:rPr lang="en-US" altLang="zh-CN" sz="1400" dirty="0">
                <a:hlinkClick r:id="rId7"/>
              </a:rPr>
              <a:t>volatile vs. </a:t>
            </a:r>
            <a:r>
              <a:rPr lang="en-US" altLang="zh-CN" sz="1400" dirty="0" smtClean="0">
                <a:hlinkClick r:id="rId7"/>
              </a:rPr>
              <a:t>volatile</a:t>
            </a:r>
            <a:endParaRPr lang="en-US" altLang="zh-CN" sz="1400" dirty="0"/>
          </a:p>
          <a:p>
            <a:r>
              <a:rPr lang="en-US" altLang="zh-CN" sz="1400" dirty="0">
                <a:hlinkClick r:id="rId8"/>
              </a:rPr>
              <a:t>Why is volatile not considered useful in multithreaded C or C++ programming</a:t>
            </a:r>
            <a:r>
              <a:rPr lang="en-US" altLang="zh-CN" sz="1400" dirty="0" smtClean="0">
                <a:hlinkClick r:id="rId8"/>
              </a:rPr>
              <a:t>?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0871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+mj-ea"/>
              </a:rPr>
              <a:t>Thanks</a:t>
            </a:r>
            <a:r>
              <a:rPr lang="zh-CN" altLang="en-US" sz="9600" dirty="0" smtClean="0">
                <a:latin typeface="+mj-ea"/>
              </a:rPr>
              <a:t>！</a:t>
            </a:r>
            <a:endParaRPr lang="zh-CN" altLang="en-US" sz="9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7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minimum amount of cache which can be loaded or stored to memory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X86 CPUs</a:t>
            </a:r>
          </a:p>
          <a:p>
            <a:pPr lvl="1"/>
            <a:r>
              <a:rPr lang="en-US" altLang="zh-CN" sz="2000" dirty="0" smtClean="0"/>
              <a:t>64 Bytes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ARM CPUs</a:t>
            </a:r>
          </a:p>
          <a:p>
            <a:pPr lvl="1"/>
            <a:r>
              <a:rPr lang="en-US" altLang="zh-CN" sz="2000" dirty="0" smtClean="0"/>
              <a:t>32 Bytes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Cache Line Size Testing</a:t>
            </a:r>
          </a:p>
          <a:p>
            <a:pPr lvl="1"/>
            <a:r>
              <a:rPr lang="en-US" altLang="zh-CN" sz="2000" dirty="0" smtClean="0">
                <a:hlinkClick r:id="rId3"/>
              </a:rPr>
              <a:t>Igor’s Blog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Example 2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238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5685</Words>
  <Application>Microsoft Office PowerPoint</Application>
  <PresentationFormat>全屏显示(4:3)</PresentationFormat>
  <Paragraphs>1191</Paragraphs>
  <Slides>86</Slides>
  <Notes>74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主题</vt:lpstr>
      <vt:lpstr>CPU Cache and Memory Ordering</vt:lpstr>
      <vt:lpstr>内容简介</vt:lpstr>
      <vt:lpstr>Outline</vt:lpstr>
      <vt:lpstr>CPU Architecture(复杂版)</vt:lpstr>
      <vt:lpstr>CPU Architecture(简化版)</vt:lpstr>
      <vt:lpstr>CPU Cache</vt:lpstr>
      <vt:lpstr>Cache Hierarchy</vt:lpstr>
      <vt:lpstr>Cache Performance</vt:lpstr>
      <vt:lpstr>Cache Line</vt:lpstr>
      <vt:lpstr>Cache Policy</vt:lpstr>
      <vt:lpstr>Cache Policy(续)</vt:lpstr>
      <vt:lpstr>Cache Structure</vt:lpstr>
      <vt:lpstr>Direct-Mapped Cache</vt:lpstr>
      <vt:lpstr>2-Way Associative Cache</vt:lpstr>
      <vt:lpstr>Full Associative Cache</vt:lpstr>
      <vt:lpstr>Cache Line Locate (1)</vt:lpstr>
      <vt:lpstr>Cache Line Locate (2)</vt:lpstr>
      <vt:lpstr>Cache Associative分析</vt:lpstr>
      <vt:lpstr>Cache Coherence Problem</vt:lpstr>
      <vt:lpstr>Cache Write Policy</vt:lpstr>
      <vt:lpstr>Cache Write Policy(续)</vt:lpstr>
      <vt:lpstr>Solve Cache Coherence Problem(1)</vt:lpstr>
      <vt:lpstr>Solve Cache Coherence Problem(2)</vt:lpstr>
      <vt:lpstr>Solve Cache Coherence Problem(3)</vt:lpstr>
      <vt:lpstr>Cache Coherence</vt:lpstr>
      <vt:lpstr>PowerPoint 演示文稿</vt:lpstr>
      <vt:lpstr>Memory Ordering</vt:lpstr>
      <vt:lpstr>Atomic Operation</vt:lpstr>
      <vt:lpstr>高级语言与汇编指令的映射</vt:lpstr>
      <vt:lpstr>Non-Atomic Operations</vt:lpstr>
      <vt:lpstr>Non-Atomic Operations(续)</vt:lpstr>
      <vt:lpstr>Non-Atomic的危害</vt:lpstr>
      <vt:lpstr>Atomic Instructions and Lock(1)</vt:lpstr>
      <vt:lpstr>Atomic Instructions and Lock(2)</vt:lpstr>
      <vt:lpstr>Non-Atomic消除</vt:lpstr>
      <vt:lpstr>Any Question about Atomic? </vt:lpstr>
      <vt:lpstr>Memory Ordering(Reordering)</vt:lpstr>
      <vt:lpstr>Reordering</vt:lpstr>
      <vt:lpstr>Reordering-Type</vt:lpstr>
      <vt:lpstr>Compiler Reordering &amp; Compiler Memory Barrier</vt:lpstr>
      <vt:lpstr>Compiler Memory Barrier</vt:lpstr>
      <vt:lpstr>Compiler Memory Barrier</vt:lpstr>
      <vt:lpstr>CPU Memory Ordering</vt:lpstr>
      <vt:lpstr>CPU Reordering Types</vt:lpstr>
      <vt:lpstr>扩展知识：CPU如何实现Memory Reordering</vt:lpstr>
      <vt:lpstr>CPU Memory Models</vt:lpstr>
      <vt:lpstr>CPU Memory Models</vt:lpstr>
      <vt:lpstr>Intel X86/64 Memory Model(1)</vt:lpstr>
      <vt:lpstr>Intel X86/64 Memory Model(2)</vt:lpstr>
      <vt:lpstr>Intel X86/64 Memory Model(3)</vt:lpstr>
      <vt:lpstr>StoreLoad Reordering Problem</vt:lpstr>
      <vt:lpstr>What About Other CPUs?</vt:lpstr>
      <vt:lpstr>How to Prevent CPU Memory Reordering</vt:lpstr>
      <vt:lpstr>CPU Memory Types(theoretical)</vt:lpstr>
      <vt:lpstr>Memory Barrier Instructions in CPU</vt:lpstr>
      <vt:lpstr>Use CPU Memory Barrier Instructions(x86)</vt:lpstr>
      <vt:lpstr>Yes！We Need Lock Instruction’s Help！</vt:lpstr>
      <vt:lpstr>Use Lock Instruction to Implement a MB</vt:lpstr>
      <vt:lpstr>Memory Barriers in Compiler &amp; OS </vt:lpstr>
      <vt:lpstr>X86 Memory Ordering with Memory Barrier(1)</vt:lpstr>
      <vt:lpstr>X86 Memory Ordering with Memory Barrier(2)</vt:lpstr>
      <vt:lpstr>Read Acquire vs Write Release(1)</vt:lpstr>
      <vt:lpstr>Read Acquire vs Write Release(2)</vt:lpstr>
      <vt:lpstr>How to Implement Read Acquire/Write Release?</vt:lpstr>
      <vt:lpstr>Extension：StoreLoad Reorder</vt:lpstr>
      <vt:lpstr>Any Question about Memory Ordering?</vt:lpstr>
      <vt:lpstr>并发程序设计</vt:lpstr>
      <vt:lpstr>Implement a Spinlock</vt:lpstr>
      <vt:lpstr>Simplest Spinlock分析(1)</vt:lpstr>
      <vt:lpstr>Simplest Spinlock分析(2)</vt:lpstr>
      <vt:lpstr>Simplest Spinlock改进</vt:lpstr>
      <vt:lpstr>Spinlock：Active vs Passive</vt:lpstr>
      <vt:lpstr>Wrong Peterson’s Algorithm on X86</vt:lpstr>
      <vt:lpstr>Corrected Peterson’s Algorithm on X86</vt:lpstr>
      <vt:lpstr>Volatile：C/C++ vs Java (1)</vt:lpstr>
      <vt:lpstr>Volatile：C/C++ vs Java (2)</vt:lpstr>
      <vt:lpstr>Others</vt:lpstr>
      <vt:lpstr>Parallel Programming，未完待续...</vt:lpstr>
      <vt:lpstr>Reference-综合</vt:lpstr>
      <vt:lpstr>Reference-CPU Cache</vt:lpstr>
      <vt:lpstr>Reference-Atomic</vt:lpstr>
      <vt:lpstr>Reference-Memory Ordering(1)</vt:lpstr>
      <vt:lpstr>Reference-Memory Ordering(2)</vt:lpstr>
      <vt:lpstr>Reference-Programming(1)</vt:lpstr>
      <vt:lpstr>Reference-Programming(2)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CPU架构浅析</dc:title>
  <dc:creator>dengdeng</dc:creator>
  <cp:lastModifiedBy>dengdeng</cp:lastModifiedBy>
  <cp:revision>2610</cp:revision>
  <dcterms:created xsi:type="dcterms:W3CDTF">2013-07-05T06:31:12Z</dcterms:created>
  <dcterms:modified xsi:type="dcterms:W3CDTF">2013-07-24T09:16:48Z</dcterms:modified>
</cp:coreProperties>
</file>