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84" r:id="rId7"/>
    <p:sldId id="285" r:id="rId8"/>
    <p:sldId id="286" r:id="rId9"/>
    <p:sldId id="262" r:id="rId10"/>
    <p:sldId id="271" r:id="rId11"/>
    <p:sldId id="272" r:id="rId12"/>
    <p:sldId id="273" r:id="rId13"/>
    <p:sldId id="274" r:id="rId14"/>
    <p:sldId id="275" r:id="rId15"/>
    <p:sldId id="267" r:id="rId16"/>
    <p:sldId id="266" r:id="rId17"/>
    <p:sldId id="276" r:id="rId18"/>
    <p:sldId id="281" r:id="rId19"/>
    <p:sldId id="277" r:id="rId20"/>
    <p:sldId id="282" r:id="rId21"/>
    <p:sldId id="264" r:id="rId22"/>
    <p:sldId id="280" r:id="rId23"/>
    <p:sldId id="283" r:id="rId24"/>
    <p:sldId id="268" r:id="rId25"/>
    <p:sldId id="265" r:id="rId26"/>
    <p:sldId id="279" r:id="rId27"/>
    <p:sldId id="269" r:id="rId28"/>
    <p:sldId id="27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85" autoAdjust="0"/>
    <p:restoredTop sz="94660"/>
  </p:normalViewPr>
  <p:slideViewPr>
    <p:cSldViewPr snapToGrid="0">
      <p:cViewPr varScale="1">
        <p:scale>
          <a:sx n="144" d="100"/>
          <a:sy n="144" d="100"/>
        </p:scale>
        <p:origin x="120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11/6/23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11/6/23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11/6/23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11/6/23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11/6/23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11/6/23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11/6/23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11/6/23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11/6/23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11/6/23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11/6/23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11/6/23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1AF5E-190E-07EE-CC21-C5A5F69F2D3A}"/>
              </a:ext>
            </a:extLst>
          </p:cNvPr>
          <p:cNvSpPr>
            <a:spLocks noGrp="1"/>
          </p:cNvSpPr>
          <p:nvPr>
            <p:ph type="ctrTitle"/>
          </p:nvPr>
        </p:nvSpPr>
        <p:spPr/>
        <p:txBody>
          <a:bodyPr/>
          <a:lstStyle/>
          <a:p>
            <a:r>
              <a:rPr lang="en-US" dirty="0"/>
              <a:t>Sleep Disorder Study Analysis</a:t>
            </a:r>
          </a:p>
        </p:txBody>
      </p:sp>
      <p:sp>
        <p:nvSpPr>
          <p:cNvPr id="3" name="Subtitle 2">
            <a:extLst>
              <a:ext uri="{FF2B5EF4-FFF2-40B4-BE49-F238E27FC236}">
                <a16:creationId xmlns:a16="http://schemas.microsoft.com/office/drawing/2014/main" id="{96453811-5F5A-B787-8E6B-DE2F166E50B6}"/>
              </a:ext>
            </a:extLst>
          </p:cNvPr>
          <p:cNvSpPr>
            <a:spLocks noGrp="1"/>
          </p:cNvSpPr>
          <p:nvPr>
            <p:ph type="subTitle" idx="1"/>
          </p:nvPr>
        </p:nvSpPr>
        <p:spPr/>
        <p:txBody>
          <a:bodyPr/>
          <a:lstStyle/>
          <a:p>
            <a:r>
              <a:rPr lang="en-US" dirty="0"/>
              <a:t>The effects of Sleep Disorders on Sleep Health</a:t>
            </a:r>
          </a:p>
        </p:txBody>
      </p:sp>
    </p:spTree>
    <p:extLst>
      <p:ext uri="{BB962C8B-B14F-4D97-AF65-F5344CB8AC3E}">
        <p14:creationId xmlns:p14="http://schemas.microsoft.com/office/powerpoint/2010/main" val="1451536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FE1C1-0CFC-01A2-09FC-941911A950B2}"/>
              </a:ext>
            </a:extLst>
          </p:cNvPr>
          <p:cNvSpPr>
            <a:spLocks noGrp="1"/>
          </p:cNvSpPr>
          <p:nvPr>
            <p:ph type="title"/>
          </p:nvPr>
        </p:nvSpPr>
        <p:spPr>
          <a:xfrm>
            <a:off x="2611808" y="808056"/>
            <a:ext cx="7958331" cy="495811"/>
          </a:xfrm>
        </p:spPr>
        <p:txBody>
          <a:bodyPr>
            <a:normAutofit fontScale="90000"/>
          </a:bodyPr>
          <a:lstStyle/>
          <a:p>
            <a:r>
              <a:rPr lang="en-US" dirty="0"/>
              <a:t>Visuals</a:t>
            </a:r>
          </a:p>
        </p:txBody>
      </p:sp>
      <p:pic>
        <p:nvPicPr>
          <p:cNvPr id="4" name="Content Placeholder 3">
            <a:extLst>
              <a:ext uri="{FF2B5EF4-FFF2-40B4-BE49-F238E27FC236}">
                <a16:creationId xmlns:a16="http://schemas.microsoft.com/office/drawing/2014/main" id="{45DD3BE1-CED3-D324-716F-3BAF716BD96D}"/>
              </a:ext>
            </a:extLst>
          </p:cNvPr>
          <p:cNvPicPr>
            <a:picLocks noGrp="1" noChangeAspect="1"/>
          </p:cNvPicPr>
          <p:nvPr>
            <p:ph idx="1"/>
          </p:nvPr>
        </p:nvPicPr>
        <p:blipFill>
          <a:blip r:embed="rId2"/>
          <a:stretch>
            <a:fillRect/>
          </a:stretch>
        </p:blipFill>
        <p:spPr>
          <a:xfrm>
            <a:off x="1102520" y="1908705"/>
            <a:ext cx="4707467" cy="3530601"/>
          </a:xfrm>
          <a:prstGeom prst="rect">
            <a:avLst/>
          </a:prstGeom>
        </p:spPr>
      </p:pic>
      <p:pic>
        <p:nvPicPr>
          <p:cNvPr id="5" name="Picture 4">
            <a:extLst>
              <a:ext uri="{FF2B5EF4-FFF2-40B4-BE49-F238E27FC236}">
                <a16:creationId xmlns:a16="http://schemas.microsoft.com/office/drawing/2014/main" id="{472F367F-E22B-162C-C23C-9A4DB2333205}"/>
              </a:ext>
            </a:extLst>
          </p:cNvPr>
          <p:cNvPicPr>
            <a:picLocks noChangeAspect="1"/>
          </p:cNvPicPr>
          <p:nvPr/>
        </p:nvPicPr>
        <p:blipFill>
          <a:blip r:embed="rId3"/>
          <a:stretch>
            <a:fillRect/>
          </a:stretch>
        </p:blipFill>
        <p:spPr>
          <a:xfrm>
            <a:off x="6218440" y="1908705"/>
            <a:ext cx="4707467" cy="3530600"/>
          </a:xfrm>
          <a:prstGeom prst="rect">
            <a:avLst/>
          </a:prstGeom>
        </p:spPr>
      </p:pic>
    </p:spTree>
    <p:extLst>
      <p:ext uri="{BB962C8B-B14F-4D97-AF65-F5344CB8AC3E}">
        <p14:creationId xmlns:p14="http://schemas.microsoft.com/office/powerpoint/2010/main" val="2672381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F6D3A-78FA-F6D1-E847-CED072E40670}"/>
              </a:ext>
            </a:extLst>
          </p:cNvPr>
          <p:cNvSpPr>
            <a:spLocks noGrp="1"/>
          </p:cNvSpPr>
          <p:nvPr>
            <p:ph type="title"/>
          </p:nvPr>
        </p:nvSpPr>
        <p:spPr/>
        <p:txBody>
          <a:bodyPr/>
          <a:lstStyle/>
          <a:p>
            <a:r>
              <a:rPr lang="en-US" dirty="0"/>
              <a:t>Visuals</a:t>
            </a:r>
          </a:p>
        </p:txBody>
      </p:sp>
      <p:pic>
        <p:nvPicPr>
          <p:cNvPr id="4" name="Content Placeholder 3">
            <a:extLst>
              <a:ext uri="{FF2B5EF4-FFF2-40B4-BE49-F238E27FC236}">
                <a16:creationId xmlns:a16="http://schemas.microsoft.com/office/drawing/2014/main" id="{F27258AC-B6B5-3A52-E5CB-0304019D7470}"/>
              </a:ext>
            </a:extLst>
          </p:cNvPr>
          <p:cNvPicPr>
            <a:picLocks noGrp="1" noChangeAspect="1"/>
          </p:cNvPicPr>
          <p:nvPr>
            <p:ph idx="1"/>
          </p:nvPr>
        </p:nvPicPr>
        <p:blipFill>
          <a:blip r:embed="rId2"/>
          <a:stretch>
            <a:fillRect/>
          </a:stretch>
        </p:blipFill>
        <p:spPr>
          <a:xfrm>
            <a:off x="1221052" y="2052618"/>
            <a:ext cx="4684889" cy="3513667"/>
          </a:xfrm>
          <a:prstGeom prst="rect">
            <a:avLst/>
          </a:prstGeom>
        </p:spPr>
      </p:pic>
      <p:pic>
        <p:nvPicPr>
          <p:cNvPr id="5" name="Picture 4">
            <a:extLst>
              <a:ext uri="{FF2B5EF4-FFF2-40B4-BE49-F238E27FC236}">
                <a16:creationId xmlns:a16="http://schemas.microsoft.com/office/drawing/2014/main" id="{0FB28CD0-4E41-4951-83E5-D83A19AB027D}"/>
              </a:ext>
            </a:extLst>
          </p:cNvPr>
          <p:cNvPicPr>
            <a:picLocks noChangeAspect="1"/>
          </p:cNvPicPr>
          <p:nvPr/>
        </p:nvPicPr>
        <p:blipFill>
          <a:blip r:embed="rId3"/>
          <a:stretch>
            <a:fillRect/>
          </a:stretch>
        </p:blipFill>
        <p:spPr>
          <a:xfrm>
            <a:off x="6286059" y="2052619"/>
            <a:ext cx="4684889" cy="3513667"/>
          </a:xfrm>
          <a:prstGeom prst="rect">
            <a:avLst/>
          </a:prstGeom>
        </p:spPr>
      </p:pic>
    </p:spTree>
    <p:extLst>
      <p:ext uri="{BB962C8B-B14F-4D97-AF65-F5344CB8AC3E}">
        <p14:creationId xmlns:p14="http://schemas.microsoft.com/office/powerpoint/2010/main" val="3190922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F5A5D-8FC9-885F-B496-AEAB612A3C9A}"/>
              </a:ext>
            </a:extLst>
          </p:cNvPr>
          <p:cNvSpPr>
            <a:spLocks noGrp="1"/>
          </p:cNvSpPr>
          <p:nvPr>
            <p:ph type="title"/>
          </p:nvPr>
        </p:nvSpPr>
        <p:spPr/>
        <p:txBody>
          <a:bodyPr/>
          <a:lstStyle/>
          <a:p>
            <a:r>
              <a:rPr lang="en-US" dirty="0"/>
              <a:t>Visuals</a:t>
            </a:r>
          </a:p>
        </p:txBody>
      </p:sp>
      <p:pic>
        <p:nvPicPr>
          <p:cNvPr id="4" name="Content Placeholder 3">
            <a:extLst>
              <a:ext uri="{FF2B5EF4-FFF2-40B4-BE49-F238E27FC236}">
                <a16:creationId xmlns:a16="http://schemas.microsoft.com/office/drawing/2014/main" id="{85DC9E7B-509F-A20D-BF1F-E35EE4075741}"/>
              </a:ext>
            </a:extLst>
          </p:cNvPr>
          <p:cNvPicPr>
            <a:picLocks noGrp="1" noChangeAspect="1"/>
          </p:cNvPicPr>
          <p:nvPr>
            <p:ph idx="1"/>
          </p:nvPr>
        </p:nvPicPr>
        <p:blipFill>
          <a:blip r:embed="rId2"/>
          <a:stretch>
            <a:fillRect/>
          </a:stretch>
        </p:blipFill>
        <p:spPr>
          <a:xfrm>
            <a:off x="1261206" y="2052619"/>
            <a:ext cx="5020171" cy="3765128"/>
          </a:xfrm>
          <a:prstGeom prst="rect">
            <a:avLst/>
          </a:prstGeom>
        </p:spPr>
      </p:pic>
      <p:pic>
        <p:nvPicPr>
          <p:cNvPr id="5" name="Picture 4">
            <a:extLst>
              <a:ext uri="{FF2B5EF4-FFF2-40B4-BE49-F238E27FC236}">
                <a16:creationId xmlns:a16="http://schemas.microsoft.com/office/drawing/2014/main" id="{45047CD4-06D1-A6FE-05CB-6EEB6677C66D}"/>
              </a:ext>
            </a:extLst>
          </p:cNvPr>
          <p:cNvPicPr>
            <a:picLocks noChangeAspect="1"/>
          </p:cNvPicPr>
          <p:nvPr/>
        </p:nvPicPr>
        <p:blipFill>
          <a:blip r:embed="rId3"/>
          <a:stretch>
            <a:fillRect/>
          </a:stretch>
        </p:blipFill>
        <p:spPr>
          <a:xfrm>
            <a:off x="6537156" y="2052619"/>
            <a:ext cx="5020171" cy="3765128"/>
          </a:xfrm>
          <a:prstGeom prst="rect">
            <a:avLst/>
          </a:prstGeom>
        </p:spPr>
      </p:pic>
    </p:spTree>
    <p:extLst>
      <p:ext uri="{BB962C8B-B14F-4D97-AF65-F5344CB8AC3E}">
        <p14:creationId xmlns:p14="http://schemas.microsoft.com/office/powerpoint/2010/main" val="359484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DAB27-411C-E959-1572-B80213F80F66}"/>
              </a:ext>
            </a:extLst>
          </p:cNvPr>
          <p:cNvSpPr>
            <a:spLocks noGrp="1"/>
          </p:cNvSpPr>
          <p:nvPr>
            <p:ph type="title"/>
          </p:nvPr>
        </p:nvSpPr>
        <p:spPr/>
        <p:txBody>
          <a:bodyPr/>
          <a:lstStyle/>
          <a:p>
            <a:r>
              <a:rPr lang="en-US" dirty="0"/>
              <a:t>Visuals</a:t>
            </a:r>
          </a:p>
        </p:txBody>
      </p:sp>
      <p:pic>
        <p:nvPicPr>
          <p:cNvPr id="4" name="Content Placeholder 3">
            <a:extLst>
              <a:ext uri="{FF2B5EF4-FFF2-40B4-BE49-F238E27FC236}">
                <a16:creationId xmlns:a16="http://schemas.microsoft.com/office/drawing/2014/main" id="{1EBA5C93-0AE7-0C8F-3B2D-1C1B1E83056D}"/>
              </a:ext>
            </a:extLst>
          </p:cNvPr>
          <p:cNvPicPr>
            <a:picLocks noGrp="1" noChangeAspect="1"/>
          </p:cNvPicPr>
          <p:nvPr>
            <p:ph idx="1"/>
          </p:nvPr>
        </p:nvPicPr>
        <p:blipFill>
          <a:blip r:embed="rId2"/>
          <a:stretch>
            <a:fillRect/>
          </a:stretch>
        </p:blipFill>
        <p:spPr>
          <a:xfrm>
            <a:off x="1370712" y="2179307"/>
            <a:ext cx="4883125" cy="3662344"/>
          </a:xfrm>
          <a:prstGeom prst="rect">
            <a:avLst/>
          </a:prstGeom>
        </p:spPr>
      </p:pic>
      <p:pic>
        <p:nvPicPr>
          <p:cNvPr id="5" name="Picture 4">
            <a:extLst>
              <a:ext uri="{FF2B5EF4-FFF2-40B4-BE49-F238E27FC236}">
                <a16:creationId xmlns:a16="http://schemas.microsoft.com/office/drawing/2014/main" id="{9F461CBB-90BE-A93C-CF14-AAA967E2709E}"/>
              </a:ext>
            </a:extLst>
          </p:cNvPr>
          <p:cNvPicPr>
            <a:picLocks noChangeAspect="1"/>
          </p:cNvPicPr>
          <p:nvPr/>
        </p:nvPicPr>
        <p:blipFill>
          <a:blip r:embed="rId3"/>
          <a:stretch>
            <a:fillRect/>
          </a:stretch>
        </p:blipFill>
        <p:spPr>
          <a:xfrm>
            <a:off x="6443780" y="2179307"/>
            <a:ext cx="4883125" cy="3662344"/>
          </a:xfrm>
          <a:prstGeom prst="rect">
            <a:avLst/>
          </a:prstGeom>
        </p:spPr>
      </p:pic>
    </p:spTree>
    <p:extLst>
      <p:ext uri="{BB962C8B-B14F-4D97-AF65-F5344CB8AC3E}">
        <p14:creationId xmlns:p14="http://schemas.microsoft.com/office/powerpoint/2010/main" val="2488514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1F880-42B6-0C54-FF44-F79B42DCA09C}"/>
              </a:ext>
            </a:extLst>
          </p:cNvPr>
          <p:cNvSpPr>
            <a:spLocks noGrp="1"/>
          </p:cNvSpPr>
          <p:nvPr>
            <p:ph type="title"/>
          </p:nvPr>
        </p:nvSpPr>
        <p:spPr/>
        <p:txBody>
          <a:bodyPr/>
          <a:lstStyle/>
          <a:p>
            <a:r>
              <a:rPr lang="en-US" dirty="0"/>
              <a:t>Visuals</a:t>
            </a:r>
          </a:p>
        </p:txBody>
      </p:sp>
      <p:pic>
        <p:nvPicPr>
          <p:cNvPr id="4" name="Content Placeholder 3">
            <a:extLst>
              <a:ext uri="{FF2B5EF4-FFF2-40B4-BE49-F238E27FC236}">
                <a16:creationId xmlns:a16="http://schemas.microsoft.com/office/drawing/2014/main" id="{F4728A7B-251D-7F5A-6542-E209697DBD2B}"/>
              </a:ext>
            </a:extLst>
          </p:cNvPr>
          <p:cNvPicPr>
            <a:picLocks noGrp="1" noChangeAspect="1"/>
          </p:cNvPicPr>
          <p:nvPr>
            <p:ph idx="1"/>
          </p:nvPr>
        </p:nvPicPr>
        <p:blipFill>
          <a:blip r:embed="rId2"/>
          <a:stretch>
            <a:fillRect/>
          </a:stretch>
        </p:blipFill>
        <p:spPr>
          <a:xfrm>
            <a:off x="679187" y="1885285"/>
            <a:ext cx="5154058" cy="3865544"/>
          </a:xfrm>
          <a:prstGeom prst="rect">
            <a:avLst/>
          </a:prstGeom>
        </p:spPr>
      </p:pic>
    </p:spTree>
    <p:extLst>
      <p:ext uri="{BB962C8B-B14F-4D97-AF65-F5344CB8AC3E}">
        <p14:creationId xmlns:p14="http://schemas.microsoft.com/office/powerpoint/2010/main" val="3571443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54C95-F52B-59DF-E070-C9A5409C0B16}"/>
              </a:ext>
            </a:extLst>
          </p:cNvPr>
          <p:cNvSpPr>
            <a:spLocks noGrp="1"/>
          </p:cNvSpPr>
          <p:nvPr>
            <p:ph type="title"/>
          </p:nvPr>
        </p:nvSpPr>
        <p:spPr/>
        <p:txBody>
          <a:bodyPr/>
          <a:lstStyle/>
          <a:p>
            <a:r>
              <a:rPr lang="en-US" dirty="0"/>
              <a:t>Jessica Analysis Continued</a:t>
            </a:r>
          </a:p>
        </p:txBody>
      </p:sp>
      <p:sp>
        <p:nvSpPr>
          <p:cNvPr id="3" name="Content Placeholder 2">
            <a:extLst>
              <a:ext uri="{FF2B5EF4-FFF2-40B4-BE49-F238E27FC236}">
                <a16:creationId xmlns:a16="http://schemas.microsoft.com/office/drawing/2014/main" id="{FB2BA13B-027C-B3B7-1183-74DA35CD7C02}"/>
              </a:ext>
            </a:extLst>
          </p:cNvPr>
          <p:cNvSpPr>
            <a:spLocks noGrp="1"/>
          </p:cNvSpPr>
          <p:nvPr>
            <p:ph idx="1"/>
          </p:nvPr>
        </p:nvSpPr>
        <p:spPr/>
        <p:txBody>
          <a:bodyPr>
            <a:normAutofit fontScale="92500" lnSpcReduction="20000"/>
          </a:bodyPr>
          <a:lstStyle/>
          <a:p>
            <a:r>
              <a:rPr lang="en-US" b="1" dirty="0">
                <a:solidFill>
                  <a:srgbClr val="E6EDF3"/>
                </a:solidFill>
                <a:latin typeface="-apple-system"/>
              </a:rPr>
              <a:t>Findings from scatterplots:</a:t>
            </a:r>
            <a:endParaRPr lang="en-US" dirty="0">
              <a:solidFill>
                <a:srgbClr val="E6EDF3"/>
              </a:solidFill>
              <a:latin typeface="-apple-system"/>
            </a:endParaRPr>
          </a:p>
          <a:p>
            <a:r>
              <a:rPr lang="en-US" dirty="0">
                <a:solidFill>
                  <a:srgbClr val="E6EDF3"/>
                </a:solidFill>
                <a:latin typeface="-apple-system"/>
              </a:rPr>
              <a:t>The diastolic and systolic blood pressures show a similar trend of increasing alongside heartrate, signaling that there is a relationship between increased blood pressure when the heart is actively pumping (systolic) and when the pressure between pumps (diastolic) increases.</a:t>
            </a:r>
          </a:p>
          <a:p>
            <a:r>
              <a:rPr lang="en-US" dirty="0">
                <a:solidFill>
                  <a:srgbClr val="E6EDF3"/>
                </a:solidFill>
                <a:latin typeface="-apple-system"/>
              </a:rPr>
              <a:t>There is also an increase in Heart rate with less sleep duration, which is a symptom of Insomnia, and a decrease in reported quality of sleep associated with higher heart rates, a symptom of Sleep Apnea.</a:t>
            </a:r>
          </a:p>
          <a:p>
            <a:r>
              <a:rPr lang="en-US" dirty="0">
                <a:solidFill>
                  <a:srgbClr val="E6EDF3"/>
                </a:solidFill>
                <a:latin typeface="-apple-system"/>
              </a:rPr>
              <a:t>Normal control group with no reported sleep disorders has the highest duration and quality of sleep patterns, with overall lower systolic and diastolic blood pressures.</a:t>
            </a:r>
          </a:p>
        </p:txBody>
      </p:sp>
    </p:spTree>
    <p:extLst>
      <p:ext uri="{BB962C8B-B14F-4D97-AF65-F5344CB8AC3E}">
        <p14:creationId xmlns:p14="http://schemas.microsoft.com/office/powerpoint/2010/main" val="2751230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0B201-C7FA-6E7D-F62D-62C631F14783}"/>
              </a:ext>
            </a:extLst>
          </p:cNvPr>
          <p:cNvSpPr>
            <a:spLocks noGrp="1"/>
          </p:cNvSpPr>
          <p:nvPr>
            <p:ph type="title"/>
          </p:nvPr>
        </p:nvSpPr>
        <p:spPr/>
        <p:txBody>
          <a:bodyPr/>
          <a:lstStyle/>
          <a:p>
            <a:r>
              <a:rPr lang="en-US" dirty="0"/>
              <a:t>Jessica Analysis Continued</a:t>
            </a:r>
          </a:p>
        </p:txBody>
      </p:sp>
      <p:sp>
        <p:nvSpPr>
          <p:cNvPr id="3" name="Content Placeholder 2">
            <a:extLst>
              <a:ext uri="{FF2B5EF4-FFF2-40B4-BE49-F238E27FC236}">
                <a16:creationId xmlns:a16="http://schemas.microsoft.com/office/drawing/2014/main" id="{2674A44F-53E5-EDE0-DDEF-2EE936055406}"/>
              </a:ext>
            </a:extLst>
          </p:cNvPr>
          <p:cNvSpPr>
            <a:spLocks noGrp="1"/>
          </p:cNvSpPr>
          <p:nvPr>
            <p:ph idx="1"/>
          </p:nvPr>
        </p:nvSpPr>
        <p:spPr/>
        <p:txBody>
          <a:bodyPr>
            <a:normAutofit fontScale="77500" lnSpcReduction="20000"/>
          </a:bodyPr>
          <a:lstStyle/>
          <a:p>
            <a:pPr algn="l"/>
            <a:r>
              <a:rPr lang="en-US" b="1" i="0" dirty="0">
                <a:solidFill>
                  <a:srgbClr val="E6EDF3"/>
                </a:solidFill>
                <a:effectLst/>
                <a:latin typeface="-apple-system"/>
              </a:rPr>
              <a:t>Analysis</a:t>
            </a:r>
            <a:r>
              <a:rPr lang="en-US" b="0" i="0" dirty="0">
                <a:solidFill>
                  <a:srgbClr val="E6EDF3"/>
                </a:solidFill>
                <a:effectLst/>
                <a:latin typeface="-apple-system"/>
              </a:rPr>
              <a:t>:</a:t>
            </a:r>
          </a:p>
          <a:p>
            <a:pPr algn="l"/>
            <a:r>
              <a:rPr lang="en-US" b="0" i="0" dirty="0">
                <a:solidFill>
                  <a:srgbClr val="E6EDF3"/>
                </a:solidFill>
                <a:effectLst/>
                <a:latin typeface="-apple-system"/>
              </a:rPr>
              <a:t>T-testing results between the following groupings on disorders:</a:t>
            </a:r>
          </a:p>
          <a:p>
            <a:pPr algn="l"/>
            <a:r>
              <a:rPr lang="en-US" b="0" i="0" dirty="0">
                <a:solidFill>
                  <a:srgbClr val="E6EDF3"/>
                </a:solidFill>
                <a:effectLst/>
                <a:latin typeface="-apple-system"/>
              </a:rPr>
              <a:t>Control group - patients without sleep disorders Apnea group - patients with apnea sleep disorder Insomnia group - patients with insomnia sleep disorder</a:t>
            </a:r>
          </a:p>
          <a:p>
            <a:pPr algn="l"/>
            <a:r>
              <a:rPr lang="en-US" b="0" i="0" dirty="0">
                <a:solidFill>
                  <a:srgbClr val="E6EDF3"/>
                </a:solidFill>
                <a:effectLst/>
                <a:latin typeface="-apple-system"/>
              </a:rPr>
              <a:t>The following results show statistical significance:</a:t>
            </a:r>
          </a:p>
          <a:p>
            <a:pPr algn="l"/>
            <a:r>
              <a:rPr lang="en-US" b="0" i="0" dirty="0">
                <a:solidFill>
                  <a:srgbClr val="E6EDF3"/>
                </a:solidFill>
                <a:effectLst/>
                <a:latin typeface="-apple-system"/>
              </a:rPr>
              <a:t>Systolic blood pressure, diastolic blood pressure, and heart rate in patients with Apnea sleep disorder</a:t>
            </a:r>
          </a:p>
          <a:p>
            <a:pPr algn="l"/>
            <a:r>
              <a:rPr lang="en-US" b="0" i="0" dirty="0">
                <a:solidFill>
                  <a:srgbClr val="E6EDF3"/>
                </a:solidFill>
                <a:effectLst/>
                <a:latin typeface="-apple-system"/>
              </a:rPr>
              <a:t>Sleep duration, quality of sleep, systolic and diastolic blood pressure in patients with Insomnia sleep disorder</a:t>
            </a:r>
          </a:p>
          <a:p>
            <a:pPr algn="l"/>
            <a:r>
              <a:rPr lang="en-US" b="0" i="0" dirty="0">
                <a:solidFill>
                  <a:srgbClr val="E6EDF3"/>
                </a:solidFill>
                <a:effectLst/>
                <a:latin typeface="-apple-system"/>
              </a:rPr>
              <a:t>Therefore, we can reject the null </a:t>
            </a:r>
            <a:r>
              <a:rPr lang="en-US" b="0" i="0" dirty="0" err="1">
                <a:solidFill>
                  <a:srgbClr val="E6EDF3"/>
                </a:solidFill>
                <a:effectLst/>
                <a:latin typeface="-apple-system"/>
              </a:rPr>
              <a:t>hypothethis</a:t>
            </a:r>
            <a:r>
              <a:rPr lang="en-US" b="0" i="0" dirty="0">
                <a:solidFill>
                  <a:srgbClr val="E6EDF3"/>
                </a:solidFill>
                <a:effectLst/>
                <a:latin typeface="-apple-system"/>
              </a:rPr>
              <a:t> that certain health factors are not related and/or symptoms of sleep disorders, specifically Insomnia and Sleep Apnea.</a:t>
            </a:r>
          </a:p>
        </p:txBody>
      </p:sp>
    </p:spTree>
    <p:extLst>
      <p:ext uri="{BB962C8B-B14F-4D97-AF65-F5344CB8AC3E}">
        <p14:creationId xmlns:p14="http://schemas.microsoft.com/office/powerpoint/2010/main" val="2435982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B7814-8B7A-3326-B030-46E2D0A03BDB}"/>
              </a:ext>
            </a:extLst>
          </p:cNvPr>
          <p:cNvSpPr>
            <a:spLocks noGrp="1"/>
          </p:cNvSpPr>
          <p:nvPr>
            <p:ph type="title"/>
          </p:nvPr>
        </p:nvSpPr>
        <p:spPr/>
        <p:txBody>
          <a:bodyPr/>
          <a:lstStyle/>
          <a:p>
            <a:r>
              <a:rPr lang="en-US" dirty="0"/>
              <a:t>Statistical Visuals</a:t>
            </a:r>
          </a:p>
        </p:txBody>
      </p:sp>
      <p:pic>
        <p:nvPicPr>
          <p:cNvPr id="4" name="Content Placeholder 3">
            <a:extLst>
              <a:ext uri="{FF2B5EF4-FFF2-40B4-BE49-F238E27FC236}">
                <a16:creationId xmlns:a16="http://schemas.microsoft.com/office/drawing/2014/main" id="{F2C4049D-C572-6F8F-647F-4F3334FADC85}"/>
              </a:ext>
            </a:extLst>
          </p:cNvPr>
          <p:cNvPicPr>
            <a:picLocks noGrp="1" noChangeAspect="1"/>
          </p:cNvPicPr>
          <p:nvPr>
            <p:ph sz="half" idx="1"/>
          </p:nvPr>
        </p:nvPicPr>
        <p:blipFill>
          <a:blip r:embed="rId2"/>
          <a:stretch>
            <a:fillRect/>
          </a:stretch>
        </p:blipFill>
        <p:spPr>
          <a:xfrm>
            <a:off x="1354667" y="2052114"/>
            <a:ext cx="5015971" cy="3761978"/>
          </a:xfrm>
          <a:prstGeom prst="rect">
            <a:avLst/>
          </a:prstGeom>
        </p:spPr>
      </p:pic>
      <p:pic>
        <p:nvPicPr>
          <p:cNvPr id="8" name="Content Placeholder 7">
            <a:extLst>
              <a:ext uri="{FF2B5EF4-FFF2-40B4-BE49-F238E27FC236}">
                <a16:creationId xmlns:a16="http://schemas.microsoft.com/office/drawing/2014/main" id="{42DA61ED-330A-EE5A-94FF-33B2EB0C6D6F}"/>
              </a:ext>
            </a:extLst>
          </p:cNvPr>
          <p:cNvPicPr>
            <a:picLocks noGrp="1" noChangeAspect="1"/>
          </p:cNvPicPr>
          <p:nvPr>
            <p:ph sz="half" idx="2"/>
          </p:nvPr>
        </p:nvPicPr>
        <p:blipFill>
          <a:blip r:embed="rId3"/>
          <a:stretch>
            <a:fillRect/>
          </a:stretch>
        </p:blipFill>
        <p:spPr>
          <a:xfrm>
            <a:off x="6723339" y="2243667"/>
            <a:ext cx="4033034" cy="3463482"/>
          </a:xfrm>
        </p:spPr>
      </p:pic>
    </p:spTree>
    <p:extLst>
      <p:ext uri="{BB962C8B-B14F-4D97-AF65-F5344CB8AC3E}">
        <p14:creationId xmlns:p14="http://schemas.microsoft.com/office/powerpoint/2010/main" val="1632951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49C2F5-6F0D-297C-3F22-46055FC670D6}"/>
              </a:ext>
            </a:extLst>
          </p:cNvPr>
          <p:cNvSpPr>
            <a:spLocks noGrp="1"/>
          </p:cNvSpPr>
          <p:nvPr>
            <p:ph type="title"/>
          </p:nvPr>
        </p:nvSpPr>
        <p:spPr/>
        <p:txBody>
          <a:bodyPr/>
          <a:lstStyle/>
          <a:p>
            <a:r>
              <a:rPr lang="en-US" dirty="0"/>
              <a:t>Statistical Visuals</a:t>
            </a:r>
          </a:p>
        </p:txBody>
      </p:sp>
      <p:pic>
        <p:nvPicPr>
          <p:cNvPr id="4" name="Content Placeholder 3">
            <a:extLst>
              <a:ext uri="{FF2B5EF4-FFF2-40B4-BE49-F238E27FC236}">
                <a16:creationId xmlns:a16="http://schemas.microsoft.com/office/drawing/2014/main" id="{A38A35AA-A66B-16CA-7D92-A4C164556EDF}"/>
              </a:ext>
            </a:extLst>
          </p:cNvPr>
          <p:cNvPicPr>
            <a:picLocks noGrp="1" noChangeAspect="1"/>
          </p:cNvPicPr>
          <p:nvPr>
            <p:ph sz="half" idx="1"/>
          </p:nvPr>
        </p:nvPicPr>
        <p:blipFill>
          <a:blip r:embed="rId2"/>
          <a:stretch>
            <a:fillRect/>
          </a:stretch>
        </p:blipFill>
        <p:spPr>
          <a:xfrm>
            <a:off x="1241954" y="2078060"/>
            <a:ext cx="5108046" cy="3825011"/>
          </a:xfrm>
          <a:prstGeom prst="rect">
            <a:avLst/>
          </a:prstGeom>
        </p:spPr>
      </p:pic>
      <p:pic>
        <p:nvPicPr>
          <p:cNvPr id="8" name="Content Placeholder 7">
            <a:extLst>
              <a:ext uri="{FF2B5EF4-FFF2-40B4-BE49-F238E27FC236}">
                <a16:creationId xmlns:a16="http://schemas.microsoft.com/office/drawing/2014/main" id="{40B471BD-E1D0-B526-420F-57781916CCCB}"/>
              </a:ext>
            </a:extLst>
          </p:cNvPr>
          <p:cNvPicPr>
            <a:picLocks noGrp="1" noChangeAspect="1"/>
          </p:cNvPicPr>
          <p:nvPr>
            <p:ph sz="half" idx="2"/>
          </p:nvPr>
        </p:nvPicPr>
        <p:blipFill>
          <a:blip r:embed="rId3"/>
          <a:stretch>
            <a:fillRect/>
          </a:stretch>
        </p:blipFill>
        <p:spPr>
          <a:xfrm>
            <a:off x="6648887" y="2345268"/>
            <a:ext cx="4115952" cy="3286994"/>
          </a:xfrm>
        </p:spPr>
      </p:pic>
    </p:spTree>
    <p:extLst>
      <p:ext uri="{BB962C8B-B14F-4D97-AF65-F5344CB8AC3E}">
        <p14:creationId xmlns:p14="http://schemas.microsoft.com/office/powerpoint/2010/main" val="2214249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C0F3-EE02-FEBF-0DEF-B95B3F3B5DE9}"/>
              </a:ext>
            </a:extLst>
          </p:cNvPr>
          <p:cNvSpPr>
            <a:spLocks noGrp="1"/>
          </p:cNvSpPr>
          <p:nvPr>
            <p:ph type="title"/>
          </p:nvPr>
        </p:nvSpPr>
        <p:spPr/>
        <p:txBody>
          <a:bodyPr/>
          <a:lstStyle/>
          <a:p>
            <a:r>
              <a:rPr lang="en-US" dirty="0"/>
              <a:t>Statistical Visuals</a:t>
            </a:r>
          </a:p>
        </p:txBody>
      </p:sp>
      <p:pic>
        <p:nvPicPr>
          <p:cNvPr id="4" name="Content Placeholder 3">
            <a:extLst>
              <a:ext uri="{FF2B5EF4-FFF2-40B4-BE49-F238E27FC236}">
                <a16:creationId xmlns:a16="http://schemas.microsoft.com/office/drawing/2014/main" id="{6C174573-3330-AFDF-AC0E-E40F670E39EA}"/>
              </a:ext>
            </a:extLst>
          </p:cNvPr>
          <p:cNvPicPr>
            <a:picLocks noGrp="1" noChangeAspect="1"/>
          </p:cNvPicPr>
          <p:nvPr>
            <p:ph sz="half" idx="1"/>
          </p:nvPr>
        </p:nvPicPr>
        <p:blipFill>
          <a:blip r:embed="rId2"/>
          <a:stretch>
            <a:fillRect/>
          </a:stretch>
        </p:blipFill>
        <p:spPr>
          <a:xfrm>
            <a:off x="1114954" y="2151749"/>
            <a:ext cx="4981046" cy="3735784"/>
          </a:xfrm>
          <a:prstGeom prst="rect">
            <a:avLst/>
          </a:prstGeom>
        </p:spPr>
      </p:pic>
      <p:pic>
        <p:nvPicPr>
          <p:cNvPr id="7" name="Content Placeholder 6">
            <a:extLst>
              <a:ext uri="{FF2B5EF4-FFF2-40B4-BE49-F238E27FC236}">
                <a16:creationId xmlns:a16="http://schemas.microsoft.com/office/drawing/2014/main" id="{CD3441A9-3263-A664-B180-8AD7BFD4DD29}"/>
              </a:ext>
            </a:extLst>
          </p:cNvPr>
          <p:cNvPicPr>
            <a:picLocks noGrp="1" noChangeAspect="1"/>
          </p:cNvPicPr>
          <p:nvPr>
            <p:ph sz="half" idx="2"/>
          </p:nvPr>
        </p:nvPicPr>
        <p:blipFill>
          <a:blip r:embed="rId3"/>
          <a:stretch>
            <a:fillRect/>
          </a:stretch>
        </p:blipFill>
        <p:spPr>
          <a:xfrm>
            <a:off x="6665913" y="2339991"/>
            <a:ext cx="3895725" cy="3422619"/>
          </a:xfrm>
        </p:spPr>
      </p:pic>
    </p:spTree>
    <p:extLst>
      <p:ext uri="{BB962C8B-B14F-4D97-AF65-F5344CB8AC3E}">
        <p14:creationId xmlns:p14="http://schemas.microsoft.com/office/powerpoint/2010/main" val="897683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22762-0723-3BB9-3D08-E58A187CB0A8}"/>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2C8D0D59-D6E1-5E9F-BC05-B3B998BA1D40}"/>
              </a:ext>
            </a:extLst>
          </p:cNvPr>
          <p:cNvSpPr>
            <a:spLocks noGrp="1"/>
          </p:cNvSpPr>
          <p:nvPr>
            <p:ph idx="1"/>
          </p:nvPr>
        </p:nvSpPr>
        <p:spPr/>
        <p:txBody>
          <a:bodyPr/>
          <a:lstStyle/>
          <a:p>
            <a:pPr marL="0" indent="0">
              <a:buNone/>
            </a:pPr>
            <a:r>
              <a:rPr lang="en-US" dirty="0"/>
              <a:t>The Big Question:</a:t>
            </a:r>
          </a:p>
          <a:p>
            <a:r>
              <a:rPr lang="en-US" dirty="0"/>
              <a:t>What Factors Affect Sleep Health the Most?</a:t>
            </a:r>
          </a:p>
          <a:p>
            <a:endParaRPr lang="en-US" dirty="0"/>
          </a:p>
        </p:txBody>
      </p:sp>
    </p:spTree>
    <p:extLst>
      <p:ext uri="{BB962C8B-B14F-4D97-AF65-F5344CB8AC3E}">
        <p14:creationId xmlns:p14="http://schemas.microsoft.com/office/powerpoint/2010/main" val="3891331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5ED74-BCF8-1E50-7540-70AB9779CE42}"/>
              </a:ext>
            </a:extLst>
          </p:cNvPr>
          <p:cNvSpPr>
            <a:spLocks noGrp="1"/>
          </p:cNvSpPr>
          <p:nvPr>
            <p:ph type="title"/>
          </p:nvPr>
        </p:nvSpPr>
        <p:spPr/>
        <p:txBody>
          <a:bodyPr/>
          <a:lstStyle/>
          <a:p>
            <a:r>
              <a:rPr lang="en-US" dirty="0"/>
              <a:t>Statistical Conclusions</a:t>
            </a:r>
          </a:p>
        </p:txBody>
      </p:sp>
      <p:sp>
        <p:nvSpPr>
          <p:cNvPr id="6" name="TextBox 5">
            <a:extLst>
              <a:ext uri="{FF2B5EF4-FFF2-40B4-BE49-F238E27FC236}">
                <a16:creationId xmlns:a16="http://schemas.microsoft.com/office/drawing/2014/main" id="{F5B4A88E-D481-5890-09EF-9275DF69C787}"/>
              </a:ext>
            </a:extLst>
          </p:cNvPr>
          <p:cNvSpPr txBox="1"/>
          <p:nvPr/>
        </p:nvSpPr>
        <p:spPr>
          <a:xfrm>
            <a:off x="3048000" y="2132675"/>
            <a:ext cx="6096000" cy="3693319"/>
          </a:xfrm>
          <a:prstGeom prst="rect">
            <a:avLst/>
          </a:prstGeom>
          <a:noFill/>
        </p:spPr>
        <p:txBody>
          <a:bodyPr wrap="square">
            <a:spAutoFit/>
          </a:bodyPr>
          <a:lstStyle/>
          <a:p>
            <a:pPr algn="l"/>
            <a:r>
              <a:rPr lang="en-US" b="1" i="0" dirty="0">
                <a:effectLst/>
                <a:latin typeface="-apple-system"/>
              </a:rPr>
              <a:t>Conclusion based off Box plot data:</a:t>
            </a:r>
          </a:p>
          <a:p>
            <a:pPr algn="l"/>
            <a:r>
              <a:rPr lang="en-US" b="0" i="0" dirty="0">
                <a:effectLst/>
                <a:latin typeface="-apple-system"/>
              </a:rPr>
              <a:t>There are more outliers in the Sleep Apnea data regarding diastolic and systolic blood pressure rates. This indicates that Sleep Apnea is significantly outside normal distribution of diastolic and systolic pressure rates compared to the control group of normal patients. </a:t>
            </a:r>
          </a:p>
          <a:p>
            <a:pPr algn="l"/>
            <a:r>
              <a:rPr lang="en-US" b="0" i="0" dirty="0">
                <a:effectLst/>
                <a:latin typeface="-apple-system"/>
              </a:rPr>
              <a:t>This signals that Sleep Apnea has a high effect on the diastolic, systolic, and overall heart rates of patients by an overall higher rate than patients with no sleep or Insomnia disorders.</a:t>
            </a:r>
          </a:p>
          <a:p>
            <a:pPr algn="l"/>
            <a:r>
              <a:rPr lang="en-US" b="0" i="0" dirty="0">
                <a:effectLst/>
                <a:latin typeface="-apple-system"/>
              </a:rPr>
              <a:t>It can also be noted that overall heart rate for Sleep Apnea is higher than patients with no sleep disorders, and Insomnia patients are more varied but start in the lower quartile as lower heart rates compared to patients with no disorders.</a:t>
            </a:r>
          </a:p>
        </p:txBody>
      </p:sp>
    </p:spTree>
    <p:extLst>
      <p:ext uri="{BB962C8B-B14F-4D97-AF65-F5344CB8AC3E}">
        <p14:creationId xmlns:p14="http://schemas.microsoft.com/office/powerpoint/2010/main" val="2418676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66F1D-FACD-B36B-67A6-FB393A9A15C1}"/>
              </a:ext>
            </a:extLst>
          </p:cNvPr>
          <p:cNvSpPr>
            <a:spLocks noGrp="1"/>
          </p:cNvSpPr>
          <p:nvPr>
            <p:ph type="title"/>
          </p:nvPr>
        </p:nvSpPr>
        <p:spPr/>
        <p:txBody>
          <a:bodyPr/>
          <a:lstStyle/>
          <a:p>
            <a:r>
              <a:rPr lang="en-US" dirty="0"/>
              <a:t>OC Analysis</a:t>
            </a:r>
          </a:p>
        </p:txBody>
      </p:sp>
      <p:sp>
        <p:nvSpPr>
          <p:cNvPr id="3" name="Content Placeholder 2">
            <a:extLst>
              <a:ext uri="{FF2B5EF4-FFF2-40B4-BE49-F238E27FC236}">
                <a16:creationId xmlns:a16="http://schemas.microsoft.com/office/drawing/2014/main" id="{86FDECE6-D73D-B011-CC8A-E93A5FCE899E}"/>
              </a:ext>
            </a:extLst>
          </p:cNvPr>
          <p:cNvSpPr>
            <a:spLocks noGrp="1"/>
          </p:cNvSpPr>
          <p:nvPr>
            <p:ph idx="1"/>
          </p:nvPr>
        </p:nvSpPr>
        <p:spPr/>
        <p:txBody>
          <a:bodyPr/>
          <a:lstStyle/>
          <a:p>
            <a:r>
              <a:rPr lang="en-US" dirty="0"/>
              <a:t>Objective: </a:t>
            </a:r>
          </a:p>
          <a:p>
            <a:pPr lvl="1"/>
            <a:r>
              <a:rPr lang="en-US" dirty="0"/>
              <a:t>Prove the following Null Hypothesis is wrong:</a:t>
            </a:r>
          </a:p>
          <a:p>
            <a:pPr lvl="1"/>
            <a:r>
              <a:rPr lang="en-US" dirty="0"/>
              <a:t>Gender and age have no affect on sleep or have connection to sleep disorders.</a:t>
            </a:r>
          </a:p>
          <a:p>
            <a:pPr lvl="1"/>
            <a:r>
              <a:rPr lang="en-US" dirty="0"/>
              <a:t>Alternative Hypothesis: Gender and age have a significant relationship on the proportion of patients who have sleep disorders.</a:t>
            </a:r>
          </a:p>
          <a:p>
            <a:pPr marL="0" indent="0">
              <a:buNone/>
            </a:pPr>
            <a:endParaRPr lang="en-US" dirty="0"/>
          </a:p>
        </p:txBody>
      </p:sp>
    </p:spTree>
    <p:extLst>
      <p:ext uri="{BB962C8B-B14F-4D97-AF65-F5344CB8AC3E}">
        <p14:creationId xmlns:p14="http://schemas.microsoft.com/office/powerpoint/2010/main" val="607155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607FA-BC47-D809-CF65-DCC4276C0AEA}"/>
              </a:ext>
            </a:extLst>
          </p:cNvPr>
          <p:cNvSpPr>
            <a:spLocks noGrp="1"/>
          </p:cNvSpPr>
          <p:nvPr>
            <p:ph type="title"/>
          </p:nvPr>
        </p:nvSpPr>
        <p:spPr/>
        <p:txBody>
          <a:bodyPr/>
          <a:lstStyle/>
          <a:p>
            <a:r>
              <a:rPr lang="en-US" dirty="0"/>
              <a:t>Visuals</a:t>
            </a:r>
          </a:p>
        </p:txBody>
      </p:sp>
      <p:pic>
        <p:nvPicPr>
          <p:cNvPr id="7" name="Content Placeholder 6">
            <a:extLst>
              <a:ext uri="{FF2B5EF4-FFF2-40B4-BE49-F238E27FC236}">
                <a16:creationId xmlns:a16="http://schemas.microsoft.com/office/drawing/2014/main" id="{EE04A3BD-B659-96B9-C2AA-A5E4DA33C2D0}"/>
              </a:ext>
            </a:extLst>
          </p:cNvPr>
          <p:cNvPicPr>
            <a:picLocks noGrp="1" noChangeAspect="1"/>
          </p:cNvPicPr>
          <p:nvPr>
            <p:ph idx="1"/>
          </p:nvPr>
        </p:nvPicPr>
        <p:blipFill>
          <a:blip r:embed="rId2"/>
          <a:stretch>
            <a:fillRect/>
          </a:stretch>
        </p:blipFill>
        <p:spPr>
          <a:xfrm>
            <a:off x="414050" y="2125134"/>
            <a:ext cx="5521083" cy="3450677"/>
          </a:xfrm>
          <a:prstGeom prst="rect">
            <a:avLst/>
          </a:prstGeom>
        </p:spPr>
      </p:pic>
      <p:pic>
        <p:nvPicPr>
          <p:cNvPr id="8" name="Picture 7">
            <a:extLst>
              <a:ext uri="{FF2B5EF4-FFF2-40B4-BE49-F238E27FC236}">
                <a16:creationId xmlns:a16="http://schemas.microsoft.com/office/drawing/2014/main" id="{3E4AAAD9-F0C7-9F25-33BC-3B44AE79A7C0}"/>
              </a:ext>
            </a:extLst>
          </p:cNvPr>
          <p:cNvPicPr>
            <a:picLocks noChangeAspect="1"/>
          </p:cNvPicPr>
          <p:nvPr/>
        </p:nvPicPr>
        <p:blipFill>
          <a:blip r:embed="rId3"/>
          <a:stretch>
            <a:fillRect/>
          </a:stretch>
        </p:blipFill>
        <p:spPr>
          <a:xfrm>
            <a:off x="6256869" y="2125134"/>
            <a:ext cx="5631210" cy="3519506"/>
          </a:xfrm>
          <a:prstGeom prst="rect">
            <a:avLst/>
          </a:prstGeom>
        </p:spPr>
      </p:pic>
    </p:spTree>
    <p:extLst>
      <p:ext uri="{BB962C8B-B14F-4D97-AF65-F5344CB8AC3E}">
        <p14:creationId xmlns:p14="http://schemas.microsoft.com/office/powerpoint/2010/main" val="816470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264D-FE5F-90B7-64C3-290D0F4ECE39}"/>
              </a:ext>
            </a:extLst>
          </p:cNvPr>
          <p:cNvSpPr>
            <a:spLocks noGrp="1"/>
          </p:cNvSpPr>
          <p:nvPr>
            <p:ph type="title"/>
          </p:nvPr>
        </p:nvSpPr>
        <p:spPr/>
        <p:txBody>
          <a:bodyPr/>
          <a:lstStyle/>
          <a:p>
            <a:r>
              <a:rPr lang="en-US" dirty="0"/>
              <a:t>Visuals</a:t>
            </a:r>
          </a:p>
        </p:txBody>
      </p:sp>
      <p:pic>
        <p:nvPicPr>
          <p:cNvPr id="4" name="Content Placeholder 3">
            <a:extLst>
              <a:ext uri="{FF2B5EF4-FFF2-40B4-BE49-F238E27FC236}">
                <a16:creationId xmlns:a16="http://schemas.microsoft.com/office/drawing/2014/main" id="{E1D0B96B-69BD-D1F9-86AE-6391D67FEFB3}"/>
              </a:ext>
            </a:extLst>
          </p:cNvPr>
          <p:cNvPicPr>
            <a:picLocks noGrp="1" noChangeAspect="1"/>
          </p:cNvPicPr>
          <p:nvPr>
            <p:ph idx="1"/>
          </p:nvPr>
        </p:nvPicPr>
        <p:blipFill>
          <a:blip r:embed="rId2"/>
          <a:stretch>
            <a:fillRect/>
          </a:stretch>
        </p:blipFill>
        <p:spPr>
          <a:xfrm>
            <a:off x="3015324" y="1513615"/>
            <a:ext cx="6161352" cy="4621015"/>
          </a:xfrm>
          <a:prstGeom prst="rect">
            <a:avLst/>
          </a:prstGeom>
        </p:spPr>
      </p:pic>
    </p:spTree>
    <p:extLst>
      <p:ext uri="{BB962C8B-B14F-4D97-AF65-F5344CB8AC3E}">
        <p14:creationId xmlns:p14="http://schemas.microsoft.com/office/powerpoint/2010/main" val="238983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58645-A1F5-6B10-F94F-BB87AA437A74}"/>
              </a:ext>
            </a:extLst>
          </p:cNvPr>
          <p:cNvSpPr>
            <a:spLocks noGrp="1"/>
          </p:cNvSpPr>
          <p:nvPr>
            <p:ph type="title"/>
          </p:nvPr>
        </p:nvSpPr>
        <p:spPr/>
        <p:txBody>
          <a:bodyPr/>
          <a:lstStyle/>
          <a:p>
            <a:r>
              <a:rPr lang="en-US" dirty="0"/>
              <a:t>OC Conclusion</a:t>
            </a:r>
          </a:p>
        </p:txBody>
      </p:sp>
      <p:sp>
        <p:nvSpPr>
          <p:cNvPr id="3" name="Content Placeholder 2">
            <a:extLst>
              <a:ext uri="{FF2B5EF4-FFF2-40B4-BE49-F238E27FC236}">
                <a16:creationId xmlns:a16="http://schemas.microsoft.com/office/drawing/2014/main" id="{3FA6BC00-D96D-EDA6-91F7-83B31FF293DB}"/>
              </a:ext>
            </a:extLst>
          </p:cNvPr>
          <p:cNvSpPr>
            <a:spLocks noGrp="1"/>
          </p:cNvSpPr>
          <p:nvPr>
            <p:ph idx="1"/>
          </p:nvPr>
        </p:nvSpPr>
        <p:spPr/>
        <p:txBody>
          <a:bodyPr/>
          <a:lstStyle/>
          <a:p>
            <a:r>
              <a:rPr lang="en-US" dirty="0"/>
              <a:t>Alternative Hypothesis: Gender and age have a significant relationship on the proportion of patients who have sleep disorders.</a:t>
            </a:r>
          </a:p>
          <a:p>
            <a:pPr lvl="1"/>
            <a:r>
              <a:rPr lang="en-US" dirty="0"/>
              <a:t>This hypothesis is true. </a:t>
            </a:r>
          </a:p>
          <a:p>
            <a:endParaRPr lang="en-US" dirty="0"/>
          </a:p>
        </p:txBody>
      </p:sp>
    </p:spTree>
    <p:extLst>
      <p:ext uri="{BB962C8B-B14F-4D97-AF65-F5344CB8AC3E}">
        <p14:creationId xmlns:p14="http://schemas.microsoft.com/office/powerpoint/2010/main" val="1717748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28FD7-A18C-1241-9C46-AE0552807486}"/>
              </a:ext>
            </a:extLst>
          </p:cNvPr>
          <p:cNvSpPr>
            <a:spLocks noGrp="1"/>
          </p:cNvSpPr>
          <p:nvPr>
            <p:ph type="title"/>
          </p:nvPr>
        </p:nvSpPr>
        <p:spPr/>
        <p:txBody>
          <a:bodyPr/>
          <a:lstStyle/>
          <a:p>
            <a:r>
              <a:rPr lang="en-US" dirty="0"/>
              <a:t>Abraham Analysis</a:t>
            </a:r>
          </a:p>
        </p:txBody>
      </p:sp>
      <p:sp>
        <p:nvSpPr>
          <p:cNvPr id="3" name="Content Placeholder 2">
            <a:extLst>
              <a:ext uri="{FF2B5EF4-FFF2-40B4-BE49-F238E27FC236}">
                <a16:creationId xmlns:a16="http://schemas.microsoft.com/office/drawing/2014/main" id="{C148D578-0DE3-98BD-775B-5A3691D9FBCA}"/>
              </a:ext>
            </a:extLst>
          </p:cNvPr>
          <p:cNvSpPr>
            <a:spLocks noGrp="1"/>
          </p:cNvSpPr>
          <p:nvPr>
            <p:ph idx="1"/>
          </p:nvPr>
        </p:nvSpPr>
        <p:spPr/>
        <p:txBody>
          <a:bodyPr/>
          <a:lstStyle/>
          <a:p>
            <a:r>
              <a:rPr lang="en-US" dirty="0"/>
              <a:t>Objective: </a:t>
            </a:r>
          </a:p>
          <a:p>
            <a:pPr lvl="1"/>
            <a:r>
              <a:rPr lang="en-US" dirty="0"/>
              <a:t>Prove the following Null Hypothesis is wrong:</a:t>
            </a:r>
          </a:p>
          <a:p>
            <a:pPr lvl="2"/>
            <a:r>
              <a:rPr lang="en-US" dirty="0"/>
              <a:t>Affects of quality of sleep is not related to Sleep disorders.</a:t>
            </a:r>
          </a:p>
          <a:p>
            <a:pPr lvl="2"/>
            <a:r>
              <a:rPr lang="en-US" dirty="0"/>
              <a:t>Alternative Hypothesis: Sleep disorders have a significant affect on quality of sleep and are related. </a:t>
            </a:r>
          </a:p>
          <a:p>
            <a:endParaRPr lang="en-US" dirty="0"/>
          </a:p>
        </p:txBody>
      </p:sp>
    </p:spTree>
    <p:extLst>
      <p:ext uri="{BB962C8B-B14F-4D97-AF65-F5344CB8AC3E}">
        <p14:creationId xmlns:p14="http://schemas.microsoft.com/office/powerpoint/2010/main" val="1134791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D1E56-B1D5-B560-9D40-1C1BD1E8740E}"/>
              </a:ext>
            </a:extLst>
          </p:cNvPr>
          <p:cNvSpPr>
            <a:spLocks noGrp="1"/>
          </p:cNvSpPr>
          <p:nvPr>
            <p:ph type="title"/>
          </p:nvPr>
        </p:nvSpPr>
        <p:spPr/>
        <p:txBody>
          <a:bodyPr/>
          <a:lstStyle/>
          <a:p>
            <a:r>
              <a:rPr lang="en-US" dirty="0"/>
              <a:t>Visuals of Analysis</a:t>
            </a:r>
          </a:p>
        </p:txBody>
      </p:sp>
      <p:pic>
        <p:nvPicPr>
          <p:cNvPr id="4" name="Content Placeholder 3">
            <a:extLst>
              <a:ext uri="{FF2B5EF4-FFF2-40B4-BE49-F238E27FC236}">
                <a16:creationId xmlns:a16="http://schemas.microsoft.com/office/drawing/2014/main" id="{AAADC0B5-DD23-A349-542C-EBCA2A174CDA}"/>
              </a:ext>
            </a:extLst>
          </p:cNvPr>
          <p:cNvPicPr>
            <a:picLocks noGrp="1" noChangeAspect="1"/>
          </p:cNvPicPr>
          <p:nvPr>
            <p:ph idx="1"/>
          </p:nvPr>
        </p:nvPicPr>
        <p:blipFill>
          <a:blip r:embed="rId2"/>
          <a:stretch>
            <a:fillRect/>
          </a:stretch>
        </p:blipFill>
        <p:spPr>
          <a:xfrm>
            <a:off x="2694252" y="2035686"/>
            <a:ext cx="5329766" cy="3997325"/>
          </a:xfrm>
          <a:prstGeom prst="rect">
            <a:avLst/>
          </a:prstGeom>
        </p:spPr>
      </p:pic>
    </p:spTree>
    <p:extLst>
      <p:ext uri="{BB962C8B-B14F-4D97-AF65-F5344CB8AC3E}">
        <p14:creationId xmlns:p14="http://schemas.microsoft.com/office/powerpoint/2010/main" val="2897643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DC735-86B2-982D-3FE2-682D966AC3CB}"/>
              </a:ext>
            </a:extLst>
          </p:cNvPr>
          <p:cNvSpPr>
            <a:spLocks noGrp="1"/>
          </p:cNvSpPr>
          <p:nvPr>
            <p:ph type="title"/>
          </p:nvPr>
        </p:nvSpPr>
        <p:spPr/>
        <p:txBody>
          <a:bodyPr/>
          <a:lstStyle/>
          <a:p>
            <a:r>
              <a:rPr lang="en-US" dirty="0"/>
              <a:t>Abraham Conclusion</a:t>
            </a:r>
          </a:p>
        </p:txBody>
      </p:sp>
      <p:sp>
        <p:nvSpPr>
          <p:cNvPr id="3" name="Content Placeholder 2">
            <a:extLst>
              <a:ext uri="{FF2B5EF4-FFF2-40B4-BE49-F238E27FC236}">
                <a16:creationId xmlns:a16="http://schemas.microsoft.com/office/drawing/2014/main" id="{192D479A-7CE6-C930-5FFD-09A35B8831F1}"/>
              </a:ext>
            </a:extLst>
          </p:cNvPr>
          <p:cNvSpPr>
            <a:spLocks noGrp="1"/>
          </p:cNvSpPr>
          <p:nvPr>
            <p:ph idx="1"/>
          </p:nvPr>
        </p:nvSpPr>
        <p:spPr/>
        <p:txBody>
          <a:bodyPr/>
          <a:lstStyle/>
          <a:p>
            <a:r>
              <a:rPr lang="en-US" dirty="0"/>
              <a:t>Alternative Hypothesis: Sleep disorders have a significant affect on quality of sleep and are related. </a:t>
            </a:r>
          </a:p>
          <a:p>
            <a:pPr lvl="1"/>
            <a:r>
              <a:rPr lang="en-US" dirty="0"/>
              <a:t>This hypothesis is true. </a:t>
            </a:r>
          </a:p>
        </p:txBody>
      </p:sp>
    </p:spTree>
    <p:extLst>
      <p:ext uri="{BB962C8B-B14F-4D97-AF65-F5344CB8AC3E}">
        <p14:creationId xmlns:p14="http://schemas.microsoft.com/office/powerpoint/2010/main" val="208424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465DF-934C-3C67-B3B4-144B60930C0C}"/>
              </a:ext>
            </a:extLst>
          </p:cNvPr>
          <p:cNvSpPr>
            <a:spLocks noGrp="1"/>
          </p:cNvSpPr>
          <p:nvPr>
            <p:ph type="title"/>
          </p:nvPr>
        </p:nvSpPr>
        <p:spPr/>
        <p:txBody>
          <a:bodyPr/>
          <a:lstStyle/>
          <a:p>
            <a:r>
              <a:rPr lang="en-US" dirty="0"/>
              <a:t>Final Conclusion</a:t>
            </a:r>
          </a:p>
        </p:txBody>
      </p:sp>
      <p:sp>
        <p:nvSpPr>
          <p:cNvPr id="3" name="Content Placeholder 2">
            <a:extLst>
              <a:ext uri="{FF2B5EF4-FFF2-40B4-BE49-F238E27FC236}">
                <a16:creationId xmlns:a16="http://schemas.microsoft.com/office/drawing/2014/main" id="{48C2066D-138E-A496-E16C-909C7F1D2F17}"/>
              </a:ext>
            </a:extLst>
          </p:cNvPr>
          <p:cNvSpPr>
            <a:spLocks noGrp="1"/>
          </p:cNvSpPr>
          <p:nvPr>
            <p:ph idx="1"/>
          </p:nvPr>
        </p:nvSpPr>
        <p:spPr/>
        <p:txBody>
          <a:bodyPr/>
          <a:lstStyle/>
          <a:p>
            <a:r>
              <a:rPr lang="en-US" dirty="0"/>
              <a:t>Sleep and health factors are related to sleep disorders based on occupation, health of patient, age, gender, </a:t>
            </a:r>
            <a:r>
              <a:rPr lang="en-US"/>
              <a:t>and stress levels. </a:t>
            </a:r>
          </a:p>
        </p:txBody>
      </p:sp>
    </p:spTree>
    <p:extLst>
      <p:ext uri="{BB962C8B-B14F-4D97-AF65-F5344CB8AC3E}">
        <p14:creationId xmlns:p14="http://schemas.microsoft.com/office/powerpoint/2010/main" val="442121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B0330-9F1A-ECB1-B299-FDCBD66B12F0}"/>
              </a:ext>
            </a:extLst>
          </p:cNvPr>
          <p:cNvSpPr>
            <a:spLocks noGrp="1"/>
          </p:cNvSpPr>
          <p:nvPr>
            <p:ph type="title"/>
          </p:nvPr>
        </p:nvSpPr>
        <p:spPr>
          <a:xfrm>
            <a:off x="2329254" y="750568"/>
            <a:ext cx="7958331" cy="1077229"/>
          </a:xfrm>
        </p:spPr>
        <p:txBody>
          <a:bodyPr/>
          <a:lstStyle/>
          <a:p>
            <a:r>
              <a:rPr lang="en-US" dirty="0"/>
              <a:t>Scenario &amp; Initial Dataset</a:t>
            </a:r>
          </a:p>
        </p:txBody>
      </p:sp>
      <p:sp>
        <p:nvSpPr>
          <p:cNvPr id="3" name="Content Placeholder 2">
            <a:extLst>
              <a:ext uri="{FF2B5EF4-FFF2-40B4-BE49-F238E27FC236}">
                <a16:creationId xmlns:a16="http://schemas.microsoft.com/office/drawing/2014/main" id="{93967673-1AEA-5A69-8E09-C02EAE0A3BB7}"/>
              </a:ext>
            </a:extLst>
          </p:cNvPr>
          <p:cNvSpPr>
            <a:spLocks noGrp="1"/>
          </p:cNvSpPr>
          <p:nvPr>
            <p:ph idx="1"/>
          </p:nvPr>
        </p:nvSpPr>
        <p:spPr>
          <a:xfrm>
            <a:off x="1266532" y="1315516"/>
            <a:ext cx="7796540" cy="2113484"/>
          </a:xfrm>
        </p:spPr>
        <p:txBody>
          <a:bodyPr/>
          <a:lstStyle/>
          <a:p>
            <a:pPr marL="0" indent="0">
              <a:buNone/>
            </a:pPr>
            <a:r>
              <a:rPr lang="en-US" dirty="0"/>
              <a:t>Dataset Information:</a:t>
            </a:r>
          </a:p>
          <a:p>
            <a:pPr lvl="1"/>
            <a:r>
              <a:rPr lang="en-US" dirty="0"/>
              <a:t>The Sleep Health and Lifestyle Dataset comprises 400 rows and 13 columns, covering a wide range of variables related to sleep and daily habits.</a:t>
            </a:r>
          </a:p>
          <a:p>
            <a:pPr lvl="1"/>
            <a:endParaRPr lang="en-US" dirty="0"/>
          </a:p>
        </p:txBody>
      </p:sp>
      <p:pic>
        <p:nvPicPr>
          <p:cNvPr id="8" name="Picture 7">
            <a:extLst>
              <a:ext uri="{FF2B5EF4-FFF2-40B4-BE49-F238E27FC236}">
                <a16:creationId xmlns:a16="http://schemas.microsoft.com/office/drawing/2014/main" id="{4A73DF10-8F0D-4023-91CB-F91037730A39}"/>
              </a:ext>
            </a:extLst>
          </p:cNvPr>
          <p:cNvPicPr>
            <a:picLocks noChangeAspect="1"/>
          </p:cNvPicPr>
          <p:nvPr/>
        </p:nvPicPr>
        <p:blipFill>
          <a:blip r:embed="rId2"/>
          <a:stretch>
            <a:fillRect/>
          </a:stretch>
        </p:blipFill>
        <p:spPr>
          <a:xfrm>
            <a:off x="1266532" y="3126402"/>
            <a:ext cx="9900300" cy="3487978"/>
          </a:xfrm>
          <a:prstGeom prst="rect">
            <a:avLst/>
          </a:prstGeom>
        </p:spPr>
      </p:pic>
    </p:spTree>
    <p:extLst>
      <p:ext uri="{BB962C8B-B14F-4D97-AF65-F5344CB8AC3E}">
        <p14:creationId xmlns:p14="http://schemas.microsoft.com/office/powerpoint/2010/main" val="3739517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95ABC-4881-E64E-7F2A-2BF591D9EC0C}"/>
              </a:ext>
            </a:extLst>
          </p:cNvPr>
          <p:cNvSpPr>
            <a:spLocks noGrp="1"/>
          </p:cNvSpPr>
          <p:nvPr>
            <p:ph type="title"/>
          </p:nvPr>
        </p:nvSpPr>
        <p:spPr/>
        <p:txBody>
          <a:bodyPr/>
          <a:lstStyle/>
          <a:p>
            <a:r>
              <a:rPr lang="en-US" dirty="0"/>
              <a:t>Initial Questions of Interest</a:t>
            </a:r>
          </a:p>
        </p:txBody>
      </p:sp>
      <p:sp>
        <p:nvSpPr>
          <p:cNvPr id="3" name="Content Placeholder 2">
            <a:extLst>
              <a:ext uri="{FF2B5EF4-FFF2-40B4-BE49-F238E27FC236}">
                <a16:creationId xmlns:a16="http://schemas.microsoft.com/office/drawing/2014/main" id="{B3403884-43E0-BCC3-7154-85729D1DC730}"/>
              </a:ext>
            </a:extLst>
          </p:cNvPr>
          <p:cNvSpPr>
            <a:spLocks noGrp="1"/>
          </p:cNvSpPr>
          <p:nvPr>
            <p:ph idx="1"/>
          </p:nvPr>
        </p:nvSpPr>
        <p:spPr/>
        <p:txBody>
          <a:bodyPr/>
          <a:lstStyle/>
          <a:p>
            <a:r>
              <a:rPr lang="en-US" dirty="0"/>
              <a:t>Research Questions to Answer:</a:t>
            </a:r>
          </a:p>
          <a:p>
            <a:r>
              <a:rPr lang="en-US" dirty="0"/>
              <a:t>1.	Does occupation affect your sleep? </a:t>
            </a:r>
          </a:p>
          <a:p>
            <a:r>
              <a:rPr lang="en-US" dirty="0"/>
              <a:t>2.	Does lack of sleep cause certain health problems more 	than others?</a:t>
            </a:r>
          </a:p>
          <a:p>
            <a:r>
              <a:rPr lang="en-US" dirty="0"/>
              <a:t>3.	Does gender and age affect sleep?</a:t>
            </a:r>
          </a:p>
          <a:p>
            <a:r>
              <a:rPr lang="en-US" dirty="0"/>
              <a:t>4.	What affects the quality of sleep the most?</a:t>
            </a:r>
          </a:p>
          <a:p>
            <a:endParaRPr lang="en-US" dirty="0"/>
          </a:p>
        </p:txBody>
      </p:sp>
    </p:spTree>
    <p:extLst>
      <p:ext uri="{BB962C8B-B14F-4D97-AF65-F5344CB8AC3E}">
        <p14:creationId xmlns:p14="http://schemas.microsoft.com/office/powerpoint/2010/main" val="163777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523C1-DDBC-F083-7CCF-F8D9DFFDE16A}"/>
              </a:ext>
            </a:extLst>
          </p:cNvPr>
          <p:cNvSpPr>
            <a:spLocks noGrp="1"/>
          </p:cNvSpPr>
          <p:nvPr>
            <p:ph type="title"/>
          </p:nvPr>
        </p:nvSpPr>
        <p:spPr/>
        <p:txBody>
          <a:bodyPr/>
          <a:lstStyle/>
          <a:p>
            <a:r>
              <a:rPr lang="en-US" dirty="0"/>
              <a:t>Null Hypotheses</a:t>
            </a:r>
          </a:p>
        </p:txBody>
      </p:sp>
      <p:sp>
        <p:nvSpPr>
          <p:cNvPr id="3" name="Content Placeholder 2">
            <a:extLst>
              <a:ext uri="{FF2B5EF4-FFF2-40B4-BE49-F238E27FC236}">
                <a16:creationId xmlns:a16="http://schemas.microsoft.com/office/drawing/2014/main" id="{E20FE58C-C394-93A7-E69D-8837A21E13A6}"/>
              </a:ext>
            </a:extLst>
          </p:cNvPr>
          <p:cNvSpPr>
            <a:spLocks noGrp="1"/>
          </p:cNvSpPr>
          <p:nvPr>
            <p:ph idx="1"/>
          </p:nvPr>
        </p:nvSpPr>
        <p:spPr/>
        <p:txBody>
          <a:bodyPr>
            <a:normAutofit lnSpcReduction="10000"/>
          </a:bodyPr>
          <a:lstStyle/>
          <a:p>
            <a:pPr marL="0" indent="0">
              <a:buNone/>
            </a:pPr>
            <a:r>
              <a:rPr lang="en-US" b="1" i="0" u="sng" dirty="0">
                <a:solidFill>
                  <a:srgbClr val="E6EDF3"/>
                </a:solidFill>
                <a:effectLst/>
                <a:latin typeface="-apple-system"/>
              </a:rPr>
              <a:t>Null Hypothesis based on research questions</a:t>
            </a:r>
            <a:r>
              <a:rPr lang="en-US" b="0" i="0" dirty="0">
                <a:solidFill>
                  <a:srgbClr val="E6EDF3"/>
                </a:solidFill>
                <a:effectLst/>
                <a:latin typeface="-apple-system"/>
              </a:rPr>
              <a:t>:</a:t>
            </a:r>
          </a:p>
          <a:p>
            <a:pPr marL="0" indent="0">
              <a:buNone/>
            </a:pPr>
            <a:r>
              <a:rPr lang="en-US" b="0" i="0" dirty="0">
                <a:solidFill>
                  <a:srgbClr val="E6EDF3"/>
                </a:solidFill>
                <a:effectLst/>
                <a:latin typeface="-apple-system"/>
              </a:rPr>
              <a:t> 1) A person’s occupation does not affect their sleep health.</a:t>
            </a:r>
          </a:p>
          <a:p>
            <a:pPr marL="0" indent="0">
              <a:buNone/>
            </a:pPr>
            <a:r>
              <a:rPr lang="en-US" b="0" i="0" dirty="0">
                <a:solidFill>
                  <a:srgbClr val="E6EDF3"/>
                </a:solidFill>
                <a:effectLst/>
                <a:latin typeface="-apple-system"/>
              </a:rPr>
              <a:t>2) There is no significant relationship between health factors (Blood pressure, Heart rate, BMI) and patients with sleep disorders. No difference between these factors between patients with a disorder and patients without.</a:t>
            </a:r>
          </a:p>
          <a:p>
            <a:pPr marL="0" indent="0">
              <a:buNone/>
            </a:pPr>
            <a:r>
              <a:rPr lang="en-US" dirty="0"/>
              <a:t>3) Gender and age have no affect on sleep or have connection to sleep disorders.</a:t>
            </a:r>
          </a:p>
          <a:p>
            <a:pPr marL="0" indent="0">
              <a:buNone/>
            </a:pPr>
            <a:r>
              <a:rPr lang="en-US" dirty="0"/>
              <a:t>4) Affects of quality of sleep is not related to Sleep disorders.</a:t>
            </a:r>
          </a:p>
        </p:txBody>
      </p:sp>
    </p:spTree>
    <p:extLst>
      <p:ext uri="{BB962C8B-B14F-4D97-AF65-F5344CB8AC3E}">
        <p14:creationId xmlns:p14="http://schemas.microsoft.com/office/powerpoint/2010/main" val="3648284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8B6EB-0E8D-69D0-D1D6-CF491B0451B2}"/>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n-US"/>
              <a:t>Elisabeth Analysis</a:t>
            </a:r>
            <a:br>
              <a:rPr lang="en-US"/>
            </a:br>
            <a:endParaRPr lang="en-US"/>
          </a:p>
        </p:txBody>
      </p:sp>
      <p:sp>
        <p:nvSpPr>
          <p:cNvPr id="3" name="Content Placeholder 2">
            <a:extLst>
              <a:ext uri="{FF2B5EF4-FFF2-40B4-BE49-F238E27FC236}">
                <a16:creationId xmlns:a16="http://schemas.microsoft.com/office/drawing/2014/main" id="{4FFC66E6-4596-41E0-B29C-6316FA8C21DE}"/>
              </a:ext>
            </a:extLst>
          </p:cNvPr>
          <p:cNvSpPr>
            <a:spLocks noGrp="1"/>
          </p:cNvSpPr>
          <p:nvPr>
            <p:ph sz="half" idx="1"/>
          </p:nvPr>
        </p:nvSpPr>
        <p:spPr>
          <a:xfrm>
            <a:off x="2511975" y="3877224"/>
            <a:ext cx="7523692" cy="2624203"/>
          </a:xfrm>
        </p:spPr>
        <p:txBody>
          <a:bodyPr vert="horz" lIns="91440" tIns="45720" rIns="91440" bIns="45720" rtlCol="0" anchor="ctr">
            <a:normAutofit/>
          </a:bodyPr>
          <a:lstStyle/>
          <a:p>
            <a:pPr>
              <a:lnSpc>
                <a:spcPct val="110000"/>
              </a:lnSpc>
            </a:pPr>
            <a:r>
              <a:rPr lang="en-US" sz="1500" dirty="0"/>
              <a:t>Objective: Prove the following Null Hypothesis is wrong.</a:t>
            </a:r>
          </a:p>
          <a:p>
            <a:pPr>
              <a:lnSpc>
                <a:spcPct val="110000"/>
              </a:lnSpc>
            </a:pPr>
            <a:r>
              <a:rPr lang="en-US" sz="1500" b="0" i="0" dirty="0"/>
              <a:t>Null Hypothesis (H0): A person’s occupation does not affect their sleep health.</a:t>
            </a:r>
          </a:p>
          <a:p>
            <a:pPr>
              <a:lnSpc>
                <a:spcPct val="110000"/>
              </a:lnSpc>
            </a:pPr>
            <a:r>
              <a:rPr lang="en-US" sz="1500" b="0" i="0" dirty="0"/>
              <a:t>Alternative Hypothesis (Ha): Sleep health is affected by occupations that are associated with higher stress levels.</a:t>
            </a:r>
            <a:endParaRPr lang="en-US" sz="1500" dirty="0"/>
          </a:p>
          <a:p>
            <a:pPr lvl="1">
              <a:lnSpc>
                <a:spcPct val="110000"/>
              </a:lnSpc>
            </a:pPr>
            <a:endParaRPr lang="en-US" sz="1500" dirty="0"/>
          </a:p>
          <a:p>
            <a:pPr marL="457200" lvl="1" indent="0">
              <a:lnSpc>
                <a:spcPct val="110000"/>
              </a:lnSpc>
            </a:pPr>
            <a:endParaRPr lang="en-US" sz="1500" dirty="0"/>
          </a:p>
        </p:txBody>
      </p:sp>
      <p:pic>
        <p:nvPicPr>
          <p:cNvPr id="10" name="Content Placeholder 9">
            <a:extLst>
              <a:ext uri="{FF2B5EF4-FFF2-40B4-BE49-F238E27FC236}">
                <a16:creationId xmlns:a16="http://schemas.microsoft.com/office/drawing/2014/main" id="{009DCA31-8AF8-029D-B0A4-EAE686877CE5}"/>
              </a:ext>
            </a:extLst>
          </p:cNvPr>
          <p:cNvPicPr>
            <a:picLocks noGrp="1" noChangeAspect="1"/>
          </p:cNvPicPr>
          <p:nvPr>
            <p:ph sz="half" idx="2"/>
          </p:nvPr>
        </p:nvPicPr>
        <p:blipFill>
          <a:blip r:embed="rId2"/>
          <a:stretch>
            <a:fillRect/>
          </a:stretch>
        </p:blipFill>
        <p:spPr>
          <a:xfrm>
            <a:off x="2333087" y="1566586"/>
            <a:ext cx="7523692" cy="2200679"/>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Tree>
    <p:extLst>
      <p:ext uri="{BB962C8B-B14F-4D97-AF65-F5344CB8AC3E}">
        <p14:creationId xmlns:p14="http://schemas.microsoft.com/office/powerpoint/2010/main" val="2163119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969D-6008-9A26-2790-E640E40993D2}"/>
              </a:ext>
            </a:extLst>
          </p:cNvPr>
          <p:cNvSpPr>
            <a:spLocks noGrp="1"/>
          </p:cNvSpPr>
          <p:nvPr>
            <p:ph type="title"/>
          </p:nvPr>
        </p:nvSpPr>
        <p:spPr>
          <a:xfrm>
            <a:off x="1479649" y="5905083"/>
            <a:ext cx="8445357" cy="883524"/>
          </a:xfrm>
        </p:spPr>
        <p:txBody>
          <a:bodyPr vert="horz" lIns="91440" tIns="45720" rIns="91440" bIns="45720" rtlCol="0" anchor="t">
            <a:normAutofit/>
          </a:bodyPr>
          <a:lstStyle/>
          <a:p>
            <a:r>
              <a:rPr lang="en-US" sz="4800" dirty="0"/>
              <a:t>Sleep Health vs. Occupation</a:t>
            </a:r>
          </a:p>
        </p:txBody>
      </p:sp>
      <p:pic>
        <p:nvPicPr>
          <p:cNvPr id="5" name="Content Placeholder 4" descr="A pie chart with numbers and text&#10;&#10;Description automatically generated">
            <a:extLst>
              <a:ext uri="{FF2B5EF4-FFF2-40B4-BE49-F238E27FC236}">
                <a16:creationId xmlns:a16="http://schemas.microsoft.com/office/drawing/2014/main" id="{61AA7238-873B-16CF-69FF-B1952F4F754A}"/>
              </a:ext>
            </a:extLst>
          </p:cNvPr>
          <p:cNvPicPr>
            <a:picLocks noGrp="1" noChangeAspect="1"/>
          </p:cNvPicPr>
          <p:nvPr>
            <p:ph idx="1"/>
          </p:nvPr>
        </p:nvPicPr>
        <p:blipFill rotWithShape="1">
          <a:blip r:embed="rId2"/>
          <a:srcRect t="1364" r="2" b="2"/>
          <a:stretch/>
        </p:blipFill>
        <p:spPr>
          <a:xfrm>
            <a:off x="1648589" y="647190"/>
            <a:ext cx="4447502" cy="3290126"/>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pic>
        <p:nvPicPr>
          <p:cNvPr id="7" name="Picture 6" descr="A red line with blue dots&#10;&#10;Description automatically generated">
            <a:extLst>
              <a:ext uri="{FF2B5EF4-FFF2-40B4-BE49-F238E27FC236}">
                <a16:creationId xmlns:a16="http://schemas.microsoft.com/office/drawing/2014/main" id="{4553DCD0-6C73-F73D-802F-6AB2F8895B33}"/>
              </a:ext>
            </a:extLst>
          </p:cNvPr>
          <p:cNvPicPr>
            <a:picLocks noChangeAspect="1"/>
          </p:cNvPicPr>
          <p:nvPr/>
        </p:nvPicPr>
        <p:blipFill rotWithShape="1">
          <a:blip r:embed="rId3"/>
          <a:srcRect r="2" b="1781"/>
          <a:stretch/>
        </p:blipFill>
        <p:spPr>
          <a:xfrm>
            <a:off x="6275762" y="647191"/>
            <a:ext cx="4466306" cy="3290126"/>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 name="TextBox 2">
            <a:extLst>
              <a:ext uri="{FF2B5EF4-FFF2-40B4-BE49-F238E27FC236}">
                <a16:creationId xmlns:a16="http://schemas.microsoft.com/office/drawing/2014/main" id="{BB76E404-FEEB-6245-C4D3-AFAFE6ABEBB0}"/>
              </a:ext>
            </a:extLst>
          </p:cNvPr>
          <p:cNvSpPr txBox="1"/>
          <p:nvPr/>
        </p:nvSpPr>
        <p:spPr>
          <a:xfrm>
            <a:off x="2042352" y="4182536"/>
            <a:ext cx="3659976" cy="369332"/>
          </a:xfrm>
          <a:prstGeom prst="rect">
            <a:avLst/>
          </a:prstGeom>
          <a:noFill/>
        </p:spPr>
        <p:txBody>
          <a:bodyPr wrap="none" rtlCol="0">
            <a:spAutoFit/>
          </a:bodyPr>
          <a:lstStyle/>
          <a:p>
            <a:r>
              <a:rPr lang="en-US" dirty="0"/>
              <a:t>Pie Chart: Occupation Distribution</a:t>
            </a:r>
          </a:p>
        </p:txBody>
      </p:sp>
      <p:sp>
        <p:nvSpPr>
          <p:cNvPr id="4" name="TextBox 3">
            <a:extLst>
              <a:ext uri="{FF2B5EF4-FFF2-40B4-BE49-F238E27FC236}">
                <a16:creationId xmlns:a16="http://schemas.microsoft.com/office/drawing/2014/main" id="{BE32FDDD-030B-63E9-C14F-D55F9A4BE4C0}"/>
              </a:ext>
            </a:extLst>
          </p:cNvPr>
          <p:cNvSpPr txBox="1"/>
          <p:nvPr/>
        </p:nvSpPr>
        <p:spPr>
          <a:xfrm>
            <a:off x="6275762" y="4182536"/>
            <a:ext cx="4466306" cy="1477328"/>
          </a:xfrm>
          <a:prstGeom prst="rect">
            <a:avLst/>
          </a:prstGeom>
          <a:noFill/>
        </p:spPr>
        <p:txBody>
          <a:bodyPr wrap="square" rtlCol="0">
            <a:spAutoFit/>
          </a:bodyPr>
          <a:lstStyle/>
          <a:p>
            <a:r>
              <a:rPr lang="en-US" dirty="0"/>
              <a:t>Correlation Plot: Occupation Stress and Sleep Quality</a:t>
            </a:r>
          </a:p>
          <a:p>
            <a:pPr marL="285750" indent="-285750">
              <a:buFont typeface="Arial" panose="020B0604020202020204" pitchFamily="34" charset="0"/>
              <a:buChar char="•"/>
            </a:pPr>
            <a:r>
              <a:rPr lang="en-US" dirty="0" err="1"/>
              <a:t>r-value</a:t>
            </a:r>
            <a:r>
              <a:rPr lang="en-US" dirty="0"/>
              <a:t> = -0.86 (negative correlation)</a:t>
            </a:r>
          </a:p>
          <a:p>
            <a:pPr marL="285750" indent="-285750">
              <a:buFont typeface="Arial" panose="020B0604020202020204" pitchFamily="34" charset="0"/>
              <a:buChar char="•"/>
            </a:pPr>
            <a:r>
              <a:rPr lang="en-US" dirty="0"/>
              <a:t>Higher occupation stress, lower sleep quality</a:t>
            </a:r>
          </a:p>
        </p:txBody>
      </p:sp>
    </p:spTree>
    <p:extLst>
      <p:ext uri="{BB962C8B-B14F-4D97-AF65-F5344CB8AC3E}">
        <p14:creationId xmlns:p14="http://schemas.microsoft.com/office/powerpoint/2010/main" val="119281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A07DC-784C-8600-9039-43973EEFCE0E}"/>
              </a:ext>
            </a:extLst>
          </p:cNvPr>
          <p:cNvSpPr>
            <a:spLocks noGrp="1"/>
          </p:cNvSpPr>
          <p:nvPr>
            <p:ph type="title"/>
          </p:nvPr>
        </p:nvSpPr>
        <p:spPr/>
        <p:txBody>
          <a:bodyPr/>
          <a:lstStyle/>
          <a:p>
            <a:r>
              <a:rPr lang="en-US" dirty="0"/>
              <a:t>Elisabeth Conclusion</a:t>
            </a:r>
          </a:p>
        </p:txBody>
      </p:sp>
      <p:sp>
        <p:nvSpPr>
          <p:cNvPr id="3" name="Content Placeholder 2">
            <a:extLst>
              <a:ext uri="{FF2B5EF4-FFF2-40B4-BE49-F238E27FC236}">
                <a16:creationId xmlns:a16="http://schemas.microsoft.com/office/drawing/2014/main" id="{47DEE642-407B-383E-361B-52C50F10284C}"/>
              </a:ext>
            </a:extLst>
          </p:cNvPr>
          <p:cNvSpPr>
            <a:spLocks noGrp="1"/>
          </p:cNvSpPr>
          <p:nvPr>
            <p:ph idx="1"/>
          </p:nvPr>
        </p:nvSpPr>
        <p:spPr/>
        <p:txBody>
          <a:bodyPr>
            <a:normAutofit lnSpcReduction="10000"/>
          </a:bodyPr>
          <a:lstStyle/>
          <a:p>
            <a:pPr algn="l"/>
            <a:r>
              <a:rPr lang="en-US" b="0" i="0" dirty="0">
                <a:solidFill>
                  <a:srgbClr val="E6EDF3"/>
                </a:solidFill>
                <a:effectLst/>
                <a:latin typeface="-apple-system"/>
              </a:rPr>
              <a:t>Sleep quality and occupation stress have a negative correlation (</a:t>
            </a:r>
            <a:r>
              <a:rPr lang="en-US" b="0" i="0" dirty="0" err="1">
                <a:solidFill>
                  <a:srgbClr val="E6EDF3"/>
                </a:solidFill>
                <a:effectLst/>
                <a:latin typeface="-apple-system"/>
              </a:rPr>
              <a:t>r-value</a:t>
            </a:r>
            <a:r>
              <a:rPr lang="en-US" b="0" i="0" dirty="0">
                <a:solidFill>
                  <a:srgbClr val="E6EDF3"/>
                </a:solidFill>
                <a:effectLst/>
                <a:latin typeface="-apple-system"/>
              </a:rPr>
              <a:t> = -0.86). The higher the occupation stress, the lower the sleep quality.</a:t>
            </a:r>
          </a:p>
          <a:p>
            <a:pPr algn="l"/>
            <a:r>
              <a:rPr lang="en-US" b="0" i="0" dirty="0">
                <a:solidFill>
                  <a:srgbClr val="E6EDF3"/>
                </a:solidFill>
                <a:effectLst/>
                <a:latin typeface="-apple-system"/>
              </a:rPr>
              <a:t>Independent (two-sample) t-test:</a:t>
            </a:r>
          </a:p>
          <a:p>
            <a:pPr lvl="1"/>
            <a:r>
              <a:rPr lang="en-US" b="0" i="0" dirty="0">
                <a:solidFill>
                  <a:srgbClr val="E6EDF3"/>
                </a:solidFill>
                <a:effectLst/>
                <a:latin typeface="-apple-system"/>
              </a:rPr>
              <a:t>Mean of sleep quality </a:t>
            </a:r>
            <a:r>
              <a:rPr lang="en-US" dirty="0">
                <a:solidFill>
                  <a:srgbClr val="E6EDF3"/>
                </a:solidFill>
                <a:latin typeface="-apple-system"/>
              </a:rPr>
              <a:t>grouped by occupation</a:t>
            </a:r>
          </a:p>
          <a:p>
            <a:pPr lvl="1"/>
            <a:r>
              <a:rPr lang="en-US" b="0" i="0" dirty="0">
                <a:solidFill>
                  <a:srgbClr val="E6EDF3"/>
                </a:solidFill>
                <a:effectLst/>
                <a:latin typeface="-apple-system"/>
              </a:rPr>
              <a:t>Mean of stress level grouped by occupation</a:t>
            </a:r>
          </a:p>
          <a:p>
            <a:pPr algn="l"/>
            <a:r>
              <a:rPr lang="en-US" b="0" i="0" dirty="0">
                <a:solidFill>
                  <a:srgbClr val="E6EDF3"/>
                </a:solidFill>
                <a:effectLst/>
                <a:latin typeface="-apple-system"/>
              </a:rPr>
              <a:t>The p-value is less than 0.05 (p-valu</a:t>
            </a:r>
            <a:r>
              <a:rPr lang="en-US" dirty="0">
                <a:solidFill>
                  <a:srgbClr val="E6EDF3"/>
                </a:solidFill>
                <a:latin typeface="-apple-system"/>
              </a:rPr>
              <a:t>e = </a:t>
            </a:r>
            <a:r>
              <a:rPr lang="en-US" b="0" i="0" dirty="0">
                <a:solidFill>
                  <a:srgbClr val="E6EDF3"/>
                </a:solidFill>
                <a:effectLst/>
                <a:latin typeface="-apple-system"/>
              </a:rPr>
              <a:t>0.004). Therefore, sleep quality and occupation stress are statistically significant and we can reject the null hypothesis.</a:t>
            </a:r>
          </a:p>
          <a:p>
            <a:pPr marL="0" indent="0">
              <a:buNone/>
            </a:pPr>
            <a:endParaRPr lang="en-US" dirty="0"/>
          </a:p>
        </p:txBody>
      </p:sp>
    </p:spTree>
    <p:extLst>
      <p:ext uri="{BB962C8B-B14F-4D97-AF65-F5344CB8AC3E}">
        <p14:creationId xmlns:p14="http://schemas.microsoft.com/office/powerpoint/2010/main" val="2086923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BDA0C-3DCE-0AEB-B36A-7212399C9518}"/>
              </a:ext>
            </a:extLst>
          </p:cNvPr>
          <p:cNvSpPr>
            <a:spLocks noGrp="1"/>
          </p:cNvSpPr>
          <p:nvPr>
            <p:ph type="title"/>
          </p:nvPr>
        </p:nvSpPr>
        <p:spPr/>
        <p:txBody>
          <a:bodyPr/>
          <a:lstStyle/>
          <a:p>
            <a:r>
              <a:rPr lang="en-US" dirty="0"/>
              <a:t>Jessica Analysis</a:t>
            </a:r>
          </a:p>
        </p:txBody>
      </p:sp>
      <p:sp>
        <p:nvSpPr>
          <p:cNvPr id="3" name="Content Placeholder 2">
            <a:extLst>
              <a:ext uri="{FF2B5EF4-FFF2-40B4-BE49-F238E27FC236}">
                <a16:creationId xmlns:a16="http://schemas.microsoft.com/office/drawing/2014/main" id="{22E045D0-620D-FE07-20BB-FF5665FF8780}"/>
              </a:ext>
            </a:extLst>
          </p:cNvPr>
          <p:cNvSpPr>
            <a:spLocks noGrp="1"/>
          </p:cNvSpPr>
          <p:nvPr>
            <p:ph sz="half" idx="1"/>
          </p:nvPr>
        </p:nvSpPr>
        <p:spPr>
          <a:xfrm>
            <a:off x="595407" y="1430086"/>
            <a:ext cx="3891960" cy="3997828"/>
          </a:xfrm>
        </p:spPr>
        <p:txBody>
          <a:bodyPr>
            <a:normAutofit fontScale="77500" lnSpcReduction="20000"/>
          </a:bodyPr>
          <a:lstStyle/>
          <a:p>
            <a:r>
              <a:rPr lang="en-US" dirty="0"/>
              <a:t>Objective: </a:t>
            </a:r>
          </a:p>
          <a:p>
            <a:pPr lvl="1"/>
            <a:r>
              <a:rPr lang="en-US" dirty="0"/>
              <a:t>Prove the following Null Hypothesis is wrong:</a:t>
            </a:r>
          </a:p>
          <a:p>
            <a:pPr lvl="2"/>
            <a:r>
              <a:rPr lang="en-US" b="0" i="0" dirty="0">
                <a:solidFill>
                  <a:srgbClr val="E6EDF3"/>
                </a:solidFill>
                <a:effectLst/>
                <a:latin typeface="-apple-system"/>
              </a:rPr>
              <a:t>There is no significant relationship between health factors (Blood pressure, Heart rate, BMI) and patients with sleep disorders. No difference between these factors between patients with a disorder and patients without.</a:t>
            </a:r>
            <a:endParaRPr lang="en-US" dirty="0"/>
          </a:p>
          <a:p>
            <a:pPr lvl="2"/>
            <a:r>
              <a:rPr lang="en-US" b="1" i="0" dirty="0">
                <a:solidFill>
                  <a:srgbClr val="E6EDF3"/>
                </a:solidFill>
                <a:effectLst/>
                <a:latin typeface="-apple-system"/>
              </a:rPr>
              <a:t>Alternative Hypothesis</a:t>
            </a:r>
            <a:r>
              <a:rPr lang="en-US" b="0" i="0" dirty="0">
                <a:solidFill>
                  <a:srgbClr val="E6EDF3"/>
                </a:solidFill>
                <a:effectLst/>
                <a:latin typeface="-apple-system"/>
              </a:rPr>
              <a:t>: There is significant cause and effect between health factors (Blood pressure, Heart rate, BMI) and patients with sleep disorders.</a:t>
            </a:r>
            <a:endParaRPr lang="en-US" dirty="0"/>
          </a:p>
        </p:txBody>
      </p:sp>
      <p:pic>
        <p:nvPicPr>
          <p:cNvPr id="10" name="Content Placeholder 9">
            <a:extLst>
              <a:ext uri="{FF2B5EF4-FFF2-40B4-BE49-F238E27FC236}">
                <a16:creationId xmlns:a16="http://schemas.microsoft.com/office/drawing/2014/main" id="{BD0AA780-F065-0D2E-87BC-4E4DE79F2CB5}"/>
              </a:ext>
            </a:extLst>
          </p:cNvPr>
          <p:cNvPicPr>
            <a:picLocks noGrp="1" noChangeAspect="1"/>
          </p:cNvPicPr>
          <p:nvPr>
            <p:ph sz="half" idx="2"/>
          </p:nvPr>
        </p:nvPicPr>
        <p:blipFill>
          <a:blip r:embed="rId2"/>
          <a:stretch>
            <a:fillRect/>
          </a:stretch>
        </p:blipFill>
        <p:spPr>
          <a:xfrm>
            <a:off x="4624390" y="2006599"/>
            <a:ext cx="7186609" cy="2654732"/>
          </a:xfrm>
        </p:spPr>
      </p:pic>
    </p:spTree>
    <p:extLst>
      <p:ext uri="{BB962C8B-B14F-4D97-AF65-F5344CB8AC3E}">
        <p14:creationId xmlns:p14="http://schemas.microsoft.com/office/powerpoint/2010/main" val="42425890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{A1D15C33-0B74-4FB6-BD12-288F9C79FA90}tf16401375</Template>
  <TotalTime>61</TotalTime>
  <Words>979</Words>
  <Application>Microsoft Macintosh PowerPoint</Application>
  <PresentationFormat>Widescreen</PresentationFormat>
  <Paragraphs>87</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-apple-system</vt:lpstr>
      <vt:lpstr>Arial</vt:lpstr>
      <vt:lpstr>MS Shell Dlg 2</vt:lpstr>
      <vt:lpstr>Wingdings</vt:lpstr>
      <vt:lpstr>Wingdings 3</vt:lpstr>
      <vt:lpstr>Madison</vt:lpstr>
      <vt:lpstr>Sleep Disorder Study Analysis</vt:lpstr>
      <vt:lpstr>Introduction</vt:lpstr>
      <vt:lpstr>Scenario &amp; Initial Dataset</vt:lpstr>
      <vt:lpstr>Initial Questions of Interest</vt:lpstr>
      <vt:lpstr>Null Hypotheses</vt:lpstr>
      <vt:lpstr>Elisabeth Analysis </vt:lpstr>
      <vt:lpstr>Sleep Health vs. Occupation</vt:lpstr>
      <vt:lpstr>Elisabeth Conclusion</vt:lpstr>
      <vt:lpstr>Jessica Analysis</vt:lpstr>
      <vt:lpstr>Visuals</vt:lpstr>
      <vt:lpstr>Visuals</vt:lpstr>
      <vt:lpstr>Visuals</vt:lpstr>
      <vt:lpstr>Visuals</vt:lpstr>
      <vt:lpstr>Visuals</vt:lpstr>
      <vt:lpstr>Jessica Analysis Continued</vt:lpstr>
      <vt:lpstr>Jessica Analysis Continued</vt:lpstr>
      <vt:lpstr>Statistical Visuals</vt:lpstr>
      <vt:lpstr>Statistical Visuals</vt:lpstr>
      <vt:lpstr>Statistical Visuals</vt:lpstr>
      <vt:lpstr>Statistical Conclusions</vt:lpstr>
      <vt:lpstr>OC Analysis</vt:lpstr>
      <vt:lpstr>Visuals</vt:lpstr>
      <vt:lpstr>Visuals</vt:lpstr>
      <vt:lpstr>OC Conclusion</vt:lpstr>
      <vt:lpstr>Abraham Analysis</vt:lpstr>
      <vt:lpstr>Visuals of Analysis</vt:lpstr>
      <vt:lpstr>Abraham Conclusion</vt:lpstr>
      <vt:lpstr>Final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Sleep Disorder Study Analysis</dc:title>
  <dc:creator>Jessica Baggett</dc:creator>
  <cp:lastModifiedBy>Elisabeth Villarreal</cp:lastModifiedBy>
  <cp:revision>12</cp:revision>
  <dcterms:created xsi:type="dcterms:W3CDTF">2023-11-07T00:08:18Z</dcterms:created>
  <dcterms:modified xsi:type="dcterms:W3CDTF">2023-11-07T01:19:09Z</dcterms:modified>
</cp:coreProperties>
</file>