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4"/>
  </p:notesMasterIdLst>
  <p:sldIdLst>
    <p:sldId id="256" r:id="rId3"/>
    <p:sldId id="308" r:id="rId5"/>
    <p:sldId id="309" r:id="rId6"/>
    <p:sldId id="310" r:id="rId7"/>
    <p:sldId id="258" r:id="rId8"/>
    <p:sldId id="302" r:id="rId9"/>
    <p:sldId id="303" r:id="rId10"/>
    <p:sldId id="304" r:id="rId11"/>
    <p:sldId id="305" r:id="rId12"/>
    <p:sldId id="306" r:id="rId13"/>
    <p:sldId id="278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>
    <p:kiosk/>
    <p:sldAll/>
  </p:showPr>
  <p:clrMru>
    <a:srgbClr val="7CCAD6"/>
    <a:srgbClr val="48BDBD"/>
    <a:srgbClr val="E83E27"/>
    <a:srgbClr val="7870B3"/>
    <a:srgbClr val="F4A642"/>
    <a:srgbClr val="FAC83E"/>
    <a:srgbClr val="45BBBB"/>
    <a:srgbClr val="8B82BD"/>
    <a:srgbClr val="B7ACD4"/>
    <a:srgbClr val="716C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577" autoAdjust="0"/>
    <p:restoredTop sz="94700" autoAdjust="0"/>
  </p:normalViewPr>
  <p:slideViewPr>
    <p:cSldViewPr snapToGrid="0">
      <p:cViewPr>
        <p:scale>
          <a:sx n="98" d="100"/>
          <a:sy n="98" d="100"/>
        </p:scale>
        <p:origin x="-312" y="368"/>
      </p:cViewPr>
      <p:guideLst>
        <p:guide orient="horz" pos="2183"/>
        <p:guide pos="381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-228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A962DF-A21A-4CF2-B537-20256D448CE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BCEEC0-DFB9-4192-8ABB-5BFF8E1FE1A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BCEEC0-DFB9-4192-8ABB-5BFF8E1FE1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BCEEC0-DFB9-4192-8ABB-5BFF8E1FE1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BCEEC0-DFB9-4192-8ABB-5BFF8E1FE1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BCEEC0-DFB9-4192-8ABB-5BFF8E1FE1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BCEEC0-DFB9-4192-8ABB-5BFF8E1FE1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BCEEC0-DFB9-4192-8ABB-5BFF8E1FE1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BCEEC0-DFB9-4192-8ABB-5BFF8E1FE1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BCEEC0-DFB9-4192-8ABB-5BFF8E1FE1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BCEEC0-DFB9-4192-8ABB-5BFF8E1FE1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BCEEC0-DFB9-4192-8ABB-5BFF8E1FE1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BCEEC0-DFB9-4192-8ABB-5BFF8E1FE1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C1EAC-BEFF-4A90-ACE5-6105277E22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E5E9B-9E31-469C-A75B-BF0E8F7A859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C1EAC-BEFF-4A90-ACE5-6105277E22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E5E9B-9E31-469C-A75B-BF0E8F7A859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C1EAC-BEFF-4A90-ACE5-6105277E22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E5E9B-9E31-469C-A75B-BF0E8F7A859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C1EAC-BEFF-4A90-ACE5-6105277E22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E5E9B-9E31-469C-A75B-BF0E8F7A859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C1EAC-BEFF-4A90-ACE5-6105277E22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E5E9B-9E31-469C-A75B-BF0E8F7A859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C1EAC-BEFF-4A90-ACE5-6105277E22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E5E9B-9E31-469C-A75B-BF0E8F7A859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C1EAC-BEFF-4A90-ACE5-6105277E22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E5E9B-9E31-469C-A75B-BF0E8F7A859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C1EAC-BEFF-4A90-ACE5-6105277E22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E5E9B-9E31-469C-A75B-BF0E8F7A859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C1EAC-BEFF-4A90-ACE5-6105277E22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E5E9B-9E31-469C-A75B-BF0E8F7A859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C1EAC-BEFF-4A90-ACE5-6105277E22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E5E9B-9E31-469C-A75B-BF0E8F7A859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C1EAC-BEFF-4A90-ACE5-6105277E22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E5E9B-9E31-469C-A75B-BF0E8F7A859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1C1EAC-BEFF-4A90-ACE5-6105277E22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9E5E9B-9E31-469C-A75B-BF0E8F7A859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1.xml"/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3.jpeg"/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.xml"/><Relationship Id="rId7" Type="http://schemas.openxmlformats.org/officeDocument/2006/relationships/vmlDrawing" Target="../drawings/vmlDrawing1.v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1.bin"/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4.xml"/><Relationship Id="rId7" Type="http://schemas.openxmlformats.org/officeDocument/2006/relationships/vmlDrawing" Target="../drawings/vmlDrawing2.v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2.bin"/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png"/><Relationship Id="rId3" Type="http://schemas.openxmlformats.org/officeDocument/2006/relationships/image" Target="../media/image9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0.png"/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0.png"/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1.jpeg"/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2.jpeg"/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4"/>
          <a:stretch>
            <a:fillRect/>
          </a:stretch>
        </p:blipFill>
        <p:spPr>
          <a:xfrm>
            <a:off x="-12700" y="-617440"/>
            <a:ext cx="12204700" cy="361950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4"/>
          <a:stretch>
            <a:fillRect/>
          </a:stretch>
        </p:blipFill>
        <p:spPr>
          <a:xfrm>
            <a:off x="-99060" y="4127500"/>
            <a:ext cx="12204700" cy="32893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014052" y="3002061"/>
            <a:ext cx="7977673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>
                <a:solidFill>
                  <a:srgbClr val="48BDBD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    </a:t>
            </a:r>
            <a:r>
              <a:rPr lang="zh-CN" altLang="en-US" sz="4000" dirty="0" smtClean="0">
                <a:solidFill>
                  <a:srgbClr val="48BDBD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慧眼</a:t>
            </a:r>
            <a:r>
              <a:rPr lang="en-US" altLang="zh-CN" sz="4000" dirty="0" smtClean="0">
                <a:solidFill>
                  <a:srgbClr val="48BDBD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——</a:t>
            </a:r>
            <a:r>
              <a:rPr lang="zh-CN" altLang="en-US" sz="4000" dirty="0" smtClean="0">
                <a:solidFill>
                  <a:srgbClr val="48BDBD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布匹瑕疵检测系统</a:t>
            </a:r>
            <a:endParaRPr lang="en-US" altLang="zh-CN" sz="4000" dirty="0" smtClean="0">
              <a:solidFill>
                <a:srgbClr val="48BDBD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6" name="TextBox 3"/>
          <p:cNvSpPr txBox="1">
            <a:spLocks noChangeArrowheads="1"/>
          </p:cNvSpPr>
          <p:nvPr/>
        </p:nvSpPr>
        <p:spPr bwMode="auto">
          <a:xfrm>
            <a:off x="7864475" y="4127500"/>
            <a:ext cx="2969780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zh-CN" altLang="en-US" sz="2400" b="1" dirty="0" smtClean="0">
                <a:solidFill>
                  <a:srgbClr val="7CCAD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队名： </a:t>
            </a:r>
            <a:r>
              <a:rPr lang="en-US" altLang="zh-CN" sz="2400" b="1" dirty="0" smtClean="0">
                <a:solidFill>
                  <a:srgbClr val="7CCAD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FTD</a:t>
            </a:r>
            <a:endParaRPr lang="en-US" altLang="zh-CN" sz="2000" b="1" dirty="0" smtClean="0">
              <a:solidFill>
                <a:srgbClr val="7CCAD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2400" b="1" dirty="0" smtClean="0">
                <a:solidFill>
                  <a:srgbClr val="7CCAD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编号：10015066</a:t>
            </a:r>
            <a:endParaRPr lang="zh-CN" altLang="en-US" sz="2400" b="1" dirty="0" smtClean="0">
              <a:solidFill>
                <a:srgbClr val="7CCAD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4475" y="28780"/>
            <a:ext cx="3999199" cy="117448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 advTm="2000">
        <p:circle/>
      </p:transition>
    </mc:Choice>
    <mc:Fallback>
      <p:transition spd="slow" advTm="2000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4"/>
          <a:stretch>
            <a:fillRect/>
          </a:stretch>
        </p:blipFill>
        <p:spPr>
          <a:xfrm>
            <a:off x="-19050" y="-626965"/>
            <a:ext cx="12204700" cy="361950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4"/>
          <a:stretch>
            <a:fillRect/>
          </a:stretch>
        </p:blipFill>
        <p:spPr>
          <a:xfrm>
            <a:off x="-19050" y="4127500"/>
            <a:ext cx="12204700" cy="32893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089" y="-8919"/>
            <a:ext cx="897666" cy="838199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892762" y="55602"/>
            <a:ext cx="982639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 b="1">
                <a:solidFill>
                  <a:schemeClr val="bg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9</a:t>
            </a:r>
            <a:endParaRPr lang="en-US" altLang="zh-CN" sz="4000" b="1">
              <a:solidFill>
                <a:schemeClr val="bg1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32" name="文本框 31"/>
          <p:cNvSpPr txBox="1">
            <a:spLocks noChangeArrowheads="1"/>
          </p:cNvSpPr>
          <p:nvPr/>
        </p:nvSpPr>
        <p:spPr bwMode="auto">
          <a:xfrm>
            <a:off x="1696085" y="148590"/>
            <a:ext cx="10121265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识别结果：输出的瑕疵检测结果为两次油污，一处其他瑕疵</a:t>
            </a:r>
            <a:endParaRPr lang="zh-CN" altLang="en-US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6" name="图片 5" descr="图片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9680" y="1156335"/>
            <a:ext cx="9387840" cy="53828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 advTm="2000">
        <p:circle/>
      </p:transition>
    </mc:Choice>
    <mc:Fallback>
      <p:transition spd="slow" advTm="2000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4"/>
          <a:stretch>
            <a:fillRect/>
          </a:stretch>
        </p:blipFill>
        <p:spPr>
          <a:xfrm>
            <a:off x="-12700" y="-617440"/>
            <a:ext cx="12204700" cy="361950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4"/>
          <a:stretch>
            <a:fillRect/>
          </a:stretch>
        </p:blipFill>
        <p:spPr>
          <a:xfrm>
            <a:off x="-19050" y="4127500"/>
            <a:ext cx="12204700" cy="32893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785358" y="3092618"/>
            <a:ext cx="64135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 smtClean="0">
                <a:solidFill>
                  <a:srgbClr val="E83E27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华康海报体W12" panose="040B0C09000000000000" pitchFamily="81" charset="-122"/>
                <a:ea typeface="华康海报体W12" panose="040B0C09000000000000" pitchFamily="81" charset="-122"/>
              </a:rPr>
              <a:t>感谢</a:t>
            </a:r>
            <a:r>
              <a:rPr lang="zh-CN" altLang="en-US" sz="5400" dirty="0" smtClean="0">
                <a:solidFill>
                  <a:srgbClr val="F4A64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华康海报体W12" panose="040B0C09000000000000" pitchFamily="81" charset="-122"/>
                <a:ea typeface="华康海报体W12" panose="040B0C09000000000000" pitchFamily="81" charset="-122"/>
              </a:rPr>
              <a:t>您的</a:t>
            </a:r>
            <a:r>
              <a:rPr lang="zh-CN" altLang="en-US" sz="5400" dirty="0">
                <a:solidFill>
                  <a:srgbClr val="42BAB9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华康海报体W12" panose="040B0C09000000000000" pitchFamily="81" charset="-122"/>
                <a:ea typeface="华康海报体W12" panose="040B0C09000000000000" pitchFamily="81" charset="-122"/>
              </a:rPr>
              <a:t>倾听</a:t>
            </a:r>
            <a:endParaRPr lang="zh-CN" altLang="en-US" sz="5400" dirty="0">
              <a:solidFill>
                <a:srgbClr val="42BAB9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华康海报体W12" panose="040B0C09000000000000" pitchFamily="81" charset="-122"/>
              <a:ea typeface="华康海报体W12" panose="040B0C09000000000000" pitchFamily="81" charset="-122"/>
            </a:endParaRPr>
          </a:p>
        </p:txBody>
      </p:sp>
      <p:sp>
        <p:nvSpPr>
          <p:cNvPr id="8" name="文本框 27"/>
          <p:cNvSpPr txBox="1">
            <a:spLocks noChangeArrowheads="1"/>
          </p:cNvSpPr>
          <p:nvPr/>
        </p:nvSpPr>
        <p:spPr bwMode="auto">
          <a:xfrm>
            <a:off x="2614613" y="4052272"/>
            <a:ext cx="652303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400" b="1" smtClean="0">
                <a:solidFill>
                  <a:srgbClr val="E83E2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Thank you </a:t>
            </a:r>
            <a:r>
              <a:rPr lang="en-US" altLang="zh-CN" sz="2400" b="1" smtClean="0">
                <a:solidFill>
                  <a:srgbClr val="F4A64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fou your </a:t>
            </a:r>
            <a:r>
              <a:rPr lang="en-US" altLang="zh-CN" sz="2400" b="1" smtClean="0">
                <a:solidFill>
                  <a:srgbClr val="42BAB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watching</a:t>
            </a:r>
            <a:endParaRPr lang="zh-CN" altLang="en-US" sz="2400" b="1">
              <a:solidFill>
                <a:srgbClr val="42BAB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 advTm="2000">
        <p:circle/>
      </p:transition>
    </mc:Choice>
    <mc:Fallback>
      <p:transition spd="slow" advTm="2000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4"/>
          <a:stretch>
            <a:fillRect/>
          </a:stretch>
        </p:blipFill>
        <p:spPr>
          <a:xfrm>
            <a:off x="-19050" y="-626965"/>
            <a:ext cx="12204700" cy="361950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4"/>
          <a:stretch>
            <a:fillRect/>
          </a:stretch>
        </p:blipFill>
        <p:spPr>
          <a:xfrm>
            <a:off x="-19050" y="4127500"/>
            <a:ext cx="12204700" cy="32893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089" y="-8919"/>
            <a:ext cx="897666" cy="838199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892762" y="55602"/>
            <a:ext cx="9826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 b="1" smtClean="0">
                <a:solidFill>
                  <a:schemeClr val="bg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1</a:t>
            </a:r>
            <a:endParaRPr lang="zh-CN" altLang="en-US" sz="4000" b="1">
              <a:solidFill>
                <a:schemeClr val="bg1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32" name="文本框 31"/>
          <p:cNvSpPr txBox="1">
            <a:spLocks noChangeArrowheads="1"/>
          </p:cNvSpPr>
          <p:nvPr/>
        </p:nvSpPr>
        <p:spPr bwMode="auto">
          <a:xfrm>
            <a:off x="1705286" y="148570"/>
            <a:ext cx="3281967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技术框架</a:t>
            </a:r>
            <a:endParaRPr lang="zh-CN" altLang="en-US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6" name="图片 5"/>
          <p:cNvPicPr/>
          <p:nvPr/>
        </p:nvPicPr>
        <p:blipFill>
          <a:blip r:embed="rId4"/>
          <a:stretch>
            <a:fillRect/>
          </a:stretch>
        </p:blipFill>
        <p:spPr>
          <a:xfrm>
            <a:off x="371475" y="1341755"/>
            <a:ext cx="5309870" cy="382460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" name="图片 6"/>
          <p:cNvPicPr/>
          <p:nvPr/>
        </p:nvPicPr>
        <p:blipFill>
          <a:blip r:embed="rId5"/>
          <a:stretch>
            <a:fillRect/>
          </a:stretch>
        </p:blipFill>
        <p:spPr>
          <a:xfrm>
            <a:off x="6303645" y="1377315"/>
            <a:ext cx="5607050" cy="378904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 advTm="2000">
        <p:circle/>
      </p:transition>
    </mc:Choice>
    <mc:Fallback>
      <p:transition spd="slow" advTm="2000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4"/>
          <a:stretch>
            <a:fillRect/>
          </a:stretch>
        </p:blipFill>
        <p:spPr>
          <a:xfrm>
            <a:off x="-6350" y="-626965"/>
            <a:ext cx="12204700" cy="361950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4"/>
          <a:stretch>
            <a:fillRect/>
          </a:stretch>
        </p:blipFill>
        <p:spPr>
          <a:xfrm>
            <a:off x="-19050" y="4127500"/>
            <a:ext cx="12204700" cy="32893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089" y="-8919"/>
            <a:ext cx="897666" cy="838199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892762" y="55602"/>
            <a:ext cx="982639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 b="1">
                <a:solidFill>
                  <a:schemeClr val="bg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2</a:t>
            </a:r>
            <a:endParaRPr lang="en-US" altLang="zh-CN" sz="4000" b="1">
              <a:solidFill>
                <a:schemeClr val="bg1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32" name="文本框 31"/>
          <p:cNvSpPr txBox="1">
            <a:spLocks noChangeArrowheads="1"/>
          </p:cNvSpPr>
          <p:nvPr/>
        </p:nvSpPr>
        <p:spPr bwMode="auto">
          <a:xfrm>
            <a:off x="1696396" y="148570"/>
            <a:ext cx="3281967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业务流程</a:t>
            </a:r>
            <a:endParaRPr lang="zh-CN" altLang="en-US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aphicFrame>
        <p:nvGraphicFramePr>
          <p:cNvPr id="-2147482623" name="对象 -2147482624"/>
          <p:cNvGraphicFramePr/>
          <p:nvPr/>
        </p:nvGraphicFramePr>
        <p:xfrm>
          <a:off x="1257300" y="1261745"/>
          <a:ext cx="9668510" cy="47771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4" imgW="4758690" imgH="3754120" progId="Visio.Drawing.15">
                  <p:embed/>
                </p:oleObj>
              </mc:Choice>
              <mc:Fallback>
                <p:oleObj name="" r:id="rId4" imgW="4758690" imgH="3754120" progId="Visio.Drawing.15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257300" y="1261745"/>
                        <a:ext cx="9668510" cy="477710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 advTm="2000">
        <p:circle/>
      </p:transition>
    </mc:Choice>
    <mc:Fallback>
      <p:transition spd="slow" advTm="2000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4"/>
          <a:stretch>
            <a:fillRect/>
          </a:stretch>
        </p:blipFill>
        <p:spPr>
          <a:xfrm>
            <a:off x="-6350" y="-563465"/>
            <a:ext cx="12204700" cy="361950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4"/>
          <a:stretch>
            <a:fillRect/>
          </a:stretch>
        </p:blipFill>
        <p:spPr>
          <a:xfrm>
            <a:off x="-19050" y="4127500"/>
            <a:ext cx="12204700" cy="32893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089" y="-8919"/>
            <a:ext cx="897666" cy="838199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865457" y="55602"/>
            <a:ext cx="982639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 b="1">
                <a:solidFill>
                  <a:schemeClr val="bg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3</a:t>
            </a:r>
            <a:endParaRPr lang="en-US" altLang="zh-CN" sz="4000" b="1">
              <a:solidFill>
                <a:schemeClr val="bg1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32" name="文本框 31"/>
          <p:cNvSpPr txBox="1">
            <a:spLocks noChangeArrowheads="1"/>
          </p:cNvSpPr>
          <p:nvPr/>
        </p:nvSpPr>
        <p:spPr bwMode="auto">
          <a:xfrm>
            <a:off x="1696396" y="148570"/>
            <a:ext cx="3281967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功能结构</a:t>
            </a:r>
            <a:endParaRPr lang="zh-CN" altLang="en-US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aphicFrame>
        <p:nvGraphicFramePr>
          <p:cNvPr id="-2147482622" name="对象 -2147482623"/>
          <p:cNvGraphicFramePr/>
          <p:nvPr/>
        </p:nvGraphicFramePr>
        <p:xfrm>
          <a:off x="1577340" y="937260"/>
          <a:ext cx="9037955" cy="53841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4" imgW="5332095" imgH="3735070" progId="Visio.Drawing.15">
                  <p:embed/>
                </p:oleObj>
              </mc:Choice>
              <mc:Fallback>
                <p:oleObj name="" r:id="rId4" imgW="5332095" imgH="3735070" progId="Visio.Drawing.15">
                  <p:embed/>
                  <p:pic>
                    <p:nvPicPr>
                      <p:cNvPr id="0" name="图片 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77340" y="937260"/>
                        <a:ext cx="9037955" cy="538416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 advTm="2000">
        <p:circle/>
      </p:transition>
    </mc:Choice>
    <mc:Fallback>
      <p:transition spd="slow" advTm="2000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4"/>
          <a:stretch>
            <a:fillRect/>
          </a:stretch>
        </p:blipFill>
        <p:spPr>
          <a:xfrm>
            <a:off x="-42545" y="-635855"/>
            <a:ext cx="12204700" cy="361950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4"/>
          <a:stretch>
            <a:fillRect/>
          </a:stretch>
        </p:blipFill>
        <p:spPr>
          <a:xfrm>
            <a:off x="-19050" y="4127500"/>
            <a:ext cx="12204700" cy="3289300"/>
          </a:xfrm>
          <a:prstGeom prst="rect">
            <a:avLst/>
          </a:prstGeom>
        </p:spPr>
      </p:pic>
      <p:pic>
        <p:nvPicPr>
          <p:cNvPr id="2" name="图片 1" descr="1xiaogu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810" y="946785"/>
            <a:ext cx="10333990" cy="566737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089" y="-8919"/>
            <a:ext cx="897666" cy="838199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892762" y="55602"/>
            <a:ext cx="982639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 b="1">
                <a:solidFill>
                  <a:schemeClr val="bg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4</a:t>
            </a:r>
            <a:endParaRPr lang="en-US" altLang="zh-CN" sz="4000" b="1">
              <a:solidFill>
                <a:schemeClr val="bg1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32" name="文本框 31"/>
          <p:cNvSpPr txBox="1">
            <a:spLocks noChangeArrowheads="1"/>
          </p:cNvSpPr>
          <p:nvPr/>
        </p:nvSpPr>
        <p:spPr bwMode="auto">
          <a:xfrm>
            <a:off x="1696085" y="148590"/>
            <a:ext cx="6886575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b="1" dirty="0" smtClean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待检图像：待输入检测的布匹图片</a:t>
            </a:r>
            <a:endParaRPr lang="zh-CN" altLang="en-US" b="1" dirty="0" smtClean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 advTm="2000">
        <p:circle/>
      </p:transition>
    </mc:Choice>
    <mc:Fallback>
      <p:transition spd="slow" advTm="2000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4"/>
          <a:stretch>
            <a:fillRect/>
          </a:stretch>
        </p:blipFill>
        <p:spPr>
          <a:xfrm>
            <a:off x="-19050" y="-626965"/>
            <a:ext cx="12204700" cy="361950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4"/>
          <a:stretch>
            <a:fillRect/>
          </a:stretch>
        </p:blipFill>
        <p:spPr>
          <a:xfrm>
            <a:off x="-19050" y="4127500"/>
            <a:ext cx="12204700" cy="32893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089" y="-8919"/>
            <a:ext cx="897666" cy="838199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892762" y="55602"/>
            <a:ext cx="982639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 b="1">
                <a:solidFill>
                  <a:schemeClr val="bg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5</a:t>
            </a:r>
            <a:endParaRPr lang="en-US" altLang="zh-CN" sz="4000" b="1">
              <a:solidFill>
                <a:schemeClr val="bg1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32" name="文本框 31"/>
          <p:cNvSpPr txBox="1">
            <a:spLocks noChangeArrowheads="1"/>
          </p:cNvSpPr>
          <p:nvPr/>
        </p:nvSpPr>
        <p:spPr bwMode="auto">
          <a:xfrm>
            <a:off x="1696085" y="148590"/>
            <a:ext cx="937895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光照校正：采用自适应直方图均衡化法提高图像的对比度</a:t>
            </a:r>
            <a:endParaRPr lang="zh-CN" altLang="en-US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6" name="图片 5" descr="2gzjz"/>
          <p:cNvPicPr>
            <a:picLocks noChangeAspect="1"/>
          </p:cNvPicPr>
          <p:nvPr/>
        </p:nvPicPr>
        <p:blipFill>
          <a:blip r:embed="rId4"/>
          <a:srcRect l="13104" t="12535" r="10316" b="11019"/>
          <a:stretch>
            <a:fillRect/>
          </a:stretch>
        </p:blipFill>
        <p:spPr>
          <a:xfrm>
            <a:off x="932180" y="959485"/>
            <a:ext cx="10014585" cy="55778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 advTm="2000">
        <p:circle/>
      </p:transition>
    </mc:Choice>
    <mc:Fallback>
      <p:transition spd="slow" advTm="2000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4"/>
          <a:stretch>
            <a:fillRect/>
          </a:stretch>
        </p:blipFill>
        <p:spPr>
          <a:xfrm>
            <a:off x="-19050" y="-626965"/>
            <a:ext cx="12204700" cy="361950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4"/>
          <a:stretch>
            <a:fillRect/>
          </a:stretch>
        </p:blipFill>
        <p:spPr>
          <a:xfrm>
            <a:off x="-19050" y="4127500"/>
            <a:ext cx="12204700" cy="32893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089" y="-8919"/>
            <a:ext cx="897666" cy="838199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892762" y="55602"/>
            <a:ext cx="982639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 b="1">
                <a:solidFill>
                  <a:schemeClr val="bg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6</a:t>
            </a:r>
            <a:endParaRPr lang="en-US" altLang="zh-CN" sz="4000" b="1">
              <a:solidFill>
                <a:schemeClr val="bg1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32" name="文本框 31"/>
          <p:cNvSpPr txBox="1">
            <a:spLocks noChangeArrowheads="1"/>
          </p:cNvSpPr>
          <p:nvPr/>
        </p:nvSpPr>
        <p:spPr bwMode="auto">
          <a:xfrm>
            <a:off x="1682750" y="148590"/>
            <a:ext cx="892556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滤波去噪：采用可选滤波孔径的中值滤波器平滑去噪</a:t>
            </a:r>
            <a:endParaRPr lang="zh-CN" altLang="en-US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6" name="图片 5" descr="2gzjz"/>
          <p:cNvPicPr>
            <a:picLocks noChangeAspect="1"/>
          </p:cNvPicPr>
          <p:nvPr/>
        </p:nvPicPr>
        <p:blipFill>
          <a:blip r:embed="rId4"/>
          <a:srcRect l="13026" t="12257" r="10316" b="11019"/>
          <a:stretch>
            <a:fillRect/>
          </a:stretch>
        </p:blipFill>
        <p:spPr>
          <a:xfrm>
            <a:off x="922020" y="939165"/>
            <a:ext cx="10024745" cy="55981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 advTm="2000">
        <p:circle/>
      </p:transition>
    </mc:Choice>
    <mc:Fallback>
      <p:transition spd="slow" advTm="2000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4"/>
          <a:stretch>
            <a:fillRect/>
          </a:stretch>
        </p:blipFill>
        <p:spPr>
          <a:xfrm>
            <a:off x="-19050" y="-626965"/>
            <a:ext cx="12204700" cy="361950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4"/>
          <a:stretch>
            <a:fillRect/>
          </a:stretch>
        </p:blipFill>
        <p:spPr>
          <a:xfrm>
            <a:off x="-19050" y="4127500"/>
            <a:ext cx="12204700" cy="32893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089" y="-8919"/>
            <a:ext cx="897666" cy="838199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892762" y="55602"/>
            <a:ext cx="982639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 b="1">
                <a:solidFill>
                  <a:schemeClr val="bg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7</a:t>
            </a:r>
            <a:endParaRPr lang="en-US" altLang="zh-CN" sz="4000" b="1">
              <a:solidFill>
                <a:schemeClr val="bg1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32" name="文本框 31"/>
          <p:cNvSpPr txBox="1">
            <a:spLocks noChangeArrowheads="1"/>
          </p:cNvSpPr>
          <p:nvPr/>
        </p:nvSpPr>
        <p:spPr bwMode="auto">
          <a:xfrm>
            <a:off x="1814830" y="69850"/>
            <a:ext cx="9284335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阈值分割：采用局部阈值分割法提取出瑕疵的二值化图像</a:t>
            </a:r>
            <a:endParaRPr lang="zh-CN" altLang="en-US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2" name="图片 1" descr="4yzfg"/>
          <p:cNvPicPr>
            <a:picLocks noChangeAspect="1"/>
          </p:cNvPicPr>
          <p:nvPr/>
        </p:nvPicPr>
        <p:blipFill>
          <a:blip r:embed="rId4"/>
          <a:srcRect l="12892" t="12363" r="10512" b="11397"/>
          <a:stretch>
            <a:fillRect/>
          </a:stretch>
        </p:blipFill>
        <p:spPr>
          <a:xfrm>
            <a:off x="1054735" y="1022985"/>
            <a:ext cx="9724390" cy="54102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 advTm="2000">
        <p:circle/>
      </p:transition>
    </mc:Choice>
    <mc:Fallback>
      <p:transition spd="slow" advTm="2000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4"/>
          <a:stretch>
            <a:fillRect/>
          </a:stretch>
        </p:blipFill>
        <p:spPr>
          <a:xfrm>
            <a:off x="-19050" y="-626965"/>
            <a:ext cx="12204700" cy="361950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4"/>
          <a:stretch>
            <a:fillRect/>
          </a:stretch>
        </p:blipFill>
        <p:spPr>
          <a:xfrm>
            <a:off x="-19050" y="4127500"/>
            <a:ext cx="12204700" cy="32893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089" y="-8919"/>
            <a:ext cx="897666" cy="838199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892762" y="55602"/>
            <a:ext cx="982639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 b="1">
                <a:solidFill>
                  <a:schemeClr val="bg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8</a:t>
            </a:r>
            <a:endParaRPr lang="en-US" altLang="zh-CN" sz="4000" b="1">
              <a:solidFill>
                <a:schemeClr val="bg1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32" name="文本框 31"/>
          <p:cNvSpPr txBox="1">
            <a:spLocks noChangeArrowheads="1"/>
          </p:cNvSpPr>
          <p:nvPr/>
        </p:nvSpPr>
        <p:spPr bwMode="auto">
          <a:xfrm>
            <a:off x="1696085" y="148590"/>
            <a:ext cx="1057910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轮廓提取：调用计算机图像库实现轮廓提取，并进行区域生长算法</a:t>
            </a:r>
            <a:endParaRPr lang="zh-CN" altLang="en-US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6" name="图片 5" descr="5lktq"/>
          <p:cNvPicPr>
            <a:picLocks noChangeAspect="1"/>
          </p:cNvPicPr>
          <p:nvPr/>
        </p:nvPicPr>
        <p:blipFill>
          <a:blip r:embed="rId4"/>
          <a:srcRect l="13034" t="12134" r="10489" b="11018"/>
          <a:stretch>
            <a:fillRect/>
          </a:stretch>
        </p:blipFill>
        <p:spPr>
          <a:xfrm>
            <a:off x="1137920" y="997585"/>
            <a:ext cx="9428480" cy="54146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 advTm="2000">
        <p:circle/>
      </p:transition>
    </mc:Choice>
    <mc:Fallback>
      <p:transition spd="slow" advTm="2000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232</Words>
  <Application>WPS 演示</Application>
  <PresentationFormat>宽屏</PresentationFormat>
  <Paragraphs>45</Paragraphs>
  <Slides>11</Slides>
  <Notes>16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27" baseType="lpstr">
      <vt:lpstr>Arial</vt:lpstr>
      <vt:lpstr>宋体</vt:lpstr>
      <vt:lpstr>Wingdings</vt:lpstr>
      <vt:lpstr>黑体</vt:lpstr>
      <vt:lpstr>微软雅黑</vt:lpstr>
      <vt:lpstr>Adobe 黑体 Std R</vt:lpstr>
      <vt:lpstr>Calibri</vt:lpstr>
      <vt:lpstr>微软雅黑 Light</vt:lpstr>
      <vt:lpstr>华康海报体W12</vt:lpstr>
      <vt:lpstr>Arial Unicode MS</vt:lpstr>
      <vt:lpstr>Calibri Light</vt:lpstr>
      <vt:lpstr>Times New Roman</vt:lpstr>
      <vt:lpstr>楷体</vt:lpstr>
      <vt:lpstr>Office 主题</vt:lpstr>
      <vt:lpstr>Visio.Drawing.15</vt:lpstr>
      <vt:lpstr>Visio.Drawing.15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演示文稿18</dc:title>
  <dc:creator/>
  <cp:lastModifiedBy>钴狼</cp:lastModifiedBy>
  <cp:revision>8</cp:revision>
  <dcterms:created xsi:type="dcterms:W3CDTF">2017-04-16T14:05:00Z</dcterms:created>
  <dcterms:modified xsi:type="dcterms:W3CDTF">2019-06-17T16:34:47Z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RubyTemplateID">
    <vt:lpwstr>8</vt:lpwstr>
  </property>
  <property fmtid="{D5CDD505-2E9C-101B-9397-08002B2CF9AE}" pid="3" name="KSOProductBuildVer">
    <vt:lpwstr>2052-11.1.0.8661</vt:lpwstr>
  </property>
</Properties>
</file>