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72" r:id="rId7"/>
    <p:sldId id="273" r:id="rId8"/>
    <p:sldId id="262" r:id="rId9"/>
    <p:sldId id="268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 snapToGrid="0">
      <p:cViewPr>
        <p:scale>
          <a:sx n="78" d="100"/>
          <a:sy n="78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27-04-2020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Vinay Kumar Soni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b="1" dirty="0"/>
              <a:t>Plot</a:t>
            </a:r>
            <a:r>
              <a:rPr lang="en-IN" sz="2800" b="1"/>
              <a:t>: Top </a:t>
            </a:r>
            <a:r>
              <a:rPr lang="en-IN" sz="2800" b="1" dirty="0"/>
              <a:t>sectors having top3 countries based on counts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478072-C732-4F18-90F0-8F5A1FF68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1" y="1382855"/>
            <a:ext cx="9600126" cy="547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Based on analysis for Spark Funds we can conclude as below:</a:t>
            </a:r>
          </a:p>
          <a:p>
            <a:pPr marL="452438" indent="0">
              <a:buFont typeface="Wingdings" panose="05000000000000000000" pitchFamily="2" charset="2"/>
              <a:buChar char="Ø"/>
            </a:pPr>
            <a:r>
              <a:rPr lang="en-IN" sz="2200" dirty="0"/>
              <a:t>Spark Funds have to invest in </a:t>
            </a:r>
            <a:r>
              <a:rPr lang="en-IN" sz="2200" b="1" dirty="0"/>
              <a:t>Venture</a:t>
            </a:r>
            <a:r>
              <a:rPr lang="en-IN" sz="2200" dirty="0"/>
              <a:t> capital</a:t>
            </a:r>
          </a:p>
          <a:p>
            <a:pPr marL="452438" indent="0">
              <a:buFont typeface="Wingdings" panose="05000000000000000000" pitchFamily="2" charset="2"/>
              <a:buChar char="Ø"/>
            </a:pPr>
            <a:r>
              <a:rPr lang="en-IN" sz="2200" dirty="0"/>
              <a:t>Top3 English speaking countries where spark fund prefer to invest are</a:t>
            </a:r>
          </a:p>
          <a:p>
            <a:pPr marL="1071563" indent="363538">
              <a:buFont typeface="+mj-lt"/>
              <a:buAutoNum type="arabicPeriod"/>
            </a:pPr>
            <a:r>
              <a:rPr lang="en-IN" sz="2200" b="1" dirty="0"/>
              <a:t>USA</a:t>
            </a:r>
          </a:p>
          <a:p>
            <a:pPr marL="1071563" indent="363538">
              <a:buFont typeface="+mj-lt"/>
              <a:buAutoNum type="arabicPeriod"/>
            </a:pPr>
            <a:r>
              <a:rPr lang="en-IN" sz="2200" b="1" dirty="0"/>
              <a:t>Great Britain</a:t>
            </a:r>
          </a:p>
          <a:p>
            <a:pPr marL="1071563" indent="363538">
              <a:buFont typeface="+mj-lt"/>
              <a:buAutoNum type="arabicPeriod"/>
            </a:pPr>
            <a:r>
              <a:rPr lang="en-IN" sz="2200" b="1" dirty="0"/>
              <a:t>India</a:t>
            </a:r>
          </a:p>
          <a:p>
            <a:pPr marL="452438" indent="0">
              <a:buFont typeface="Wingdings" panose="05000000000000000000" pitchFamily="2" charset="2"/>
              <a:buChar char="Ø"/>
            </a:pPr>
            <a:r>
              <a:rPr lang="en-IN" sz="2200" dirty="0"/>
              <a:t>The most suitable sectors for investment are</a:t>
            </a:r>
          </a:p>
          <a:p>
            <a:pPr marL="1071563" indent="363538">
              <a:buFont typeface="+mj-lt"/>
              <a:buAutoNum type="arabicPeriod"/>
            </a:pPr>
            <a:r>
              <a:rPr lang="en-IN" sz="2200" b="1" dirty="0"/>
              <a:t>Others</a:t>
            </a:r>
          </a:p>
          <a:p>
            <a:pPr marL="1071563" indent="363538">
              <a:buFont typeface="+mj-lt"/>
              <a:buAutoNum type="arabicPeriod"/>
            </a:pPr>
            <a:r>
              <a:rPr lang="en-IN" sz="2200" b="1" dirty="0"/>
              <a:t>Cleantech/Semiconductors </a:t>
            </a:r>
          </a:p>
          <a:p>
            <a:pPr marL="1071563" indent="363538">
              <a:buFont typeface="+mj-lt"/>
              <a:buAutoNum type="arabicPeriod"/>
            </a:pPr>
            <a:r>
              <a:rPr lang="en-IN" sz="2200" b="1" dirty="0"/>
              <a:t>News, Search and Messaging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dirty="0"/>
              <a:t> Conclusions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Objective</a:t>
            </a:r>
          </a:p>
          <a:p>
            <a:pPr marL="0" indent="0">
              <a:buNone/>
            </a:pPr>
            <a:r>
              <a:rPr lang="en-US" sz="1400" dirty="0"/>
              <a:t>Spark Funds wants to make investments in best sectors and </a:t>
            </a:r>
            <a:r>
              <a:rPr lang="en-US" sz="1400" dirty="0" err="1"/>
              <a:t>contries</a:t>
            </a:r>
            <a:r>
              <a:rPr lang="en-US" sz="1400" dirty="0"/>
              <a:t> where investors are already investing. For the purpose we need to understand the global trends in investments. </a:t>
            </a:r>
          </a:p>
          <a:p>
            <a:pPr marL="0" indent="0">
              <a:buNone/>
            </a:pPr>
            <a:r>
              <a:rPr lang="en-US" dirty="0"/>
              <a:t>Data available </a:t>
            </a:r>
          </a:p>
          <a:p>
            <a:pPr marL="0" indent="0">
              <a:buNone/>
            </a:pPr>
            <a:r>
              <a:rPr lang="en-US" sz="1400" dirty="0"/>
              <a:t>Investment analysis is to identify which company is better to invest. For the purpose we have 3 data files companies.txt, rounds2.csv and mapping.cs</a:t>
            </a:r>
            <a:r>
              <a:rPr lang="en-US" dirty="0"/>
              <a:t>v</a:t>
            </a:r>
          </a:p>
          <a:p>
            <a:pPr marL="0" indent="0">
              <a:buNone/>
            </a:pPr>
            <a:r>
              <a:rPr lang="en-US" dirty="0"/>
              <a:t>Steps of analysis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Investment type need to identify we have to narrow down to 4 investment type venture, seed, angel, private equity, need to keep in mind investment amount bracket is 5 to 15 million USD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Countries need to analysis which are heavily invested and speaking English only 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1400" dirty="0"/>
              <a:t>Sector analysis given 8 sectors need to find out which sector is invested more invested and to </a:t>
            </a:r>
            <a:r>
              <a:rPr lang="en-US" sz="1400"/>
              <a:t>be invested,</a:t>
            </a: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b="1" dirty="0"/>
              <a:t> Objective </a:t>
            </a:r>
          </a:p>
        </p:txBody>
      </p:sp>
    </p:spTree>
    <p:extLst>
      <p:ext uri="{BB962C8B-B14F-4D97-AF65-F5344CB8AC3E}">
        <p14:creationId xmlns:p14="http://schemas.microsoft.com/office/powerpoint/2010/main" val="183760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Flow chart: Steps </a:t>
            </a:r>
            <a:endParaRPr lang="en-IN" sz="2800" dirty="0"/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76DDE7F-71EF-48D8-91DF-5C8BD77134A7}"/>
              </a:ext>
            </a:extLst>
          </p:cNvPr>
          <p:cNvSpPr/>
          <p:nvPr/>
        </p:nvSpPr>
        <p:spPr>
          <a:xfrm>
            <a:off x="1475868" y="1627476"/>
            <a:ext cx="2452062" cy="10695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Getting data</a:t>
            </a:r>
          </a:p>
          <a:p>
            <a:endParaRPr lang="en-US" sz="1100" dirty="0"/>
          </a:p>
          <a:p>
            <a:pPr lvl="0"/>
            <a:r>
              <a:rPr lang="en-US" sz="800" dirty="0"/>
              <a:t>Downloaded CSV files from </a:t>
            </a:r>
            <a:r>
              <a:rPr lang="en-US" sz="800" dirty="0" err="1"/>
              <a:t>UpGrad</a:t>
            </a:r>
            <a:r>
              <a:rPr lang="en-US" sz="800" dirty="0"/>
              <a:t> website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800" dirty="0"/>
              <a:t>companies.txt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800" dirty="0"/>
              <a:t>rounds2.csv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800" dirty="0"/>
              <a:t>mapping.csv</a:t>
            </a:r>
          </a:p>
          <a:p>
            <a:pPr lvl="0"/>
            <a:r>
              <a:rPr lang="en-US" sz="800" dirty="0"/>
              <a:t>For merging data identified unique value,</a:t>
            </a:r>
          </a:p>
          <a:p>
            <a:pPr algn="ctr"/>
            <a:endParaRPr lang="en-US" sz="8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1B9068-5212-4345-B6D1-4F5FE2165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5B9EC761-D02D-475C-95BF-AE1A5CB1D85F}"/>
              </a:ext>
            </a:extLst>
          </p:cNvPr>
          <p:cNvSpPr/>
          <p:nvPr/>
        </p:nvSpPr>
        <p:spPr>
          <a:xfrm>
            <a:off x="1475868" y="3172449"/>
            <a:ext cx="2452062" cy="10052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Data cleaning</a:t>
            </a:r>
          </a:p>
          <a:p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Conversion of details to same case letters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Identification of missing value,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Trimming of data which are not required,</a:t>
            </a:r>
          </a:p>
          <a:p>
            <a:pPr algn="ctr"/>
            <a:endParaRPr lang="en-US" sz="800" dirty="0"/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4269B6CE-D691-40B5-9CC9-11C76F682E2E}"/>
              </a:ext>
            </a:extLst>
          </p:cNvPr>
          <p:cNvSpPr/>
          <p:nvPr/>
        </p:nvSpPr>
        <p:spPr>
          <a:xfrm>
            <a:off x="1475868" y="4653084"/>
            <a:ext cx="2452062" cy="10695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Merging data frame</a:t>
            </a:r>
          </a:p>
          <a:p>
            <a:endParaRPr lang="en-US" sz="1100" dirty="0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800" dirty="0"/>
              <a:t>Merging of data frame companies and rounds2 which is master data frame for further analysis</a:t>
            </a: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sz="800" dirty="0"/>
              <a:t>Accumulated info about merge data frame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EC473875-9D5B-464B-8A41-0412DD2D3450}"/>
              </a:ext>
            </a:extLst>
          </p:cNvPr>
          <p:cNvSpPr/>
          <p:nvPr/>
        </p:nvSpPr>
        <p:spPr>
          <a:xfrm>
            <a:off x="4599688" y="4663483"/>
            <a:ext cx="2452062" cy="10695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Funding type analysis</a:t>
            </a:r>
          </a:p>
          <a:p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Average of funding by using </a:t>
            </a:r>
            <a:r>
              <a:rPr lang="en-US" sz="800" dirty="0" err="1"/>
              <a:t>groupby</a:t>
            </a:r>
            <a:r>
              <a:rPr lang="en-US" sz="800" dirty="0"/>
              <a:t> function,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Our interest was to invest where funding is between 5 to 15 million USD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Extracted “venture” type investment is fit for our investment</a:t>
            </a:r>
          </a:p>
          <a:p>
            <a:pPr algn="ctr"/>
            <a:endParaRPr lang="en-US" sz="800" dirty="0"/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FA945511-19B0-4914-82E1-64512F5E9FBF}"/>
              </a:ext>
            </a:extLst>
          </p:cNvPr>
          <p:cNvSpPr/>
          <p:nvPr/>
        </p:nvSpPr>
        <p:spPr>
          <a:xfrm>
            <a:off x="4540965" y="3164083"/>
            <a:ext cx="2452062" cy="10052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More data cleaning</a:t>
            </a:r>
          </a:p>
          <a:p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Removal of null values removal of country code column pending,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Dropped Columns which we are not interested,</a:t>
            </a:r>
          </a:p>
          <a:p>
            <a:pPr algn="ctr"/>
            <a:endParaRPr lang="en-US" sz="800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B9154B3C-F9F3-49DE-B1C7-3AF21FC2A47A}"/>
              </a:ext>
            </a:extLst>
          </p:cNvPr>
          <p:cNvSpPr/>
          <p:nvPr/>
        </p:nvSpPr>
        <p:spPr>
          <a:xfrm>
            <a:off x="4437341" y="1627476"/>
            <a:ext cx="2452062" cy="10695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Country analysis</a:t>
            </a:r>
          </a:p>
          <a:p>
            <a:endParaRPr lang="en-US" sz="1100" dirty="0"/>
          </a:p>
          <a:p>
            <a:pPr lvl="0"/>
            <a:r>
              <a:rPr lang="en-US" sz="800" dirty="0"/>
              <a:t>Extracted top 9 countries as suggested in checkpoint</a:t>
            </a:r>
          </a:p>
          <a:p>
            <a:pPr lvl="0"/>
            <a:r>
              <a:rPr lang="en-US" sz="800" dirty="0"/>
              <a:t>Ranked them as per investment in countries,</a:t>
            </a:r>
          </a:p>
          <a:p>
            <a:pPr lvl="0"/>
            <a:r>
              <a:rPr lang="en-US" sz="800" dirty="0"/>
              <a:t>Sorted out 3 English speaking country accordingly</a:t>
            </a:r>
          </a:p>
          <a:p>
            <a:endParaRPr lang="en-US" sz="800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34E2D2D4-C532-41AF-AA56-92ABC27A823B}"/>
              </a:ext>
            </a:extLst>
          </p:cNvPr>
          <p:cNvSpPr/>
          <p:nvPr/>
        </p:nvSpPr>
        <p:spPr>
          <a:xfrm>
            <a:off x="7560689" y="1537993"/>
            <a:ext cx="2452062" cy="10695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/>
          </a:p>
          <a:p>
            <a:r>
              <a:rPr lang="en-US" sz="1100" dirty="0"/>
              <a:t>Mapping for sector analysis</a:t>
            </a:r>
          </a:p>
          <a:p>
            <a:endParaRPr lang="en-US" sz="11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Reading of mapping file and categorization checked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Prime sector selected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800" dirty="0"/>
              <a:t>Melted data frame according to category list,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Map result was identification of 8 main sectors,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27F345D0-1FDA-4EB8-8DE0-92042E75333F}"/>
              </a:ext>
            </a:extLst>
          </p:cNvPr>
          <p:cNvSpPr/>
          <p:nvPr/>
        </p:nvSpPr>
        <p:spPr>
          <a:xfrm>
            <a:off x="7537236" y="3056424"/>
            <a:ext cx="2452062" cy="100525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Sector wise investment analysis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Total no. of investment count calculation,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Investment in sector sum() to get total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Top sectors segregated based on count of investment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sz="800" dirty="0"/>
              <a:t>Best companies in sector receive maximum investment</a:t>
            </a:r>
          </a:p>
          <a:p>
            <a:pPr algn="ctr"/>
            <a:endParaRPr lang="en-US" sz="800" dirty="0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ADE913D0-86E4-406D-8008-FFD4F74949ED}"/>
              </a:ext>
            </a:extLst>
          </p:cNvPr>
          <p:cNvSpPr/>
          <p:nvPr/>
        </p:nvSpPr>
        <p:spPr>
          <a:xfrm>
            <a:off x="7560689" y="4563601"/>
            <a:ext cx="2452062" cy="10695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/>
              <a:t>Plots as per checkpoint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752F20E-D8A7-43EC-A6F4-462C1F9BC3BE}"/>
              </a:ext>
            </a:extLst>
          </p:cNvPr>
          <p:cNvSpPr/>
          <p:nvPr/>
        </p:nvSpPr>
        <p:spPr>
          <a:xfrm>
            <a:off x="2487384" y="2710209"/>
            <a:ext cx="201335" cy="450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C8EB511-3A24-4EFC-94E8-C0338DE1B28A}"/>
              </a:ext>
            </a:extLst>
          </p:cNvPr>
          <p:cNvSpPr/>
          <p:nvPr/>
        </p:nvSpPr>
        <p:spPr>
          <a:xfrm>
            <a:off x="2487384" y="4197882"/>
            <a:ext cx="201335" cy="450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5A1A977-B3E7-4F9D-B481-B547E96942E9}"/>
              </a:ext>
            </a:extLst>
          </p:cNvPr>
          <p:cNvSpPr/>
          <p:nvPr/>
        </p:nvSpPr>
        <p:spPr>
          <a:xfrm>
            <a:off x="3927930" y="5102236"/>
            <a:ext cx="660253" cy="223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5BCDFDA-F8C5-405D-9534-ADA6C4FA96FA}"/>
              </a:ext>
            </a:extLst>
          </p:cNvPr>
          <p:cNvSpPr/>
          <p:nvPr/>
        </p:nvSpPr>
        <p:spPr>
          <a:xfrm rot="10800000">
            <a:off x="5582003" y="4197882"/>
            <a:ext cx="201335" cy="450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8E1EB78-331E-4802-9AEC-1FA9A29E8A46}"/>
              </a:ext>
            </a:extLst>
          </p:cNvPr>
          <p:cNvSpPr/>
          <p:nvPr/>
        </p:nvSpPr>
        <p:spPr>
          <a:xfrm rot="10800000">
            <a:off x="5561190" y="2698096"/>
            <a:ext cx="201335" cy="450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D3DD40A-0EB5-47AF-B293-590E5D135DB2}"/>
              </a:ext>
            </a:extLst>
          </p:cNvPr>
          <p:cNvSpPr/>
          <p:nvPr/>
        </p:nvSpPr>
        <p:spPr>
          <a:xfrm>
            <a:off x="6889403" y="1974372"/>
            <a:ext cx="660253" cy="223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9BF1A58-3F3F-4027-A1F6-247024FC3C42}"/>
              </a:ext>
            </a:extLst>
          </p:cNvPr>
          <p:cNvSpPr txBox="1">
            <a:spLocks/>
          </p:cNvSpPr>
          <p:nvPr/>
        </p:nvSpPr>
        <p:spPr>
          <a:xfrm>
            <a:off x="6264130" y="1439277"/>
            <a:ext cx="11280076" cy="4580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800" dirty="0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9ECBC04-54BF-4E40-8C79-E208EEF03642}"/>
              </a:ext>
            </a:extLst>
          </p:cNvPr>
          <p:cNvSpPr/>
          <p:nvPr/>
        </p:nvSpPr>
        <p:spPr>
          <a:xfrm>
            <a:off x="8580778" y="2616739"/>
            <a:ext cx="201335" cy="450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EE098E6-26B4-4958-8628-D30A4470A6D4}"/>
              </a:ext>
            </a:extLst>
          </p:cNvPr>
          <p:cNvSpPr/>
          <p:nvPr/>
        </p:nvSpPr>
        <p:spPr>
          <a:xfrm>
            <a:off x="8580778" y="4104412"/>
            <a:ext cx="201335" cy="4502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Analysis : Understanding provided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pPr lvl="0"/>
            <a:r>
              <a:rPr lang="en-US" sz="2000" dirty="0"/>
              <a:t>Loaded all necessary files and changed all letter in small</a:t>
            </a:r>
          </a:p>
          <a:p>
            <a:pPr lvl="0"/>
            <a:r>
              <a:rPr lang="en-US" sz="2000" dirty="0"/>
              <a:t>Data details understanding</a:t>
            </a:r>
          </a:p>
          <a:p>
            <a:pPr lvl="0"/>
            <a:r>
              <a:rPr lang="en-US" sz="2000" dirty="0"/>
              <a:t>Before merging we should know unique values</a:t>
            </a:r>
          </a:p>
          <a:p>
            <a:pPr lvl="0"/>
            <a:r>
              <a:rPr lang="en-US" sz="2000" dirty="0"/>
              <a:t> Compared both files can be merged so that data set not get much disturbed,</a:t>
            </a:r>
          </a:p>
          <a:p>
            <a:pPr lvl="0"/>
            <a:r>
              <a:rPr lang="en-US" sz="2000" dirty="0"/>
              <a:t>Merging of Data frames and created master data frame </a:t>
            </a:r>
          </a:p>
          <a:p>
            <a:pPr lvl="0"/>
            <a:r>
              <a:rPr lang="en-US" sz="2000" dirty="0"/>
              <a:t>Compared unique values equal in both data files companies and rounds2</a:t>
            </a:r>
          </a:p>
          <a:p>
            <a:pPr lvl="0"/>
            <a:r>
              <a:rPr lang="en-US" sz="2000" dirty="0"/>
              <a:t>Merged two data frames and got required data frame to work on</a:t>
            </a:r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lvl="0"/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algn="ctr"/>
            <a:endParaRPr lang="en-US" sz="2000" dirty="0"/>
          </a:p>
          <a:p>
            <a:pPr lvl="0"/>
            <a:endParaRPr lang="en-US" sz="2000" dirty="0"/>
          </a:p>
          <a:p>
            <a:pPr algn="ctr"/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Analysis : Funding Type investment analysis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Analyzed and got concise  mater frame data,</a:t>
            </a:r>
          </a:p>
          <a:p>
            <a:r>
              <a:rPr lang="en-US" sz="2600" dirty="0"/>
              <a:t>Calculated average amount of investment in given funding type</a:t>
            </a:r>
          </a:p>
          <a:p>
            <a:r>
              <a:rPr lang="en-US" sz="2600" dirty="0"/>
              <a:t>Average investments are mentioned below</a:t>
            </a:r>
          </a:p>
          <a:p>
            <a:pPr lvl="3"/>
            <a:r>
              <a:rPr lang="en-US" sz="2600" dirty="0"/>
              <a:t>Venture		11.9 Million USD</a:t>
            </a:r>
          </a:p>
          <a:p>
            <a:pPr lvl="3"/>
            <a:r>
              <a:rPr lang="en-US" sz="2600" dirty="0"/>
              <a:t>Angel 		0.99 Million USD</a:t>
            </a:r>
          </a:p>
          <a:p>
            <a:pPr lvl="3"/>
            <a:r>
              <a:rPr lang="en-US" sz="2600" dirty="0"/>
              <a:t>Seed 		0.76 Million USD</a:t>
            </a:r>
          </a:p>
          <a:p>
            <a:pPr lvl="3"/>
            <a:r>
              <a:rPr lang="en-US" sz="2600" dirty="0"/>
              <a:t>Private Equity 	75.6 Million USD</a:t>
            </a:r>
          </a:p>
          <a:p>
            <a:pPr marL="228600" lvl="3">
              <a:spcBef>
                <a:spcPts val="1000"/>
              </a:spcBef>
            </a:pPr>
            <a:r>
              <a:rPr lang="en-US" sz="2600" dirty="0"/>
              <a:t>According to data found Venture type funding is proper </a:t>
            </a:r>
          </a:p>
          <a:p>
            <a:pPr marL="1371600" lvl="3" indent="0">
              <a:buNone/>
            </a:pPr>
            <a:endParaRPr lang="en-US" sz="1400" dirty="0"/>
          </a:p>
          <a:p>
            <a:endParaRPr lang="en-US" sz="2400" dirty="0"/>
          </a:p>
          <a:p>
            <a:endParaRPr lang="en-US" sz="1400" dirty="0"/>
          </a:p>
          <a:p>
            <a:pPr algn="ctr"/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Analysis : Country wise investment analysis</a:t>
            </a:r>
            <a:endParaRPr lang="en-IN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61711-7A05-4C2E-ADAC-449BAA036E19}"/>
              </a:ext>
            </a:extLst>
          </p:cNvPr>
          <p:cNvSpPr txBox="1">
            <a:spLocks/>
          </p:cNvSpPr>
          <p:nvPr/>
        </p:nvSpPr>
        <p:spPr>
          <a:xfrm>
            <a:off x="557349" y="1527039"/>
            <a:ext cx="10295378" cy="1767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Funding type venture is suited for our analysis as it is in bracket of 5-15 million USD,</a:t>
            </a:r>
          </a:p>
          <a:p>
            <a:r>
              <a:rPr lang="en-US" sz="2200" dirty="0"/>
              <a:t>Retrieved from data top 9 countries heavily invested,</a:t>
            </a:r>
          </a:p>
          <a:p>
            <a:r>
              <a:rPr lang="en-US" sz="2200" dirty="0"/>
              <a:t>From Wikipedia identified top 3 English speaking country </a:t>
            </a:r>
          </a:p>
          <a:p>
            <a:r>
              <a:rPr lang="en-US" sz="2200" dirty="0"/>
              <a:t>We got USA,GBR,IND are countries where we need to invest</a:t>
            </a:r>
          </a:p>
          <a:p>
            <a:endParaRPr lang="en-US" sz="2200" dirty="0"/>
          </a:p>
          <a:p>
            <a:endParaRPr lang="en-US" sz="2200" dirty="0"/>
          </a:p>
          <a:p>
            <a:pPr algn="ctr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A03E9E-6EED-4B84-9921-127A66659F41}"/>
              </a:ext>
            </a:extLst>
          </p:cNvPr>
          <p:cNvSpPr txBox="1">
            <a:spLocks/>
          </p:cNvSpPr>
          <p:nvPr/>
        </p:nvSpPr>
        <p:spPr>
          <a:xfrm>
            <a:off x="1061984" y="3284193"/>
            <a:ext cx="9313817" cy="856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IN" sz="3200" b="1" dirty="0"/>
              <a:t>Analysis : Sector wise investment analysis</a:t>
            </a:r>
            <a:endParaRPr lang="en-IN" sz="3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1D4AC8-D675-4482-8F26-89E719C7BB75}"/>
              </a:ext>
            </a:extLst>
          </p:cNvPr>
          <p:cNvSpPr txBox="1">
            <a:spLocks/>
          </p:cNvSpPr>
          <p:nvPr/>
        </p:nvSpPr>
        <p:spPr>
          <a:xfrm>
            <a:off x="488077" y="3988525"/>
            <a:ext cx="10295378" cy="225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Sector to be analyzed to get which sector to be invested,</a:t>
            </a:r>
          </a:p>
          <a:p>
            <a:r>
              <a:rPr lang="en-US" sz="2200" dirty="0"/>
              <a:t>As data having many sectors mapped with provided file </a:t>
            </a:r>
          </a:p>
          <a:p>
            <a:r>
              <a:rPr lang="en-US" sz="2200" dirty="0"/>
              <a:t>Total number of investment were highest in USA followed by GBR and IND</a:t>
            </a:r>
          </a:p>
          <a:p>
            <a:r>
              <a:rPr lang="en-US" sz="2200" dirty="0"/>
              <a:t>Investment wise as well USA is on top followed by GBR and IND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pPr algn="ctr"/>
            <a:endParaRPr lang="en-US" sz="22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0474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Analysis : Sector wise investment analysis cont.</a:t>
            </a:r>
            <a:endParaRPr lang="en-IN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61711-7A05-4C2E-ADAC-449BAA036E19}"/>
              </a:ext>
            </a:extLst>
          </p:cNvPr>
          <p:cNvSpPr txBox="1">
            <a:spLocks/>
          </p:cNvSpPr>
          <p:nvPr/>
        </p:nvSpPr>
        <p:spPr>
          <a:xfrm>
            <a:off x="557348" y="1527039"/>
            <a:ext cx="10766433" cy="46243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Main sectors invested for USA are Others, Cleantech/Semiconductors, Health</a:t>
            </a:r>
          </a:p>
          <a:p>
            <a:r>
              <a:rPr lang="en-US" sz="2200" dirty="0"/>
              <a:t>Main sectors invested for GBR are Others, Cleantech/Semiconductors, News, search and messaging </a:t>
            </a:r>
          </a:p>
          <a:p>
            <a:r>
              <a:rPr lang="en-US" sz="2200" dirty="0"/>
              <a:t>Main sectors invested for IND are Others, News, search and messaging , Health</a:t>
            </a:r>
          </a:p>
          <a:p>
            <a:r>
              <a:rPr lang="en-US" sz="2200" dirty="0"/>
              <a:t>Number of counts in top 3 sectors for USA are 1924,1606, 562</a:t>
            </a:r>
          </a:p>
          <a:p>
            <a:r>
              <a:rPr lang="en-US" sz="2200" dirty="0"/>
              <a:t> Number of counts in top 3 sectors for GBR are 101,95, 31</a:t>
            </a:r>
          </a:p>
          <a:p>
            <a:r>
              <a:rPr lang="en-US" sz="2200" dirty="0"/>
              <a:t>Number of counts in top 3 sectors for IND are 73,29, 22</a:t>
            </a:r>
          </a:p>
          <a:p>
            <a:r>
              <a:rPr lang="en-US" sz="2200" dirty="0"/>
              <a:t>Top sector company which received highest investment in USA are </a:t>
            </a:r>
            <a:r>
              <a:rPr lang="en-US" sz="2200" dirty="0" err="1"/>
              <a:t>NantMobile</a:t>
            </a:r>
            <a:r>
              <a:rPr lang="en-US" sz="2200" dirty="0"/>
              <a:t>, </a:t>
            </a:r>
            <a:r>
              <a:rPr lang="en-US" sz="2200" dirty="0" err="1"/>
              <a:t>Stion</a:t>
            </a:r>
            <a:endParaRPr lang="en-US" sz="2200" dirty="0"/>
          </a:p>
          <a:p>
            <a:r>
              <a:rPr lang="en-US" sz="2200" dirty="0"/>
              <a:t>Top sector company which received highest investment in GBR are </a:t>
            </a:r>
            <a:r>
              <a:rPr lang="en-US" sz="2200" dirty="0" err="1"/>
              <a:t>Tribold</a:t>
            </a:r>
            <a:r>
              <a:rPr lang="en-US" sz="2200" dirty="0"/>
              <a:t>, </a:t>
            </a:r>
            <a:r>
              <a:rPr lang="en-US" sz="2200" dirty="0" err="1"/>
              <a:t>Elixent</a:t>
            </a:r>
            <a:endParaRPr lang="en-US" sz="2200" dirty="0"/>
          </a:p>
          <a:p>
            <a:r>
              <a:rPr lang="en-US" sz="2200" dirty="0"/>
              <a:t>Top sector company which received highest investment in USA are </a:t>
            </a:r>
            <a:r>
              <a:rPr lang="en-US" sz="2200" dirty="0" err="1"/>
              <a:t>ItzCash</a:t>
            </a:r>
            <a:r>
              <a:rPr lang="en-US" sz="2200" dirty="0"/>
              <a:t> Card Ltd., Mobile2Win India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3356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Plot: T</a:t>
            </a:r>
            <a:r>
              <a:rPr lang="en-GB" sz="2400" b="1" dirty="0" err="1"/>
              <a:t>otal</a:t>
            </a:r>
            <a:r>
              <a:rPr lang="en-GB" sz="2400" b="1" dirty="0"/>
              <a:t> investments based on funding type with mean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C6B613-5A06-4EB9-8593-DD90D8EC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2" y="1236846"/>
            <a:ext cx="9177915" cy="547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2400" b="1" dirty="0"/>
              <a:t>Plot:Top3 English speaking countries based on investment 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FDB42D-9942-4B8F-B3A9-716C98AB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1426380"/>
            <a:ext cx="9721624" cy="51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1124</TotalTime>
  <Words>685</Words>
  <Application>Microsoft Office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INVESTMENT ASSIGNMENT  SUBMISSION </vt:lpstr>
      <vt:lpstr> Objective </vt:lpstr>
      <vt:lpstr>Flow chart: Steps </vt:lpstr>
      <vt:lpstr>Analysis : Understanding provided data</vt:lpstr>
      <vt:lpstr>Analysis : Funding Type investment analysis</vt:lpstr>
      <vt:lpstr>Analysis : Country wise investment analysis</vt:lpstr>
      <vt:lpstr>Analysis : Sector wise investment analysis cont.</vt:lpstr>
      <vt:lpstr>Plot: Total investments based on funding type with mean</vt:lpstr>
      <vt:lpstr>Plot:Top3 English speaking countries based on investment </vt:lpstr>
      <vt:lpstr> Plot: Top sectors having top3 countries based on counts</vt:lpstr>
      <vt:lpstr>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VINAY KUMAR SONI</cp:lastModifiedBy>
  <cp:revision>59</cp:revision>
  <cp:lastPrinted>2020-04-27T14:05:40Z</cp:lastPrinted>
  <dcterms:created xsi:type="dcterms:W3CDTF">2016-06-09T08:16:28Z</dcterms:created>
  <dcterms:modified xsi:type="dcterms:W3CDTF">2020-04-27T15:03:11Z</dcterms:modified>
</cp:coreProperties>
</file>