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257" r:id="rId2"/>
    <p:sldId id="286" r:id="rId3"/>
    <p:sldId id="291" r:id="rId4"/>
    <p:sldId id="256" r:id="rId5"/>
    <p:sldId id="258" r:id="rId6"/>
    <p:sldId id="259" r:id="rId7"/>
    <p:sldId id="260" r:id="rId8"/>
    <p:sldId id="287" r:id="rId9"/>
    <p:sldId id="261" r:id="rId10"/>
    <p:sldId id="288" r:id="rId11"/>
    <p:sldId id="262" r:id="rId12"/>
    <p:sldId id="289" r:id="rId13"/>
    <p:sldId id="264" r:id="rId14"/>
    <p:sldId id="265" r:id="rId15"/>
    <p:sldId id="266" r:id="rId16"/>
    <p:sldId id="267" r:id="rId17"/>
    <p:sldId id="292" r:id="rId18"/>
    <p:sldId id="268" r:id="rId19"/>
    <p:sldId id="269" r:id="rId20"/>
    <p:sldId id="270" r:id="rId21"/>
    <p:sldId id="263" r:id="rId22"/>
    <p:sldId id="271" r:id="rId23"/>
    <p:sldId id="290" r:id="rId24"/>
    <p:sldId id="272" r:id="rId25"/>
    <p:sldId id="293" r:id="rId26"/>
    <p:sldId id="273" r:id="rId27"/>
    <p:sldId id="274" r:id="rId28"/>
    <p:sldId id="275" r:id="rId29"/>
    <p:sldId id="276" r:id="rId30"/>
    <p:sldId id="277" r:id="rId31"/>
    <p:sldId id="278" r:id="rId32"/>
    <p:sldId id="294" r:id="rId33"/>
    <p:sldId id="295" r:id="rId34"/>
    <p:sldId id="279" r:id="rId35"/>
    <p:sldId id="280" r:id="rId36"/>
    <p:sldId id="281" r:id="rId37"/>
    <p:sldId id="282" r:id="rId38"/>
    <p:sldId id="283" r:id="rId39"/>
    <p:sldId id="285" r:id="rId40"/>
    <p:sldId id="296" r:id="rId41"/>
    <p:sldId id="284" r:id="rId42"/>
    <p:sldId id="297" r:id="rId4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0" y="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68751D-0F08-4E62-9FC7-CCF55B8D857E}" type="datetimeFigureOut">
              <a:rPr lang="en-US" smtClean="0"/>
              <a:t>6/18/2023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EEB6EB-F5E3-4AD5-9C60-A35510E6E67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AEEB6EB-F5E3-4AD5-9C60-A35510E6E67A}"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334900" y="2314324"/>
            <a:ext cx="8447150" cy="24786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435894" y="765324"/>
            <a:ext cx="8245162" cy="1106260"/>
          </a:xfrm>
          <a:effectLst/>
        </p:spPr>
        <p:txBody>
          <a:bodyPr anchor="b">
            <a:normAutofit/>
          </a:bodyPr>
          <a:lstStyle>
            <a:lvl1pPr>
              <a:defRPr sz="27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435895" y="1871584"/>
            <a:ext cx="8245160" cy="442741"/>
          </a:xfrm>
        </p:spPr>
        <p:txBody>
          <a:bodyPr anchor="t">
            <a:normAutofit/>
          </a:bodyPr>
          <a:lstStyle>
            <a:lvl1pPr marL="0" indent="0" algn="l">
              <a:buNone/>
              <a:defRPr sz="1200" cap="all">
                <a:solidFill>
                  <a:schemeClr val="accent2"/>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704463" y="4467103"/>
            <a:ext cx="2133600" cy="273844"/>
          </a:xfrm>
        </p:spPr>
        <p:txBody>
          <a:bodyPr/>
          <a:lstStyle>
            <a:lvl1pPr>
              <a:defRPr>
                <a:solidFill>
                  <a:schemeClr val="accent1">
                    <a:lumMod val="75000"/>
                    <a:lumOff val="25000"/>
                  </a:schemeClr>
                </a:solidFill>
              </a:defRPr>
            </a:lvl1pPr>
          </a:lstStyle>
          <a:p>
            <a:fld id="{578D7F08-4EBC-4FCB-AFD0-8E85CCAB4030}" type="datetime1">
              <a:rPr lang="en-US" smtClean="0"/>
              <a:t>6/18/2023</a:t>
            </a:fld>
            <a:endParaRPr lang="en-US"/>
          </a:p>
        </p:txBody>
      </p:sp>
      <p:sp>
        <p:nvSpPr>
          <p:cNvPr id="5" name="Footer Placeholder 4"/>
          <p:cNvSpPr>
            <a:spLocks noGrp="1"/>
          </p:cNvSpPr>
          <p:nvPr>
            <p:ph type="ftr" sz="quarter" idx="11"/>
          </p:nvPr>
        </p:nvSpPr>
        <p:spPr>
          <a:xfrm>
            <a:off x="435894" y="4463859"/>
            <a:ext cx="5187908" cy="273844"/>
          </a:xfrm>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a:xfrm>
            <a:off x="7918725" y="4467103"/>
            <a:ext cx="762330" cy="273844"/>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37632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064F97-AF72-4FEC-8D90-C71D0615356A}" type="datetime1">
              <a:rPr lang="en-US" smtClean="0"/>
              <a:t>6/18/2023</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684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1" y="449794"/>
            <a:ext cx="2180113" cy="4362713"/>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1" y="506795"/>
            <a:ext cx="1503123" cy="388730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3" y="506795"/>
            <a:ext cx="5922209" cy="388730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4467103"/>
            <a:ext cx="996106" cy="273844"/>
          </a:xfrm>
        </p:spPr>
        <p:txBody>
          <a:bodyPr/>
          <a:lstStyle>
            <a:lvl1pPr>
              <a:defRPr>
                <a:solidFill>
                  <a:schemeClr val="accent1">
                    <a:lumMod val="75000"/>
                    <a:lumOff val="25000"/>
                  </a:schemeClr>
                </a:solidFill>
              </a:defRPr>
            </a:lvl1pPr>
          </a:lstStyle>
          <a:p>
            <a:fld id="{98EFF515-E0A4-4B63-983E-EE82D63EE0A9}" type="datetime1">
              <a:rPr lang="en-US" smtClean="0"/>
              <a:t>6/18/2023</a:t>
            </a:fld>
            <a:endParaRPr lang="en-US"/>
          </a:p>
        </p:txBody>
      </p:sp>
      <p:sp>
        <p:nvSpPr>
          <p:cNvPr id="5" name="Footer Placeholder 4"/>
          <p:cNvSpPr>
            <a:spLocks noGrp="1"/>
          </p:cNvSpPr>
          <p:nvPr>
            <p:ph type="ftr" sz="quarter" idx="11"/>
          </p:nvPr>
        </p:nvSpPr>
        <p:spPr>
          <a:xfrm>
            <a:off x="581193" y="4463859"/>
            <a:ext cx="5922209" cy="273844"/>
          </a:xfrm>
        </p:spPr>
        <p:txBody>
          <a:bodyPr/>
          <a:lstStyle/>
          <a:p>
            <a:r>
              <a:rPr lang="en-US"/>
              <a:t>Dept. of CSE, SJCET Palai</a:t>
            </a:r>
          </a:p>
        </p:txBody>
      </p:sp>
      <p:sp>
        <p:nvSpPr>
          <p:cNvPr id="6" name="Slide Number Placeholder 5"/>
          <p:cNvSpPr>
            <a:spLocks noGrp="1"/>
          </p:cNvSpPr>
          <p:nvPr>
            <p:ph type="sldNum" sz="quarter" idx="12"/>
          </p:nvPr>
        </p:nvSpPr>
        <p:spPr>
          <a:xfrm>
            <a:off x="7834962" y="4467103"/>
            <a:ext cx="873146" cy="273844"/>
          </a:xfrm>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94523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330214" y="460805"/>
            <a:ext cx="8482004" cy="89197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526617"/>
            <a:ext cx="8272212" cy="760350"/>
          </a:xfrm>
        </p:spPr>
        <p:txBody>
          <a:bodyPr/>
          <a:lstStyle/>
          <a:p>
            <a:r>
              <a:rPr lang="en-US"/>
              <a:t>Click to edit Master title style</a:t>
            </a:r>
            <a:endParaRPr lang="en-US" dirty="0"/>
          </a:p>
        </p:txBody>
      </p:sp>
      <p:sp>
        <p:nvSpPr>
          <p:cNvPr id="3" name="Content Placeholder 2"/>
          <p:cNvSpPr>
            <a:spLocks noGrp="1"/>
          </p:cNvSpPr>
          <p:nvPr>
            <p:ph idx="1"/>
          </p:nvPr>
        </p:nvSpPr>
        <p:spPr>
          <a:xfrm>
            <a:off x="435895" y="1635373"/>
            <a:ext cx="8272211" cy="2758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8EFB34-9435-4643-96F5-8351A5549AFB}" type="datetime1">
              <a:rPr lang="en-US" smtClean="0"/>
              <a:t>6/18/2023</a:t>
            </a:fld>
            <a:endParaRPr lang="en-US"/>
          </a:p>
        </p:txBody>
      </p:sp>
      <p:sp>
        <p:nvSpPr>
          <p:cNvPr id="5" name="Footer Placeholder 4"/>
          <p:cNvSpPr>
            <a:spLocks noGrp="1"/>
          </p:cNvSpPr>
          <p:nvPr>
            <p:ph type="ftr" sz="quarter" idx="11"/>
          </p:nvPr>
        </p:nvSpPr>
        <p:spPr/>
        <p:txBody>
          <a:bodyPr/>
          <a:lstStyle/>
          <a:p>
            <a:r>
              <a:rPr lang="en-US"/>
              <a:t>Dept. of CSE, SJCET Palai</a:t>
            </a:r>
          </a:p>
        </p:txBody>
      </p:sp>
      <p:sp>
        <p:nvSpPr>
          <p:cNvPr id="6" name="Slide Number Placeholder 5"/>
          <p:cNvSpPr>
            <a:spLocks noGrp="1"/>
          </p:cNvSpPr>
          <p:nvPr>
            <p:ph type="sldNum" sz="quarter" idx="12"/>
          </p:nvPr>
        </p:nvSpPr>
        <p:spPr>
          <a:xfrm>
            <a:off x="7918725" y="4467103"/>
            <a:ext cx="789381" cy="27384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763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335863" y="3856481"/>
            <a:ext cx="8468145"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2282933"/>
            <a:ext cx="8272211" cy="1123130"/>
          </a:xfrm>
        </p:spPr>
        <p:txBody>
          <a:bodyPr anchor="b">
            <a:normAutofit/>
          </a:bodyPr>
          <a:lstStyle>
            <a:lvl1pPr algn="l">
              <a:defRPr sz="27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35895" y="3406063"/>
            <a:ext cx="8272211" cy="450417"/>
          </a:xfrm>
        </p:spPr>
        <p:txBody>
          <a:bodyPr anchor="t">
            <a:normAutofit/>
          </a:bodyPr>
          <a:lstStyle>
            <a:lvl1pPr marL="0" indent="0" algn="l">
              <a:buNone/>
              <a:defRPr sz="1350" cap="all">
                <a:solidFill>
                  <a:schemeClr val="accent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C5151B1-955F-4834-B28E-93EB4937C793}" type="datetime1">
              <a:rPr lang="en-US" smtClean="0"/>
              <a:t>6/18/2023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5859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35895" y="1671003"/>
            <a:ext cx="4066793"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1313" y="1671003"/>
            <a:ext cx="4066794" cy="272478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C08026-9592-4540-9FBC-A26DB30B7241}" type="datetime1">
              <a:rPr lang="en-US" smtClean="0"/>
              <a:t>6/18/2023</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365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334487"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435895" y="547244"/>
            <a:ext cx="8272212" cy="7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5415" y="1688169"/>
            <a:ext cx="3815306" cy="402004"/>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35896"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2802" y="1688169"/>
            <a:ext cx="3815305" cy="415030"/>
          </a:xfrm>
        </p:spPr>
        <p:txBody>
          <a:bodyPr anchor="b">
            <a:noAutofit/>
          </a:bodyPr>
          <a:lstStyle>
            <a:lvl1pPr marL="0" indent="0">
              <a:buNone/>
              <a:defRPr sz="1650" b="0">
                <a:solidFill>
                  <a:schemeClr val="accent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282" y="2194540"/>
            <a:ext cx="4044825" cy="220124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D5DC8-CC1F-47A4-AB7D-54C3206B96FB}" type="datetime1">
              <a:rPr lang="en-US" smtClean="0"/>
              <a:t>6/18/2023</a:t>
            </a:fld>
            <a:endParaRPr lang="en-US"/>
          </a:p>
        </p:txBody>
      </p:sp>
      <p:sp>
        <p:nvSpPr>
          <p:cNvPr id="8" name="Footer Placeholder 7"/>
          <p:cNvSpPr>
            <a:spLocks noGrp="1"/>
          </p:cNvSpPr>
          <p:nvPr>
            <p:ph type="ftr" sz="quarter" idx="11"/>
          </p:nvPr>
        </p:nvSpPr>
        <p:spPr/>
        <p:txBody>
          <a:bodyPr/>
          <a:lstStyle/>
          <a:p>
            <a:r>
              <a:rPr lang="en-US"/>
              <a:t>Dept. of CSE, SJCET Palai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727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9E4BBE7-6EEB-41D7-822E-A80C21C84873}" type="datetime1">
              <a:rPr lang="en-US" smtClean="0"/>
              <a:t>6/18/2023</a:t>
            </a:fld>
            <a:endParaRPr lang="en-US"/>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a:spLocks noChangeAspect="1"/>
          </p:cNvSpPr>
          <p:nvPr/>
        </p:nvSpPr>
        <p:spPr>
          <a:xfrm>
            <a:off x="330512" y="454916"/>
            <a:ext cx="8475027" cy="944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431921" y="547244"/>
            <a:ext cx="8272212" cy="741249"/>
          </a:xfrm>
        </p:spPr>
        <p:txBody>
          <a:bodyPr/>
          <a:lstStyle/>
          <a:p>
            <a:r>
              <a:rPr lang="en-US"/>
              <a:t>Click to edit Master title style</a:t>
            </a:r>
            <a:endParaRPr lang="en-US" dirty="0"/>
          </a:p>
        </p:txBody>
      </p:sp>
    </p:spTree>
    <p:extLst>
      <p:ext uri="{BB962C8B-B14F-4D97-AF65-F5344CB8AC3E}">
        <p14:creationId xmlns:p14="http://schemas.microsoft.com/office/powerpoint/2010/main" val="187284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C97CBC-466D-4F4E-A603-D6E1E028A332}" type="datetime1">
              <a:rPr lang="en-US" smtClean="0"/>
              <a:t>6/18/2023</a:t>
            </a:fld>
            <a:endParaRPr lang="en-US"/>
          </a:p>
        </p:txBody>
      </p:sp>
      <p:sp>
        <p:nvSpPr>
          <p:cNvPr id="3" name="Footer Placeholder 2"/>
          <p:cNvSpPr>
            <a:spLocks noGrp="1"/>
          </p:cNvSpPr>
          <p:nvPr>
            <p:ph type="ftr" sz="quarter" idx="11"/>
          </p:nvPr>
        </p:nvSpPr>
        <p:spPr/>
        <p:txBody>
          <a:bodyPr/>
          <a:lstStyle/>
          <a:p>
            <a:r>
              <a:rPr lang="en-US"/>
              <a:t>Dept. of CSE, SJCET Palai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4596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335863" y="3856480"/>
            <a:ext cx="8473650" cy="9560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35894" y="3946722"/>
            <a:ext cx="3682084" cy="517136"/>
          </a:xfrm>
        </p:spPr>
        <p:txBody>
          <a:bodyPr anchor="ctr"/>
          <a:lstStyle>
            <a:lvl1pPr algn="l">
              <a:defRPr sz="15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335862" y="450900"/>
            <a:ext cx="8469630" cy="3153600"/>
          </a:xfrm>
        </p:spPr>
        <p:txBody>
          <a:bodyPr anchor="ctr">
            <a:normAutofit/>
          </a:bodyPr>
          <a:lstStyle>
            <a:lvl1pPr>
              <a:defRPr sz="1500">
                <a:solidFill>
                  <a:schemeClr val="tx2"/>
                </a:solidFill>
              </a:defRPr>
            </a:lvl1pPr>
            <a:lvl2pPr>
              <a:defRPr sz="1350">
                <a:solidFill>
                  <a:schemeClr val="tx2"/>
                </a:solidFill>
              </a:defRPr>
            </a:lvl2pPr>
            <a:lvl3pPr>
              <a:defRPr sz="1200">
                <a:solidFill>
                  <a:schemeClr val="tx2"/>
                </a:solidFill>
              </a:defRPr>
            </a:lvl3pPr>
            <a:lvl4pPr>
              <a:defRPr sz="1050">
                <a:solidFill>
                  <a:schemeClr val="tx2"/>
                </a:solidFill>
              </a:defRPr>
            </a:lvl4pPr>
            <a:lvl5pPr>
              <a:defRPr sz="1050">
                <a:solidFill>
                  <a:schemeClr val="tx2"/>
                </a:solidFill>
              </a:defRPr>
            </a:lvl5pPr>
            <a:lvl6pPr>
              <a:defRPr sz="1050">
                <a:solidFill>
                  <a:schemeClr val="tx2"/>
                </a:solidFill>
              </a:defRPr>
            </a:lvl6pPr>
            <a:lvl7pPr>
              <a:defRPr sz="1050">
                <a:solidFill>
                  <a:schemeClr val="tx2"/>
                </a:solidFill>
              </a:defRPr>
            </a:lvl7pPr>
            <a:lvl8pPr>
              <a:defRPr sz="1050">
                <a:solidFill>
                  <a:schemeClr val="tx2"/>
                </a:solidFill>
              </a:defRPr>
            </a:lvl8pPr>
            <a:lvl9pPr>
              <a:defRPr sz="105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8" y="3946723"/>
            <a:ext cx="4402490" cy="517136"/>
          </a:xfrm>
        </p:spPr>
        <p:txBody>
          <a:bodyPr anchor="ctr">
            <a:normAutofit/>
          </a:bodyPr>
          <a:lstStyle>
            <a:lvl1pPr marL="0" indent="0" algn="r">
              <a:buNone/>
              <a:defRPr sz="825">
                <a:solidFill>
                  <a:schemeClr val="bg1"/>
                </a:solidFill>
              </a:defRPr>
            </a:lvl1pPr>
            <a:lvl2pPr marL="342900" indent="0">
              <a:buNone/>
              <a:defRPr sz="825"/>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B9FB51D-5BAC-4495-AD6B-EE5DADE62427}" type="datetime1">
              <a:rPr lang="en-US" smtClean="0"/>
              <a:t>6/18/2023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Dept. of CSE, SJCET Palai</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9911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5895" y="3520042"/>
            <a:ext cx="8272212" cy="425054"/>
          </a:xfrm>
        </p:spPr>
        <p:txBody>
          <a:bodyPr anchor="b">
            <a:normAutofit/>
          </a:bodyPr>
          <a:lstStyle>
            <a:lvl1pPr algn="l">
              <a:defRPr sz="18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335863" y="449794"/>
            <a:ext cx="8468144" cy="266793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435894" y="3945096"/>
            <a:ext cx="8272213" cy="449003"/>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F39D20B-163B-4F8B-BBE3-9A2AEB992356}" type="datetime1">
              <a:rPr lang="en-US" smtClean="0"/>
              <a:t>6/18/2023</a:t>
            </a:fld>
            <a:endParaRPr lang="en-US"/>
          </a:p>
        </p:txBody>
      </p:sp>
      <p:sp>
        <p:nvSpPr>
          <p:cNvPr id="6" name="Footer Placeholder 5"/>
          <p:cNvSpPr>
            <a:spLocks noGrp="1"/>
          </p:cNvSpPr>
          <p:nvPr>
            <p:ph type="ftr" sz="quarter" idx="11"/>
          </p:nvPr>
        </p:nvSpPr>
        <p:spPr/>
        <p:txBody>
          <a:bodyPr/>
          <a:lstStyle/>
          <a:p>
            <a:r>
              <a:rPr lang="en-US"/>
              <a:t>Dept. of CSE, SJCET Palai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6906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5894" y="528843"/>
            <a:ext cx="8272212" cy="89216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35894" y="1752002"/>
            <a:ext cx="8272212" cy="2642096"/>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04464" y="4467103"/>
            <a:ext cx="2133599" cy="273844"/>
          </a:xfrm>
          <a:prstGeom prst="rect">
            <a:avLst/>
          </a:prstGeom>
        </p:spPr>
        <p:txBody>
          <a:bodyPr vert="horz" lIns="91440" tIns="45720" rIns="91440" bIns="45720" rtlCol="0" anchor="ctr"/>
          <a:lstStyle>
            <a:lvl1pPr algn="r">
              <a:defRPr sz="675">
                <a:solidFill>
                  <a:schemeClr val="accent2"/>
                </a:solidFill>
              </a:defRPr>
            </a:lvl1pPr>
          </a:lstStyle>
          <a:p>
            <a:fld id="{08F5E1F8-E2F4-4E8A-8311-988285B841B8}" type="datetime1">
              <a:rPr lang="en-US" smtClean="0"/>
              <a:t>6/18/2023</a:t>
            </a:fld>
            <a:endParaRPr lang="en-US"/>
          </a:p>
        </p:txBody>
      </p:sp>
      <p:sp>
        <p:nvSpPr>
          <p:cNvPr id="5" name="Footer Placeholder 4"/>
          <p:cNvSpPr>
            <a:spLocks noGrp="1"/>
          </p:cNvSpPr>
          <p:nvPr>
            <p:ph type="ftr" sz="quarter" idx="3"/>
          </p:nvPr>
        </p:nvSpPr>
        <p:spPr>
          <a:xfrm>
            <a:off x="435894" y="4463859"/>
            <a:ext cx="5187908" cy="273844"/>
          </a:xfrm>
          <a:prstGeom prst="rect">
            <a:avLst/>
          </a:prstGeom>
        </p:spPr>
        <p:txBody>
          <a:bodyPr vert="horz" lIns="91440" tIns="45720" rIns="91440" bIns="45720" rtlCol="0" anchor="ctr"/>
          <a:lstStyle>
            <a:lvl1pPr algn="l">
              <a:defRPr sz="675" cap="all">
                <a:solidFill>
                  <a:schemeClr val="accent2"/>
                </a:solidFill>
              </a:defRPr>
            </a:lvl1pPr>
          </a:lstStyle>
          <a:p>
            <a:r>
              <a:rPr lang="en-US"/>
              <a:t>Dept. of CSE, SJCET Palai</a:t>
            </a:r>
          </a:p>
        </p:txBody>
      </p:sp>
      <p:sp>
        <p:nvSpPr>
          <p:cNvPr id="6" name="Slide Number Placeholder 5"/>
          <p:cNvSpPr>
            <a:spLocks noGrp="1"/>
          </p:cNvSpPr>
          <p:nvPr>
            <p:ph type="sldNum" sz="quarter" idx="4"/>
          </p:nvPr>
        </p:nvSpPr>
        <p:spPr>
          <a:xfrm>
            <a:off x="7918725" y="4467103"/>
            <a:ext cx="789383" cy="273844"/>
          </a:xfrm>
          <a:prstGeom prst="rect">
            <a:avLst/>
          </a:prstGeom>
        </p:spPr>
        <p:txBody>
          <a:bodyPr vert="horz" lIns="91440" tIns="45720" rIns="91440" bIns="45720" rtlCol="0" anchor="ctr"/>
          <a:lstStyle>
            <a:lvl1pPr algn="r">
              <a:defRPr sz="675">
                <a:solidFill>
                  <a:schemeClr val="accent2"/>
                </a:solidFill>
              </a:defRPr>
            </a:lvl1pPr>
          </a:lstStyle>
          <a:p>
            <a:fld id="{B6F15528-21DE-4FAA-801E-634DDDAF4B2B}" type="slidenum">
              <a:rPr lang="en-US" smtClean="0"/>
              <a:pPr/>
              <a:t>‹#›</a:t>
            </a:fld>
            <a:endParaRPr lang="en-US"/>
          </a:p>
        </p:txBody>
      </p:sp>
      <p:sp>
        <p:nvSpPr>
          <p:cNvPr id="9" name="Rectangle 8"/>
          <p:cNvSpPr/>
          <p:nvPr/>
        </p:nvSpPr>
        <p:spPr>
          <a:xfrm>
            <a:off x="334901" y="342900"/>
            <a:ext cx="2777490" cy="7124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6031610" y="340232"/>
            <a:ext cx="2777490" cy="7391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181373" y="342900"/>
            <a:ext cx="2777490" cy="6858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9905814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9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350" kern="1200">
          <a:solidFill>
            <a:schemeClr val="tx2"/>
          </a:solidFill>
          <a:latin typeface="+mn-lt"/>
          <a:ea typeface="+mn-ea"/>
          <a:cs typeface="+mn-cs"/>
        </a:defRPr>
      </a:lvl1pPr>
      <a:lvl2pPr marL="472500" indent="-229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2pPr>
      <a:lvl3pPr marL="675000" indent="-202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1050" kern="1200">
          <a:solidFill>
            <a:schemeClr val="tx2"/>
          </a:solidFill>
          <a:latin typeface="+mn-lt"/>
          <a:ea typeface="+mn-ea"/>
          <a:cs typeface="+mn-cs"/>
        </a:defRPr>
      </a:lvl3pPr>
      <a:lvl4pPr marL="93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4pPr>
      <a:lvl5pPr marL="1201500" indent="-17550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5pPr>
      <a:lvl6pPr marL="142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6pPr>
      <a:lvl7pPr marL="165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7pPr>
      <a:lvl8pPr marL="1875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8pPr>
      <a:lvl9pPr marL="2100000" indent="-171450" algn="l" defTabSz="342900" rtl="0" eaLnBrk="1" latinLnBrk="0" hangingPunct="1">
        <a:spcBef>
          <a:spcPct val="20000"/>
        </a:spcBef>
        <a:spcAft>
          <a:spcPts val="450"/>
        </a:spcAft>
        <a:buClr>
          <a:schemeClr val="accent2"/>
        </a:buClr>
        <a:buSzPct val="92000"/>
        <a:buFont typeface="Wingdings 2" panose="05020102010507070707" pitchFamily="18" charset="2"/>
        <a:buChar char=""/>
        <a:defRPr sz="900" kern="1200">
          <a:solidFill>
            <a:schemeClr val="tx2"/>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Module – 3</a:t>
            </a:r>
            <a:br>
              <a:rPr lang="en-US" b="1" dirty="0"/>
            </a:br>
            <a:br>
              <a:rPr lang="en-US" b="1" dirty="0"/>
            </a:br>
            <a:br>
              <a:rPr lang="en-US" b="1" dirty="0"/>
            </a:br>
            <a:br>
              <a:rPr lang="en-US" b="1" dirty="0"/>
            </a:br>
            <a:r>
              <a:rPr lang="en-US" cap="none" dirty="0"/>
              <a:t>The Machinery of the Union Government</a:t>
            </a:r>
            <a:endParaRPr lang="en-US" b="1" dirty="0"/>
          </a:p>
        </p:txBody>
      </p:sp>
      <p:sp>
        <p:nvSpPr>
          <p:cNvPr id="3" name="Subtitle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1"/>
          </p:nvPr>
        </p:nvSpPr>
        <p:spPr/>
        <p:txBody>
          <a:bodyPr/>
          <a:lstStyle/>
          <a:p>
            <a:r>
              <a:rPr lang="en-US" dirty="0"/>
              <a:t>Dept. of CSE, SJCET </a:t>
            </a:r>
            <a:r>
              <a:rPr lang="en-US" dirty="0" err="1"/>
              <a:t>Palai</a:t>
            </a:r>
            <a:endParaRPr lang="en-US" dirty="0"/>
          </a:p>
        </p:txBody>
      </p:sp>
      <p:sp>
        <p:nvSpPr>
          <p:cNvPr id="5" name="Slide Number Placeholder 4">
            <a:extLst>
              <a:ext uri="{FF2B5EF4-FFF2-40B4-BE49-F238E27FC236}">
                <a16:creationId xmlns:a16="http://schemas.microsoft.com/office/drawing/2014/main" id="{33C6E223-5D62-4EBB-A4E6-83AD8C623300}"/>
              </a:ext>
            </a:extLst>
          </p:cNvPr>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F8B8B7-F71D-4463-B9F8-47DA613F8CB8}"/>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57089B2F-33E4-452B-80AD-595E644E648B}"/>
              </a:ext>
            </a:extLst>
          </p:cNvPr>
          <p:cNvSpPr>
            <a:spLocks noGrp="1"/>
          </p:cNvSpPr>
          <p:nvPr>
            <p:ph type="sldNum" sz="quarter" idx="12"/>
          </p:nvPr>
        </p:nvSpPr>
        <p:spPr/>
        <p:txBody>
          <a:bodyPr/>
          <a:lstStyle/>
          <a:p>
            <a:fld id="{B6F15528-21DE-4FAA-801E-634DDDAF4B2B}" type="slidenum">
              <a:rPr lang="en-US" smtClean="0"/>
              <a:pPr/>
              <a:t>10</a:t>
            </a:fld>
            <a:endParaRPr lang="en-US"/>
          </a:p>
        </p:txBody>
      </p:sp>
      <p:sp>
        <p:nvSpPr>
          <p:cNvPr id="7" name="TextBox 6">
            <a:extLst>
              <a:ext uri="{FF2B5EF4-FFF2-40B4-BE49-F238E27FC236}">
                <a16:creationId xmlns:a16="http://schemas.microsoft.com/office/drawing/2014/main" id="{9A83573D-3253-40FB-8D63-6895B58D76AB}"/>
              </a:ext>
            </a:extLst>
          </p:cNvPr>
          <p:cNvSpPr txBox="1"/>
          <p:nvPr/>
        </p:nvSpPr>
        <p:spPr>
          <a:xfrm>
            <a:off x="435894" y="1140589"/>
            <a:ext cx="8327108" cy="3367525"/>
          </a:xfrm>
          <a:prstGeom prst="rect">
            <a:avLst/>
          </a:prstGeom>
          <a:noFill/>
        </p:spPr>
        <p:txBody>
          <a:bodyPr wrap="square">
            <a:spAutoFit/>
          </a:bodyPr>
          <a:lstStyle/>
          <a:p>
            <a:pPr marL="342900" indent="-342900">
              <a:lnSpc>
                <a:spcPct val="150000"/>
              </a:lnSpc>
              <a:buFont typeface="+mj-lt"/>
              <a:buAutoNum type="arabicPeriod" startAt="4"/>
            </a:pPr>
            <a:r>
              <a:rPr lang="en-US" b="1" u="sng" dirty="0">
                <a:latin typeface="Times New Roman" panose="02020603050405020304" pitchFamily="18" charset="0"/>
                <a:cs typeface="Times New Roman" panose="02020603050405020304" pitchFamily="18" charset="0"/>
              </a:rPr>
              <a:t>Judicial powers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 appoints the Chief Justice and the judges of Supreme Court and high courts. </a:t>
            </a:r>
          </a:p>
          <a:p>
            <a:pPr marL="342900" indent="-342900">
              <a:lnSpc>
                <a:spcPct val="150000"/>
              </a:lnSpc>
              <a:buFont typeface="+mj-lt"/>
              <a:buAutoNum type="arabicPeriod" startAt="4"/>
            </a:pPr>
            <a:r>
              <a:rPr lang="en-US" b="1" u="sng" dirty="0">
                <a:latin typeface="Times New Roman" panose="02020603050405020304" pitchFamily="18" charset="0"/>
                <a:cs typeface="Times New Roman" panose="02020603050405020304" pitchFamily="18" charset="0"/>
              </a:rPr>
              <a:t>Diplomatic powers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 represents India in international forums and affairs and sends and receives diplomats like ambassadors, high commissioners, and so on</a:t>
            </a:r>
            <a:r>
              <a:rPr lang="en-US" b="1" dirty="0">
                <a:latin typeface="Times New Roman" panose="02020603050405020304" pitchFamily="18" charset="0"/>
                <a:cs typeface="Times New Roman" panose="02020603050405020304" pitchFamily="18" charset="0"/>
              </a:rPr>
              <a:t>. </a:t>
            </a:r>
          </a:p>
          <a:p>
            <a:pPr marL="342900" indent="-342900">
              <a:lnSpc>
                <a:spcPct val="150000"/>
              </a:lnSpc>
              <a:buFont typeface="+mj-lt"/>
              <a:buAutoNum type="arabicPeriod" startAt="4"/>
            </a:pPr>
            <a:r>
              <a:rPr lang="en-US" b="1" u="sng" dirty="0">
                <a:latin typeface="Times New Roman" panose="02020603050405020304" pitchFamily="18" charset="0"/>
                <a:cs typeface="Times New Roman" panose="02020603050405020304" pitchFamily="18" charset="0"/>
              </a:rPr>
              <a:t>Military powers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 is the supreme commander of the defense forces of India. In that capacity, he appoints the chiefs of the Army, the Navy and the Air Force. </a:t>
            </a:r>
          </a:p>
          <a:p>
            <a:pPr marL="342900" indent="-342900">
              <a:lnSpc>
                <a:spcPct val="150000"/>
              </a:lnSpc>
              <a:buFont typeface="+mj-lt"/>
              <a:buAutoNum type="arabicPeriod" startAt="4"/>
            </a:pPr>
            <a:r>
              <a:rPr lang="en-US" b="1" u="sng" dirty="0">
                <a:latin typeface="Times New Roman" panose="02020603050405020304" pitchFamily="18" charset="0"/>
                <a:cs typeface="Times New Roman" panose="02020603050405020304" pitchFamily="18" charset="0"/>
              </a:rPr>
              <a:t>Emergency powers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National Emergency (Article 352); (b) President’s Rule (Article 356 &amp; 365); and (c) Financial Emergency (Article 360)</a:t>
            </a:r>
          </a:p>
        </p:txBody>
      </p:sp>
    </p:spTree>
    <p:extLst>
      <p:ext uri="{BB962C8B-B14F-4D97-AF65-F5344CB8AC3E}">
        <p14:creationId xmlns:p14="http://schemas.microsoft.com/office/powerpoint/2010/main" val="77025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14350"/>
            <a:ext cx="8229600" cy="666749"/>
          </a:xfrm>
        </p:spPr>
        <p:txBody>
          <a:bodyPr>
            <a:normAutofit/>
          </a:bodyPr>
          <a:lstStyle/>
          <a:p>
            <a:r>
              <a:rPr lang="en-US" b="1" dirty="0"/>
              <a:t>The Vice-President</a:t>
            </a:r>
          </a:p>
        </p:txBody>
      </p:sp>
      <p:sp>
        <p:nvSpPr>
          <p:cNvPr id="3" name="Content Placeholder 2"/>
          <p:cNvSpPr>
            <a:spLocks noGrp="1"/>
          </p:cNvSpPr>
          <p:nvPr>
            <p:ph idx="1"/>
          </p:nvPr>
        </p:nvSpPr>
        <p:spPr>
          <a:xfrm>
            <a:off x="304800" y="402553"/>
            <a:ext cx="8610600" cy="5024791"/>
          </a:xfrm>
        </p:spPr>
        <p:txBody>
          <a:bodyPr>
            <a:normAutofit/>
          </a:bodyPr>
          <a:lstStyle/>
          <a:p>
            <a:r>
              <a:rPr lang="en-US" sz="1600" dirty="0">
                <a:latin typeface="Times New Roman" panose="02020603050405020304" pitchFamily="18" charset="0"/>
                <a:cs typeface="Times New Roman" panose="02020603050405020304" pitchFamily="18" charset="0"/>
              </a:rPr>
              <a:t>The Vice-President occupies the second highest office in the country.</a:t>
            </a:r>
          </a:p>
          <a:p>
            <a:r>
              <a:rPr lang="en-US" sz="1600" dirty="0">
                <a:latin typeface="Times New Roman" panose="02020603050405020304" pitchFamily="18" charset="0"/>
                <a:cs typeface="Times New Roman" panose="02020603050405020304" pitchFamily="18" charset="0"/>
              </a:rPr>
              <a:t>The Vice-President, like the president, is elected not directly by the people but by the method of indirect election. He is elected by the members of an electoral college consisting of the members of both Houses of Parliament.</a:t>
            </a:r>
          </a:p>
          <a:p>
            <a:r>
              <a:rPr lang="en-US" sz="1600" dirty="0">
                <a:latin typeface="Times New Roman" panose="02020603050405020304" pitchFamily="18" charset="0"/>
                <a:cs typeface="Times New Roman" panose="02020603050405020304" pitchFamily="18" charset="0"/>
              </a:rPr>
              <a:t>First Vice President of India : Dr. S. Radhakrishnan. Presently, Venkaiah Naidu is the Vice President of India. </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F0509948-4218-4CED-ACD8-A7E2C33A5F7F}"/>
              </a:ext>
            </a:extLst>
          </p:cNvPr>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A555164-ECAC-4494-9CE6-9E3C9B14403E}"/>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71615056-A0C4-42EE-8D57-BAA67A372399}"/>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3" name="Content Placeholder 2">
            <a:extLst>
              <a:ext uri="{FF2B5EF4-FFF2-40B4-BE49-F238E27FC236}">
                <a16:creationId xmlns:a16="http://schemas.microsoft.com/office/drawing/2014/main" id="{69A4A052-AD5F-4DB9-BFE8-C9AD785F3767}"/>
              </a:ext>
            </a:extLst>
          </p:cNvPr>
          <p:cNvSpPr>
            <a:spLocks noGrp="1"/>
          </p:cNvSpPr>
          <p:nvPr>
            <p:ph idx="4294967295"/>
          </p:nvPr>
        </p:nvSpPr>
        <p:spPr>
          <a:xfrm>
            <a:off x="228600" y="971550"/>
            <a:ext cx="8534400" cy="3492309"/>
          </a:xfrm>
        </p:spPr>
        <p:txBody>
          <a:bodyPr/>
          <a:lstStyle/>
          <a:p>
            <a:pPr>
              <a:buNone/>
            </a:pPr>
            <a:r>
              <a:rPr lang="en-US" sz="1600" b="1" dirty="0"/>
              <a:t>Qualifications</a:t>
            </a:r>
            <a:r>
              <a:rPr lang="en-US" sz="1400" b="1" dirty="0"/>
              <a:t> </a:t>
            </a:r>
          </a:p>
          <a:p>
            <a:r>
              <a:rPr lang="en-US" sz="1800" dirty="0">
                <a:latin typeface="Times New Roman" panose="02020603050405020304" pitchFamily="18" charset="0"/>
                <a:cs typeface="Times New Roman" panose="02020603050405020304" pitchFamily="18" charset="0"/>
              </a:rPr>
              <a:t>To be eligible for election as Vice-President, a person should fulfill the following qualifications: </a:t>
            </a:r>
          </a:p>
          <a:p>
            <a:pPr lvl="1">
              <a:buNone/>
            </a:pPr>
            <a:r>
              <a:rPr lang="en-US" sz="1600" dirty="0">
                <a:latin typeface="Times New Roman" panose="02020603050405020304" pitchFamily="18" charset="0"/>
                <a:cs typeface="Times New Roman" panose="02020603050405020304" pitchFamily="18" charset="0"/>
              </a:rPr>
              <a:t>1. </a:t>
            </a:r>
            <a:r>
              <a:rPr lang="en-US" sz="1800" dirty="0">
                <a:latin typeface="Times New Roman" panose="02020603050405020304" pitchFamily="18" charset="0"/>
                <a:cs typeface="Times New Roman" panose="02020603050405020304" pitchFamily="18" charset="0"/>
              </a:rPr>
              <a:t>He should be a citizen of India. </a:t>
            </a:r>
          </a:p>
          <a:p>
            <a:pPr lvl="1">
              <a:buNone/>
            </a:pPr>
            <a:r>
              <a:rPr lang="en-US" sz="1800" dirty="0">
                <a:latin typeface="Times New Roman" panose="02020603050405020304" pitchFamily="18" charset="0"/>
                <a:cs typeface="Times New Roman" panose="02020603050405020304" pitchFamily="18" charset="0"/>
              </a:rPr>
              <a:t>2. He should have completed 35 years of age. </a:t>
            </a:r>
          </a:p>
          <a:p>
            <a:pPr lvl="1">
              <a:buNone/>
            </a:pPr>
            <a:r>
              <a:rPr lang="en-US" sz="1800" dirty="0">
                <a:latin typeface="Times New Roman" panose="02020603050405020304" pitchFamily="18" charset="0"/>
                <a:cs typeface="Times New Roman" panose="02020603050405020304" pitchFamily="18" charset="0"/>
              </a:rPr>
              <a:t>3. He should be qualified for election as a member of the Rajya Sabha. </a:t>
            </a:r>
          </a:p>
          <a:p>
            <a:pPr lvl="1">
              <a:buNone/>
            </a:pPr>
            <a:r>
              <a:rPr lang="en-US" sz="1800" dirty="0">
                <a:latin typeface="Times New Roman" panose="02020603050405020304" pitchFamily="18" charset="0"/>
                <a:cs typeface="Times New Roman" panose="02020603050405020304" pitchFamily="18" charset="0"/>
              </a:rPr>
              <a:t>4. He should not hold any office of profit under the Union government or any state government or any local authority or any other public authority.</a:t>
            </a:r>
          </a:p>
          <a:p>
            <a:endParaRPr lang="en-IN" dirty="0"/>
          </a:p>
        </p:txBody>
      </p:sp>
    </p:spTree>
    <p:extLst>
      <p:ext uri="{BB962C8B-B14F-4D97-AF65-F5344CB8AC3E}">
        <p14:creationId xmlns:p14="http://schemas.microsoft.com/office/powerpoint/2010/main" val="665640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EDB4FCE6-142A-4C8D-9A28-1754F22CB4C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3" name="Content Placeholder 2"/>
          <p:cNvSpPr>
            <a:spLocks noGrp="1"/>
          </p:cNvSpPr>
          <p:nvPr>
            <p:ph idx="4294967295"/>
          </p:nvPr>
        </p:nvSpPr>
        <p:spPr>
          <a:xfrm>
            <a:off x="381000" y="895350"/>
            <a:ext cx="8763000" cy="3962400"/>
          </a:xfrm>
        </p:spPr>
        <p:txBody>
          <a:bodyPr>
            <a:normAutofit/>
          </a:bodyPr>
          <a:lstStyle/>
          <a:p>
            <a:pPr>
              <a:buNone/>
            </a:pPr>
            <a:r>
              <a:rPr lang="en-US" sz="1600" b="1" dirty="0"/>
              <a:t>Term of Office (Vice President) </a:t>
            </a:r>
          </a:p>
          <a:p>
            <a:r>
              <a:rPr lang="en-US" sz="1600" dirty="0">
                <a:latin typeface="Times New Roman" panose="02020603050405020304" pitchFamily="18" charset="0"/>
                <a:cs typeface="Times New Roman" panose="02020603050405020304" pitchFamily="18" charset="0"/>
              </a:rPr>
              <a:t>The Vice-President holds office for a term of five years. </a:t>
            </a:r>
          </a:p>
          <a:p>
            <a:r>
              <a:rPr lang="en-US" sz="1600" dirty="0">
                <a:latin typeface="Times New Roman" panose="02020603050405020304" pitchFamily="18" charset="0"/>
                <a:cs typeface="Times New Roman" panose="02020603050405020304" pitchFamily="18" charset="0"/>
              </a:rPr>
              <a:t>He can resign from his office at any time by addressing the resignation letter to the President. </a:t>
            </a:r>
          </a:p>
          <a:p>
            <a:r>
              <a:rPr lang="en-US" sz="1600" dirty="0">
                <a:latin typeface="Times New Roman" panose="02020603050405020304" pitchFamily="18" charset="0"/>
                <a:cs typeface="Times New Roman" panose="02020603050405020304" pitchFamily="18" charset="0"/>
              </a:rPr>
              <a:t>He can also be removed from the office before completion of his term. A formal impeachment is not required for his removal.</a:t>
            </a:r>
          </a:p>
          <a:p>
            <a:r>
              <a:rPr lang="en-US" sz="1600" dirty="0">
                <a:latin typeface="Times New Roman" panose="02020603050405020304" pitchFamily="18" charset="0"/>
                <a:cs typeface="Times New Roman" panose="02020603050405020304" pitchFamily="18" charset="0"/>
              </a:rPr>
              <a:t> He can be removed by a resolution passed at least 14 days’ advance by a majority of all the members of the </a:t>
            </a:r>
            <a:r>
              <a:rPr lang="en-US" sz="1600" dirty="0" err="1">
                <a:latin typeface="Times New Roman" panose="02020603050405020304" pitchFamily="18" charset="0"/>
                <a:cs typeface="Times New Roman" panose="02020603050405020304" pitchFamily="18" charset="0"/>
              </a:rPr>
              <a:t>Rajya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Sabha</a:t>
            </a:r>
            <a:r>
              <a:rPr lang="en-US" sz="1600" dirty="0">
                <a:latin typeface="Times New Roman" panose="02020603050405020304" pitchFamily="18" charset="0"/>
                <a:cs typeface="Times New Roman" panose="02020603050405020304" pitchFamily="18" charset="0"/>
              </a:rPr>
              <a:t> and agreed to by the </a:t>
            </a:r>
            <a:r>
              <a:rPr lang="en-US" sz="1600" dirty="0" err="1">
                <a:latin typeface="Times New Roman" panose="02020603050405020304" pitchFamily="18" charset="0"/>
                <a:cs typeface="Times New Roman" panose="02020603050405020304" pitchFamily="18" charset="0"/>
              </a:rPr>
              <a:t>Lok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Sabha</a:t>
            </a:r>
            <a:r>
              <a:rPr lang="en-US" sz="1600" dirty="0">
                <a:latin typeface="Times New Roman" panose="02020603050405020304" pitchFamily="18" charset="0"/>
                <a:cs typeface="Times New Roman" panose="02020603050405020304" pitchFamily="18" charset="0"/>
              </a:rPr>
              <a: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39F03D1C-1C17-469F-BBF4-0F63610990C8}"/>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2" name="Title 1"/>
          <p:cNvSpPr>
            <a:spLocks noGrp="1"/>
          </p:cNvSpPr>
          <p:nvPr>
            <p:ph type="title" idx="4294967295"/>
          </p:nvPr>
        </p:nvSpPr>
        <p:spPr>
          <a:xfrm>
            <a:off x="499741" y="971550"/>
            <a:ext cx="7813675" cy="760413"/>
          </a:xfrm>
        </p:spPr>
        <p:txBody>
          <a:bodyPr/>
          <a:lstStyle/>
          <a:p>
            <a:r>
              <a:rPr lang="en-US" b="1" cap="none" dirty="0">
                <a:solidFill>
                  <a:schemeClr val="tx1"/>
                </a:solidFill>
              </a:rPr>
              <a:t>Powers and Functions of Vice President</a:t>
            </a:r>
          </a:p>
        </p:txBody>
      </p:sp>
      <p:sp>
        <p:nvSpPr>
          <p:cNvPr id="3" name="Content Placeholder 2"/>
          <p:cNvSpPr>
            <a:spLocks noGrp="1"/>
          </p:cNvSpPr>
          <p:nvPr>
            <p:ph idx="4294967295"/>
          </p:nvPr>
        </p:nvSpPr>
        <p:spPr>
          <a:xfrm>
            <a:off x="435892" y="209550"/>
            <a:ext cx="8708108" cy="4724400"/>
          </a:xfrm>
        </p:spPr>
        <p:txBody>
          <a:bodyPr>
            <a:normAutofit/>
          </a:bodyPr>
          <a:lstStyle/>
          <a:p>
            <a:r>
              <a:rPr lang="en-US" sz="1800" dirty="0">
                <a:latin typeface="Times New Roman" panose="02020603050405020304" pitchFamily="18" charset="0"/>
                <a:cs typeface="Times New Roman" panose="02020603050405020304" pitchFamily="18" charset="0"/>
              </a:rPr>
              <a:t>He acts as the ex-officio Chairman of </a:t>
            </a:r>
            <a:r>
              <a:rPr lang="en-US" sz="1800" dirty="0" err="1">
                <a:latin typeface="Times New Roman" panose="02020603050405020304" pitchFamily="18" charset="0"/>
                <a:cs typeface="Times New Roman" panose="02020603050405020304" pitchFamily="18" charset="0"/>
              </a:rPr>
              <a:t>Rajya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Sabha</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He acts as President when a vacancy occurs in the office of the President due to his resignation, impeachment, death or otherwise.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Prime Minister</a:t>
            </a:r>
          </a:p>
        </p:txBody>
      </p:sp>
      <p:sp>
        <p:nvSpPr>
          <p:cNvPr id="3" name="Content Placeholder 2"/>
          <p:cNvSpPr>
            <a:spLocks noGrp="1"/>
          </p:cNvSpPr>
          <p:nvPr>
            <p:ph idx="1"/>
          </p:nvPr>
        </p:nvSpPr>
        <p:spPr>
          <a:xfrm>
            <a:off x="457200" y="1047750"/>
            <a:ext cx="8229600" cy="3809999"/>
          </a:xfrm>
        </p:spPr>
        <p:txBody>
          <a:bodyPr>
            <a:normAutofit/>
          </a:bodyPr>
          <a:lstStyle/>
          <a:p>
            <a:r>
              <a:rPr lang="en-US" sz="1600" dirty="0">
                <a:latin typeface="Times New Roman" panose="02020603050405020304" pitchFamily="18" charset="0"/>
                <a:cs typeface="Times New Roman" panose="02020603050405020304" pitchFamily="18" charset="0"/>
              </a:rPr>
              <a:t>According to Indian constitution, president is the head of the State while Prime Minister is the head of the government. </a:t>
            </a:r>
          </a:p>
          <a:p>
            <a:r>
              <a:rPr lang="en-US" sz="1600" dirty="0">
                <a:latin typeface="Times New Roman" panose="02020603050405020304" pitchFamily="18" charset="0"/>
                <a:cs typeface="Times New Roman" panose="02020603050405020304" pitchFamily="18" charset="0"/>
              </a:rPr>
              <a:t>The President has to appoint the leader of the majority party in the </a:t>
            </a:r>
            <a:r>
              <a:rPr lang="en-US" sz="1600" dirty="0" err="1">
                <a:latin typeface="Times New Roman" panose="02020603050405020304" pitchFamily="18" charset="0"/>
                <a:cs typeface="Times New Roman" panose="02020603050405020304" pitchFamily="18" charset="0"/>
              </a:rPr>
              <a:t>Lok</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Sabha</a:t>
            </a:r>
            <a:r>
              <a:rPr lang="en-US" sz="1600" dirty="0">
                <a:latin typeface="Times New Roman" panose="02020603050405020304" pitchFamily="18" charset="0"/>
                <a:cs typeface="Times New Roman" panose="02020603050405020304" pitchFamily="18" charset="0"/>
              </a:rPr>
              <a:t> as the Prime Minister. (Article 75)</a:t>
            </a:r>
          </a:p>
          <a:p>
            <a:r>
              <a:rPr lang="en-US" sz="1600" dirty="0">
                <a:latin typeface="Times New Roman" panose="02020603050405020304" pitchFamily="18" charset="0"/>
                <a:cs typeface="Times New Roman" panose="02020603050405020304" pitchFamily="18" charset="0"/>
              </a:rPr>
              <a:t>Constitutionally, the Prime Minister may be a member of any of the two Houses of parliament.</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799A7D02-9B41-4297-A5FD-7436C649ADFD}"/>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A222365A-7CAF-4EA3-AD4F-8CC20ADE2F16}"/>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2" name="Title 1"/>
          <p:cNvSpPr>
            <a:spLocks noGrp="1"/>
          </p:cNvSpPr>
          <p:nvPr>
            <p:ph type="title" idx="4294967295"/>
          </p:nvPr>
        </p:nvSpPr>
        <p:spPr>
          <a:xfrm>
            <a:off x="304800" y="402554"/>
            <a:ext cx="8305800" cy="949996"/>
          </a:xfrm>
        </p:spPr>
        <p:txBody>
          <a:bodyPr>
            <a:noAutofit/>
          </a:bodyPr>
          <a:lstStyle/>
          <a:p>
            <a:r>
              <a:rPr lang="en-US" sz="2000" b="1" cap="none" dirty="0">
                <a:solidFill>
                  <a:schemeClr val="tx1"/>
                </a:solidFill>
              </a:rPr>
              <a:t>Powers and Functions of  the Prime Minister  (Art 78)</a:t>
            </a:r>
          </a:p>
        </p:txBody>
      </p:sp>
      <p:sp>
        <p:nvSpPr>
          <p:cNvPr id="3" name="Content Placeholder 2"/>
          <p:cNvSpPr>
            <a:spLocks noGrp="1"/>
          </p:cNvSpPr>
          <p:nvPr>
            <p:ph idx="4294967295"/>
          </p:nvPr>
        </p:nvSpPr>
        <p:spPr>
          <a:xfrm>
            <a:off x="435892" y="1200150"/>
            <a:ext cx="8403308" cy="3943350"/>
          </a:xfrm>
        </p:spPr>
        <p:txBody>
          <a:bodyPr>
            <a:noAutofit/>
          </a:bodyPr>
          <a:lstStyle/>
          <a:p>
            <a:pPr>
              <a:buNone/>
            </a:pPr>
            <a:r>
              <a:rPr lang="en-US" sz="2000" b="1" dirty="0"/>
              <a:t>In Relation to Council of Ministers </a:t>
            </a:r>
          </a:p>
          <a:p>
            <a:pPr marL="514350" indent="-514350">
              <a:buFont typeface="+mj-lt"/>
              <a:buAutoNum type="arabicPeriod"/>
            </a:pPr>
            <a:r>
              <a:rPr lang="en-US" sz="2000" dirty="0"/>
              <a:t>Head of the Union council of ministers</a:t>
            </a:r>
          </a:p>
          <a:p>
            <a:pPr marL="514350" indent="-514350">
              <a:buFont typeface="+mj-lt"/>
              <a:buAutoNum type="arabicPeriod"/>
            </a:pPr>
            <a:r>
              <a:rPr lang="en-US" sz="2000" dirty="0"/>
              <a:t>Recommends ministers to be appointed by the president</a:t>
            </a:r>
          </a:p>
          <a:p>
            <a:pPr marL="514350" indent="-514350">
              <a:buFont typeface="+mj-lt"/>
              <a:buAutoNum type="arabicPeriod"/>
            </a:pPr>
            <a:r>
              <a:rPr lang="en-US" sz="2000" dirty="0"/>
              <a:t>Allocates and reshuffles various portfolios</a:t>
            </a:r>
          </a:p>
          <a:p>
            <a:pPr marL="514350" indent="-514350">
              <a:buFont typeface="+mj-lt"/>
              <a:buAutoNum type="arabicPeriod"/>
            </a:pPr>
            <a:r>
              <a:rPr lang="en-US" sz="2000" dirty="0"/>
              <a:t>He guides, directs, controls, and coordinates the activities of all the ministers.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D07A7A-9794-459C-9618-441616346737}"/>
              </a:ext>
            </a:extLst>
          </p:cNvPr>
          <p:cNvSpPr>
            <a:spLocks noGrp="1"/>
          </p:cNvSpPr>
          <p:nvPr>
            <p:ph type="ftr" sz="quarter" idx="11"/>
          </p:nvPr>
        </p:nvSpPr>
        <p:spPr/>
        <p:txBody>
          <a:bodyPr/>
          <a:lstStyle/>
          <a:p>
            <a:r>
              <a:rPr lang="en-US"/>
              <a:t>Dept. of CSE, SJCET Palai</a:t>
            </a:r>
          </a:p>
        </p:txBody>
      </p:sp>
      <p:sp>
        <p:nvSpPr>
          <p:cNvPr id="3" name="Slide Number Placeholder 2">
            <a:extLst>
              <a:ext uri="{FF2B5EF4-FFF2-40B4-BE49-F238E27FC236}">
                <a16:creationId xmlns:a16="http://schemas.microsoft.com/office/drawing/2014/main" id="{8456714A-2A2E-457C-9C0E-C7C373E0CDD5}"/>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5" name="TextBox 4">
            <a:extLst>
              <a:ext uri="{FF2B5EF4-FFF2-40B4-BE49-F238E27FC236}">
                <a16:creationId xmlns:a16="http://schemas.microsoft.com/office/drawing/2014/main" id="{999118CB-E1E1-4F1C-B587-48C5F852E472}"/>
              </a:ext>
            </a:extLst>
          </p:cNvPr>
          <p:cNvSpPr txBox="1"/>
          <p:nvPr/>
        </p:nvSpPr>
        <p:spPr>
          <a:xfrm>
            <a:off x="533400" y="863590"/>
            <a:ext cx="8077200" cy="2675028"/>
          </a:xfrm>
          <a:prstGeom prst="rect">
            <a:avLst/>
          </a:prstGeom>
          <a:noFill/>
        </p:spPr>
        <p:txBody>
          <a:bodyPr wrap="square">
            <a:spAutoFit/>
          </a:bodyPr>
          <a:lstStyle/>
          <a:p>
            <a:pPr>
              <a:buNone/>
            </a:pPr>
            <a:r>
              <a:rPr lang="en-US" sz="1800" b="1" dirty="0"/>
              <a:t>In Relation to the President</a:t>
            </a:r>
          </a:p>
          <a:p>
            <a:pPr>
              <a:buNone/>
            </a:pPr>
            <a:r>
              <a:rPr lang="en-US" sz="1800" b="1" u="sng" dirty="0"/>
              <a:t> </a:t>
            </a:r>
          </a:p>
          <a:p>
            <a:pPr marL="514350" indent="-514350">
              <a:lnSpc>
                <a:spcPct val="150000"/>
              </a:lnSpc>
              <a:buFont typeface="+mj-lt"/>
              <a:buAutoNum type="arabicPeriod"/>
            </a:pPr>
            <a:r>
              <a:rPr lang="en-US" sz="1800" dirty="0"/>
              <a:t>To communicate to the President all decisions of the council of ministers relating to the administration.</a:t>
            </a:r>
          </a:p>
          <a:p>
            <a:pPr marL="514350" indent="-514350">
              <a:lnSpc>
                <a:spcPct val="150000"/>
              </a:lnSpc>
              <a:buFont typeface="+mj-lt"/>
              <a:buAutoNum type="arabicPeriod"/>
            </a:pPr>
            <a:r>
              <a:rPr lang="en-US" sz="1800" dirty="0"/>
              <a:t>Advises the president with regard to the appointment of important officials like attorney general of India, Comptroller and Auditor General of India, chairman and members of the UPSC, election commissioners etc., </a:t>
            </a:r>
          </a:p>
        </p:txBody>
      </p:sp>
    </p:spTree>
    <p:extLst>
      <p:ext uri="{BB962C8B-B14F-4D97-AF65-F5344CB8AC3E}">
        <p14:creationId xmlns:p14="http://schemas.microsoft.com/office/powerpoint/2010/main" val="305579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4DA26AD1-50FC-4822-9A9B-3AE2824A91BD}"/>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3" name="Content Placeholder 2"/>
          <p:cNvSpPr>
            <a:spLocks noGrp="1"/>
          </p:cNvSpPr>
          <p:nvPr>
            <p:ph idx="4294967295"/>
          </p:nvPr>
        </p:nvSpPr>
        <p:spPr>
          <a:xfrm>
            <a:off x="457200" y="209550"/>
            <a:ext cx="8686800" cy="4800600"/>
          </a:xfrm>
        </p:spPr>
        <p:txBody>
          <a:bodyPr>
            <a:normAutofit/>
          </a:bodyPr>
          <a:lstStyle/>
          <a:p>
            <a:pPr>
              <a:buNone/>
            </a:pPr>
            <a:r>
              <a:rPr lang="en-US" sz="1600" b="1" dirty="0"/>
              <a:t>In Relation to Parliament</a:t>
            </a:r>
          </a:p>
          <a:p>
            <a:r>
              <a:rPr lang="en-US" sz="1600" dirty="0"/>
              <a:t>Prime Minister is the leader of the Lower House</a:t>
            </a:r>
          </a:p>
          <a:p>
            <a:r>
              <a:rPr lang="en-US" sz="1600" dirty="0"/>
              <a:t>Summoning and dissolution of the Lok Sabha,</a:t>
            </a:r>
          </a:p>
          <a:p>
            <a:pPr marL="0" indent="0">
              <a:buNone/>
            </a:pPr>
            <a:endParaRPr lang="en-US" sz="1600" b="1" dirty="0"/>
          </a:p>
          <a:p>
            <a:pPr>
              <a:buNone/>
            </a:pPr>
            <a:r>
              <a:rPr lang="en-US" sz="1600" b="1" dirty="0"/>
              <a:t>Other Powers &amp; Functions</a:t>
            </a:r>
          </a:p>
          <a:p>
            <a:r>
              <a:rPr lang="en-US" sz="1600" dirty="0"/>
              <a:t>Chairman of the NITI </a:t>
            </a:r>
            <a:r>
              <a:rPr lang="en-US" sz="1600" dirty="0" err="1"/>
              <a:t>Ayog</a:t>
            </a:r>
            <a:r>
              <a:rPr lang="en-US" sz="1600" dirty="0"/>
              <a:t>, National Integration Council, Interstate Council, National Water Resources Council and some other bodies.</a:t>
            </a:r>
          </a:p>
          <a:p>
            <a:r>
              <a:rPr lang="en-US" sz="1600" dirty="0"/>
              <a:t>Chief spokesman of the Union government, leader of the party in power, crisis manager-in-chief during emergencies etc.,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514350"/>
            <a:ext cx="8250906" cy="609600"/>
          </a:xfrm>
        </p:spPr>
        <p:txBody>
          <a:bodyPr>
            <a:normAutofit/>
          </a:bodyPr>
          <a:lstStyle/>
          <a:p>
            <a:r>
              <a:rPr lang="en-US" b="1" dirty="0"/>
              <a:t>Council of Ministers</a:t>
            </a:r>
          </a:p>
        </p:txBody>
      </p:sp>
      <p:sp>
        <p:nvSpPr>
          <p:cNvPr id="3" name="Content Placeholder 2"/>
          <p:cNvSpPr>
            <a:spLocks noGrp="1"/>
          </p:cNvSpPr>
          <p:nvPr>
            <p:ph idx="1"/>
          </p:nvPr>
        </p:nvSpPr>
        <p:spPr>
          <a:xfrm>
            <a:off x="152400" y="895350"/>
            <a:ext cx="8839200" cy="4114800"/>
          </a:xfrm>
        </p:spPr>
        <p:txBody>
          <a:bodyPr>
            <a:normAutofit/>
          </a:bodyPr>
          <a:lstStyle/>
          <a:p>
            <a:r>
              <a:rPr lang="en-US" sz="2000" dirty="0"/>
              <a:t>The Prime Minister is appointed by the President, while the other ministers are appointed by the President on the advice of the Prime Minister.</a:t>
            </a:r>
          </a:p>
          <a:p>
            <a:r>
              <a:rPr lang="en-US" sz="2000" dirty="0"/>
              <a:t>The council of ministers consists of three categories of ministers, namely,</a:t>
            </a:r>
          </a:p>
          <a:p>
            <a:pPr marL="514350" indent="-514350">
              <a:buFont typeface="+mj-lt"/>
              <a:buAutoNum type="arabicPeriod"/>
            </a:pPr>
            <a:r>
              <a:rPr lang="en-US" sz="2000" dirty="0"/>
              <a:t>Cabinet ministers (Important ministries)</a:t>
            </a:r>
          </a:p>
          <a:p>
            <a:pPr marL="514350" indent="-514350">
              <a:buFont typeface="+mj-lt"/>
              <a:buAutoNum type="arabicPeriod"/>
            </a:pPr>
            <a:r>
              <a:rPr lang="en-US" sz="2000" dirty="0"/>
              <a:t>Ministers of state (Independent charge of ministries)</a:t>
            </a:r>
          </a:p>
          <a:p>
            <a:pPr marL="514350" indent="-514350">
              <a:buFont typeface="+mj-lt"/>
              <a:buAutoNum type="arabicPeriod"/>
            </a:pPr>
            <a:r>
              <a:rPr lang="en-US" sz="2000" dirty="0"/>
              <a:t>Deputy ministers</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DE61CB65-D751-4936-AE65-48A68604F661}"/>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63B60-E598-458B-978B-6A97693DC70B}"/>
              </a:ext>
            </a:extLst>
          </p:cNvPr>
          <p:cNvSpPr>
            <a:spLocks noGrp="1"/>
          </p:cNvSpPr>
          <p:nvPr>
            <p:ph type="title"/>
          </p:nvPr>
        </p:nvSpPr>
        <p:spPr>
          <a:xfrm>
            <a:off x="304801" y="514350"/>
            <a:ext cx="8403306" cy="2891713"/>
          </a:xfrm>
        </p:spPr>
        <p:txBody>
          <a:bodyPr>
            <a:normAutofit fontScale="90000"/>
          </a:bodyPr>
          <a:lstStyle/>
          <a:p>
            <a:pPr>
              <a:lnSpc>
                <a:spcPct val="250000"/>
              </a:lnSpc>
            </a:pPr>
            <a:r>
              <a:rPr lang="en-IN" dirty="0">
                <a:solidFill>
                  <a:srgbClr val="FF0000"/>
                </a:solidFill>
              </a:rPr>
              <a:t>UNION EXECUTIVE</a:t>
            </a:r>
            <a:br>
              <a:rPr lang="en-IN" dirty="0">
                <a:solidFill>
                  <a:srgbClr val="FF0000"/>
                </a:solidFill>
              </a:rPr>
            </a:br>
            <a:r>
              <a:rPr lang="en-IN" dirty="0">
                <a:solidFill>
                  <a:srgbClr val="FF0000"/>
                </a:solidFill>
              </a:rPr>
              <a:t>PARLIAMENT</a:t>
            </a:r>
            <a:br>
              <a:rPr lang="en-IN" dirty="0">
                <a:solidFill>
                  <a:srgbClr val="FF0000"/>
                </a:solidFill>
              </a:rPr>
            </a:br>
            <a:r>
              <a:rPr lang="en-IN" dirty="0">
                <a:solidFill>
                  <a:srgbClr val="FF0000"/>
                </a:solidFill>
              </a:rPr>
              <a:t>UNION JUDICIARY</a:t>
            </a:r>
          </a:p>
        </p:txBody>
      </p:sp>
      <p:sp>
        <p:nvSpPr>
          <p:cNvPr id="3" name="Text Placeholder 2">
            <a:extLst>
              <a:ext uri="{FF2B5EF4-FFF2-40B4-BE49-F238E27FC236}">
                <a16:creationId xmlns:a16="http://schemas.microsoft.com/office/drawing/2014/main" id="{CC354DBC-C31B-4446-BC91-3181C9E9852E}"/>
              </a:ext>
            </a:extLst>
          </p:cNvPr>
          <p:cNvSpPr>
            <a:spLocks noGrp="1"/>
          </p:cNvSpPr>
          <p:nvPr>
            <p:ph type="body" idx="1"/>
          </p:nvPr>
        </p:nvSpPr>
        <p:spPr/>
        <p:txBody>
          <a:bodyPr/>
          <a:lstStyle/>
          <a:p>
            <a:endParaRPr lang="en-IN"/>
          </a:p>
        </p:txBody>
      </p:sp>
      <p:sp>
        <p:nvSpPr>
          <p:cNvPr id="4" name="Footer Placeholder 3">
            <a:extLst>
              <a:ext uri="{FF2B5EF4-FFF2-40B4-BE49-F238E27FC236}">
                <a16:creationId xmlns:a16="http://schemas.microsoft.com/office/drawing/2014/main" id="{8E55706C-BE9D-459A-8CD8-67663BA19D41}"/>
              </a:ext>
            </a:extLst>
          </p:cNvPr>
          <p:cNvSpPr>
            <a:spLocks noGrp="1"/>
          </p:cNvSpPr>
          <p:nvPr>
            <p:ph type="ftr" sz="quarter" idx="11"/>
          </p:nvPr>
        </p:nvSpPr>
        <p:spPr/>
        <p:txBody>
          <a:bodyPr/>
          <a:lstStyle/>
          <a:p>
            <a:r>
              <a:rPr lang="en-US" dirty="0">
                <a:solidFill>
                  <a:schemeClr val="bg1"/>
                </a:solidFill>
              </a:rPr>
              <a:t>Dept. of CSE, SJCET </a:t>
            </a:r>
            <a:r>
              <a:rPr lang="en-US" dirty="0" err="1">
                <a:solidFill>
                  <a:schemeClr val="bg1"/>
                </a:solidFill>
              </a:rPr>
              <a:t>Palai</a:t>
            </a:r>
            <a:endParaRPr lang="en-US" dirty="0">
              <a:solidFill>
                <a:schemeClr val="bg1"/>
              </a:solidFill>
            </a:endParaRPr>
          </a:p>
        </p:txBody>
      </p:sp>
      <p:sp>
        <p:nvSpPr>
          <p:cNvPr id="5" name="Slide Number Placeholder 4">
            <a:extLst>
              <a:ext uri="{FF2B5EF4-FFF2-40B4-BE49-F238E27FC236}">
                <a16:creationId xmlns:a16="http://schemas.microsoft.com/office/drawing/2014/main" id="{98E2F195-DEC9-4169-B7F2-9F1F7F3F3011}"/>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50504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9C6AE7C1-1E00-4989-9821-CF72790CDBEB}"/>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2" name="Title 1"/>
          <p:cNvSpPr>
            <a:spLocks noGrp="1"/>
          </p:cNvSpPr>
          <p:nvPr>
            <p:ph type="title" idx="4294967295"/>
          </p:nvPr>
        </p:nvSpPr>
        <p:spPr>
          <a:xfrm>
            <a:off x="533400" y="819150"/>
            <a:ext cx="8641080" cy="1009650"/>
          </a:xfrm>
        </p:spPr>
        <p:txBody>
          <a:bodyPr>
            <a:noAutofit/>
          </a:bodyPr>
          <a:lstStyle/>
          <a:p>
            <a:r>
              <a:rPr lang="en-US" sz="2400" b="1" cap="none" dirty="0">
                <a:solidFill>
                  <a:schemeClr val="tx1"/>
                </a:solidFill>
              </a:rPr>
              <a:t>Role</a:t>
            </a:r>
          </a:p>
        </p:txBody>
      </p:sp>
      <p:sp>
        <p:nvSpPr>
          <p:cNvPr id="3" name="Content Placeholder 2"/>
          <p:cNvSpPr>
            <a:spLocks noGrp="1"/>
          </p:cNvSpPr>
          <p:nvPr>
            <p:ph idx="4294967295"/>
          </p:nvPr>
        </p:nvSpPr>
        <p:spPr>
          <a:xfrm>
            <a:off x="609600" y="1733550"/>
            <a:ext cx="8153400" cy="2362200"/>
          </a:xfrm>
        </p:spPr>
        <p:txBody>
          <a:bodyPr>
            <a:normAutofit/>
          </a:bodyPr>
          <a:lstStyle/>
          <a:p>
            <a:r>
              <a:rPr lang="en-US" sz="2000" dirty="0"/>
              <a:t>Deals with the status of the council of ministers. </a:t>
            </a:r>
          </a:p>
          <a:p>
            <a:r>
              <a:rPr lang="en-US" sz="2000" dirty="0"/>
              <a:t>Article 74 – Council of Ministers to aid and advise President </a:t>
            </a:r>
          </a:p>
          <a:p>
            <a:r>
              <a:rPr lang="en-US" sz="2000" dirty="0"/>
              <a:t>Article 75: Total number of ministers, including the Prime Minister shall not exceed 15% of the total strength of the </a:t>
            </a:r>
            <a:r>
              <a:rPr lang="en-US" sz="2000" dirty="0" err="1"/>
              <a:t>Lok</a:t>
            </a:r>
            <a:r>
              <a:rPr lang="en-US" sz="2000" dirty="0"/>
              <a:t> </a:t>
            </a:r>
            <a:r>
              <a:rPr lang="en-US" sz="2000" dirty="0" err="1"/>
              <a:t>Sabha</a:t>
            </a:r>
            <a:r>
              <a:rPr lang="en-US" sz="20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Attorney General of India</a:t>
            </a:r>
          </a:p>
        </p:txBody>
      </p:sp>
      <p:sp>
        <p:nvSpPr>
          <p:cNvPr id="3" name="Content Placeholder 2"/>
          <p:cNvSpPr>
            <a:spLocks noGrp="1"/>
          </p:cNvSpPr>
          <p:nvPr>
            <p:ph idx="1"/>
          </p:nvPr>
        </p:nvSpPr>
        <p:spPr>
          <a:xfrm>
            <a:off x="152400" y="971550"/>
            <a:ext cx="8839200" cy="4038600"/>
          </a:xfrm>
        </p:spPr>
        <p:txBody>
          <a:bodyPr>
            <a:normAutofit/>
          </a:bodyPr>
          <a:lstStyle/>
          <a:p>
            <a:r>
              <a:rPr lang="en-US" sz="1800" dirty="0"/>
              <a:t>The Constitution (Article 76) has provided for the office of the Attorney General for India. </a:t>
            </a:r>
          </a:p>
          <a:p>
            <a:r>
              <a:rPr lang="en-US" sz="1800" dirty="0"/>
              <a:t>He is the highest law officer in the country.</a:t>
            </a:r>
          </a:p>
          <a:p>
            <a:r>
              <a:rPr lang="en-US" sz="1800" dirty="0"/>
              <a:t>The Attorney General (AG) is appointed by the president.</a:t>
            </a:r>
          </a:p>
          <a:p>
            <a:r>
              <a:rPr lang="en-US" sz="1800" dirty="0"/>
              <a:t>He must be a citizen of India and he must have been a judge of some high court for five years or an advocate of some high court for ten years or an eminent jurist.</a:t>
            </a:r>
          </a:p>
          <a:p>
            <a:r>
              <a:rPr lang="en-US" sz="1800" dirty="0"/>
              <a:t>He holds office during the pleasure of the president.            ( No fixed term) </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47D04DC7-D1C6-4ED2-B71A-08F07748A657}"/>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14289D71-C600-43C9-9F24-600174E044D5}"/>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2" name="Title 1"/>
          <p:cNvSpPr>
            <a:spLocks noGrp="1"/>
          </p:cNvSpPr>
          <p:nvPr>
            <p:ph type="title" idx="4294967295"/>
          </p:nvPr>
        </p:nvSpPr>
        <p:spPr>
          <a:xfrm>
            <a:off x="294005" y="637381"/>
            <a:ext cx="8270875" cy="760413"/>
          </a:xfrm>
        </p:spPr>
        <p:txBody>
          <a:bodyPr/>
          <a:lstStyle/>
          <a:p>
            <a:r>
              <a:rPr lang="en-US" b="1" cap="none" dirty="0">
                <a:solidFill>
                  <a:schemeClr val="tx1"/>
                </a:solidFill>
              </a:rPr>
              <a:t>Duties and Functions of AG</a:t>
            </a:r>
          </a:p>
        </p:txBody>
      </p:sp>
      <p:sp>
        <p:nvSpPr>
          <p:cNvPr id="3" name="Content Placeholder 2"/>
          <p:cNvSpPr>
            <a:spLocks noGrp="1"/>
          </p:cNvSpPr>
          <p:nvPr>
            <p:ph idx="4294967295"/>
          </p:nvPr>
        </p:nvSpPr>
        <p:spPr>
          <a:xfrm>
            <a:off x="435892" y="1504950"/>
            <a:ext cx="8098508" cy="2895600"/>
          </a:xfrm>
        </p:spPr>
        <p:txBody>
          <a:bodyPr>
            <a:normAutofit/>
          </a:bodyPr>
          <a:lstStyle/>
          <a:p>
            <a:r>
              <a:rPr lang="en-US" sz="1800" dirty="0"/>
              <a:t>To give advice to the Government of India upon legal matters.</a:t>
            </a:r>
          </a:p>
          <a:p>
            <a:r>
              <a:rPr lang="en-US" sz="1800" dirty="0"/>
              <a:t>To perform duties of a legal character that are assigned to him by the president.</a:t>
            </a:r>
          </a:p>
          <a:p>
            <a:r>
              <a:rPr lang="en-US" sz="1800" dirty="0"/>
              <a:t>To appear on behalf of the Government of India in all cases in the Supreme Court in which the Government of India is concerned.</a:t>
            </a:r>
          </a:p>
          <a:p>
            <a:r>
              <a:rPr lang="en-US" sz="1800" dirty="0"/>
              <a:t>He has the right to speak and to take part in the proceedings of both the Houses of Parliament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76F62C-88EC-46F0-8EAD-758A51E622F8}"/>
              </a:ext>
            </a:extLst>
          </p:cNvPr>
          <p:cNvSpPr>
            <a:spLocks noGrp="1"/>
          </p:cNvSpPr>
          <p:nvPr>
            <p:ph type="ctrTitle"/>
          </p:nvPr>
        </p:nvSpPr>
        <p:spPr/>
        <p:txBody>
          <a:bodyPr/>
          <a:lstStyle/>
          <a:p>
            <a:r>
              <a:rPr lang="en-IN" dirty="0"/>
              <a:t>PARLIAMENT</a:t>
            </a:r>
          </a:p>
        </p:txBody>
      </p:sp>
      <p:sp>
        <p:nvSpPr>
          <p:cNvPr id="7" name="Subtitle 6">
            <a:extLst>
              <a:ext uri="{FF2B5EF4-FFF2-40B4-BE49-F238E27FC236}">
                <a16:creationId xmlns:a16="http://schemas.microsoft.com/office/drawing/2014/main" id="{5CDAA149-E795-49F3-A397-A550262494B2}"/>
              </a:ext>
            </a:extLst>
          </p:cNvPr>
          <p:cNvSpPr>
            <a:spLocks noGrp="1"/>
          </p:cNvSpPr>
          <p:nvPr>
            <p:ph type="subTitle" idx="1"/>
          </p:nvPr>
        </p:nvSpPr>
        <p:spPr/>
        <p:txBody>
          <a:bodyPr/>
          <a:lstStyle/>
          <a:p>
            <a:endParaRPr lang="en-IN"/>
          </a:p>
        </p:txBody>
      </p:sp>
      <p:sp>
        <p:nvSpPr>
          <p:cNvPr id="4" name="Footer Placeholder 3">
            <a:extLst>
              <a:ext uri="{FF2B5EF4-FFF2-40B4-BE49-F238E27FC236}">
                <a16:creationId xmlns:a16="http://schemas.microsoft.com/office/drawing/2014/main" id="{7C37BF4E-5AAC-49AC-9453-96C98A827184}"/>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25903E05-B931-438C-90EE-74EF3AB42D4E}"/>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18430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95350"/>
          </a:xfrm>
        </p:spPr>
        <p:txBody>
          <a:bodyPr>
            <a:normAutofit/>
          </a:bodyPr>
          <a:lstStyle/>
          <a:p>
            <a:r>
              <a:rPr lang="en-US" b="1" dirty="0"/>
              <a:t>The Parliament</a:t>
            </a:r>
          </a:p>
        </p:txBody>
      </p:sp>
      <p:sp>
        <p:nvSpPr>
          <p:cNvPr id="3" name="Content Placeholder 2"/>
          <p:cNvSpPr>
            <a:spLocks noGrp="1"/>
          </p:cNvSpPr>
          <p:nvPr>
            <p:ph idx="1"/>
          </p:nvPr>
        </p:nvSpPr>
        <p:spPr>
          <a:xfrm>
            <a:off x="304800" y="1680210"/>
            <a:ext cx="8610600" cy="3352799"/>
          </a:xfrm>
        </p:spPr>
        <p:txBody>
          <a:bodyPr>
            <a:normAutofit/>
          </a:bodyPr>
          <a:lstStyle/>
          <a:p>
            <a:r>
              <a:rPr lang="en-US" sz="1800" dirty="0"/>
              <a:t>The Parliament is the legislative organ of the Union government.</a:t>
            </a:r>
          </a:p>
          <a:p>
            <a:r>
              <a:rPr lang="en-US" sz="1800" dirty="0"/>
              <a:t>Articles 79 to 122 in Part V of the Constitution deal with the organisation, composition, duration, officers, procedures, privileges, powers  of the Parliament</a:t>
            </a:r>
          </a:p>
          <a:p>
            <a:endParaRPr lang="en-US" sz="4400" b="1" dirty="0"/>
          </a:p>
        </p:txBody>
      </p:sp>
      <p:sp>
        <p:nvSpPr>
          <p:cNvPr id="4" name="Footer Placeholder 3"/>
          <p:cNvSpPr>
            <a:spLocks noGrp="1"/>
          </p:cNvSpPr>
          <p:nvPr>
            <p:ph type="ftr" sz="quarter" idx="11"/>
          </p:nvPr>
        </p:nvSpPr>
        <p:spPr/>
        <p:txBody>
          <a:bodyPr/>
          <a:lstStyle/>
          <a:p>
            <a:r>
              <a:rPr lang="en-US" dirty="0"/>
              <a:t>Dept. of CSE, SJCET </a:t>
            </a:r>
            <a:r>
              <a:rPr lang="en-US" dirty="0" err="1"/>
              <a:t>Palai</a:t>
            </a:r>
            <a:endParaRPr lang="en-US" dirty="0"/>
          </a:p>
        </p:txBody>
      </p:sp>
      <p:sp>
        <p:nvSpPr>
          <p:cNvPr id="5" name="Slide Number Placeholder 4">
            <a:extLst>
              <a:ext uri="{FF2B5EF4-FFF2-40B4-BE49-F238E27FC236}">
                <a16:creationId xmlns:a16="http://schemas.microsoft.com/office/drawing/2014/main" id="{8DEEB1EA-3A4B-4B45-A617-BBE2C1BBA122}"/>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251FEB2-9428-483C-95AF-A3173BEA49E5}"/>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A6FEEB64-0E2F-4A3A-B245-9E5238392DAA}"/>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3" name="Content Placeholder 2">
            <a:extLst>
              <a:ext uri="{FF2B5EF4-FFF2-40B4-BE49-F238E27FC236}">
                <a16:creationId xmlns:a16="http://schemas.microsoft.com/office/drawing/2014/main" id="{C0B65354-6082-4DF9-8796-ACFB3864751F}"/>
              </a:ext>
            </a:extLst>
          </p:cNvPr>
          <p:cNvSpPr>
            <a:spLocks noGrp="1"/>
          </p:cNvSpPr>
          <p:nvPr>
            <p:ph idx="4294967295"/>
          </p:nvPr>
        </p:nvSpPr>
        <p:spPr>
          <a:xfrm>
            <a:off x="381000" y="1276350"/>
            <a:ext cx="8270875" cy="2759075"/>
          </a:xfrm>
        </p:spPr>
        <p:txBody>
          <a:bodyPr/>
          <a:lstStyle/>
          <a:p>
            <a:pPr>
              <a:buNone/>
            </a:pPr>
            <a:r>
              <a:rPr lang="en-US" sz="1800" b="1" dirty="0" err="1"/>
              <a:t>Organisation</a:t>
            </a:r>
            <a:r>
              <a:rPr lang="en-US" sz="1800" b="1" dirty="0"/>
              <a:t>/ </a:t>
            </a:r>
            <a:r>
              <a:rPr lang="en-US" sz="1800" b="1" dirty="0" err="1"/>
              <a:t>Compostion</a:t>
            </a:r>
            <a:r>
              <a:rPr lang="en-US" sz="1800" b="1" dirty="0"/>
              <a:t> of Parliament</a:t>
            </a:r>
          </a:p>
          <a:p>
            <a:r>
              <a:rPr lang="en-US" sz="1600" dirty="0"/>
              <a:t>Under the Constitution, the Parliament of India consists of three parts: the President, the Council of States(‘Rajya Sabha’) and the House of the People (‘Lok Sabha’)</a:t>
            </a:r>
          </a:p>
          <a:p>
            <a:r>
              <a:rPr lang="en-US" sz="1600" dirty="0"/>
              <a:t>The Rajya Sabha is the Upper House (Second Chamber or House of Elders) and the Lok Sabha is the Lower House (First Chamber or Popular House).</a:t>
            </a:r>
          </a:p>
          <a:p>
            <a:r>
              <a:rPr lang="en-US" sz="1600" dirty="0"/>
              <a:t>Though the President of India is not a member of either House of Parliament, he is an integral part of the Parliament. This is because a bill passed by both the Houses of Parliament cannot become law without the President’s assent</a:t>
            </a:r>
            <a:r>
              <a:rPr lang="en-US" sz="1400" dirty="0"/>
              <a:t>. </a:t>
            </a:r>
          </a:p>
          <a:p>
            <a:endParaRPr lang="en-IN" dirty="0"/>
          </a:p>
        </p:txBody>
      </p:sp>
    </p:spTree>
    <p:extLst>
      <p:ext uri="{BB962C8B-B14F-4D97-AF65-F5344CB8AC3E}">
        <p14:creationId xmlns:p14="http://schemas.microsoft.com/office/powerpoint/2010/main" val="3330545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895350"/>
          </a:xfrm>
        </p:spPr>
        <p:txBody>
          <a:bodyPr>
            <a:normAutofit/>
          </a:bodyPr>
          <a:lstStyle/>
          <a:p>
            <a:r>
              <a:rPr lang="en-US" dirty="0"/>
              <a:t> </a:t>
            </a:r>
            <a:r>
              <a:rPr lang="en-US" b="1" dirty="0" err="1"/>
              <a:t>Rajya</a:t>
            </a:r>
            <a:r>
              <a:rPr lang="en-US" b="1" dirty="0"/>
              <a:t> </a:t>
            </a:r>
            <a:r>
              <a:rPr lang="en-US" b="1" dirty="0" err="1"/>
              <a:t>Sabha</a:t>
            </a:r>
            <a:r>
              <a:rPr lang="en-US" b="1" dirty="0"/>
              <a:t> (Upper House)</a:t>
            </a:r>
          </a:p>
        </p:txBody>
      </p:sp>
      <p:sp>
        <p:nvSpPr>
          <p:cNvPr id="3" name="Content Placeholder 2"/>
          <p:cNvSpPr>
            <a:spLocks noGrp="1"/>
          </p:cNvSpPr>
          <p:nvPr>
            <p:ph idx="1"/>
          </p:nvPr>
        </p:nvSpPr>
        <p:spPr>
          <a:xfrm>
            <a:off x="228600" y="1352550"/>
            <a:ext cx="8915400" cy="3505200"/>
          </a:xfrm>
        </p:spPr>
        <p:txBody>
          <a:bodyPr>
            <a:normAutofit fontScale="85000" lnSpcReduction="10000"/>
          </a:bodyPr>
          <a:lstStyle/>
          <a:p>
            <a:pPr>
              <a:buNone/>
            </a:pPr>
            <a:r>
              <a:rPr lang="en-US" sz="2200" b="1" u="sng" dirty="0"/>
              <a:t>Composition of </a:t>
            </a:r>
            <a:r>
              <a:rPr lang="en-US" sz="2200" b="1" u="sng" dirty="0" err="1"/>
              <a:t>Rajya</a:t>
            </a:r>
            <a:r>
              <a:rPr lang="en-US" sz="2200" b="1" u="sng" dirty="0"/>
              <a:t> </a:t>
            </a:r>
            <a:r>
              <a:rPr lang="en-US" sz="2200" b="1" u="sng" dirty="0" err="1"/>
              <a:t>Sabha</a:t>
            </a:r>
            <a:endParaRPr lang="en-US" sz="2200" b="1" u="sng" dirty="0"/>
          </a:p>
          <a:p>
            <a:r>
              <a:rPr lang="en-US" sz="1700" dirty="0"/>
              <a:t>The maximum strength of the </a:t>
            </a:r>
            <a:r>
              <a:rPr lang="en-US" sz="1700" dirty="0" err="1"/>
              <a:t>Rajya</a:t>
            </a:r>
            <a:r>
              <a:rPr lang="en-US" sz="1700" dirty="0"/>
              <a:t> </a:t>
            </a:r>
            <a:r>
              <a:rPr lang="en-US" sz="1700" dirty="0" err="1"/>
              <a:t>Sabha</a:t>
            </a:r>
            <a:r>
              <a:rPr lang="en-US" sz="1700" dirty="0"/>
              <a:t>(Fourth Schedule of the Constitution) is fixed at 250, out of which, 238 are to be the representatives of the states and union territories (elected indirectly) and 12 are nominated by the president.</a:t>
            </a:r>
          </a:p>
          <a:p>
            <a:pPr>
              <a:buNone/>
            </a:pPr>
            <a:r>
              <a:rPr lang="en-US" sz="1700" dirty="0"/>
              <a:t>1</a:t>
            </a:r>
            <a:r>
              <a:rPr lang="en-US" sz="1700" b="1" dirty="0"/>
              <a:t>. Representation of States</a:t>
            </a:r>
            <a:r>
              <a:rPr lang="en-US" sz="1700" u="sng" dirty="0"/>
              <a:t>:</a:t>
            </a:r>
            <a:r>
              <a:rPr lang="en-US" sz="1700" dirty="0"/>
              <a:t> The representatives of states in the </a:t>
            </a:r>
            <a:r>
              <a:rPr lang="en-US" sz="1700" dirty="0" err="1"/>
              <a:t>Rajya</a:t>
            </a:r>
            <a:r>
              <a:rPr lang="en-US" sz="1700" dirty="0"/>
              <a:t> </a:t>
            </a:r>
            <a:r>
              <a:rPr lang="en-US" sz="1700" dirty="0" err="1"/>
              <a:t>Sabha</a:t>
            </a:r>
            <a:r>
              <a:rPr lang="en-US" sz="1700" dirty="0"/>
              <a:t> are elected by the elected members of state legislative assemblies. The seats are allotted to the states in the </a:t>
            </a:r>
            <a:r>
              <a:rPr lang="en-US" sz="1700" dirty="0" err="1"/>
              <a:t>Rajya</a:t>
            </a:r>
            <a:r>
              <a:rPr lang="en-US" sz="1700" dirty="0"/>
              <a:t> </a:t>
            </a:r>
            <a:r>
              <a:rPr lang="en-US" sz="1700" dirty="0" err="1"/>
              <a:t>Sabha</a:t>
            </a:r>
            <a:r>
              <a:rPr lang="en-US" sz="1700" dirty="0"/>
              <a:t> on the basis of population. </a:t>
            </a:r>
          </a:p>
          <a:p>
            <a:pPr>
              <a:buNone/>
            </a:pPr>
            <a:r>
              <a:rPr lang="en-US" sz="1700" dirty="0"/>
              <a:t>2. </a:t>
            </a:r>
            <a:r>
              <a:rPr lang="en-US" sz="1700" b="1" dirty="0"/>
              <a:t>Representation of Union Territories</a:t>
            </a:r>
            <a:r>
              <a:rPr lang="en-US" sz="1700" dirty="0"/>
              <a:t>: The representatives of each union territory in the </a:t>
            </a:r>
            <a:r>
              <a:rPr lang="en-US" sz="1700" dirty="0" err="1"/>
              <a:t>Rajya</a:t>
            </a:r>
            <a:r>
              <a:rPr lang="en-US" sz="1700" dirty="0"/>
              <a:t> </a:t>
            </a:r>
            <a:r>
              <a:rPr lang="en-US" sz="1700" dirty="0" err="1"/>
              <a:t>Sabha</a:t>
            </a:r>
            <a:r>
              <a:rPr lang="en-US" sz="1700" dirty="0"/>
              <a:t> are indirectly elected by members of an electoral college specially constituted for the purpose.</a:t>
            </a:r>
          </a:p>
          <a:p>
            <a:pPr>
              <a:buNone/>
            </a:pPr>
            <a:r>
              <a:rPr lang="en-US" sz="1700" dirty="0"/>
              <a:t>3. </a:t>
            </a:r>
            <a:r>
              <a:rPr lang="en-US" sz="1700" b="1" dirty="0"/>
              <a:t>Nominated </a:t>
            </a:r>
            <a:r>
              <a:rPr lang="en-US" sz="1700" b="1" dirty="0" err="1"/>
              <a:t>Members</a:t>
            </a:r>
            <a:r>
              <a:rPr lang="en-US" sz="1700" u="sng" dirty="0" err="1"/>
              <a:t>:</a:t>
            </a:r>
            <a:r>
              <a:rPr lang="en-US" sz="1700" dirty="0" err="1"/>
              <a:t>The</a:t>
            </a:r>
            <a:r>
              <a:rPr lang="en-US" sz="1700" dirty="0"/>
              <a:t> president nominates 12 members to the </a:t>
            </a:r>
            <a:r>
              <a:rPr lang="en-US" sz="1700" dirty="0" err="1"/>
              <a:t>Rajya</a:t>
            </a:r>
            <a:r>
              <a:rPr lang="en-US" sz="1700" dirty="0"/>
              <a:t> </a:t>
            </a:r>
            <a:r>
              <a:rPr lang="en-US" sz="1700" dirty="0" err="1"/>
              <a:t>Sabha</a:t>
            </a:r>
            <a:r>
              <a:rPr lang="en-US" sz="1700" dirty="0"/>
              <a:t> from people who have special knowledge or practical experience in art, literature, science and social service. </a:t>
            </a:r>
          </a:p>
          <a:p>
            <a:r>
              <a:rPr lang="en-US" sz="1700" dirty="0"/>
              <a:t>The tenure of upper house is 6 years. </a:t>
            </a:r>
          </a:p>
          <a:p>
            <a:r>
              <a:rPr lang="en-US" sz="1700" dirty="0"/>
              <a:t>The Rajya Sabha (first constituted in 1952) is a continuing and permanent body and not subject to dissolution. 1/3rd of its total member retire after every two years. </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CC6C127F-AB4D-4D92-BA8B-7472279BBF53}"/>
              </a:ext>
            </a:extLst>
          </p:cNvPr>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b="1" dirty="0" err="1"/>
              <a:t>Lok</a:t>
            </a:r>
            <a:r>
              <a:rPr lang="en-US" b="1" dirty="0"/>
              <a:t> </a:t>
            </a:r>
            <a:r>
              <a:rPr lang="en-US" b="1" dirty="0" err="1"/>
              <a:t>Sabha</a:t>
            </a:r>
            <a:r>
              <a:rPr lang="en-US" b="1" dirty="0"/>
              <a:t> (Lower House)</a:t>
            </a:r>
          </a:p>
        </p:txBody>
      </p:sp>
      <p:sp>
        <p:nvSpPr>
          <p:cNvPr id="3" name="Content Placeholder 2"/>
          <p:cNvSpPr>
            <a:spLocks noGrp="1"/>
          </p:cNvSpPr>
          <p:nvPr>
            <p:ph idx="1"/>
          </p:nvPr>
        </p:nvSpPr>
        <p:spPr>
          <a:xfrm>
            <a:off x="457200" y="971550"/>
            <a:ext cx="8229600" cy="3962399"/>
          </a:xfrm>
        </p:spPr>
        <p:txBody>
          <a:bodyPr>
            <a:normAutofit/>
          </a:bodyPr>
          <a:lstStyle/>
          <a:p>
            <a:pPr>
              <a:buNone/>
            </a:pPr>
            <a:r>
              <a:rPr lang="en-US" sz="2000" b="1" dirty="0"/>
              <a:t>Composition of </a:t>
            </a:r>
            <a:r>
              <a:rPr lang="en-US" sz="2000" b="1" dirty="0" err="1"/>
              <a:t>Lok</a:t>
            </a:r>
            <a:r>
              <a:rPr lang="en-US" sz="2000" b="1" dirty="0"/>
              <a:t> </a:t>
            </a:r>
            <a:r>
              <a:rPr lang="en-US" sz="2000" b="1" dirty="0" err="1"/>
              <a:t>Sabha</a:t>
            </a:r>
            <a:r>
              <a:rPr lang="en-US" sz="2000" b="1" dirty="0"/>
              <a:t> </a:t>
            </a:r>
          </a:p>
          <a:p>
            <a:r>
              <a:rPr lang="en-US" sz="1400" dirty="0"/>
              <a:t>The maximum strength of the </a:t>
            </a:r>
            <a:r>
              <a:rPr lang="en-US" sz="1400" dirty="0" err="1"/>
              <a:t>Lok</a:t>
            </a:r>
            <a:r>
              <a:rPr lang="en-US" sz="1400" dirty="0"/>
              <a:t> </a:t>
            </a:r>
            <a:r>
              <a:rPr lang="en-US" sz="1400" dirty="0" err="1"/>
              <a:t>Sabha</a:t>
            </a:r>
            <a:r>
              <a:rPr lang="en-US" sz="1400" dirty="0"/>
              <a:t> is fixed at 552. Out of this, 530 members are to be the representatives of the states, 20 members are to be the representatives of the union territories and 2 members are to be nominated by the president from the </a:t>
            </a:r>
            <a:r>
              <a:rPr lang="en-US" sz="1400" dirty="0" err="1"/>
              <a:t>AngloIndian</a:t>
            </a:r>
            <a:r>
              <a:rPr lang="en-US" sz="1400" dirty="0"/>
              <a:t> community.</a:t>
            </a:r>
          </a:p>
          <a:p>
            <a:r>
              <a:rPr lang="en-US" sz="1400" dirty="0"/>
              <a:t> Its normal term is five years from the date of its first meeting after the general elections</a:t>
            </a:r>
          </a:p>
          <a:p>
            <a:pPr>
              <a:buNone/>
            </a:pPr>
            <a:r>
              <a:rPr lang="en-US" sz="1400" dirty="0"/>
              <a:t>1. </a:t>
            </a:r>
            <a:r>
              <a:rPr lang="en-US" sz="1400" b="1" dirty="0"/>
              <a:t>Representation of States</a:t>
            </a:r>
            <a:r>
              <a:rPr lang="en-US" sz="1400" u="sng" dirty="0"/>
              <a:t>:</a:t>
            </a:r>
            <a:r>
              <a:rPr lang="en-US" sz="1400" dirty="0"/>
              <a:t> The representatives of states in the </a:t>
            </a:r>
            <a:r>
              <a:rPr lang="en-US" sz="1400" dirty="0" err="1"/>
              <a:t>Lok</a:t>
            </a:r>
            <a:r>
              <a:rPr lang="en-US" sz="1400" dirty="0"/>
              <a:t> </a:t>
            </a:r>
            <a:r>
              <a:rPr lang="en-US" sz="1400" dirty="0" err="1"/>
              <a:t>Sabha</a:t>
            </a:r>
            <a:r>
              <a:rPr lang="en-US" sz="1400" dirty="0"/>
              <a:t> are directly elected by the people from the territorial constituencies in the states. (Universal Adult Franchise)</a:t>
            </a:r>
          </a:p>
          <a:p>
            <a:pPr>
              <a:buNone/>
            </a:pPr>
            <a:r>
              <a:rPr lang="en-US" sz="1400" dirty="0"/>
              <a:t>2. </a:t>
            </a:r>
            <a:r>
              <a:rPr lang="en-US" sz="1400" b="1" dirty="0"/>
              <a:t>Representation of Union Territories</a:t>
            </a:r>
            <a:r>
              <a:rPr lang="en-US" sz="1400" u="sng" dirty="0"/>
              <a:t>: </a:t>
            </a:r>
            <a:r>
              <a:rPr lang="en-US" sz="1400" dirty="0"/>
              <a:t>The Constitution has empowered the Parliament to choose the representatives of the union territories in the </a:t>
            </a:r>
            <a:r>
              <a:rPr lang="en-US" sz="1400" dirty="0" err="1"/>
              <a:t>Lok</a:t>
            </a:r>
            <a:r>
              <a:rPr lang="en-US" sz="1400" dirty="0"/>
              <a:t> </a:t>
            </a:r>
            <a:r>
              <a:rPr lang="en-US" sz="1400" dirty="0" err="1"/>
              <a:t>Sabha</a:t>
            </a:r>
            <a:r>
              <a:rPr lang="en-US" sz="1400" dirty="0"/>
              <a:t>. </a:t>
            </a:r>
          </a:p>
          <a:p>
            <a:pPr>
              <a:buNone/>
            </a:pPr>
            <a:r>
              <a:rPr lang="en-US" sz="1400" dirty="0"/>
              <a:t>3. </a:t>
            </a:r>
            <a:r>
              <a:rPr lang="en-US" sz="1400" b="1" dirty="0"/>
              <a:t>Nominated Members</a:t>
            </a:r>
            <a:r>
              <a:rPr lang="en-US" sz="1400" dirty="0"/>
              <a:t>: The president can nominate two members from the Anglo-Indian community.</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112DDFF9-3684-488E-8CB4-9ADB4E617FA3}"/>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514350"/>
            <a:ext cx="8250906" cy="548878"/>
          </a:xfrm>
        </p:spPr>
        <p:txBody>
          <a:bodyPr>
            <a:normAutofit fontScale="90000"/>
          </a:bodyPr>
          <a:lstStyle/>
          <a:p>
            <a:br>
              <a:rPr lang="en-US" dirty="0"/>
            </a:br>
            <a:r>
              <a:rPr lang="en-US" b="1" dirty="0"/>
              <a:t>MEMBERSHIP OF PARLIAMENT  (Rajya Sabha &amp; Lok Sabha)</a:t>
            </a:r>
            <a:endParaRPr lang="en-US" dirty="0"/>
          </a:p>
        </p:txBody>
      </p:sp>
      <p:sp>
        <p:nvSpPr>
          <p:cNvPr id="3" name="Content Placeholder 2"/>
          <p:cNvSpPr>
            <a:spLocks noGrp="1"/>
          </p:cNvSpPr>
          <p:nvPr>
            <p:ph idx="1"/>
          </p:nvPr>
        </p:nvSpPr>
        <p:spPr>
          <a:xfrm>
            <a:off x="152400" y="1047750"/>
            <a:ext cx="8839200" cy="4095749"/>
          </a:xfrm>
        </p:spPr>
        <p:txBody>
          <a:bodyPr>
            <a:normAutofit/>
          </a:bodyPr>
          <a:lstStyle/>
          <a:p>
            <a:pPr>
              <a:buNone/>
            </a:pPr>
            <a:r>
              <a:rPr lang="en-US" sz="1800" b="1" dirty="0"/>
              <a:t>  Qualifications </a:t>
            </a:r>
          </a:p>
          <a:p>
            <a:pPr>
              <a:buNone/>
            </a:pPr>
            <a:r>
              <a:rPr lang="en-US" sz="1800" dirty="0"/>
              <a:t>      The Constitution lays down the following qualifications for a person to be chosen a member of the Parliament (MP)</a:t>
            </a:r>
          </a:p>
          <a:p>
            <a:r>
              <a:rPr lang="en-US" sz="1800" dirty="0"/>
              <a:t>He must be a citizen of India.</a:t>
            </a:r>
          </a:p>
          <a:p>
            <a:r>
              <a:rPr lang="en-US" sz="1800" dirty="0"/>
              <a:t>He must be not less than 30 years of age in the case of the </a:t>
            </a:r>
            <a:r>
              <a:rPr lang="en-US" sz="1800" dirty="0" err="1"/>
              <a:t>Rajya</a:t>
            </a:r>
            <a:r>
              <a:rPr lang="en-US" sz="1800" dirty="0"/>
              <a:t> </a:t>
            </a:r>
            <a:r>
              <a:rPr lang="en-US" sz="1800" dirty="0" err="1"/>
              <a:t>Sabha</a:t>
            </a:r>
            <a:r>
              <a:rPr lang="en-US" sz="1800" dirty="0"/>
              <a:t> and not less than 25 years of age in the case of the </a:t>
            </a:r>
            <a:r>
              <a:rPr lang="en-US" sz="1800" dirty="0" err="1"/>
              <a:t>Lok</a:t>
            </a:r>
            <a:r>
              <a:rPr lang="en-US" sz="1800" dirty="0"/>
              <a:t> </a:t>
            </a:r>
            <a:r>
              <a:rPr lang="en-US" sz="1800" dirty="0" err="1"/>
              <a:t>Sabha</a:t>
            </a:r>
            <a:r>
              <a:rPr lang="en-US" sz="1800" dirty="0"/>
              <a:t>.</a:t>
            </a:r>
          </a:p>
          <a:p>
            <a:r>
              <a:rPr lang="en-US" sz="1800" dirty="0"/>
              <a:t>He must be a member of a scheduled caste or scheduled tribe in any state or union territory, if he wants to contest a seat reserved for them.</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9D4BC855-3865-419F-A797-0E9DBFA521A9}"/>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8A779F05-29E6-4EF5-9E9F-603C9182FCB8}"/>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2" name="Title 1"/>
          <p:cNvSpPr>
            <a:spLocks noGrp="1"/>
          </p:cNvSpPr>
          <p:nvPr>
            <p:ph type="title" idx="4294967295"/>
          </p:nvPr>
        </p:nvSpPr>
        <p:spPr>
          <a:xfrm>
            <a:off x="435894" y="527050"/>
            <a:ext cx="7834981" cy="760413"/>
          </a:xfrm>
        </p:spPr>
        <p:txBody>
          <a:bodyPr/>
          <a:lstStyle/>
          <a:p>
            <a:r>
              <a:rPr lang="en-US" b="1" cap="none" dirty="0">
                <a:solidFill>
                  <a:schemeClr val="tx1">
                    <a:lumMod val="95000"/>
                    <a:lumOff val="5000"/>
                  </a:schemeClr>
                </a:solidFill>
              </a:rPr>
              <a:t>Disqualifications</a:t>
            </a:r>
          </a:p>
        </p:txBody>
      </p:sp>
      <p:sp>
        <p:nvSpPr>
          <p:cNvPr id="3" name="Content Placeholder 2"/>
          <p:cNvSpPr>
            <a:spLocks noGrp="1"/>
          </p:cNvSpPr>
          <p:nvPr>
            <p:ph idx="4294967295"/>
          </p:nvPr>
        </p:nvSpPr>
        <p:spPr>
          <a:xfrm>
            <a:off x="381000" y="1428750"/>
            <a:ext cx="8763000" cy="3505200"/>
          </a:xfrm>
        </p:spPr>
        <p:txBody>
          <a:bodyPr>
            <a:normAutofit/>
          </a:bodyPr>
          <a:lstStyle/>
          <a:p>
            <a:pPr>
              <a:buNone/>
            </a:pPr>
            <a:r>
              <a:rPr lang="en-US" sz="2000" b="1" dirty="0"/>
              <a:t>Under the Constitution, a person shall be disqualified for being elected as a member of Parliament:</a:t>
            </a:r>
          </a:p>
          <a:p>
            <a:pPr>
              <a:buFont typeface="Wingdings" pitchFamily="2" charset="2"/>
              <a:buChar char="Ø"/>
            </a:pPr>
            <a:r>
              <a:rPr lang="en-US" sz="1600" dirty="0"/>
              <a:t>If he is of unsound mind and stands so declared by a court. </a:t>
            </a:r>
          </a:p>
          <a:p>
            <a:pPr>
              <a:buFont typeface="Wingdings" pitchFamily="2" charset="2"/>
              <a:buChar char="Ø"/>
            </a:pPr>
            <a:r>
              <a:rPr lang="en-US" sz="1600" dirty="0"/>
              <a:t>If he is not a citizen of India or has voluntarily acquired the citizenship of a foreign state</a:t>
            </a:r>
          </a:p>
          <a:p>
            <a:pPr>
              <a:buFont typeface="Wingdings" pitchFamily="2" charset="2"/>
              <a:buChar char="Ø"/>
            </a:pPr>
            <a:r>
              <a:rPr lang="en-US" sz="1600" dirty="0"/>
              <a:t>If he is so disqualified under any law made by Parliament.</a:t>
            </a:r>
          </a:p>
          <a:p>
            <a:pPr>
              <a:buFont typeface="Wingdings" pitchFamily="2" charset="2"/>
              <a:buChar char="Ø"/>
            </a:pPr>
            <a:r>
              <a:rPr lang="en-US" sz="1600" dirty="0"/>
              <a:t>He must not have been found guilty of certain election offences or corrupt practices in the elections.</a:t>
            </a:r>
          </a:p>
          <a:p>
            <a:pPr>
              <a:buFont typeface="Wingdings" pitchFamily="2" charset="2"/>
              <a:buChar char="Ø"/>
            </a:pPr>
            <a:r>
              <a:rPr lang="en-US" sz="1600" dirty="0"/>
              <a:t>He must not have been convicted for any offence resulting in imprisonment for two or more years.</a:t>
            </a:r>
          </a:p>
          <a:p>
            <a:pPr>
              <a:buFont typeface="Wingdings" pitchFamily="2" charset="2"/>
              <a:buChar char="Ø"/>
            </a:pPr>
            <a:r>
              <a:rPr lang="en-US" sz="1600" dirty="0"/>
              <a:t>He must not have been dismissed from government service for corruption or disloyalty to the State etc.,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57946A8-1CC6-4AB7-B73B-D646B45F869A}"/>
              </a:ext>
            </a:extLst>
          </p:cNvPr>
          <p:cNvSpPr>
            <a:spLocks noGrp="1"/>
          </p:cNvSpPr>
          <p:nvPr>
            <p:ph type="ctrTitle"/>
          </p:nvPr>
        </p:nvSpPr>
        <p:spPr>
          <a:xfrm>
            <a:off x="435893" y="391123"/>
            <a:ext cx="8245162" cy="1106260"/>
          </a:xfrm>
        </p:spPr>
        <p:txBody>
          <a:bodyPr/>
          <a:lstStyle/>
          <a:p>
            <a:r>
              <a:rPr lang="en-IN" dirty="0"/>
              <a:t>UNION EXECUTIVE</a:t>
            </a:r>
          </a:p>
        </p:txBody>
      </p:sp>
      <p:sp>
        <p:nvSpPr>
          <p:cNvPr id="7" name="Subtitle 6">
            <a:extLst>
              <a:ext uri="{FF2B5EF4-FFF2-40B4-BE49-F238E27FC236}">
                <a16:creationId xmlns:a16="http://schemas.microsoft.com/office/drawing/2014/main" id="{439568E5-1753-40B0-8DD4-3F5AB2925321}"/>
              </a:ext>
            </a:extLst>
          </p:cNvPr>
          <p:cNvSpPr>
            <a:spLocks noGrp="1"/>
          </p:cNvSpPr>
          <p:nvPr>
            <p:ph type="subTitle" idx="1"/>
          </p:nvPr>
        </p:nvSpPr>
        <p:spPr>
          <a:xfrm>
            <a:off x="304800" y="1657350"/>
            <a:ext cx="8534399" cy="656975"/>
          </a:xfrm>
        </p:spPr>
        <p:txBody>
          <a:bodyPr>
            <a:normAutofit/>
          </a:bodyPr>
          <a:lstStyle/>
          <a:p>
            <a:r>
              <a:rPr lang="en-US" sz="1600" cap="none" dirty="0"/>
              <a:t>The Union Executive, The President, The Vice President, The Council of Ministers, The Prime Minister, Attorney-general, Functions</a:t>
            </a:r>
            <a:r>
              <a:rPr lang="en-US" sz="1400" cap="none" dirty="0"/>
              <a:t>. </a:t>
            </a:r>
            <a:endParaRPr lang="en-IN" sz="1400" cap="none" dirty="0"/>
          </a:p>
        </p:txBody>
      </p:sp>
      <p:sp>
        <p:nvSpPr>
          <p:cNvPr id="4" name="Footer Placeholder 3">
            <a:extLst>
              <a:ext uri="{FF2B5EF4-FFF2-40B4-BE49-F238E27FC236}">
                <a16:creationId xmlns:a16="http://schemas.microsoft.com/office/drawing/2014/main" id="{F501C705-BF06-48BA-B771-E6FF3BA794CF}"/>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2CF261A7-AA32-4E9F-A887-7A1D83D45F37}"/>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534185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A7525716-D8D8-4437-8523-4B8564ABB507}"/>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3" name="Content Placeholder 2"/>
          <p:cNvSpPr>
            <a:spLocks noGrp="1"/>
          </p:cNvSpPr>
          <p:nvPr>
            <p:ph idx="4294967295"/>
          </p:nvPr>
        </p:nvSpPr>
        <p:spPr>
          <a:xfrm>
            <a:off x="533400" y="402552"/>
            <a:ext cx="7924800" cy="4378997"/>
          </a:xfrm>
        </p:spPr>
        <p:txBody>
          <a:bodyPr>
            <a:normAutofit/>
          </a:bodyPr>
          <a:lstStyle/>
          <a:p>
            <a:pPr>
              <a:buNone/>
            </a:pPr>
            <a:r>
              <a:rPr lang="en-US" sz="1800" b="1" u="sng" dirty="0"/>
              <a:t>Note: Facts </a:t>
            </a:r>
          </a:p>
          <a:p>
            <a:r>
              <a:rPr lang="en-US" sz="2000" dirty="0"/>
              <a:t>There is a Speaker and a Deputy Speaker for the </a:t>
            </a:r>
            <a:r>
              <a:rPr lang="en-US" sz="2000" dirty="0" err="1"/>
              <a:t>Lok</a:t>
            </a:r>
            <a:r>
              <a:rPr lang="en-US" sz="2000" dirty="0"/>
              <a:t> </a:t>
            </a:r>
            <a:r>
              <a:rPr lang="en-US" sz="2000" dirty="0" err="1"/>
              <a:t>Sabha</a:t>
            </a:r>
            <a:r>
              <a:rPr lang="en-US" sz="2000" dirty="0"/>
              <a:t> and a Chairman and a Deputy Chairman for the </a:t>
            </a:r>
            <a:r>
              <a:rPr lang="en-US" sz="2000" dirty="0" err="1"/>
              <a:t>Rajya</a:t>
            </a:r>
            <a:r>
              <a:rPr lang="en-US" sz="2000" dirty="0"/>
              <a:t> </a:t>
            </a:r>
            <a:r>
              <a:rPr lang="en-US" sz="2000" dirty="0" err="1"/>
              <a:t>Sabha</a:t>
            </a:r>
            <a:r>
              <a:rPr lang="en-US" sz="2000" dirty="0"/>
              <a:t>.</a:t>
            </a:r>
          </a:p>
          <a:p>
            <a:r>
              <a:rPr lang="en-US" sz="2000" dirty="0"/>
              <a:t>The Speaker and Deputy Speaker is elected by the </a:t>
            </a:r>
            <a:r>
              <a:rPr lang="en-US" sz="2000" dirty="0" err="1"/>
              <a:t>Lok</a:t>
            </a:r>
            <a:r>
              <a:rPr lang="en-US" sz="2000" dirty="0"/>
              <a:t> </a:t>
            </a:r>
            <a:r>
              <a:rPr lang="en-US" sz="2000" dirty="0" err="1"/>
              <a:t>Sabha</a:t>
            </a:r>
            <a:r>
              <a:rPr lang="en-US" sz="2000" dirty="0"/>
              <a:t> from amongst its members</a:t>
            </a:r>
          </a:p>
          <a:p>
            <a:r>
              <a:rPr lang="en-US" sz="2000" dirty="0"/>
              <a:t>The presiding officer of the </a:t>
            </a:r>
            <a:r>
              <a:rPr lang="en-US" sz="2000" dirty="0" err="1"/>
              <a:t>Rajya</a:t>
            </a:r>
            <a:r>
              <a:rPr lang="en-US" sz="2000" dirty="0"/>
              <a:t> </a:t>
            </a:r>
            <a:r>
              <a:rPr lang="en-US" sz="2000" dirty="0" err="1"/>
              <a:t>Sabha</a:t>
            </a:r>
            <a:r>
              <a:rPr lang="en-US" sz="2000" dirty="0"/>
              <a:t> is known as the Chairman. The vice-president of India is the ex-officio Chairman of the </a:t>
            </a:r>
            <a:r>
              <a:rPr lang="en-US" sz="2000" dirty="0" err="1"/>
              <a:t>Rajya</a:t>
            </a:r>
            <a:r>
              <a:rPr lang="en-US" sz="2000" dirty="0"/>
              <a:t> </a:t>
            </a:r>
            <a:r>
              <a:rPr lang="en-US" sz="2000" dirty="0" err="1"/>
              <a:t>Sabha</a:t>
            </a:r>
            <a:endParaRPr lang="en-US" sz="2000" dirty="0"/>
          </a:p>
          <a:p>
            <a:r>
              <a:rPr lang="en-US" sz="2000" dirty="0"/>
              <a:t>The Deputy Chairman is elected by the </a:t>
            </a:r>
            <a:r>
              <a:rPr lang="en-US" sz="2000" dirty="0" err="1"/>
              <a:t>Rajya</a:t>
            </a:r>
            <a:r>
              <a:rPr lang="en-US" sz="2000" dirty="0"/>
              <a:t> </a:t>
            </a:r>
            <a:r>
              <a:rPr lang="en-US" sz="2000" dirty="0" err="1"/>
              <a:t>Sabha</a:t>
            </a:r>
            <a:r>
              <a:rPr lang="en-US" sz="2000" dirty="0"/>
              <a:t> itself from amongst its members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14350"/>
            <a:ext cx="8229600" cy="590549"/>
          </a:xfrm>
        </p:spPr>
        <p:txBody>
          <a:bodyPr>
            <a:normAutofit/>
          </a:bodyPr>
          <a:lstStyle/>
          <a:p>
            <a:r>
              <a:rPr lang="en-US" b="1" dirty="0"/>
              <a:t>FUNCTIONS OF PARLIAMENT</a:t>
            </a:r>
          </a:p>
        </p:txBody>
      </p:sp>
      <p:sp>
        <p:nvSpPr>
          <p:cNvPr id="3" name="Content Placeholder 2"/>
          <p:cNvSpPr>
            <a:spLocks noGrp="1"/>
          </p:cNvSpPr>
          <p:nvPr>
            <p:ph idx="1"/>
          </p:nvPr>
        </p:nvSpPr>
        <p:spPr>
          <a:xfrm>
            <a:off x="228600" y="1352550"/>
            <a:ext cx="8763000" cy="3276600"/>
          </a:xfrm>
        </p:spPr>
        <p:txBody>
          <a:bodyPr>
            <a:normAutofit/>
          </a:bodyPr>
          <a:lstStyle/>
          <a:p>
            <a:pPr>
              <a:buNone/>
            </a:pPr>
            <a:r>
              <a:rPr lang="en-US" sz="2000" b="1" dirty="0"/>
              <a:t>1. Legislative Powers and Functions</a:t>
            </a:r>
            <a:r>
              <a:rPr lang="en-US" sz="2000" dirty="0"/>
              <a:t>: The primary function of Parliament is to make laws for the governance of the country</a:t>
            </a:r>
          </a:p>
          <a:p>
            <a:pPr>
              <a:buNone/>
            </a:pPr>
            <a:r>
              <a:rPr lang="en-US" sz="2000" b="1" dirty="0"/>
              <a:t>2. Executive Powers and Functions</a:t>
            </a:r>
            <a:r>
              <a:rPr lang="en-US" sz="2000" dirty="0"/>
              <a:t>: It also supervises the activities of the Executive with the help of its committees like committee on government assurance, committee on subordinate legislation, committee on petitions, etc. </a:t>
            </a:r>
          </a:p>
          <a:p>
            <a:pPr>
              <a:buNone/>
            </a:pPr>
            <a:r>
              <a:rPr lang="en-US" sz="2000" u="sng" dirty="0"/>
              <a:t>3</a:t>
            </a:r>
            <a:r>
              <a:rPr lang="en-US" sz="2000" b="1" dirty="0"/>
              <a:t>. Financial Powers and Functions</a:t>
            </a:r>
            <a:r>
              <a:rPr lang="en-US" sz="2000" dirty="0"/>
              <a:t>: The enactment of the budget, Tax Matters etc.,</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B13AAEC5-2EAC-4DE9-B6CB-FB9B07EB4020}"/>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1310A6-A685-4175-8656-9BD114BADE48}"/>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5030588B-51ED-45CB-BADB-23D69C150EB2}"/>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7" name="TextBox 6">
            <a:extLst>
              <a:ext uri="{FF2B5EF4-FFF2-40B4-BE49-F238E27FC236}">
                <a16:creationId xmlns:a16="http://schemas.microsoft.com/office/drawing/2014/main" id="{03783C6D-9343-43E3-8E5D-234FA34C3B74}"/>
              </a:ext>
            </a:extLst>
          </p:cNvPr>
          <p:cNvSpPr txBox="1"/>
          <p:nvPr/>
        </p:nvSpPr>
        <p:spPr>
          <a:xfrm>
            <a:off x="459153" y="907462"/>
            <a:ext cx="8631908" cy="3693319"/>
          </a:xfrm>
          <a:prstGeom prst="rect">
            <a:avLst/>
          </a:prstGeom>
          <a:noFill/>
        </p:spPr>
        <p:txBody>
          <a:bodyPr wrap="square">
            <a:spAutoFit/>
          </a:bodyPr>
          <a:lstStyle/>
          <a:p>
            <a:pPr>
              <a:buNone/>
            </a:pPr>
            <a:r>
              <a:rPr lang="en-US" u="sng" dirty="0"/>
              <a:t>4</a:t>
            </a:r>
            <a:r>
              <a:rPr lang="en-US" b="1" dirty="0"/>
              <a:t>. Constituent Powers and Functions</a:t>
            </a:r>
            <a:r>
              <a:rPr lang="en-US" dirty="0"/>
              <a:t>: Amendment of the Constitution requires consent from parliament</a:t>
            </a:r>
          </a:p>
          <a:p>
            <a:pPr>
              <a:buNone/>
            </a:pPr>
            <a:endParaRPr lang="en-US" dirty="0"/>
          </a:p>
          <a:p>
            <a:pPr>
              <a:buNone/>
            </a:pPr>
            <a:r>
              <a:rPr lang="en-US" b="1" dirty="0"/>
              <a:t>5. Judicial Powers and Functions</a:t>
            </a:r>
            <a:r>
              <a:rPr lang="en-US" u="sng" dirty="0"/>
              <a:t> </a:t>
            </a:r>
            <a:r>
              <a:rPr lang="en-US" dirty="0"/>
              <a:t>: Impeach the President, Removal of the Vice-President etc.,</a:t>
            </a:r>
          </a:p>
          <a:p>
            <a:pPr>
              <a:buNone/>
            </a:pPr>
            <a:endParaRPr lang="en-US" dirty="0"/>
          </a:p>
          <a:p>
            <a:pPr>
              <a:buNone/>
            </a:pPr>
            <a:r>
              <a:rPr lang="en-US" b="1" dirty="0"/>
              <a:t>6. Electoral Powers and Functions</a:t>
            </a:r>
            <a:r>
              <a:rPr lang="en-US" u="sng" dirty="0"/>
              <a:t>:</a:t>
            </a:r>
            <a:r>
              <a:rPr lang="en-US" dirty="0"/>
              <a:t> Election of the President and Vice-president. The Lok Sabha elects its Speaker and Deputy Speaker, while the Rajya Sabha elects its Deputy Chairman.</a:t>
            </a:r>
          </a:p>
          <a:p>
            <a:pPr>
              <a:buNone/>
            </a:pPr>
            <a:endParaRPr lang="en-US" dirty="0"/>
          </a:p>
          <a:p>
            <a:pPr>
              <a:buNone/>
            </a:pPr>
            <a:r>
              <a:rPr lang="en-US" b="1" dirty="0"/>
              <a:t> 7. Other powers and functions</a:t>
            </a:r>
            <a:r>
              <a:rPr lang="en-US" dirty="0"/>
              <a:t>: Approves all the three types of emergencies, It can increase or decrease the area, alter the boundaries and change the names of states of the Indian Union etc., </a:t>
            </a:r>
          </a:p>
        </p:txBody>
      </p:sp>
    </p:spTree>
    <p:extLst>
      <p:ext uri="{BB962C8B-B14F-4D97-AF65-F5344CB8AC3E}">
        <p14:creationId xmlns:p14="http://schemas.microsoft.com/office/powerpoint/2010/main" val="21722345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176F62C-88EC-46F0-8EAD-758A51E622F8}"/>
              </a:ext>
            </a:extLst>
          </p:cNvPr>
          <p:cNvSpPr>
            <a:spLocks noGrp="1"/>
          </p:cNvSpPr>
          <p:nvPr>
            <p:ph type="ctrTitle"/>
          </p:nvPr>
        </p:nvSpPr>
        <p:spPr/>
        <p:txBody>
          <a:bodyPr/>
          <a:lstStyle/>
          <a:p>
            <a:r>
              <a:rPr lang="en-IN" dirty="0"/>
              <a:t>UNION JUDICIARY</a:t>
            </a:r>
          </a:p>
        </p:txBody>
      </p:sp>
      <p:sp>
        <p:nvSpPr>
          <p:cNvPr id="7" name="Subtitle 6">
            <a:extLst>
              <a:ext uri="{FF2B5EF4-FFF2-40B4-BE49-F238E27FC236}">
                <a16:creationId xmlns:a16="http://schemas.microsoft.com/office/drawing/2014/main" id="{5CDAA149-E795-49F3-A397-A550262494B2}"/>
              </a:ext>
            </a:extLst>
          </p:cNvPr>
          <p:cNvSpPr>
            <a:spLocks noGrp="1"/>
          </p:cNvSpPr>
          <p:nvPr>
            <p:ph type="subTitle" idx="1"/>
          </p:nvPr>
        </p:nvSpPr>
        <p:spPr/>
        <p:txBody>
          <a:bodyPr/>
          <a:lstStyle/>
          <a:p>
            <a:endParaRPr lang="en-IN"/>
          </a:p>
        </p:txBody>
      </p:sp>
      <p:sp>
        <p:nvSpPr>
          <p:cNvPr id="4" name="Footer Placeholder 3">
            <a:extLst>
              <a:ext uri="{FF2B5EF4-FFF2-40B4-BE49-F238E27FC236}">
                <a16:creationId xmlns:a16="http://schemas.microsoft.com/office/drawing/2014/main" id="{7C37BF4E-5AAC-49AC-9453-96C98A827184}"/>
              </a:ext>
            </a:extLst>
          </p:cNvPr>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25903E05-B931-438C-90EE-74EF3AB42D4E}"/>
              </a:ext>
            </a:extLst>
          </p:cNvPr>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842691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894" y="285750"/>
            <a:ext cx="8229600" cy="895349"/>
          </a:xfrm>
        </p:spPr>
        <p:txBody>
          <a:bodyPr>
            <a:normAutofit/>
          </a:bodyPr>
          <a:lstStyle/>
          <a:p>
            <a:r>
              <a:rPr lang="en-US" b="1" dirty="0"/>
              <a:t>Union Judiciary </a:t>
            </a:r>
          </a:p>
        </p:txBody>
      </p:sp>
      <p:sp>
        <p:nvSpPr>
          <p:cNvPr id="3" name="Content Placeholder 2"/>
          <p:cNvSpPr>
            <a:spLocks noGrp="1"/>
          </p:cNvSpPr>
          <p:nvPr>
            <p:ph idx="1"/>
          </p:nvPr>
        </p:nvSpPr>
        <p:spPr>
          <a:xfrm>
            <a:off x="457200" y="895350"/>
            <a:ext cx="8229600" cy="4114800"/>
          </a:xfrm>
        </p:spPr>
        <p:txBody>
          <a:bodyPr>
            <a:normAutofit/>
          </a:bodyPr>
          <a:lstStyle/>
          <a:p>
            <a:r>
              <a:rPr lang="en-US" sz="1800" dirty="0"/>
              <a:t>The Indian Constitution has established an integrated judicial system with the Supreme Court at the top and the high courts below it.</a:t>
            </a:r>
          </a:p>
          <a:p>
            <a:r>
              <a:rPr lang="en-US" sz="1800" dirty="0"/>
              <a:t>Under a high court (and below the state level), there is a hierarchy of subordinate courts, that is, district courts and other lower courts.</a:t>
            </a:r>
          </a:p>
          <a:p>
            <a:endParaRPr lang="en-US" dirty="0"/>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7D24D21B-7C51-4885-BCD6-4B524F754D77}"/>
              </a:ext>
            </a:extLst>
          </p:cNvPr>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514" y="285750"/>
            <a:ext cx="8229600" cy="841771"/>
          </a:xfrm>
        </p:spPr>
        <p:txBody>
          <a:bodyPr>
            <a:normAutofit/>
          </a:bodyPr>
          <a:lstStyle/>
          <a:p>
            <a:r>
              <a:rPr lang="en-US" b="1" dirty="0"/>
              <a:t>Supreme Court of India</a:t>
            </a:r>
          </a:p>
        </p:txBody>
      </p:sp>
      <p:sp>
        <p:nvSpPr>
          <p:cNvPr id="3" name="Content Placeholder 2"/>
          <p:cNvSpPr>
            <a:spLocks noGrp="1"/>
          </p:cNvSpPr>
          <p:nvPr>
            <p:ph idx="1"/>
          </p:nvPr>
        </p:nvSpPr>
        <p:spPr>
          <a:xfrm>
            <a:off x="457200" y="1047750"/>
            <a:ext cx="8229600" cy="4095750"/>
          </a:xfrm>
        </p:spPr>
        <p:txBody>
          <a:bodyPr>
            <a:normAutofit/>
          </a:bodyPr>
          <a:lstStyle/>
          <a:p>
            <a:r>
              <a:rPr lang="en-US" sz="1800" dirty="0"/>
              <a:t>The Supreme Court of India was inaugurated on January 28, 1950.</a:t>
            </a:r>
          </a:p>
          <a:p>
            <a:r>
              <a:rPr lang="en-US" sz="1800" dirty="0"/>
              <a:t>Articles 124 to 147 in Part V of the Constitution deal with the organisation, independence, jurisdiction, powers, procedures and so on of the Supreme Court.</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A495DA74-9FFD-43D0-8F1E-4DCDE6E24244}"/>
              </a:ext>
            </a:extLst>
          </p:cNvPr>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7333D955-D3F7-40D7-9C45-4DAE9BD8026A}"/>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2" name="Title 1"/>
          <p:cNvSpPr>
            <a:spLocks noGrp="1"/>
          </p:cNvSpPr>
          <p:nvPr>
            <p:ph type="title" idx="4294967295"/>
          </p:nvPr>
        </p:nvSpPr>
        <p:spPr>
          <a:xfrm>
            <a:off x="304800" y="402553"/>
            <a:ext cx="8272463" cy="760413"/>
          </a:xfrm>
        </p:spPr>
        <p:txBody>
          <a:bodyPr>
            <a:noAutofit/>
          </a:bodyPr>
          <a:lstStyle/>
          <a:p>
            <a:r>
              <a:rPr lang="en-US" sz="2000" b="1" cap="none" dirty="0">
                <a:solidFill>
                  <a:schemeClr val="tx1"/>
                </a:solidFill>
              </a:rPr>
              <a:t>Composition</a:t>
            </a:r>
          </a:p>
        </p:txBody>
      </p:sp>
      <p:sp>
        <p:nvSpPr>
          <p:cNvPr id="3" name="Content Placeholder 2"/>
          <p:cNvSpPr>
            <a:spLocks noGrp="1"/>
          </p:cNvSpPr>
          <p:nvPr>
            <p:ph idx="4294967295"/>
          </p:nvPr>
        </p:nvSpPr>
        <p:spPr>
          <a:xfrm>
            <a:off x="304800" y="590550"/>
            <a:ext cx="8458200" cy="3784135"/>
          </a:xfrm>
        </p:spPr>
        <p:txBody>
          <a:bodyPr>
            <a:normAutofit/>
          </a:bodyPr>
          <a:lstStyle/>
          <a:p>
            <a:endParaRPr lang="en-US" sz="1800" dirty="0"/>
          </a:p>
          <a:p>
            <a:r>
              <a:rPr lang="en-US" sz="1800" dirty="0"/>
              <a:t>At present, the Supreme Court consists of thirty-four judges (one chief justice and thirty three other judges).</a:t>
            </a:r>
          </a:p>
          <a:p>
            <a:pPr>
              <a:buNone/>
            </a:pPr>
            <a:endParaRPr lang="en-US" sz="1800" b="1" u="sng" dirty="0"/>
          </a:p>
          <a:p>
            <a:pPr>
              <a:buNone/>
            </a:pPr>
            <a:r>
              <a:rPr lang="en-US" sz="1800" b="1" dirty="0"/>
              <a:t>Appointment of Judges</a:t>
            </a:r>
          </a:p>
          <a:p>
            <a:r>
              <a:rPr lang="en-US" sz="1800" dirty="0"/>
              <a:t>The judges of the Supreme Court are appointed by the president. The chief justice is appointed by the president after consultation with such judges of the Supreme Court and high courts as he deems necessary.</a:t>
            </a:r>
          </a:p>
          <a:p>
            <a:r>
              <a:rPr lang="en-US" sz="1800" dirty="0"/>
              <a:t>The other judges are appointed by president after consultation with the chief justice.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306D8308-E801-48BE-ADC3-3A05ACFA6E8D}"/>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3" name="Content Placeholder 2"/>
          <p:cNvSpPr>
            <a:spLocks noGrp="1"/>
          </p:cNvSpPr>
          <p:nvPr>
            <p:ph idx="4294967295"/>
          </p:nvPr>
        </p:nvSpPr>
        <p:spPr>
          <a:xfrm>
            <a:off x="304800" y="413983"/>
            <a:ext cx="8382000" cy="3810000"/>
          </a:xfrm>
        </p:spPr>
        <p:txBody>
          <a:bodyPr>
            <a:normAutofit/>
          </a:bodyPr>
          <a:lstStyle/>
          <a:p>
            <a:pPr>
              <a:buNone/>
            </a:pPr>
            <a:r>
              <a:rPr lang="en-US" sz="2000" b="1" dirty="0"/>
              <a:t>Qualifications of Judges</a:t>
            </a:r>
          </a:p>
          <a:p>
            <a:r>
              <a:rPr lang="en-US" dirty="0"/>
              <a:t> </a:t>
            </a:r>
            <a:r>
              <a:rPr lang="en-US" sz="1800" dirty="0"/>
              <a:t>A person to be appointed as a judge of the Supreme Court should have the following qualifications: </a:t>
            </a:r>
          </a:p>
          <a:p>
            <a:pPr>
              <a:buNone/>
            </a:pPr>
            <a:r>
              <a:rPr lang="en-US" sz="1800" dirty="0"/>
              <a:t>1. He should be a citizen of India.</a:t>
            </a:r>
          </a:p>
          <a:p>
            <a:pPr>
              <a:buNone/>
            </a:pPr>
            <a:r>
              <a:rPr lang="en-US" sz="1800" dirty="0"/>
              <a:t>2. (a) He should have been a judge of a High Court for five years; or (b) He should have been an advocate of a High Court for ten years; or (c) He should be a distinguished jurist in the opinion of the president.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41FF3109-1158-4BF8-969A-05C2C8FF944F}"/>
              </a:ext>
            </a:extLst>
          </p:cNvPr>
          <p:cNvSpPr>
            <a:spLocks noGrp="1"/>
          </p:cNvSpPr>
          <p:nvPr>
            <p:ph type="sldNum" sz="quarter" idx="12"/>
          </p:nvPr>
        </p:nvSpPr>
        <p:spPr/>
        <p:txBody>
          <a:bodyPr/>
          <a:lstStyle/>
          <a:p>
            <a:fld id="{B6F15528-21DE-4FAA-801E-634DDDAF4B2B}" type="slidenum">
              <a:rPr lang="en-US" smtClean="0"/>
              <a:pPr/>
              <a:t>38</a:t>
            </a:fld>
            <a:endParaRPr lang="en-US" dirty="0"/>
          </a:p>
        </p:txBody>
      </p:sp>
      <p:sp>
        <p:nvSpPr>
          <p:cNvPr id="2" name="Title 1"/>
          <p:cNvSpPr>
            <a:spLocks noGrp="1"/>
          </p:cNvSpPr>
          <p:nvPr>
            <p:ph type="title" idx="4294967295"/>
          </p:nvPr>
        </p:nvSpPr>
        <p:spPr>
          <a:xfrm>
            <a:off x="381000" y="590550"/>
            <a:ext cx="7848600" cy="742950"/>
          </a:xfrm>
        </p:spPr>
        <p:txBody>
          <a:bodyPr>
            <a:normAutofit/>
          </a:bodyPr>
          <a:lstStyle/>
          <a:p>
            <a:r>
              <a:rPr lang="en-US" sz="2800" b="1" cap="none" dirty="0">
                <a:solidFill>
                  <a:schemeClr val="tx1"/>
                </a:solidFill>
              </a:rPr>
              <a:t>Jurisdiction and Powers of Supreme Court</a:t>
            </a:r>
          </a:p>
        </p:txBody>
      </p:sp>
      <p:sp>
        <p:nvSpPr>
          <p:cNvPr id="3" name="Content Placeholder 2"/>
          <p:cNvSpPr>
            <a:spLocks noGrp="1"/>
          </p:cNvSpPr>
          <p:nvPr>
            <p:ph idx="4294967295"/>
          </p:nvPr>
        </p:nvSpPr>
        <p:spPr>
          <a:xfrm>
            <a:off x="358140" y="962025"/>
            <a:ext cx="8557260" cy="4552950"/>
          </a:xfrm>
        </p:spPr>
        <p:txBody>
          <a:bodyPr>
            <a:normAutofit/>
          </a:bodyPr>
          <a:lstStyle/>
          <a:p>
            <a:pPr>
              <a:buNone/>
            </a:pPr>
            <a:r>
              <a:rPr lang="en-US" sz="1600" dirty="0"/>
              <a:t> </a:t>
            </a:r>
            <a:r>
              <a:rPr lang="en-US" sz="2000" dirty="0"/>
              <a:t>The jurisdiction and powers of the Supreme Court can be classified into the following:</a:t>
            </a:r>
          </a:p>
          <a:p>
            <a:pPr>
              <a:buNone/>
            </a:pPr>
            <a:r>
              <a:rPr lang="en-US" sz="1800" b="1" dirty="0"/>
              <a:t>1.Original Jurisdiction</a:t>
            </a:r>
            <a:r>
              <a:rPr lang="en-US" sz="1800" dirty="0"/>
              <a:t>: The Supreme Court decides the disputes between different units of the Indian Federation</a:t>
            </a:r>
          </a:p>
          <a:p>
            <a:pPr>
              <a:buNone/>
            </a:pPr>
            <a:r>
              <a:rPr lang="en-US" sz="1800" b="1" dirty="0"/>
              <a:t>2. Writ Jurisdiction</a:t>
            </a:r>
            <a:r>
              <a:rPr lang="en-US" sz="1600" dirty="0"/>
              <a:t>: </a:t>
            </a:r>
            <a:r>
              <a:rPr lang="en-US" sz="1800" dirty="0"/>
              <a:t>The Supreme Court is empowered to issue writs including habeas corpus, mandamus, prohibition, quo warranto and certiorari for the enforcement of the fundamental rights.</a:t>
            </a:r>
          </a:p>
          <a:p>
            <a:pPr>
              <a:buNone/>
            </a:pPr>
            <a:endParaRPr lang="en-US" sz="3400"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AB4380E0-5E11-4A67-BE0F-34DFD136306F}"/>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3" name="Content Placeholder 2"/>
          <p:cNvSpPr>
            <a:spLocks noGrp="1"/>
          </p:cNvSpPr>
          <p:nvPr>
            <p:ph idx="4294967295"/>
          </p:nvPr>
        </p:nvSpPr>
        <p:spPr>
          <a:xfrm>
            <a:off x="304800" y="209550"/>
            <a:ext cx="8686800" cy="4876800"/>
          </a:xfrm>
        </p:spPr>
        <p:txBody>
          <a:bodyPr>
            <a:normAutofit/>
          </a:bodyPr>
          <a:lstStyle/>
          <a:p>
            <a:pPr>
              <a:buNone/>
            </a:pPr>
            <a:r>
              <a:rPr lang="en-US" sz="2100" b="1" dirty="0"/>
              <a:t>3.</a:t>
            </a:r>
            <a:r>
              <a:rPr lang="en-US" sz="2200" b="1" dirty="0"/>
              <a:t>Appellate Jurisdiction</a:t>
            </a:r>
            <a:r>
              <a:rPr lang="en-US" sz="2200" u="sng" dirty="0"/>
              <a:t>:</a:t>
            </a:r>
            <a:r>
              <a:rPr lang="en-US" sz="2200" dirty="0"/>
              <a:t> The Supreme Court is primarily a court of appeal and hears appeals against the judgments of the lower courts.</a:t>
            </a:r>
          </a:p>
          <a:p>
            <a:pPr>
              <a:buNone/>
            </a:pPr>
            <a:r>
              <a:rPr lang="en-US" sz="2200" dirty="0"/>
              <a:t>4</a:t>
            </a:r>
            <a:r>
              <a:rPr lang="en-US" sz="2200" u="sng" dirty="0"/>
              <a:t>.</a:t>
            </a:r>
            <a:r>
              <a:rPr lang="en-US" sz="2200" b="1" dirty="0"/>
              <a:t>Advisory Jurisdiction</a:t>
            </a:r>
            <a:r>
              <a:rPr lang="en-US" sz="2200" dirty="0"/>
              <a:t>: The Constitution (Article 143) authorizes the president to seek the opinion of the Supreme Court. </a:t>
            </a:r>
          </a:p>
          <a:p>
            <a:pPr>
              <a:buNone/>
            </a:pPr>
            <a:r>
              <a:rPr lang="en-US" sz="2200" b="1" dirty="0"/>
              <a:t>5. A Court of Record: </a:t>
            </a:r>
            <a:r>
              <a:rPr lang="en-US" sz="2200" dirty="0"/>
              <a:t>The judgments, proceedings and acts of the Supreme Court are recorded for perpetual memory and testimony</a:t>
            </a:r>
          </a:p>
          <a:p>
            <a:pPr>
              <a:buNone/>
            </a:pPr>
            <a:r>
              <a:rPr lang="en-US" sz="2200" b="1" dirty="0"/>
              <a:t>6. Power of Judicial Review</a:t>
            </a:r>
            <a:r>
              <a:rPr lang="en-US" sz="2200" u="sng" dirty="0"/>
              <a:t>:</a:t>
            </a:r>
            <a:r>
              <a:rPr lang="en-US" sz="2200" dirty="0"/>
              <a:t> It is the power of the Supreme Court to examine the constitutionality of legislative enactments and executive orders of both the Central and state governments</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Union Executive</a:t>
            </a:r>
          </a:p>
        </p:txBody>
      </p:sp>
      <p:sp>
        <p:nvSpPr>
          <p:cNvPr id="3" name="Content Placeholder 2"/>
          <p:cNvSpPr>
            <a:spLocks noGrp="1"/>
          </p:cNvSpPr>
          <p:nvPr>
            <p:ph idx="1"/>
          </p:nvPr>
        </p:nvSpPr>
        <p:spPr/>
        <p:txBody>
          <a:bodyPr>
            <a:normAutofit/>
          </a:bodyPr>
          <a:lstStyle/>
          <a:p>
            <a:pPr>
              <a:buNone/>
            </a:pPr>
            <a:endParaRPr lang="en-US" b="1" dirty="0"/>
          </a:p>
          <a:p>
            <a:r>
              <a:rPr lang="en-US" sz="2000" dirty="0">
                <a:latin typeface="Times New Roman" panose="02020603050405020304" pitchFamily="18" charset="0"/>
                <a:cs typeface="Times New Roman" panose="02020603050405020304" pitchFamily="18" charset="0"/>
              </a:rPr>
              <a:t>Articles 52 to 78 in Part V of the Constitution deal with the Union executive.</a:t>
            </a:r>
          </a:p>
          <a:p>
            <a:pPr algn="just"/>
            <a:r>
              <a:rPr lang="en-US" sz="2000" dirty="0">
                <a:latin typeface="Times New Roman" panose="02020603050405020304" pitchFamily="18" charset="0"/>
                <a:cs typeface="Times New Roman" panose="02020603050405020304" pitchFamily="18" charset="0"/>
              </a:rPr>
              <a:t>The Union executive consists of the President, the Vice President, the Prime Minister, the council of ministers and the Attorney General of India.</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D15A3850-BBC0-4752-8415-1A617EDF5107}"/>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F16A0AA-DCD0-4B08-8E59-4F20B831D9ED}"/>
              </a:ext>
            </a:extLst>
          </p:cNvPr>
          <p:cNvSpPr>
            <a:spLocks noGrp="1"/>
          </p:cNvSpPr>
          <p:nvPr>
            <p:ph type="ftr" sz="quarter" idx="11"/>
          </p:nvPr>
        </p:nvSpPr>
        <p:spPr/>
        <p:txBody>
          <a:bodyPr/>
          <a:lstStyle/>
          <a:p>
            <a:r>
              <a:rPr lang="en-US"/>
              <a:t>Dept. of CSE, SJCET Palai</a:t>
            </a:r>
          </a:p>
        </p:txBody>
      </p:sp>
      <p:sp>
        <p:nvSpPr>
          <p:cNvPr id="3" name="Slide Number Placeholder 2">
            <a:extLst>
              <a:ext uri="{FF2B5EF4-FFF2-40B4-BE49-F238E27FC236}">
                <a16:creationId xmlns:a16="http://schemas.microsoft.com/office/drawing/2014/main" id="{CBC7FC64-F1A1-421A-974C-0497187F120B}"/>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5" name="TextBox 4">
            <a:extLst>
              <a:ext uri="{FF2B5EF4-FFF2-40B4-BE49-F238E27FC236}">
                <a16:creationId xmlns:a16="http://schemas.microsoft.com/office/drawing/2014/main" id="{185B14FC-723F-4529-8A03-24DA0FCF1E69}"/>
              </a:ext>
            </a:extLst>
          </p:cNvPr>
          <p:cNvSpPr txBox="1"/>
          <p:nvPr/>
        </p:nvSpPr>
        <p:spPr>
          <a:xfrm>
            <a:off x="435894" y="1200150"/>
            <a:ext cx="8272214" cy="2308324"/>
          </a:xfrm>
          <a:prstGeom prst="rect">
            <a:avLst/>
          </a:prstGeom>
          <a:noFill/>
        </p:spPr>
        <p:txBody>
          <a:bodyPr wrap="square">
            <a:spAutoFit/>
          </a:bodyPr>
          <a:lstStyle/>
          <a:p>
            <a:pPr>
              <a:buNone/>
            </a:pPr>
            <a:r>
              <a:rPr lang="en-US" sz="1800" b="1" dirty="0"/>
              <a:t>7. Constitutional Interpretation </a:t>
            </a:r>
            <a:r>
              <a:rPr lang="en-US" sz="1800" dirty="0"/>
              <a:t>: The Supreme Court is the ultimate and final interpreter of the Constitution. It is the guardian of the Constitution and guarantor of the fundamental rights of the citizens.</a:t>
            </a:r>
          </a:p>
          <a:p>
            <a:pPr>
              <a:buNone/>
            </a:pPr>
            <a:endParaRPr lang="en-US" sz="1800" dirty="0"/>
          </a:p>
          <a:p>
            <a:pPr>
              <a:buNone/>
            </a:pPr>
            <a:r>
              <a:rPr lang="en-US" sz="1800" b="1" dirty="0"/>
              <a:t>8. Other Powers</a:t>
            </a:r>
            <a:r>
              <a:rPr lang="en-US" sz="1800" u="sng" dirty="0"/>
              <a:t>: </a:t>
            </a:r>
            <a:r>
              <a:rPr lang="en-US" sz="1800" dirty="0"/>
              <a:t>It decides the disputes regarding the election of the president and the vice-president. It enquires into the conduct and </a:t>
            </a:r>
            <a:r>
              <a:rPr lang="en-US" sz="1800" dirty="0" err="1"/>
              <a:t>behaviour</a:t>
            </a:r>
            <a:r>
              <a:rPr lang="en-US" sz="1800" dirty="0"/>
              <a:t> of the chairman and members of the Union Public Service Commission on a reference made by the president. Its law is binding on all courts in India</a:t>
            </a:r>
          </a:p>
        </p:txBody>
      </p:sp>
    </p:spTree>
    <p:extLst>
      <p:ext uri="{BB962C8B-B14F-4D97-AF65-F5344CB8AC3E}">
        <p14:creationId xmlns:p14="http://schemas.microsoft.com/office/powerpoint/2010/main" val="596999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1D4499A2-0769-4706-A809-41A6D967586B}"/>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2" name="Title 1"/>
          <p:cNvSpPr>
            <a:spLocks noGrp="1"/>
          </p:cNvSpPr>
          <p:nvPr>
            <p:ph type="title" idx="4294967295"/>
          </p:nvPr>
        </p:nvSpPr>
        <p:spPr>
          <a:xfrm>
            <a:off x="420654" y="133350"/>
            <a:ext cx="8229600" cy="819150"/>
          </a:xfrm>
        </p:spPr>
        <p:txBody>
          <a:bodyPr/>
          <a:lstStyle/>
          <a:p>
            <a:r>
              <a:rPr lang="en-US" b="1" cap="none" dirty="0">
                <a:solidFill>
                  <a:schemeClr val="tx1"/>
                </a:solidFill>
              </a:rPr>
              <a:t>Appeal by Special Leave</a:t>
            </a:r>
          </a:p>
        </p:txBody>
      </p:sp>
      <p:sp>
        <p:nvSpPr>
          <p:cNvPr id="3" name="Content Placeholder 2"/>
          <p:cNvSpPr>
            <a:spLocks noGrp="1"/>
          </p:cNvSpPr>
          <p:nvPr>
            <p:ph idx="4294967295"/>
          </p:nvPr>
        </p:nvSpPr>
        <p:spPr>
          <a:xfrm>
            <a:off x="152400" y="209550"/>
            <a:ext cx="8991600" cy="4933950"/>
          </a:xfrm>
        </p:spPr>
        <p:txBody>
          <a:bodyPr>
            <a:normAutofit/>
          </a:bodyPr>
          <a:lstStyle/>
          <a:p>
            <a:r>
              <a:rPr lang="en-US" sz="1800" dirty="0"/>
              <a:t>It is a special power of Supreme court.</a:t>
            </a:r>
          </a:p>
          <a:p>
            <a:r>
              <a:rPr lang="en-US" sz="1800" dirty="0"/>
              <a:t>The Supreme Court is </a:t>
            </a:r>
            <a:r>
              <a:rPr lang="en-US" sz="1800" dirty="0" err="1"/>
              <a:t>authorised</a:t>
            </a:r>
            <a:r>
              <a:rPr lang="en-US" sz="1800" dirty="0"/>
              <a:t> to grant in its discretion special leave to appeal from any </a:t>
            </a:r>
            <a:r>
              <a:rPr lang="en-US" sz="1800" dirty="0" err="1"/>
              <a:t>judgement</a:t>
            </a:r>
            <a:r>
              <a:rPr lang="en-US" sz="1800" dirty="0"/>
              <a:t> in any matter passed by any court or tribunal in the country (except military tribunal and court martial). </a:t>
            </a:r>
          </a:p>
          <a:p>
            <a:pPr>
              <a:buNone/>
            </a:pPr>
            <a:r>
              <a:rPr lang="en-US" sz="1800" b="1" dirty="0"/>
              <a:t>This provision contains the four aspects as under:</a:t>
            </a:r>
          </a:p>
          <a:p>
            <a:pPr>
              <a:buFont typeface="Wingdings" pitchFamily="2" charset="2"/>
              <a:buChar char="Ø"/>
            </a:pPr>
            <a:r>
              <a:rPr lang="en-US" sz="1800" dirty="0"/>
              <a:t>It is a discretionary power and hence, cannot be claimed as a matter of right. </a:t>
            </a:r>
          </a:p>
          <a:p>
            <a:pPr>
              <a:buFont typeface="Wingdings" pitchFamily="2" charset="2"/>
              <a:buChar char="Ø"/>
            </a:pPr>
            <a:r>
              <a:rPr lang="en-US" sz="1800" dirty="0"/>
              <a:t>It can be granted in any </a:t>
            </a:r>
            <a:r>
              <a:rPr lang="en-US" sz="1800" dirty="0" err="1"/>
              <a:t>judgement</a:t>
            </a:r>
            <a:r>
              <a:rPr lang="en-US" sz="1800" dirty="0"/>
              <a:t> whether final or interlocutory. </a:t>
            </a:r>
          </a:p>
          <a:p>
            <a:pPr>
              <a:buFont typeface="Wingdings" pitchFamily="2" charset="2"/>
              <a:buChar char="Ø"/>
            </a:pPr>
            <a:r>
              <a:rPr lang="en-US" sz="1800" dirty="0"/>
              <a:t>It may be related to any matter–constitutional, civil, criminal, income-tax, </a:t>
            </a:r>
            <a:r>
              <a:rPr lang="en-US" sz="1800" dirty="0" err="1"/>
              <a:t>labour</a:t>
            </a:r>
            <a:r>
              <a:rPr lang="en-US" sz="1800" dirty="0"/>
              <a:t>, revenue, advocates, etc.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093B25-94EA-43CF-810F-DEC13E197858}"/>
              </a:ext>
            </a:extLst>
          </p:cNvPr>
          <p:cNvSpPr>
            <a:spLocks noGrp="1"/>
          </p:cNvSpPr>
          <p:nvPr>
            <p:ph type="ftr" sz="quarter" idx="11"/>
          </p:nvPr>
        </p:nvSpPr>
        <p:spPr/>
        <p:txBody>
          <a:bodyPr/>
          <a:lstStyle/>
          <a:p>
            <a:r>
              <a:rPr lang="en-US"/>
              <a:t>Dept. of CSE, SJCET Palai</a:t>
            </a:r>
          </a:p>
        </p:txBody>
      </p:sp>
      <p:sp>
        <p:nvSpPr>
          <p:cNvPr id="3" name="Slide Number Placeholder 2">
            <a:extLst>
              <a:ext uri="{FF2B5EF4-FFF2-40B4-BE49-F238E27FC236}">
                <a16:creationId xmlns:a16="http://schemas.microsoft.com/office/drawing/2014/main" id="{5E99C63A-79F8-48E0-BA0F-71CDDE8371ED}"/>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5" name="TextBox 4">
            <a:extLst>
              <a:ext uri="{FF2B5EF4-FFF2-40B4-BE49-F238E27FC236}">
                <a16:creationId xmlns:a16="http://schemas.microsoft.com/office/drawing/2014/main" id="{D675DF9C-0E99-42BF-A78B-6EB633FEC366}"/>
              </a:ext>
            </a:extLst>
          </p:cNvPr>
          <p:cNvSpPr txBox="1"/>
          <p:nvPr/>
        </p:nvSpPr>
        <p:spPr>
          <a:xfrm>
            <a:off x="609600" y="1047750"/>
            <a:ext cx="8229600" cy="1477328"/>
          </a:xfrm>
          <a:prstGeom prst="rect">
            <a:avLst/>
          </a:prstGeom>
          <a:noFill/>
        </p:spPr>
        <p:txBody>
          <a:bodyPr wrap="square">
            <a:spAutoFit/>
          </a:bodyPr>
          <a:lstStyle/>
          <a:p>
            <a:pPr>
              <a:buFont typeface="Wingdings" pitchFamily="2" charset="2"/>
              <a:buChar char="Ø"/>
            </a:pPr>
            <a:r>
              <a:rPr lang="en-US" sz="1800" dirty="0"/>
              <a:t>It can be granted against any court or tribunal and not necessarily against a high court (of course, except a military court). </a:t>
            </a:r>
          </a:p>
          <a:p>
            <a:endParaRPr lang="en-US" sz="1800" dirty="0"/>
          </a:p>
          <a:p>
            <a:pPr>
              <a:buFont typeface="Wingdings" pitchFamily="2" charset="2"/>
              <a:buChar char="Ø"/>
            </a:pPr>
            <a:r>
              <a:rPr lang="en-US" sz="1800" dirty="0"/>
              <a:t>Thus, the scope of this provision is very wide and it vests the Supreme Court with a plenary jurisdiction to hear appeals</a:t>
            </a:r>
            <a:r>
              <a:rPr lang="en-US" sz="1800" b="1" dirty="0"/>
              <a:t>. </a:t>
            </a:r>
          </a:p>
        </p:txBody>
      </p:sp>
    </p:spTree>
    <p:extLst>
      <p:ext uri="{BB962C8B-B14F-4D97-AF65-F5344CB8AC3E}">
        <p14:creationId xmlns:p14="http://schemas.microsoft.com/office/powerpoint/2010/main" val="2341154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90550"/>
            <a:ext cx="8077200" cy="514350"/>
          </a:xfrm>
        </p:spPr>
        <p:txBody>
          <a:bodyPr>
            <a:normAutofit/>
          </a:bodyPr>
          <a:lstStyle/>
          <a:p>
            <a:r>
              <a:rPr lang="en-US" b="1" dirty="0"/>
              <a:t>The President</a:t>
            </a:r>
          </a:p>
        </p:txBody>
      </p:sp>
      <p:sp>
        <p:nvSpPr>
          <p:cNvPr id="3" name="Content Placeholder 2"/>
          <p:cNvSpPr>
            <a:spLocks noGrp="1"/>
          </p:cNvSpPr>
          <p:nvPr>
            <p:ph idx="1"/>
          </p:nvPr>
        </p:nvSpPr>
        <p:spPr>
          <a:xfrm>
            <a:off x="457200" y="1104900"/>
            <a:ext cx="8458200" cy="4038600"/>
          </a:xfrm>
        </p:spPr>
        <p:txBody>
          <a:bodyPr>
            <a:normAutofit/>
          </a:bodyPr>
          <a:lstStyle/>
          <a:p>
            <a:r>
              <a:rPr lang="en-US" sz="1400" dirty="0">
                <a:latin typeface="Times New Roman" panose="02020603050405020304" pitchFamily="18" charset="0"/>
                <a:cs typeface="Times New Roman" panose="02020603050405020304" pitchFamily="18" charset="0"/>
              </a:rPr>
              <a:t>The President is the head of the Indian State. </a:t>
            </a:r>
          </a:p>
          <a:p>
            <a:r>
              <a:rPr lang="en-US" sz="1400" dirty="0">
                <a:latin typeface="Times New Roman" panose="02020603050405020304" pitchFamily="18" charset="0"/>
                <a:cs typeface="Times New Roman" panose="02020603050405020304" pitchFamily="18" charset="0"/>
              </a:rPr>
              <a:t>He is the first citizen of India and acts as the symbol of unity, integrity and solidarity of the nation.</a:t>
            </a:r>
          </a:p>
          <a:p>
            <a:pPr>
              <a:buNone/>
            </a:pPr>
            <a:r>
              <a:rPr lang="en-US" sz="1400" b="1" u="sng" dirty="0">
                <a:latin typeface="Times New Roman" panose="02020603050405020304" pitchFamily="18" charset="0"/>
                <a:cs typeface="Times New Roman" panose="02020603050405020304" pitchFamily="18" charset="0"/>
              </a:rPr>
              <a:t>ELECTION OF THE PRESIDENT</a:t>
            </a:r>
          </a:p>
          <a:p>
            <a:r>
              <a:rPr lang="en-US" sz="1400" dirty="0">
                <a:latin typeface="Times New Roman" panose="02020603050405020304" pitchFamily="18" charset="0"/>
                <a:cs typeface="Times New Roman" panose="02020603050405020304" pitchFamily="18" charset="0"/>
              </a:rPr>
              <a:t>The President is elected not directly by the people but by members of electoral college consisting of:</a:t>
            </a:r>
          </a:p>
          <a:p>
            <a:pPr lvl="1">
              <a:buNone/>
            </a:pPr>
            <a:r>
              <a:rPr lang="en-US" sz="1250" dirty="0">
                <a:latin typeface="Times New Roman" panose="02020603050405020304" pitchFamily="18" charset="0"/>
                <a:cs typeface="Times New Roman" panose="02020603050405020304" pitchFamily="18" charset="0"/>
              </a:rPr>
              <a:t> 1. </a:t>
            </a:r>
            <a:r>
              <a:rPr lang="en-US" sz="1400" dirty="0">
                <a:latin typeface="Times New Roman" panose="02020603050405020304" pitchFamily="18" charset="0"/>
                <a:cs typeface="Times New Roman" panose="02020603050405020304" pitchFamily="18" charset="0"/>
              </a:rPr>
              <a:t>The elected members of both the Houses of Parliament.</a:t>
            </a:r>
          </a:p>
          <a:p>
            <a:pPr lvl="1">
              <a:buNone/>
            </a:pPr>
            <a:r>
              <a:rPr lang="en-US" sz="1400" dirty="0">
                <a:latin typeface="Times New Roman" panose="02020603050405020304" pitchFamily="18" charset="0"/>
                <a:cs typeface="Times New Roman" panose="02020603050405020304" pitchFamily="18" charset="0"/>
              </a:rPr>
              <a:t>2.  The elected members of the legislative assemblies of the states.</a:t>
            </a:r>
          </a:p>
          <a:p>
            <a:pPr lvl="1">
              <a:buNone/>
            </a:pPr>
            <a:r>
              <a:rPr lang="en-US" sz="1400" dirty="0">
                <a:latin typeface="Times New Roman" panose="02020603050405020304" pitchFamily="18" charset="0"/>
                <a:cs typeface="Times New Roman" panose="02020603050405020304" pitchFamily="18" charset="0"/>
              </a:rPr>
              <a:t>3.  The elected members of the legislative assemblies of the Union Territories of Delhi and </a:t>
            </a:r>
            <a:r>
              <a:rPr lang="en-US" sz="1400" dirty="0" err="1">
                <a:latin typeface="Times New Roman" panose="02020603050405020304" pitchFamily="18" charset="0"/>
                <a:cs typeface="Times New Roman" panose="02020603050405020304" pitchFamily="18" charset="0"/>
              </a:rPr>
              <a:t>Puducherry</a:t>
            </a:r>
            <a:r>
              <a:rPr lang="en-US" sz="1400" dirty="0">
                <a:latin typeface="Times New Roman" panose="02020603050405020304" pitchFamily="18" charset="0"/>
                <a:cs typeface="Times New Roman" panose="02020603050405020304" pitchFamily="18" charset="0"/>
              </a:rPr>
              <a:t>.</a:t>
            </a:r>
          </a:p>
          <a:p>
            <a:r>
              <a:rPr lang="en-US" sz="1400" b="1" i="1" u="sng" dirty="0">
                <a:latin typeface="Times New Roman" panose="02020603050405020304" pitchFamily="18" charset="0"/>
                <a:cs typeface="Times New Roman" panose="02020603050405020304" pitchFamily="18" charset="0"/>
              </a:rPr>
              <a:t>Veto power</a:t>
            </a:r>
            <a:r>
              <a:rPr lang="en-US" sz="1400" dirty="0">
                <a:latin typeface="Times New Roman" panose="02020603050405020304" pitchFamily="18" charset="0"/>
                <a:cs typeface="Times New Roman" panose="02020603050405020304" pitchFamily="18" charset="0"/>
              </a:rPr>
              <a:t>: A bill passed by the Parliament can become an act only if it receives the assent of the President.</a:t>
            </a:r>
          </a:p>
        </p:txBody>
      </p:sp>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0C464464-CFA3-4F8A-B095-13A158BBFEBD}"/>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6CADDCCF-CCE2-4547-B5A2-C21AC9061FEA}"/>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3" name="Content Placeholder 2"/>
          <p:cNvSpPr>
            <a:spLocks noGrp="1"/>
          </p:cNvSpPr>
          <p:nvPr>
            <p:ph idx="4294967295"/>
          </p:nvPr>
        </p:nvSpPr>
        <p:spPr>
          <a:xfrm>
            <a:off x="381000" y="742950"/>
            <a:ext cx="8305800" cy="4400550"/>
          </a:xfrm>
        </p:spPr>
        <p:txBody>
          <a:bodyPr>
            <a:normAutofit/>
          </a:bodyPr>
          <a:lstStyle/>
          <a:p>
            <a:r>
              <a:rPr lang="en-US" b="1" dirty="0"/>
              <a:t> </a:t>
            </a:r>
            <a:r>
              <a:rPr lang="en-US" sz="1400" dirty="0">
                <a:latin typeface="Times New Roman" panose="02020603050405020304" pitchFamily="18" charset="0"/>
                <a:cs typeface="Times New Roman" panose="02020603050405020304" pitchFamily="18" charset="0"/>
              </a:rPr>
              <a:t>A person to be eligible for election as President should fulfill the following qualifications: </a:t>
            </a:r>
          </a:p>
          <a:p>
            <a:pPr marL="757350" lvl="1" indent="-514350">
              <a:buAutoNum type="arabicPeriod"/>
            </a:pPr>
            <a:r>
              <a:rPr lang="en-US" sz="1400" dirty="0">
                <a:latin typeface="Times New Roman" panose="02020603050405020304" pitchFamily="18" charset="0"/>
                <a:cs typeface="Times New Roman" panose="02020603050405020304" pitchFamily="18" charset="0"/>
              </a:rPr>
              <a:t>He should be a citizen of India. </a:t>
            </a:r>
          </a:p>
          <a:p>
            <a:pPr marL="757350" lvl="1" indent="-514350">
              <a:buAutoNum type="arabicPeriod"/>
            </a:pPr>
            <a:r>
              <a:rPr lang="en-US" sz="1400" dirty="0">
                <a:latin typeface="Times New Roman" panose="02020603050405020304" pitchFamily="18" charset="0"/>
                <a:cs typeface="Times New Roman" panose="02020603050405020304" pitchFamily="18" charset="0"/>
              </a:rPr>
              <a:t>He should have completed 35 years of age.</a:t>
            </a:r>
          </a:p>
          <a:p>
            <a:pPr marL="757350" lvl="1" indent="-514350">
              <a:buAutoNum type="arabicPeriod"/>
            </a:pPr>
            <a:r>
              <a:rPr lang="en-US" sz="1400" dirty="0">
                <a:latin typeface="Times New Roman" panose="02020603050405020304" pitchFamily="18" charset="0"/>
                <a:cs typeface="Times New Roman" panose="02020603050405020304" pitchFamily="18" charset="0"/>
              </a:rPr>
              <a:t>He should be qualified for election as a member of the </a:t>
            </a:r>
            <a:r>
              <a:rPr lang="en-US" sz="1400" dirty="0" err="1">
                <a:latin typeface="Times New Roman" panose="02020603050405020304" pitchFamily="18" charset="0"/>
                <a:cs typeface="Times New Roman" panose="02020603050405020304" pitchFamily="18" charset="0"/>
              </a:rPr>
              <a:t>Lok</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Sabha</a:t>
            </a:r>
            <a:r>
              <a:rPr lang="en-US" sz="1400" dirty="0">
                <a:latin typeface="Times New Roman" panose="02020603050405020304" pitchFamily="18" charset="0"/>
                <a:cs typeface="Times New Roman" panose="02020603050405020304" pitchFamily="18" charset="0"/>
              </a:rPr>
              <a:t>.</a:t>
            </a:r>
          </a:p>
          <a:p>
            <a:pPr marL="757350" lvl="1" indent="-514350">
              <a:buAutoNum type="arabicPeriod"/>
            </a:pPr>
            <a:r>
              <a:rPr lang="en-US" sz="1400" dirty="0">
                <a:latin typeface="Times New Roman" panose="02020603050405020304" pitchFamily="18" charset="0"/>
                <a:cs typeface="Times New Roman" panose="02020603050405020304" pitchFamily="18" charset="0"/>
              </a:rPr>
              <a:t>He should not hold any office of profit under the Union government or any state government or any local authority or any other public authority.</a:t>
            </a:r>
          </a:p>
          <a:p>
            <a:pPr marL="514350" indent="-514350">
              <a:buNone/>
            </a:pPr>
            <a:r>
              <a:rPr lang="en-US" sz="1400" u="sng" dirty="0">
                <a:latin typeface="Times New Roman" panose="02020603050405020304" pitchFamily="18" charset="0"/>
                <a:cs typeface="Times New Roman" panose="02020603050405020304" pitchFamily="18" charset="0"/>
              </a:rPr>
              <a:t>Note:</a:t>
            </a:r>
          </a:p>
          <a:p>
            <a:pPr>
              <a:buFont typeface="Wingdings" pitchFamily="2" charset="2"/>
              <a:buChar char="ü"/>
            </a:pPr>
            <a:r>
              <a:rPr lang="en-US" sz="1400" dirty="0">
                <a:latin typeface="Times New Roman" panose="02020603050405020304" pitchFamily="18" charset="0"/>
                <a:cs typeface="Times New Roman" panose="02020603050405020304" pitchFamily="18" charset="0"/>
              </a:rPr>
              <a:t> First president of India: Dr. Rajendra Prasad. No person except Dr. Rajendra Prasad  has occupied the office for two terms. </a:t>
            </a:r>
          </a:p>
          <a:p>
            <a:pPr>
              <a:buFont typeface="Wingdings" pitchFamily="2" charset="2"/>
              <a:buChar char="ü"/>
            </a:pPr>
            <a:r>
              <a:rPr lang="en-US" sz="1400" dirty="0">
                <a:latin typeface="Times New Roman" panose="02020603050405020304" pitchFamily="18" charset="0"/>
                <a:cs typeface="Times New Roman" panose="02020603050405020304" pitchFamily="18" charset="0"/>
              </a:rPr>
              <a:t> Currently, we have Ram </a:t>
            </a:r>
            <a:r>
              <a:rPr lang="en-US" sz="1400" dirty="0" err="1">
                <a:latin typeface="Times New Roman" panose="02020603050405020304" pitchFamily="18" charset="0"/>
                <a:cs typeface="Times New Roman" panose="02020603050405020304" pitchFamily="18" charset="0"/>
              </a:rPr>
              <a:t>Nath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Kovind</a:t>
            </a:r>
            <a:r>
              <a:rPr lang="en-US" sz="1400" dirty="0">
                <a:latin typeface="Times New Roman" panose="02020603050405020304" pitchFamily="18" charset="0"/>
                <a:cs typeface="Times New Roman" panose="02020603050405020304" pitchFamily="18" charset="0"/>
              </a:rPr>
              <a:t> as the 15</a:t>
            </a:r>
            <a:r>
              <a:rPr lang="en-US" sz="1400" baseline="30000" dirty="0">
                <a:latin typeface="Times New Roman" panose="02020603050405020304" pitchFamily="18" charset="0"/>
                <a:cs typeface="Times New Roman" panose="02020603050405020304" pitchFamily="18" charset="0"/>
              </a:rPr>
              <a:t>th</a:t>
            </a:r>
            <a:r>
              <a:rPr lang="en-US" sz="1400" dirty="0">
                <a:latin typeface="Times New Roman" panose="02020603050405020304" pitchFamily="18" charset="0"/>
                <a:cs typeface="Times New Roman" panose="02020603050405020304" pitchFamily="18" charset="0"/>
              </a:rPr>
              <a:t> president of India. </a:t>
            </a:r>
          </a:p>
        </p:txBody>
      </p:sp>
      <p:sp>
        <p:nvSpPr>
          <p:cNvPr id="2" name="Title 1"/>
          <p:cNvSpPr>
            <a:spLocks noGrp="1"/>
          </p:cNvSpPr>
          <p:nvPr>
            <p:ph type="title" idx="4294967295"/>
          </p:nvPr>
        </p:nvSpPr>
        <p:spPr>
          <a:xfrm>
            <a:off x="435894" y="693738"/>
            <a:ext cx="8708106" cy="666750"/>
          </a:xfrm>
        </p:spPr>
        <p:txBody>
          <a:bodyPr>
            <a:normAutofit/>
          </a:bodyPr>
          <a:lstStyle/>
          <a:p>
            <a:r>
              <a:rPr lang="en-US" sz="2000" b="1" cap="none" dirty="0">
                <a:solidFill>
                  <a:schemeClr val="tx1"/>
                </a:solidFill>
              </a:rPr>
              <a:t>Qualifications for Election as President </a:t>
            </a:r>
            <a:r>
              <a:rPr lang="en-US" sz="3200" b="1" cap="none" dirty="0"/>
              <a:t>of India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2" name="Slide Number Placeholder 1">
            <a:extLst>
              <a:ext uri="{FF2B5EF4-FFF2-40B4-BE49-F238E27FC236}">
                <a16:creationId xmlns:a16="http://schemas.microsoft.com/office/drawing/2014/main" id="{437DAD02-46B3-44CC-89CF-589830F13575}"/>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3" name="Content Placeholder 2"/>
          <p:cNvSpPr>
            <a:spLocks noGrp="1"/>
          </p:cNvSpPr>
          <p:nvPr>
            <p:ph idx="4294967295"/>
          </p:nvPr>
        </p:nvSpPr>
        <p:spPr>
          <a:xfrm>
            <a:off x="304800" y="0"/>
            <a:ext cx="8534400" cy="5143500"/>
          </a:xfrm>
        </p:spPr>
        <p:txBody>
          <a:bodyPr>
            <a:normAutofit/>
          </a:bodyPr>
          <a:lstStyle/>
          <a:p>
            <a:pPr>
              <a:buNone/>
            </a:pPr>
            <a:endParaRPr lang="en-US" sz="3600" b="1" u="sng" dirty="0"/>
          </a:p>
          <a:p>
            <a:pPr>
              <a:buNone/>
            </a:pPr>
            <a:r>
              <a:rPr lang="en-US" sz="2000" b="1" dirty="0"/>
              <a:t>Term of President’s Office</a:t>
            </a:r>
          </a:p>
          <a:p>
            <a:r>
              <a:rPr lang="en-US" sz="2000" dirty="0"/>
              <a:t>The President holds office for a term of five years</a:t>
            </a:r>
          </a:p>
          <a:p>
            <a:r>
              <a:rPr lang="en-US" sz="2000" dirty="0"/>
              <a:t>He can resign from his office at any time by addressing the resignation letter to the Vice President. </a:t>
            </a:r>
          </a:p>
          <a:p>
            <a:r>
              <a:rPr lang="en-US" sz="2000" dirty="0"/>
              <a:t>Further, he can also be removed from the office before completion of his term by the process of impeachment.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DF0D41A-4A33-45B9-BAAA-19FECCDAB952}"/>
              </a:ext>
            </a:extLst>
          </p:cNvPr>
          <p:cNvSpPr>
            <a:spLocks noGrp="1"/>
          </p:cNvSpPr>
          <p:nvPr>
            <p:ph type="ftr" sz="quarter" idx="11"/>
          </p:nvPr>
        </p:nvSpPr>
        <p:spPr/>
        <p:txBody>
          <a:bodyPr/>
          <a:lstStyle/>
          <a:p>
            <a:r>
              <a:rPr lang="en-US"/>
              <a:t>Dept. of CSE, SJCET Palai</a:t>
            </a:r>
          </a:p>
        </p:txBody>
      </p:sp>
      <p:sp>
        <p:nvSpPr>
          <p:cNvPr id="3" name="Slide Number Placeholder 2">
            <a:extLst>
              <a:ext uri="{FF2B5EF4-FFF2-40B4-BE49-F238E27FC236}">
                <a16:creationId xmlns:a16="http://schemas.microsoft.com/office/drawing/2014/main" id="{D87035A9-DCCC-427D-805E-B214385553C4}"/>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5" name="TextBox 4">
            <a:extLst>
              <a:ext uri="{FF2B5EF4-FFF2-40B4-BE49-F238E27FC236}">
                <a16:creationId xmlns:a16="http://schemas.microsoft.com/office/drawing/2014/main" id="{6B229BD0-D926-4622-ACC4-EE857F9AB3EE}"/>
              </a:ext>
            </a:extLst>
          </p:cNvPr>
          <p:cNvSpPr txBox="1"/>
          <p:nvPr/>
        </p:nvSpPr>
        <p:spPr>
          <a:xfrm>
            <a:off x="304800" y="632041"/>
            <a:ext cx="8077200" cy="3831818"/>
          </a:xfrm>
          <a:prstGeom prst="rect">
            <a:avLst/>
          </a:prstGeom>
          <a:noFill/>
        </p:spPr>
        <p:txBody>
          <a:bodyPr wrap="square">
            <a:spAutoFit/>
          </a:bodyPr>
          <a:lstStyle/>
          <a:p>
            <a:pPr>
              <a:buNone/>
            </a:pPr>
            <a:r>
              <a:rPr lang="en-US" sz="1800" b="1" dirty="0"/>
              <a:t>Impeachment of President</a:t>
            </a:r>
          </a:p>
          <a:p>
            <a:pPr>
              <a:buNone/>
            </a:pPr>
            <a:endParaRPr lang="en-US" sz="1800" b="1" u="sng" dirty="0"/>
          </a:p>
          <a:p>
            <a:pPr marL="285750" indent="-285750">
              <a:lnSpc>
                <a:spcPct val="150000"/>
              </a:lnSpc>
              <a:buFont typeface="Arial" panose="020B0604020202020204" pitchFamily="34" charset="0"/>
              <a:buChar char="•"/>
            </a:pPr>
            <a:r>
              <a:rPr lang="en-US" sz="1800" dirty="0"/>
              <a:t>The President can be removed from office by a process of impeachment.</a:t>
            </a:r>
          </a:p>
          <a:p>
            <a:pPr marL="285750" indent="-285750">
              <a:lnSpc>
                <a:spcPct val="150000"/>
              </a:lnSpc>
              <a:buFont typeface="Arial" panose="020B0604020202020204" pitchFamily="34" charset="0"/>
              <a:buChar char="•"/>
            </a:pPr>
            <a:r>
              <a:rPr lang="en-US" sz="1800" dirty="0"/>
              <a:t> The impeachment charges can be initiated by either House of Parliament. </a:t>
            </a:r>
          </a:p>
          <a:p>
            <a:pPr marL="285750" indent="-285750">
              <a:lnSpc>
                <a:spcPct val="150000"/>
              </a:lnSpc>
              <a:buFont typeface="Arial" panose="020B0604020202020204" pitchFamily="34" charset="0"/>
              <a:buChar char="•"/>
            </a:pPr>
            <a:r>
              <a:rPr lang="en-US" sz="1800" dirty="0"/>
              <a:t>These charges should be signed by one-fourth members of the House and a 14 days’ notice should be given to the President.</a:t>
            </a:r>
          </a:p>
          <a:p>
            <a:pPr marL="285750" indent="-285750">
              <a:lnSpc>
                <a:spcPct val="150000"/>
              </a:lnSpc>
              <a:buFont typeface="Arial" panose="020B0604020202020204" pitchFamily="34" charset="0"/>
              <a:buChar char="•"/>
            </a:pPr>
            <a:r>
              <a:rPr lang="en-US" sz="1800" dirty="0"/>
              <a:t> After the impeachment resolution is passed by a majority of two-thirds of the total membership of both Houses, then the President stands removed from his office from the date on which the resolution is so passed.</a:t>
            </a:r>
          </a:p>
          <a:p>
            <a:endParaRPr lang="en-US" dirty="0"/>
          </a:p>
        </p:txBody>
      </p:sp>
    </p:spTree>
    <p:extLst>
      <p:ext uri="{BB962C8B-B14F-4D97-AF65-F5344CB8AC3E}">
        <p14:creationId xmlns:p14="http://schemas.microsoft.com/office/powerpoint/2010/main" val="735476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CSE, SJCET Palai</a:t>
            </a:r>
          </a:p>
        </p:txBody>
      </p:sp>
      <p:sp>
        <p:nvSpPr>
          <p:cNvPr id="5" name="Slide Number Placeholder 4">
            <a:extLst>
              <a:ext uri="{FF2B5EF4-FFF2-40B4-BE49-F238E27FC236}">
                <a16:creationId xmlns:a16="http://schemas.microsoft.com/office/drawing/2014/main" id="{9B556344-C05B-4388-94D8-813143C1B951}"/>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2" name="Title 1"/>
          <p:cNvSpPr>
            <a:spLocks noGrp="1"/>
          </p:cNvSpPr>
          <p:nvPr>
            <p:ph type="title" idx="4294967295"/>
          </p:nvPr>
        </p:nvSpPr>
        <p:spPr>
          <a:xfrm>
            <a:off x="533400" y="666750"/>
            <a:ext cx="8610600" cy="666750"/>
          </a:xfrm>
        </p:spPr>
        <p:txBody>
          <a:bodyPr>
            <a:normAutofit/>
          </a:bodyPr>
          <a:lstStyle/>
          <a:p>
            <a:r>
              <a:rPr lang="en-US" sz="2400" cap="none" dirty="0">
                <a:solidFill>
                  <a:schemeClr val="tx1"/>
                </a:solidFill>
              </a:rPr>
              <a:t>Powers and Functions of the President</a:t>
            </a:r>
          </a:p>
        </p:txBody>
      </p:sp>
      <p:sp>
        <p:nvSpPr>
          <p:cNvPr id="3" name="Content Placeholder 2"/>
          <p:cNvSpPr>
            <a:spLocks noGrp="1"/>
          </p:cNvSpPr>
          <p:nvPr>
            <p:ph idx="4294967295"/>
          </p:nvPr>
        </p:nvSpPr>
        <p:spPr>
          <a:xfrm>
            <a:off x="518160" y="1429353"/>
            <a:ext cx="8610600" cy="3308350"/>
          </a:xfrm>
        </p:spPr>
        <p:txBody>
          <a:bodyPr>
            <a:normAutofit fontScale="55000" lnSpcReduction="20000"/>
          </a:bodyPr>
          <a:lstStyle/>
          <a:p>
            <a:pPr marL="342900" indent="-342900">
              <a:lnSpc>
                <a:spcPct val="160000"/>
              </a:lnSpc>
              <a:buFont typeface="+mj-lt"/>
              <a:buAutoNum type="arabicPeriod"/>
            </a:pPr>
            <a:r>
              <a:rPr lang="en-US" sz="2900" b="1" u="sng" dirty="0">
                <a:latin typeface="Times New Roman" panose="02020603050405020304" pitchFamily="18" charset="0"/>
                <a:cs typeface="Times New Roman" panose="02020603050405020304" pitchFamily="18" charset="0"/>
              </a:rPr>
              <a:t>Executive powers</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He appoints the prime minister and the other ministers, attorney general of India, the chief election commissioner, administers the union territories</a:t>
            </a:r>
            <a:r>
              <a:rPr lang="en-US" sz="2900" b="1" dirty="0">
                <a:latin typeface="Times New Roman" panose="02020603050405020304" pitchFamily="18" charset="0"/>
                <a:cs typeface="Times New Roman" panose="02020603050405020304" pitchFamily="18" charset="0"/>
              </a:rPr>
              <a:t>. </a:t>
            </a:r>
          </a:p>
          <a:p>
            <a:pPr marL="342900" indent="-342900">
              <a:lnSpc>
                <a:spcPct val="160000"/>
              </a:lnSpc>
              <a:buFont typeface="+mj-lt"/>
              <a:buAutoNum type="arabicPeriod"/>
            </a:pPr>
            <a:r>
              <a:rPr lang="en-US" sz="2900" b="1" u="sng" dirty="0">
                <a:latin typeface="Times New Roman" panose="02020603050405020304" pitchFamily="18" charset="0"/>
                <a:cs typeface="Times New Roman" panose="02020603050405020304" pitchFamily="18" charset="0"/>
              </a:rPr>
              <a:t>Legislative powers</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He can summon the Parliament and dissolve the Lok Sabha and can hold Joint sessions of both houses. He nominates 12 members of the </a:t>
            </a:r>
            <a:r>
              <a:rPr lang="en-US" sz="2900" dirty="0" err="1">
                <a:latin typeface="Times New Roman" panose="02020603050405020304" pitchFamily="18" charset="0"/>
                <a:cs typeface="Times New Roman" panose="02020603050405020304" pitchFamily="18" charset="0"/>
              </a:rPr>
              <a:t>Rajya</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Sabha</a:t>
            </a:r>
            <a:r>
              <a:rPr lang="en-US" sz="2900" dirty="0">
                <a:latin typeface="Times New Roman" panose="02020603050405020304" pitchFamily="18" charset="0"/>
                <a:cs typeface="Times New Roman" panose="02020603050405020304" pitchFamily="18" charset="0"/>
              </a:rPr>
              <a:t> (Various fields) and nominate two members to the </a:t>
            </a:r>
            <a:r>
              <a:rPr lang="en-US" sz="2900" dirty="0" err="1">
                <a:latin typeface="Times New Roman" panose="02020603050405020304" pitchFamily="18" charset="0"/>
                <a:cs typeface="Times New Roman" panose="02020603050405020304" pitchFamily="18" charset="0"/>
              </a:rPr>
              <a:t>Lok</a:t>
            </a:r>
            <a:r>
              <a:rPr lang="en-US" sz="2900" dirty="0">
                <a:latin typeface="Times New Roman" panose="02020603050405020304" pitchFamily="18" charset="0"/>
                <a:cs typeface="Times New Roman" panose="02020603050405020304" pitchFamily="18" charset="0"/>
              </a:rPr>
              <a:t> </a:t>
            </a:r>
            <a:r>
              <a:rPr lang="en-US" sz="2900" dirty="0" err="1">
                <a:latin typeface="Times New Roman" panose="02020603050405020304" pitchFamily="18" charset="0"/>
                <a:cs typeface="Times New Roman" panose="02020603050405020304" pitchFamily="18" charset="0"/>
              </a:rPr>
              <a:t>Sabha</a:t>
            </a:r>
            <a:r>
              <a:rPr lang="en-US" sz="2900" dirty="0">
                <a:latin typeface="Times New Roman" panose="02020603050405020304" pitchFamily="18" charset="0"/>
                <a:cs typeface="Times New Roman" panose="02020603050405020304" pitchFamily="18" charset="0"/>
              </a:rPr>
              <a:t> from the Anglo-Indian Community</a:t>
            </a:r>
          </a:p>
          <a:p>
            <a:pPr marL="342900" indent="-342900">
              <a:lnSpc>
                <a:spcPct val="160000"/>
              </a:lnSpc>
              <a:buFont typeface="+mj-lt"/>
              <a:buAutoNum type="arabicPeriod"/>
            </a:pPr>
            <a:r>
              <a:rPr lang="en-US" sz="2900" b="1" u="sng" dirty="0">
                <a:latin typeface="Times New Roman" panose="02020603050405020304" pitchFamily="18" charset="0"/>
                <a:cs typeface="Times New Roman" panose="02020603050405020304" pitchFamily="18" charset="0"/>
              </a:rPr>
              <a:t>Financial powers</a:t>
            </a:r>
            <a:r>
              <a:rPr lang="en-US" sz="2900" b="1" dirty="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He constitutes a finance commission after every five years and make advances out of the contingency fund</a:t>
            </a:r>
          </a:p>
          <a:p>
            <a:pPr>
              <a:buNone/>
            </a:pPr>
            <a:r>
              <a:rPr lang="en-US" b="1" dirty="0"/>
              <a:t> </a:t>
            </a:r>
          </a:p>
        </p:txBody>
      </p:sp>
    </p:spTree>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Dividend</Template>
  <TotalTime>1055</TotalTime>
  <Words>3550</Words>
  <Application>Microsoft Office PowerPoint</Application>
  <PresentationFormat>On-screen Show (16:9)</PresentationFormat>
  <Paragraphs>283</Paragraphs>
  <Slides>42</Slides>
  <Notes>1</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Dividend</vt:lpstr>
      <vt:lpstr>Module – 3    The Machinery of the Union Government</vt:lpstr>
      <vt:lpstr>UNION EXECUTIVE PARLIAMENT UNION JUDICIARY</vt:lpstr>
      <vt:lpstr>UNION EXECUTIVE</vt:lpstr>
      <vt:lpstr>The Union Executive</vt:lpstr>
      <vt:lpstr>The President</vt:lpstr>
      <vt:lpstr>Qualifications for Election as President of India</vt:lpstr>
      <vt:lpstr>PowerPoint Presentation</vt:lpstr>
      <vt:lpstr>PowerPoint Presentation</vt:lpstr>
      <vt:lpstr>Powers and Functions of the President</vt:lpstr>
      <vt:lpstr>PowerPoint Presentation</vt:lpstr>
      <vt:lpstr>The Vice-President</vt:lpstr>
      <vt:lpstr>PowerPoint Presentation</vt:lpstr>
      <vt:lpstr>PowerPoint Presentation</vt:lpstr>
      <vt:lpstr>Powers and Functions of Vice President</vt:lpstr>
      <vt:lpstr>The Prime Minister</vt:lpstr>
      <vt:lpstr>Powers and Functions of  the Prime Minister  (Art 78)</vt:lpstr>
      <vt:lpstr>PowerPoint Presentation</vt:lpstr>
      <vt:lpstr>PowerPoint Presentation</vt:lpstr>
      <vt:lpstr>Council of Ministers</vt:lpstr>
      <vt:lpstr>Role</vt:lpstr>
      <vt:lpstr>Attorney General of India</vt:lpstr>
      <vt:lpstr>Duties and Functions of AG</vt:lpstr>
      <vt:lpstr>PARLIAMENT</vt:lpstr>
      <vt:lpstr>The Parliament</vt:lpstr>
      <vt:lpstr>PowerPoint Presentation</vt:lpstr>
      <vt:lpstr> Rajya Sabha (Upper House)</vt:lpstr>
      <vt:lpstr> Lok Sabha (Lower House)</vt:lpstr>
      <vt:lpstr> MEMBERSHIP OF PARLIAMENT  (Rajya Sabha &amp; Lok Sabha)</vt:lpstr>
      <vt:lpstr>Disqualifications</vt:lpstr>
      <vt:lpstr>PowerPoint Presentation</vt:lpstr>
      <vt:lpstr>FUNCTIONS OF PARLIAMENT</vt:lpstr>
      <vt:lpstr>PowerPoint Presentation</vt:lpstr>
      <vt:lpstr>UNION JUDICIARY</vt:lpstr>
      <vt:lpstr>Union Judiciary </vt:lpstr>
      <vt:lpstr>Supreme Court of India</vt:lpstr>
      <vt:lpstr>Composition</vt:lpstr>
      <vt:lpstr>PowerPoint Presentation</vt:lpstr>
      <vt:lpstr>Jurisdiction and Powers of Supreme Court</vt:lpstr>
      <vt:lpstr>PowerPoint Presentation</vt:lpstr>
      <vt:lpstr>PowerPoint Presentation</vt:lpstr>
      <vt:lpstr>Appeal by Special Leave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3 The Union Executive,                      The Parliament &amp; Union Judiciary</dc:title>
  <dc:creator>HX</dc:creator>
  <cp:lastModifiedBy>akhil ka</cp:lastModifiedBy>
  <cp:revision>120</cp:revision>
  <dcterms:created xsi:type="dcterms:W3CDTF">2006-08-16T00:00:00Z</dcterms:created>
  <dcterms:modified xsi:type="dcterms:W3CDTF">2023-06-18T06:06:38Z</dcterms:modified>
</cp:coreProperties>
</file>