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256" r:id="rId5"/>
    <p:sldId id="314"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C615CE-CE60-4177-8D36-E6C1E89820AA}" v="15" dt="2021-06-09T03:08:52.969"/>
    <p1510:client id="{A54F964B-9019-4035-905E-8BBE3C33695D}" v="1" dt="2021-05-26T03:58:15.2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p:cViewPr varScale="1">
        <p:scale>
          <a:sx n="121" d="100"/>
          <a:sy n="121" d="100"/>
        </p:scale>
        <p:origin x="136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 Jacob" userId="S::sona.prc19cs046@providence.edu.in::491642b6-7018-4133-a231-01117f8dd2c1" providerId="AD" clId="Web-{A54F964B-9019-4035-905E-8BBE3C33695D}"/>
    <pc:docChg chg="modSld">
      <pc:chgData name="Sona Jacob" userId="S::sona.prc19cs046@providence.edu.in::491642b6-7018-4133-a231-01117f8dd2c1" providerId="AD" clId="Web-{A54F964B-9019-4035-905E-8BBE3C33695D}" dt="2021-05-26T03:58:15.236" v="0"/>
      <pc:docMkLst>
        <pc:docMk/>
      </pc:docMkLst>
      <pc:sldChg chg="addSp">
        <pc:chgData name="Sona Jacob" userId="S::sona.prc19cs046@providence.edu.in::491642b6-7018-4133-a231-01117f8dd2c1" providerId="AD" clId="Web-{A54F964B-9019-4035-905E-8BBE3C33695D}" dt="2021-05-26T03:58:15.236" v="0"/>
        <pc:sldMkLst>
          <pc:docMk/>
          <pc:sldMk cId="0" sldId="268"/>
        </pc:sldMkLst>
        <pc:spChg chg="add">
          <ac:chgData name="Sona Jacob" userId="S::sona.prc19cs046@providence.edu.in::491642b6-7018-4133-a231-01117f8dd2c1" providerId="AD" clId="Web-{A54F964B-9019-4035-905E-8BBE3C33695D}" dt="2021-05-26T03:58:15.236" v="0"/>
          <ac:spMkLst>
            <pc:docMk/>
            <pc:sldMk cId="0" sldId="268"/>
            <ac:spMk id="4" creationId="{9119963A-93C5-49F8-A382-CC408B5C5697}"/>
          </ac:spMkLst>
        </pc:spChg>
      </pc:sldChg>
    </pc:docChg>
  </pc:docChgLst>
  <pc:docChgLst>
    <pc:chgData name="Renju Varghese" userId="S::renju.v@providence.edu.in::c6fc0244-1c00-47bd-92f1-e56f01b751db" providerId="AD" clId="Web-{A2C615CE-CE60-4177-8D36-E6C1E89820AA}"/>
    <pc:docChg chg="modSld">
      <pc:chgData name="Renju Varghese" userId="S::renju.v@providence.edu.in::c6fc0244-1c00-47bd-92f1-e56f01b751db" providerId="AD" clId="Web-{A2C615CE-CE60-4177-8D36-E6C1E89820AA}" dt="2021-06-09T03:08:50.422" v="13" actId="20577"/>
      <pc:docMkLst>
        <pc:docMk/>
      </pc:docMkLst>
      <pc:sldChg chg="modSp">
        <pc:chgData name="Renju Varghese" userId="S::renju.v@providence.edu.in::c6fc0244-1c00-47bd-92f1-e56f01b751db" providerId="AD" clId="Web-{A2C615CE-CE60-4177-8D36-E6C1E89820AA}" dt="2021-06-09T03:08:50.422" v="13" actId="20577"/>
        <pc:sldMkLst>
          <pc:docMk/>
          <pc:sldMk cId="0" sldId="278"/>
        </pc:sldMkLst>
        <pc:spChg chg="mod">
          <ac:chgData name="Renju Varghese" userId="S::renju.v@providence.edu.in::c6fc0244-1c00-47bd-92f1-e56f01b751db" providerId="AD" clId="Web-{A2C615CE-CE60-4177-8D36-E6C1E89820AA}" dt="2021-06-09T03:08:50.422" v="13" actId="20577"/>
          <ac:spMkLst>
            <pc:docMk/>
            <pc:sldMk cId="0" sldId="27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7A0693-9F0B-49DD-B1FD-44F1F4908706}" type="datetimeFigureOut">
              <a:rPr lang="en-US" smtClean="0"/>
              <a:t>6/8/2021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09E725-3CDD-4FBA-A83A-CB059A7B00C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1470025"/>
          </a:xfrm>
        </p:spPr>
        <p:txBody>
          <a:bodyPr/>
          <a:lstStyle/>
          <a:p>
            <a:br>
              <a:rPr lang="en-US" dirty="0"/>
            </a:br>
            <a:r>
              <a:rPr lang="en-US" dirty="0"/>
              <a:t> </a:t>
            </a:r>
            <a:r>
              <a:rPr lang="en-US" b="1" dirty="0"/>
              <a:t>Module: 2 	</a:t>
            </a:r>
          </a:p>
        </p:txBody>
      </p:sp>
      <p:sp>
        <p:nvSpPr>
          <p:cNvPr id="3" name="Subtitle 2"/>
          <p:cNvSpPr>
            <a:spLocks noGrp="1"/>
          </p:cNvSpPr>
          <p:nvPr>
            <p:ph type="subTitle" idx="1"/>
          </p:nvPr>
        </p:nvSpPr>
        <p:spPr>
          <a:xfrm>
            <a:off x="1447800" y="3124200"/>
            <a:ext cx="6400800" cy="1752600"/>
          </a:xfrm>
        </p:spPr>
        <p:txBody>
          <a:bodyPr>
            <a:normAutofit fontScale="62500" lnSpcReduction="20000"/>
          </a:bodyPr>
          <a:lstStyle/>
          <a:p>
            <a:pPr algn="just"/>
            <a:r>
              <a:rPr lang="en-US" b="1" dirty="0">
                <a:solidFill>
                  <a:srgbClr val="C00000"/>
                </a:solidFill>
              </a:rPr>
              <a:t>Syllabus: </a:t>
            </a:r>
            <a:r>
              <a:rPr lang="en-IN" dirty="0"/>
              <a:t>Register transfer logic: inter register transfer – arithmetic, logic and shift micro operations. Processor logic design: - processor organization – Arithmetic logic unit - design of arithmetic circuit - design of logic circuit - Design of arithmetic logic unit - status register – design of shifter - processor unit – design of accumulator. </a:t>
            </a:r>
            <a:r>
              <a:rPr lang="en-US" b="1" dirty="0">
                <a:solidFill>
                  <a:srgbClr val="C00000"/>
                </a:solidFill>
              </a:rPr>
              <a:t>	</a:t>
            </a:r>
          </a:p>
          <a:p>
            <a:endParaRPr lang="en-US" dirty="0">
              <a:solidFill>
                <a:srgbClr val="C00000"/>
              </a:solidFill>
            </a:endParaRPr>
          </a:p>
        </p:txBody>
      </p:sp>
      <p:sp>
        <p:nvSpPr>
          <p:cNvPr id="5" name="Rectangle 4"/>
          <p:cNvSpPr/>
          <p:nvPr/>
        </p:nvSpPr>
        <p:spPr>
          <a:xfrm>
            <a:off x="381000" y="1066800"/>
            <a:ext cx="8229600" cy="954107"/>
          </a:xfrm>
          <a:prstGeom prst="rect">
            <a:avLst/>
          </a:prstGeom>
        </p:spPr>
        <p:txBody>
          <a:bodyPr wrap="square">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CC0000"/>
                </a:solidFill>
                <a:latin typeface="Britannic Bold" pitchFamily="34" charset="0"/>
              </a:rPr>
              <a:t>CST 202</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CC0000"/>
                </a:solidFill>
                <a:latin typeface="Britannic Bold" pitchFamily="34" charset="0"/>
              </a:rPr>
              <a:t>Computer Organization and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81600"/>
          </a:xfrm>
        </p:spPr>
        <p:txBody>
          <a:bodyPr>
            <a:normAutofit/>
          </a:bodyPr>
          <a:lstStyle/>
          <a:p>
            <a:r>
              <a:rPr lang="en-US" sz="2400" dirty="0"/>
              <a:t>Information transfer from one register to another is described by a replacement operator: A ← B. </a:t>
            </a:r>
          </a:p>
          <a:p>
            <a:pPr>
              <a:buNone/>
            </a:pPr>
            <a:endParaRPr lang="en-US" sz="2400" dirty="0"/>
          </a:p>
          <a:p>
            <a:r>
              <a:rPr lang="en-US" sz="2400" dirty="0"/>
              <a:t>This statement denotes a transfer of the content of register B into register A and this transfer happens in one clock cycle. </a:t>
            </a:r>
          </a:p>
          <a:p>
            <a:pPr>
              <a:buNone/>
            </a:pPr>
            <a:endParaRPr lang="en-US" sz="2400" dirty="0"/>
          </a:p>
          <a:p>
            <a:r>
              <a:rPr lang="en-US" sz="2400" dirty="0"/>
              <a:t>After the operation, the content of the B (source) does not change. </a:t>
            </a:r>
          </a:p>
          <a:p>
            <a:pPr>
              <a:buNone/>
            </a:pPr>
            <a:endParaRPr lang="en-US" sz="2400" dirty="0"/>
          </a:p>
          <a:p>
            <a:r>
              <a:rPr lang="en-US" sz="2400" dirty="0"/>
              <a:t>The content of the A (destination) will be lost and replaced by the new data transferred from B.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42963" y="3124200"/>
            <a:ext cx="7458075" cy="3124200"/>
          </a:xfrm>
          <a:prstGeom prst="rect">
            <a:avLst/>
          </a:prstGeom>
          <a:noFill/>
          <a:ln w="9525">
            <a:noFill/>
            <a:miter lim="800000"/>
            <a:headEnd/>
            <a:tailEnd/>
          </a:ln>
          <a:effectLst/>
        </p:spPr>
      </p:pic>
      <p:sp>
        <p:nvSpPr>
          <p:cNvPr id="6" name="Rectangle 5"/>
          <p:cNvSpPr/>
          <p:nvPr/>
        </p:nvSpPr>
        <p:spPr>
          <a:xfrm>
            <a:off x="762000" y="2514600"/>
            <a:ext cx="7239000" cy="830997"/>
          </a:xfrm>
          <a:prstGeom prst="rect">
            <a:avLst/>
          </a:prstGeom>
        </p:spPr>
        <p:txBody>
          <a:bodyPr wrap="square">
            <a:spAutoFit/>
          </a:bodyPr>
          <a:lstStyle/>
          <a:p>
            <a:r>
              <a:rPr lang="en-US" sz="2400" dirty="0"/>
              <a:t>Hardware implementation of a controlled transfer: </a:t>
            </a:r>
          </a:p>
          <a:p>
            <a:r>
              <a:rPr lang="en-US" sz="2400" b="1" i="1" dirty="0"/>
              <a:t>x’T1: A ← B </a:t>
            </a:r>
            <a:r>
              <a:rPr lang="en-US" sz="2400" dirty="0"/>
              <a:t>is as follows :-</a:t>
            </a:r>
          </a:p>
        </p:txBody>
      </p:sp>
      <p:sp>
        <p:nvSpPr>
          <p:cNvPr id="7" name="Rectangle 6"/>
          <p:cNvSpPr/>
          <p:nvPr/>
        </p:nvSpPr>
        <p:spPr>
          <a:xfrm>
            <a:off x="685800" y="457200"/>
            <a:ext cx="8153400" cy="1938992"/>
          </a:xfrm>
          <a:prstGeom prst="rect">
            <a:avLst/>
          </a:prstGeom>
        </p:spPr>
        <p:txBody>
          <a:bodyPr wrap="square">
            <a:spAutoFit/>
          </a:bodyPr>
          <a:lstStyle/>
          <a:p>
            <a:pPr>
              <a:buNone/>
            </a:pPr>
            <a:endParaRPr lang="en-US" sz="2000" b="1" dirty="0"/>
          </a:p>
          <a:p>
            <a:pPr>
              <a:buFont typeface="Arial" pitchFamily="34" charset="0"/>
              <a:buChar char="•"/>
            </a:pPr>
            <a:r>
              <a:rPr lang="en-US" sz="2000" b="1" dirty="0">
                <a:solidFill>
                  <a:srgbClr val="FF0000"/>
                </a:solidFill>
              </a:rPr>
              <a:t>Conditional transfer occurs only under a control condition</a:t>
            </a:r>
            <a:r>
              <a:rPr lang="en-US" sz="2000" dirty="0"/>
              <a:t>: Representation of a (conditional) transfer </a:t>
            </a:r>
            <a:r>
              <a:rPr lang="en-US" sz="2000" b="1" dirty="0"/>
              <a:t>x’T1: A ← B</a:t>
            </a:r>
            <a:r>
              <a:rPr lang="en-US" sz="2000" dirty="0"/>
              <a:t>. </a:t>
            </a:r>
          </a:p>
          <a:p>
            <a:pPr>
              <a:buFont typeface="Arial" pitchFamily="34" charset="0"/>
              <a:buChar char="•"/>
            </a:pPr>
            <a:r>
              <a:rPr lang="en-US" sz="2000" dirty="0"/>
              <a:t> A binary condition (x’T1 equals to 0 or 1) determines when the transfer occurs. </a:t>
            </a:r>
          </a:p>
          <a:p>
            <a:pPr>
              <a:buFont typeface="Arial" pitchFamily="34" charset="0"/>
              <a:buChar char="•"/>
            </a:pPr>
            <a:r>
              <a:rPr lang="en-US" sz="2000" dirty="0"/>
              <a:t>In this the content of B is transferred into A only if x is 0 and T1 is 1.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r>
              <a:rPr lang="en-US" sz="2400" dirty="0"/>
              <a:t>Destination register receives information from two sources but not at the same time </a:t>
            </a:r>
          </a:p>
          <a:p>
            <a:r>
              <a:rPr lang="en-US" sz="2400" dirty="0"/>
              <a:t>T1 : C ← A </a:t>
            </a:r>
          </a:p>
          <a:p>
            <a:r>
              <a:rPr lang="en-US" sz="2400" dirty="0"/>
              <a:t>T2 : C ← B </a:t>
            </a:r>
          </a:p>
          <a:p>
            <a:r>
              <a:rPr lang="en-US" sz="2400" dirty="0"/>
              <a:t>The connection of two source register to the same destination register cannot be done directly, but requires a multiplexer circuit to select between two possible paths. </a:t>
            </a:r>
          </a:p>
        </p:txBody>
      </p:sp>
      <p:pic>
        <p:nvPicPr>
          <p:cNvPr id="10242" name="Picture 2"/>
          <p:cNvPicPr>
            <a:picLocks noChangeAspect="1" noChangeArrowheads="1"/>
          </p:cNvPicPr>
          <p:nvPr/>
        </p:nvPicPr>
        <p:blipFill>
          <a:blip r:embed="rId2"/>
          <a:srcRect/>
          <a:stretch>
            <a:fillRect/>
          </a:stretch>
        </p:blipFill>
        <p:spPr bwMode="auto">
          <a:xfrm>
            <a:off x="1981200" y="3200400"/>
            <a:ext cx="6210300" cy="3657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Grp="1" noChangeAspect="1" noChangeArrowheads="1"/>
          </p:cNvPicPr>
          <p:nvPr>
            <p:ph idx="1"/>
          </p:nvPr>
        </p:nvPicPr>
        <p:blipFill>
          <a:blip r:embed="rId2"/>
          <a:srcRect/>
          <a:stretch>
            <a:fillRect/>
          </a:stretch>
        </p:blipFill>
        <p:spPr bwMode="auto">
          <a:xfrm>
            <a:off x="762000" y="1600200"/>
            <a:ext cx="8382000" cy="3733800"/>
          </a:xfrm>
          <a:prstGeom prst="rect">
            <a:avLst/>
          </a:prstGeom>
          <a:noFill/>
          <a:ln w="9525">
            <a:noFill/>
            <a:miter lim="800000"/>
            <a:headEnd/>
            <a:tailEnd/>
          </a:ln>
          <a:effectLst/>
        </p:spPr>
      </p:pic>
      <p:sp>
        <p:nvSpPr>
          <p:cNvPr id="6" name="TextBox 5"/>
          <p:cNvSpPr txBox="1"/>
          <p:nvPr/>
        </p:nvSpPr>
        <p:spPr>
          <a:xfrm>
            <a:off x="838200" y="685800"/>
            <a:ext cx="7162800" cy="523220"/>
          </a:xfrm>
          <a:prstGeom prst="rect">
            <a:avLst/>
          </a:prstGeom>
          <a:noFill/>
        </p:spPr>
        <p:txBody>
          <a:bodyPr wrap="square" rtlCol="0">
            <a:spAutoFit/>
          </a:bodyPr>
          <a:lstStyle/>
          <a:p>
            <a:r>
              <a:rPr lang="en-US" sz="2800" u="sng" dirty="0">
                <a:solidFill>
                  <a:srgbClr val="C00000"/>
                </a:solidFill>
              </a:rPr>
              <a:t>Basic symbols of Register Transfer Logic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600" u="sng" dirty="0">
                <a:solidFill>
                  <a:srgbClr val="C00000"/>
                </a:solidFill>
              </a:rPr>
              <a:t>Bus transfer </a:t>
            </a:r>
          </a:p>
        </p:txBody>
      </p:sp>
      <p:sp>
        <p:nvSpPr>
          <p:cNvPr id="3" name="Content Placeholder 2"/>
          <p:cNvSpPr>
            <a:spLocks noGrp="1"/>
          </p:cNvSpPr>
          <p:nvPr>
            <p:ph idx="1"/>
          </p:nvPr>
        </p:nvSpPr>
        <p:spPr>
          <a:xfrm>
            <a:off x="457200" y="838200"/>
            <a:ext cx="8686800" cy="4525963"/>
          </a:xfrm>
        </p:spPr>
        <p:txBody>
          <a:bodyPr>
            <a:noAutofit/>
          </a:bodyPr>
          <a:lstStyle/>
          <a:p>
            <a:r>
              <a:rPr lang="en-US" sz="2200" dirty="0"/>
              <a:t>Paths must be provided to transfer information from one register to another in a digital computer</a:t>
            </a:r>
          </a:p>
          <a:p>
            <a:pPr>
              <a:buNone/>
            </a:pPr>
            <a:endParaRPr lang="en-US" sz="2200" dirty="0"/>
          </a:p>
          <a:p>
            <a:r>
              <a:rPr lang="en-US" sz="2200" dirty="0"/>
              <a:t>Efficient scheme is </a:t>
            </a:r>
            <a:r>
              <a:rPr lang="en-US" sz="2200" dirty="0">
                <a:solidFill>
                  <a:srgbClr val="C00000"/>
                </a:solidFill>
              </a:rPr>
              <a:t>common bus system. </a:t>
            </a:r>
          </a:p>
          <a:p>
            <a:pPr>
              <a:buNone/>
            </a:pPr>
            <a:endParaRPr lang="en-US" sz="2200" dirty="0">
              <a:solidFill>
                <a:srgbClr val="C00000"/>
              </a:solidFill>
            </a:endParaRPr>
          </a:p>
          <a:p>
            <a:r>
              <a:rPr lang="en-US" sz="2200" dirty="0">
                <a:solidFill>
                  <a:srgbClr val="C00000"/>
                </a:solidFill>
              </a:rPr>
              <a:t>Bus structure  </a:t>
            </a:r>
            <a:r>
              <a:rPr lang="en-US" sz="2200" dirty="0"/>
              <a:t>-a set of common lines, one for each bit of a register, through which binary information is transferred one at a time. </a:t>
            </a:r>
          </a:p>
          <a:p>
            <a:pPr>
              <a:buNone/>
            </a:pPr>
            <a:endParaRPr lang="en-US" sz="2200" dirty="0"/>
          </a:p>
          <a:p>
            <a:r>
              <a:rPr lang="en-US" sz="2200" dirty="0"/>
              <a:t>Control signals determine which register is selected by the bus during each particular register transfer. </a:t>
            </a:r>
          </a:p>
          <a:p>
            <a:pPr>
              <a:buNone/>
            </a:pPr>
            <a:endParaRPr lang="en-US" sz="2200" dirty="0"/>
          </a:p>
          <a:p>
            <a:r>
              <a:rPr lang="en-US" sz="2200" dirty="0"/>
              <a:t>Done using </a:t>
            </a:r>
            <a:r>
              <a:rPr lang="en-US" sz="2200" dirty="0">
                <a:solidFill>
                  <a:srgbClr val="C00000"/>
                </a:solidFill>
              </a:rPr>
              <a:t>multiplexers</a:t>
            </a:r>
            <a:r>
              <a:rPr lang="en-US" sz="2200" dirty="0"/>
              <a:t>. </a:t>
            </a:r>
          </a:p>
          <a:p>
            <a:pPr>
              <a:buNone/>
            </a:pPr>
            <a:endParaRPr lang="en-US" sz="2200" dirty="0"/>
          </a:p>
          <a:p>
            <a:r>
              <a:rPr lang="en-US" sz="2200" dirty="0"/>
              <a:t>The multiplexers select the source register whose binary information is then placed on the bus. </a:t>
            </a:r>
            <a:endParaRPr lang="en-US" sz="2200" dirty="0">
              <a:solidFill>
                <a:srgbClr val="C00000"/>
              </a:solidFill>
            </a:endParaRPr>
          </a:p>
        </p:txBody>
      </p:sp>
      <p:sp>
        <p:nvSpPr>
          <p:cNvPr id="4" name="TextBox 3">
            <a:extLst>
              <a:ext uri="{FF2B5EF4-FFF2-40B4-BE49-F238E27FC236}">
                <a16:creationId xmlns:a16="http://schemas.microsoft.com/office/drawing/2014/main" id="{9119963A-93C5-49F8-A382-CC408B5C5697}"/>
              </a:ext>
            </a:extLst>
          </p:cNvPr>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533400" y="228600"/>
            <a:ext cx="7705725" cy="4257675"/>
          </a:xfrm>
          <a:prstGeom prst="rect">
            <a:avLst/>
          </a:prstGeom>
          <a:noFill/>
          <a:ln w="9525">
            <a:noFill/>
            <a:miter lim="800000"/>
            <a:headEnd/>
            <a:tailEnd/>
          </a:ln>
          <a:effectLst/>
        </p:spPr>
      </p:pic>
      <p:sp>
        <p:nvSpPr>
          <p:cNvPr id="5" name="Rectangle 4"/>
          <p:cNvSpPr/>
          <p:nvPr/>
        </p:nvSpPr>
        <p:spPr>
          <a:xfrm>
            <a:off x="685800" y="4876800"/>
            <a:ext cx="8229600" cy="1631216"/>
          </a:xfrm>
          <a:prstGeom prst="rect">
            <a:avLst/>
          </a:prstGeom>
        </p:spPr>
        <p:txBody>
          <a:bodyPr wrap="square">
            <a:spAutoFit/>
          </a:bodyPr>
          <a:lstStyle/>
          <a:p>
            <a:pPr>
              <a:buFont typeface="Wingdings" pitchFamily="2" charset="2"/>
              <a:buChar char="Ø"/>
            </a:pPr>
            <a:r>
              <a:rPr lang="en-US" sz="2000" dirty="0"/>
              <a:t>Here, bits in the same significant position in each register are connected to the data inputs of one multiplexer to form one line of the bus. </a:t>
            </a:r>
          </a:p>
          <a:p>
            <a:pPr>
              <a:buFont typeface="Wingdings" pitchFamily="2" charset="2"/>
              <a:buChar char="Ø"/>
            </a:pPr>
            <a:r>
              <a:rPr lang="en-US" sz="2000" dirty="0"/>
              <a:t>MUX 0 multiplexes the four 0 bits of the registers,</a:t>
            </a:r>
          </a:p>
          <a:p>
            <a:pPr>
              <a:buFont typeface="Wingdings" pitchFamily="2" charset="2"/>
              <a:buChar char="Ø"/>
            </a:pPr>
            <a:r>
              <a:rPr lang="en-US" sz="2000" dirty="0"/>
              <a:t>MUX 1 multiplexes the four 1 bits of the registers, and similarly for the other two bits.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solidFill>
                  <a:srgbClr val="C00000"/>
                </a:solidFill>
              </a:rPr>
              <a:t>Memory Transfer </a:t>
            </a:r>
          </a:p>
        </p:txBody>
      </p:sp>
      <p:sp>
        <p:nvSpPr>
          <p:cNvPr id="3" name="Content Placeholder 2"/>
          <p:cNvSpPr>
            <a:spLocks noGrp="1"/>
          </p:cNvSpPr>
          <p:nvPr>
            <p:ph idx="1"/>
          </p:nvPr>
        </p:nvSpPr>
        <p:spPr/>
        <p:txBody>
          <a:bodyPr>
            <a:normAutofit fontScale="70000" lnSpcReduction="20000"/>
          </a:bodyPr>
          <a:lstStyle/>
          <a:p>
            <a:pPr>
              <a:buNone/>
            </a:pPr>
            <a:r>
              <a:rPr lang="en-US" dirty="0">
                <a:solidFill>
                  <a:srgbClr val="C00000"/>
                </a:solidFill>
              </a:rPr>
              <a:t>1. </a:t>
            </a:r>
            <a:r>
              <a:rPr lang="en-US" u="sng" dirty="0">
                <a:solidFill>
                  <a:srgbClr val="C00000"/>
                </a:solidFill>
              </a:rPr>
              <a:t>Read operation :</a:t>
            </a:r>
            <a:r>
              <a:rPr lang="en-US" dirty="0">
                <a:solidFill>
                  <a:srgbClr val="C00000"/>
                </a:solidFill>
              </a:rPr>
              <a:t> </a:t>
            </a:r>
            <a:r>
              <a:rPr lang="en-US" dirty="0"/>
              <a:t>Transfer of information from a memory word to the outside environment</a:t>
            </a:r>
          </a:p>
          <a:p>
            <a:pPr>
              <a:buNone/>
            </a:pPr>
            <a:r>
              <a:rPr lang="en-US" dirty="0"/>
              <a:t>     </a:t>
            </a:r>
            <a:r>
              <a:rPr lang="en-US" b="1" dirty="0"/>
              <a:t>Read: MDR←M</a:t>
            </a:r>
          </a:p>
          <a:p>
            <a:pPr>
              <a:buNone/>
            </a:pPr>
            <a:r>
              <a:rPr lang="en-US" dirty="0"/>
              <a:t>(transfer from the selected memory register M into MDR (memory data register))</a:t>
            </a:r>
            <a:endParaRPr lang="en-US" b="1" dirty="0"/>
          </a:p>
          <a:p>
            <a:pPr>
              <a:buNone/>
            </a:pPr>
            <a:endParaRPr lang="en-US" u="sng" dirty="0">
              <a:solidFill>
                <a:srgbClr val="C00000"/>
              </a:solidFill>
            </a:endParaRPr>
          </a:p>
          <a:p>
            <a:pPr>
              <a:buNone/>
            </a:pPr>
            <a:r>
              <a:rPr lang="en-US" dirty="0">
                <a:solidFill>
                  <a:srgbClr val="C00000"/>
                </a:solidFill>
              </a:rPr>
              <a:t>2. </a:t>
            </a:r>
            <a:r>
              <a:rPr lang="en-US" u="sng" dirty="0">
                <a:solidFill>
                  <a:srgbClr val="C00000"/>
                </a:solidFill>
              </a:rPr>
              <a:t>Write operation: </a:t>
            </a:r>
            <a:r>
              <a:rPr lang="en-US" dirty="0"/>
              <a:t> Transfer of new information to be stored into the memory </a:t>
            </a:r>
          </a:p>
          <a:p>
            <a:pPr>
              <a:buNone/>
            </a:pPr>
            <a:r>
              <a:rPr lang="en-US" dirty="0"/>
              <a:t>    </a:t>
            </a:r>
            <a:r>
              <a:rPr lang="en-US" b="1" dirty="0"/>
              <a:t>Write: M ← MDR  </a:t>
            </a:r>
          </a:p>
          <a:p>
            <a:pPr>
              <a:buNone/>
            </a:pPr>
            <a:r>
              <a:rPr lang="en-US" dirty="0"/>
              <a:t>(transfer from MDR to the selected memory register M)</a:t>
            </a:r>
          </a:p>
          <a:p>
            <a:pPr>
              <a:buNone/>
            </a:pPr>
            <a:endParaRPr lang="en-US" b="1" dirty="0">
              <a:solidFill>
                <a:srgbClr val="C00000"/>
              </a:solidFill>
            </a:endParaRPr>
          </a:p>
          <a:p>
            <a:pPr>
              <a:buNone/>
            </a:pPr>
            <a:r>
              <a:rPr lang="en-US" b="1" dirty="0">
                <a:solidFill>
                  <a:srgbClr val="C00000"/>
                </a:solidFill>
              </a:rPr>
              <a:t>Note:</a:t>
            </a:r>
          </a:p>
          <a:p>
            <a:pPr>
              <a:buNone/>
            </a:pPr>
            <a:r>
              <a:rPr lang="en-US" dirty="0">
                <a:solidFill>
                  <a:srgbClr val="C00000"/>
                </a:solidFill>
              </a:rPr>
              <a:t>M-&gt;</a:t>
            </a:r>
            <a:r>
              <a:rPr lang="en-US" dirty="0"/>
              <a:t> a memory word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8229600" cy="4525963"/>
          </a:xfrm>
        </p:spPr>
        <p:txBody>
          <a:bodyPr>
            <a:noAutofit/>
          </a:bodyPr>
          <a:lstStyle/>
          <a:p>
            <a:r>
              <a:rPr lang="en-US" sz="2400" dirty="0"/>
              <a:t>Consider a memory unit that receives the address from a register, called the </a:t>
            </a:r>
            <a:r>
              <a:rPr lang="en-US" sz="2400" b="1" dirty="0"/>
              <a:t>address register</a:t>
            </a:r>
            <a:r>
              <a:rPr lang="en-US" sz="2400" dirty="0"/>
              <a:t>, symbolized by </a:t>
            </a:r>
            <a:r>
              <a:rPr lang="en-US" sz="2400" b="1" dirty="0"/>
              <a:t>AR</a:t>
            </a:r>
            <a:r>
              <a:rPr lang="en-US" sz="2400" dirty="0"/>
              <a:t>.</a:t>
            </a:r>
          </a:p>
          <a:p>
            <a:r>
              <a:rPr lang="en-US" sz="2400" dirty="0"/>
              <a:t> The data are transferred to another register, called the </a:t>
            </a:r>
            <a:r>
              <a:rPr lang="en-US" sz="2400" b="1" dirty="0"/>
              <a:t>data register, </a:t>
            </a:r>
            <a:r>
              <a:rPr lang="en-US" sz="2400" dirty="0"/>
              <a:t>symbolized by </a:t>
            </a:r>
            <a:r>
              <a:rPr lang="en-US" sz="2400" b="1" dirty="0"/>
              <a:t>DR</a:t>
            </a:r>
            <a:r>
              <a:rPr lang="en-US" sz="2400" dirty="0"/>
              <a:t>. </a:t>
            </a:r>
          </a:p>
          <a:p>
            <a:r>
              <a:rPr lang="en-US" sz="2400" dirty="0"/>
              <a:t>The memory read operation can be stated as follows: </a:t>
            </a:r>
          </a:p>
          <a:p>
            <a:pPr>
              <a:buNone/>
            </a:pPr>
            <a:r>
              <a:rPr lang="en-US" sz="2400" dirty="0"/>
              <a:t>			</a:t>
            </a:r>
            <a:r>
              <a:rPr lang="en-US" sz="2400" dirty="0">
                <a:solidFill>
                  <a:srgbClr val="C00000"/>
                </a:solidFill>
              </a:rPr>
              <a:t>Read: DR ← M [AR] </a:t>
            </a:r>
          </a:p>
          <a:p>
            <a:r>
              <a:rPr lang="en-US" sz="2400" dirty="0"/>
              <a:t>This causes a transfer of information into DR from the memory word M selected by the address in AR. </a:t>
            </a:r>
          </a:p>
          <a:p>
            <a:r>
              <a:rPr lang="en-US" sz="2400" dirty="0"/>
              <a:t>The memory write operation transfers the content of a register R1 to a memory word M selected by the address in address AR. </a:t>
            </a:r>
          </a:p>
          <a:p>
            <a:r>
              <a:rPr lang="en-US" sz="2400" dirty="0"/>
              <a:t>The notation is: </a:t>
            </a:r>
          </a:p>
          <a:p>
            <a:pPr>
              <a:buNone/>
            </a:pPr>
            <a:r>
              <a:rPr lang="en-US" sz="2400" dirty="0"/>
              <a:t>			</a:t>
            </a:r>
            <a:r>
              <a:rPr lang="en-US" sz="2400" dirty="0">
                <a:solidFill>
                  <a:srgbClr val="C00000"/>
                </a:solidFill>
              </a:rPr>
              <a:t>Write: M [AR] ← R1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1219200" y="914400"/>
            <a:ext cx="6477000" cy="5648325"/>
          </a:xfrm>
          <a:prstGeom prst="rect">
            <a:avLst/>
          </a:prstGeom>
          <a:noFill/>
          <a:ln w="9525">
            <a:noFill/>
            <a:miter lim="800000"/>
            <a:headEnd/>
            <a:tailEnd/>
          </a:ln>
          <a:effectLst/>
        </p:spPr>
      </p:pic>
      <p:sp>
        <p:nvSpPr>
          <p:cNvPr id="5" name="Rectangle 4"/>
          <p:cNvSpPr/>
          <p:nvPr/>
        </p:nvSpPr>
        <p:spPr>
          <a:xfrm>
            <a:off x="304800" y="457200"/>
            <a:ext cx="8839200" cy="523220"/>
          </a:xfrm>
          <a:prstGeom prst="rect">
            <a:avLst/>
          </a:prstGeom>
        </p:spPr>
        <p:txBody>
          <a:bodyPr wrap="square">
            <a:spAutoFit/>
          </a:bodyPr>
          <a:lstStyle/>
          <a:p>
            <a:r>
              <a:rPr lang="en-US" sz="2800" dirty="0">
                <a:solidFill>
                  <a:srgbClr val="C00000"/>
                </a:solidFill>
              </a:rPr>
              <a:t>Fig: memory unit that communicate with multiple registers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a:t>ARITHMETIC, LOGIC AND SHIFT MICRO OPERATION</a:t>
            </a:r>
          </a:p>
        </p:txBody>
      </p:sp>
      <p:sp>
        <p:nvSpPr>
          <p:cNvPr id="3" name="Content Placeholder 2"/>
          <p:cNvSpPr>
            <a:spLocks noGrp="1"/>
          </p:cNvSpPr>
          <p:nvPr>
            <p:ph idx="1"/>
          </p:nvPr>
        </p:nvSpPr>
        <p:spPr>
          <a:xfrm>
            <a:off x="457200" y="1600200"/>
            <a:ext cx="8686800" cy="4800600"/>
          </a:xfrm>
        </p:spPr>
        <p:txBody>
          <a:bodyPr>
            <a:normAutofit fontScale="85000" lnSpcReduction="20000"/>
          </a:bodyPr>
          <a:lstStyle/>
          <a:p>
            <a:pPr marL="514350" indent="-514350">
              <a:buAutoNum type="arabicPeriod"/>
            </a:pPr>
            <a:r>
              <a:rPr lang="en-US" b="1" u="sng" dirty="0">
                <a:solidFill>
                  <a:srgbClr val="C00000"/>
                </a:solidFill>
              </a:rPr>
              <a:t>Arithmetic Micro-Operation</a:t>
            </a:r>
          </a:p>
          <a:p>
            <a:pPr marL="514350" indent="-514350">
              <a:buNone/>
            </a:pPr>
            <a:endParaRPr lang="en-US" b="1" dirty="0">
              <a:solidFill>
                <a:srgbClr val="C00000"/>
              </a:solidFill>
            </a:endParaRPr>
          </a:p>
          <a:p>
            <a:pPr marL="514350" indent="-514350">
              <a:buNone/>
            </a:pPr>
            <a:r>
              <a:rPr lang="en-US" dirty="0"/>
              <a:t>Basic arithmetic micro-operations are: </a:t>
            </a:r>
          </a:p>
          <a:p>
            <a:pPr marL="514350" indent="-514350">
              <a:buAutoNum type="arabicPeriod"/>
            </a:pPr>
            <a:r>
              <a:rPr lang="en-US" dirty="0"/>
              <a:t>Addition</a:t>
            </a:r>
          </a:p>
          <a:p>
            <a:pPr marL="514350" indent="-514350">
              <a:buAutoNum type="arabicPeriod"/>
            </a:pPr>
            <a:r>
              <a:rPr lang="en-US" dirty="0"/>
              <a:t>Subtraction, </a:t>
            </a:r>
          </a:p>
          <a:p>
            <a:pPr marL="514350" indent="-514350">
              <a:buAutoNum type="arabicPeriod"/>
            </a:pPr>
            <a:r>
              <a:rPr lang="en-US" dirty="0"/>
              <a:t>Increment, </a:t>
            </a:r>
          </a:p>
          <a:p>
            <a:pPr marL="514350" indent="-514350">
              <a:buAutoNum type="arabicPeriod"/>
            </a:pPr>
            <a:r>
              <a:rPr lang="en-US" dirty="0"/>
              <a:t>Decrement </a:t>
            </a:r>
          </a:p>
          <a:p>
            <a:pPr marL="514350" indent="-514350">
              <a:buAutoNum type="arabicPeriod"/>
            </a:pPr>
            <a:r>
              <a:rPr lang="en-US" dirty="0"/>
              <a:t>Arithmetic shift. </a:t>
            </a:r>
          </a:p>
          <a:p>
            <a:pPr>
              <a:buNone/>
            </a:pPr>
            <a:r>
              <a:rPr lang="en-US" dirty="0"/>
              <a:t>(3) And (4)-&gt; done using </a:t>
            </a:r>
            <a:r>
              <a:rPr lang="en-US" dirty="0">
                <a:solidFill>
                  <a:srgbClr val="C00000"/>
                </a:solidFill>
              </a:rPr>
              <a:t>combinational circuit </a:t>
            </a:r>
            <a:r>
              <a:rPr lang="en-US" dirty="0"/>
              <a:t>or a </a:t>
            </a:r>
            <a:r>
              <a:rPr lang="en-US" dirty="0">
                <a:solidFill>
                  <a:srgbClr val="C00000"/>
                </a:solidFill>
              </a:rPr>
              <a:t>binary up-down counter</a:t>
            </a:r>
            <a:r>
              <a:rPr lang="en-US" dirty="0"/>
              <a:t> because of plus-one and minus-one operation respectively.</a:t>
            </a:r>
            <a:endParaRPr lang="en-US" dirty="0">
              <a:solidFill>
                <a:srgbClr val="C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0"/>
            <a:ext cx="7772400" cy="1470025"/>
          </a:xfrm>
        </p:spPr>
        <p:txBody>
          <a:bodyPr/>
          <a:lstStyle/>
          <a:p>
            <a:br>
              <a:rPr lang="en-US" dirty="0"/>
            </a:br>
            <a:r>
              <a:rPr lang="en-US" dirty="0"/>
              <a:t> </a:t>
            </a:r>
            <a:r>
              <a:rPr lang="en-US" b="1" dirty="0"/>
              <a:t>Module: 2 	</a:t>
            </a:r>
          </a:p>
        </p:txBody>
      </p:sp>
      <p:sp>
        <p:nvSpPr>
          <p:cNvPr id="3" name="Subtitle 2"/>
          <p:cNvSpPr>
            <a:spLocks noGrp="1"/>
          </p:cNvSpPr>
          <p:nvPr>
            <p:ph type="subTitle" idx="1"/>
          </p:nvPr>
        </p:nvSpPr>
        <p:spPr>
          <a:xfrm>
            <a:off x="1447800" y="3124200"/>
            <a:ext cx="6400800" cy="1752600"/>
          </a:xfrm>
        </p:spPr>
        <p:txBody>
          <a:bodyPr/>
          <a:lstStyle/>
          <a:p>
            <a:r>
              <a:rPr lang="en-US" dirty="0">
                <a:solidFill>
                  <a:srgbClr val="C00000"/>
                </a:solidFill>
              </a:rPr>
              <a:t>Part 1 : </a:t>
            </a:r>
          </a:p>
          <a:p>
            <a:r>
              <a:rPr lang="en-US" dirty="0">
                <a:solidFill>
                  <a:srgbClr val="C00000"/>
                </a:solidFill>
              </a:rPr>
              <a:t> </a:t>
            </a:r>
            <a:r>
              <a:rPr lang="en-US" b="1" dirty="0">
                <a:solidFill>
                  <a:srgbClr val="C00000"/>
                </a:solidFill>
              </a:rPr>
              <a:t>REGISTER TRANSFER LOGIC 	</a:t>
            </a:r>
          </a:p>
          <a:p>
            <a:endParaRPr lang="en-US" dirty="0">
              <a:solidFill>
                <a:srgbClr val="C00000"/>
              </a:solidFill>
            </a:endParaRPr>
          </a:p>
        </p:txBody>
      </p:sp>
      <p:sp>
        <p:nvSpPr>
          <p:cNvPr id="5" name="Rectangle 4"/>
          <p:cNvSpPr/>
          <p:nvPr/>
        </p:nvSpPr>
        <p:spPr>
          <a:xfrm>
            <a:off x="381000" y="1066800"/>
            <a:ext cx="8229600" cy="954107"/>
          </a:xfrm>
          <a:prstGeom prst="rect">
            <a:avLst/>
          </a:prstGeom>
        </p:spPr>
        <p:txBody>
          <a:bodyPr wrap="square">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CC0000"/>
                </a:solidFill>
                <a:latin typeface="Britannic Bold" pitchFamily="34" charset="0"/>
              </a:rPr>
              <a:t>CST 202</a:t>
            </a:r>
          </a:p>
          <a:p>
            <a:pPr algn="ct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solidFill>
                  <a:srgbClr val="CC0000"/>
                </a:solidFill>
                <a:latin typeface="Britannic Bold" pitchFamily="34" charset="0"/>
              </a:rPr>
              <a:t>Computer Organization and Architecture</a:t>
            </a:r>
          </a:p>
        </p:txBody>
      </p:sp>
    </p:spTree>
    <p:extLst>
      <p:ext uri="{BB962C8B-B14F-4D97-AF65-F5344CB8AC3E}">
        <p14:creationId xmlns:p14="http://schemas.microsoft.com/office/powerpoint/2010/main" val="394450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4525963"/>
          </a:xfrm>
        </p:spPr>
        <p:txBody>
          <a:bodyPr>
            <a:normAutofit/>
          </a:bodyPr>
          <a:lstStyle/>
          <a:p>
            <a:r>
              <a:rPr lang="en-US" sz="2400" dirty="0"/>
              <a:t>Arithmetic add </a:t>
            </a:r>
            <a:r>
              <a:rPr lang="en-US" sz="2400" dirty="0" err="1"/>
              <a:t>microoperations</a:t>
            </a:r>
            <a:r>
              <a:rPr lang="en-US" sz="2400" dirty="0"/>
              <a:t> are defined by the statement </a:t>
            </a:r>
          </a:p>
          <a:p>
            <a:pPr algn="ctr">
              <a:buNone/>
            </a:pPr>
            <a:r>
              <a:rPr lang="en-US" sz="2400" dirty="0">
                <a:solidFill>
                  <a:srgbClr val="C00000"/>
                </a:solidFill>
              </a:rPr>
              <a:t>F ← A + B</a:t>
            </a:r>
          </a:p>
          <a:p>
            <a:pPr>
              <a:buNone/>
            </a:pPr>
            <a:r>
              <a:rPr lang="en-US" sz="2400" dirty="0">
                <a:solidFill>
                  <a:srgbClr val="C00000"/>
                </a:solidFill>
              </a:rPr>
              <a:t>Explanation:</a:t>
            </a:r>
          </a:p>
          <a:p>
            <a:r>
              <a:rPr lang="en-US" sz="2400" dirty="0"/>
              <a:t>    Contents of register A are to be added to the contents of register B and the sum is transferred to register F </a:t>
            </a:r>
          </a:p>
          <a:p>
            <a:r>
              <a:rPr lang="en-US" sz="2400" dirty="0"/>
              <a:t>	3 registers A, B and F and a digital function that performs the addition operation such as parallel adder needed.</a:t>
            </a:r>
            <a:endParaRPr lang="en-US" sz="2400" dirty="0">
              <a:solidFill>
                <a:srgbClr val="C00000"/>
              </a:solidFill>
            </a:endParaRPr>
          </a:p>
        </p:txBody>
      </p:sp>
      <p:pic>
        <p:nvPicPr>
          <p:cNvPr id="7172" name="Picture 4"/>
          <p:cNvPicPr>
            <a:picLocks noChangeAspect="1" noChangeArrowheads="1"/>
          </p:cNvPicPr>
          <p:nvPr/>
        </p:nvPicPr>
        <p:blipFill>
          <a:blip r:embed="rId2"/>
          <a:srcRect/>
          <a:stretch>
            <a:fillRect/>
          </a:stretch>
        </p:blipFill>
        <p:spPr bwMode="auto">
          <a:xfrm>
            <a:off x="1295400" y="3505200"/>
            <a:ext cx="7162800" cy="30480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3962400"/>
          </a:xfrm>
        </p:spPr>
        <p:txBody>
          <a:bodyPr>
            <a:normAutofit fontScale="62500" lnSpcReduction="20000"/>
          </a:bodyPr>
          <a:lstStyle/>
          <a:p>
            <a:r>
              <a:rPr lang="en-US" dirty="0"/>
              <a:t>Consider the statements </a:t>
            </a:r>
          </a:p>
          <a:p>
            <a:pPr algn="ctr">
              <a:buNone/>
            </a:pPr>
            <a:r>
              <a:rPr lang="en-US" dirty="0">
                <a:solidFill>
                  <a:srgbClr val="C00000"/>
                </a:solidFill>
              </a:rPr>
              <a:t>T2 : A ← A + B </a:t>
            </a:r>
          </a:p>
          <a:p>
            <a:pPr algn="ctr">
              <a:buNone/>
            </a:pPr>
            <a:r>
              <a:rPr lang="en-US" dirty="0">
                <a:solidFill>
                  <a:srgbClr val="C00000"/>
                </a:solidFill>
              </a:rPr>
              <a:t>T5 : A ← A + 1 </a:t>
            </a:r>
          </a:p>
          <a:p>
            <a:r>
              <a:rPr lang="en-US" dirty="0"/>
              <a:t>T2 -add the contents of register B to the present contents of A with a parallel adder. </a:t>
            </a:r>
          </a:p>
          <a:p>
            <a:r>
              <a:rPr lang="en-US" dirty="0"/>
              <a:t>T5 -increments register A with a counter.</a:t>
            </a:r>
          </a:p>
          <a:p>
            <a:r>
              <a:rPr lang="en-US" dirty="0"/>
              <a:t> The transfer of the sum from parallel adder into register A can be activated with a load input in the register.</a:t>
            </a:r>
          </a:p>
          <a:p>
            <a:r>
              <a:rPr lang="en-US" dirty="0"/>
              <a:t> Register be a counter with parallel load capability. </a:t>
            </a:r>
          </a:p>
          <a:p>
            <a:r>
              <a:rPr lang="en-US" dirty="0"/>
              <a:t>The parallel adder receives input information from registers A and B. </a:t>
            </a:r>
          </a:p>
          <a:p>
            <a:r>
              <a:rPr lang="en-US" dirty="0"/>
              <a:t>The sum bits from the parallel adder are applied to the inputs of A and timing variable T2 loads the sum into register A. </a:t>
            </a:r>
          </a:p>
          <a:p>
            <a:r>
              <a:rPr lang="en-US" dirty="0"/>
              <a:t>Timing variable T5 increments there by enabling increment input register</a:t>
            </a:r>
          </a:p>
        </p:txBody>
      </p:sp>
      <p:pic>
        <p:nvPicPr>
          <p:cNvPr id="11266" name="Picture 2"/>
          <p:cNvPicPr>
            <a:picLocks noChangeAspect="1" noChangeArrowheads="1"/>
          </p:cNvPicPr>
          <p:nvPr/>
        </p:nvPicPr>
        <p:blipFill>
          <a:blip r:embed="rId2"/>
          <a:srcRect/>
          <a:stretch>
            <a:fillRect/>
          </a:stretch>
        </p:blipFill>
        <p:spPr bwMode="auto">
          <a:xfrm>
            <a:off x="2895600" y="3733800"/>
            <a:ext cx="3667125" cy="3124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33400"/>
            <a:ext cx="8610600" cy="4525963"/>
          </a:xfrm>
        </p:spPr>
        <p:txBody>
          <a:bodyPr>
            <a:normAutofit/>
          </a:bodyPr>
          <a:lstStyle/>
          <a:p>
            <a:pPr>
              <a:buNone/>
            </a:pPr>
            <a:r>
              <a:rPr lang="en-US" b="1" dirty="0">
                <a:solidFill>
                  <a:srgbClr val="C00000"/>
                </a:solidFill>
              </a:rPr>
              <a:t>2. Logic Micro-Operations </a:t>
            </a:r>
          </a:p>
          <a:p>
            <a:pPr>
              <a:buNone/>
            </a:pPr>
            <a:endParaRPr lang="en-US" sz="2800" b="1" dirty="0">
              <a:solidFill>
                <a:srgbClr val="C00000"/>
              </a:solidFill>
            </a:endParaRPr>
          </a:p>
          <a:p>
            <a:r>
              <a:rPr lang="en-US" sz="2800" dirty="0"/>
              <a:t>Binary operations for strings of bits stored in registers</a:t>
            </a:r>
          </a:p>
          <a:p>
            <a:r>
              <a:rPr lang="en-US" sz="2800" dirty="0" err="1"/>
              <a:t>Eg</a:t>
            </a:r>
            <a:r>
              <a:rPr lang="en-US" sz="2800" dirty="0"/>
              <a:t>:  </a:t>
            </a:r>
            <a:r>
              <a:rPr lang="en-US" sz="2800" dirty="0">
                <a:solidFill>
                  <a:srgbClr val="C00000"/>
                </a:solidFill>
              </a:rPr>
              <a:t>F ← A ⊕ B  </a:t>
            </a:r>
            <a:r>
              <a:rPr lang="en-US" sz="2800" dirty="0"/>
              <a:t>(exclusive-OR micro-operation )</a:t>
            </a:r>
          </a:p>
          <a:p>
            <a:pPr>
              <a:buNone/>
            </a:pPr>
            <a:r>
              <a:rPr lang="en-US" sz="2800" dirty="0"/>
              <a:t>Let A =1010 and B=1100</a:t>
            </a:r>
          </a:p>
          <a:p>
            <a:pPr>
              <a:buNone/>
            </a:pPr>
            <a:r>
              <a:rPr lang="en-US" sz="2800" dirty="0"/>
              <a:t>Therefore, F= 0110  </a:t>
            </a:r>
          </a:p>
          <a:p>
            <a:r>
              <a:rPr lang="en-US" sz="2800" dirty="0"/>
              <a:t>Less used but very useful for bit manipulation of binary data and for making logical decisions.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srcRect/>
          <a:stretch>
            <a:fillRect/>
          </a:stretch>
        </p:blipFill>
        <p:spPr bwMode="auto">
          <a:xfrm>
            <a:off x="838200" y="990600"/>
            <a:ext cx="6862762" cy="2590800"/>
          </a:xfrm>
          <a:prstGeom prst="rect">
            <a:avLst/>
          </a:prstGeom>
          <a:noFill/>
          <a:ln w="9525">
            <a:noFill/>
            <a:miter lim="800000"/>
            <a:headEnd/>
            <a:tailEnd/>
          </a:ln>
          <a:effectLst/>
        </p:spPr>
      </p:pic>
      <p:sp>
        <p:nvSpPr>
          <p:cNvPr id="5" name="Rectangle 4"/>
          <p:cNvSpPr/>
          <p:nvPr/>
        </p:nvSpPr>
        <p:spPr>
          <a:xfrm>
            <a:off x="533400" y="457200"/>
            <a:ext cx="4984441" cy="461665"/>
          </a:xfrm>
          <a:prstGeom prst="rect">
            <a:avLst/>
          </a:prstGeom>
        </p:spPr>
        <p:txBody>
          <a:bodyPr wrap="none">
            <a:spAutoFit/>
          </a:bodyPr>
          <a:lstStyle/>
          <a:p>
            <a:r>
              <a:rPr lang="en-US" sz="2400" dirty="0"/>
              <a:t>Logic and Shift Micro instructions are:-</a:t>
            </a:r>
            <a:endParaRPr lang="en-US" sz="2400" b="1" dirty="0">
              <a:solidFill>
                <a:srgbClr val="C00000"/>
              </a:solidFill>
            </a:endParaRPr>
          </a:p>
        </p:txBody>
      </p:sp>
      <p:sp>
        <p:nvSpPr>
          <p:cNvPr id="6" name="Rectangle 5"/>
          <p:cNvSpPr/>
          <p:nvPr/>
        </p:nvSpPr>
        <p:spPr>
          <a:xfrm>
            <a:off x="914400" y="4114800"/>
            <a:ext cx="6858000" cy="1938992"/>
          </a:xfrm>
          <a:prstGeom prst="rect">
            <a:avLst/>
          </a:prstGeom>
        </p:spPr>
        <p:txBody>
          <a:bodyPr wrap="square">
            <a:spAutoFit/>
          </a:bodyPr>
          <a:lstStyle/>
          <a:p>
            <a:r>
              <a:rPr lang="fr-FR" sz="2400" dirty="0" err="1"/>
              <a:t>Example</a:t>
            </a:r>
            <a:r>
              <a:rPr lang="fr-FR" sz="2400" dirty="0"/>
              <a:t>:</a:t>
            </a:r>
          </a:p>
          <a:p>
            <a:pPr algn="ctr"/>
            <a:r>
              <a:rPr lang="fr-FR" sz="2400" dirty="0">
                <a:solidFill>
                  <a:srgbClr val="C00000"/>
                </a:solidFill>
              </a:rPr>
              <a:t>T1 + T2 : A ← A + B, C ← D ∨ F </a:t>
            </a:r>
          </a:p>
          <a:p>
            <a:pPr>
              <a:buFont typeface="Arial" pitchFamily="34" charset="0"/>
              <a:buChar char="•"/>
            </a:pPr>
            <a:r>
              <a:rPr lang="en-US" sz="2400" dirty="0"/>
              <a:t>First + means OR operation between 2 timing variables of a control function </a:t>
            </a:r>
          </a:p>
          <a:p>
            <a:pPr>
              <a:buFont typeface="Arial" pitchFamily="34" charset="0"/>
              <a:buChar char="•"/>
            </a:pPr>
            <a:r>
              <a:rPr lang="en-US" sz="2400" dirty="0"/>
              <a:t>Second + means add </a:t>
            </a:r>
            <a:r>
              <a:rPr lang="en-US" sz="2400" dirty="0" err="1"/>
              <a:t>microoperation</a:t>
            </a:r>
            <a:r>
              <a:rPr lang="en-US" sz="24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57200"/>
            <a:ext cx="8610600" cy="4525963"/>
          </a:xfrm>
        </p:spPr>
        <p:txBody>
          <a:bodyPr vert="horz" lIns="91440" tIns="45720" rIns="91440" bIns="45720" rtlCol="0" anchor="t">
            <a:noAutofit/>
          </a:bodyPr>
          <a:lstStyle/>
          <a:p>
            <a:pPr>
              <a:buNone/>
            </a:pPr>
            <a:r>
              <a:rPr lang="en-US" sz="2400" dirty="0">
                <a:solidFill>
                  <a:srgbClr val="C00000"/>
                </a:solidFill>
              </a:rPr>
              <a:t>3. </a:t>
            </a:r>
            <a:r>
              <a:rPr lang="en-US" sz="2400" b="1" dirty="0">
                <a:solidFill>
                  <a:srgbClr val="C00000"/>
                </a:solidFill>
              </a:rPr>
              <a:t>Shift Micro-Operations[study examples from notebook]</a:t>
            </a:r>
          </a:p>
          <a:p>
            <a:r>
              <a:rPr lang="en-US" sz="2400" dirty="0"/>
              <a:t>Shift the contents of a register either left or right</a:t>
            </a:r>
          </a:p>
          <a:p>
            <a:r>
              <a:rPr lang="en-US" sz="2400" dirty="0"/>
              <a:t>used for serial transfer of data </a:t>
            </a:r>
          </a:p>
          <a:p>
            <a:r>
              <a:rPr lang="en-US" sz="2400" dirty="0"/>
              <a:t>used along with arithmetic, logic, and other data-processing operations. </a:t>
            </a:r>
          </a:p>
          <a:p>
            <a:pPr algn="ctr">
              <a:buNone/>
            </a:pPr>
            <a:r>
              <a:rPr lang="en-US" sz="2400" dirty="0" err="1">
                <a:solidFill>
                  <a:srgbClr val="C00000"/>
                </a:solidFill>
              </a:rPr>
              <a:t>shl</a:t>
            </a:r>
            <a:r>
              <a:rPr lang="en-US" sz="2400" dirty="0">
                <a:solidFill>
                  <a:srgbClr val="C00000"/>
                </a:solidFill>
              </a:rPr>
              <a:t> - shift left </a:t>
            </a:r>
          </a:p>
          <a:p>
            <a:pPr algn="ctr">
              <a:buNone/>
            </a:pPr>
            <a:r>
              <a:rPr lang="en-US" sz="2400" dirty="0" err="1">
                <a:solidFill>
                  <a:srgbClr val="C00000"/>
                </a:solidFill>
              </a:rPr>
              <a:t>shr</a:t>
            </a:r>
            <a:r>
              <a:rPr lang="en-US" sz="2400" dirty="0">
                <a:solidFill>
                  <a:srgbClr val="C00000"/>
                </a:solidFill>
              </a:rPr>
              <a:t> - shift right  </a:t>
            </a:r>
            <a:r>
              <a:rPr lang="en-US" sz="2400" b="1" dirty="0">
                <a:solidFill>
                  <a:srgbClr val="C00000"/>
                </a:solidFill>
              </a:rPr>
              <a:t> </a:t>
            </a:r>
          </a:p>
          <a:p>
            <a:r>
              <a:rPr lang="en-US" sz="2400" dirty="0"/>
              <a:t>Example: A ← </a:t>
            </a:r>
            <a:r>
              <a:rPr lang="en-US" sz="2400" dirty="0" err="1"/>
              <a:t>shl</a:t>
            </a:r>
            <a:r>
              <a:rPr lang="en-US" sz="2400" dirty="0"/>
              <a:t> A 1-bit shift to the left of register A </a:t>
            </a:r>
          </a:p>
          <a:p>
            <a:r>
              <a:rPr lang="en-US" sz="2400" dirty="0"/>
              <a:t>B ← </a:t>
            </a:r>
            <a:r>
              <a:rPr lang="en-US" sz="2400" dirty="0" err="1"/>
              <a:t>shr</a:t>
            </a:r>
            <a:r>
              <a:rPr lang="en-US" sz="2400" dirty="0"/>
              <a:t> B 1-bit shift to the right of register B </a:t>
            </a:r>
          </a:p>
          <a:p>
            <a:r>
              <a:rPr lang="en-US" sz="2400" dirty="0"/>
              <a:t>3 types of shifts: logical, circular, and arithmetic. </a:t>
            </a:r>
          </a:p>
          <a:p>
            <a:r>
              <a:rPr lang="en-US" sz="2400" dirty="0"/>
              <a:t>Example: </a:t>
            </a:r>
          </a:p>
          <a:p>
            <a:r>
              <a:rPr lang="en-US" sz="2400" dirty="0"/>
              <a:t>A ← </a:t>
            </a:r>
            <a:r>
              <a:rPr lang="en-US" sz="2400" dirty="0" err="1"/>
              <a:t>shl</a:t>
            </a:r>
            <a:r>
              <a:rPr lang="en-US" sz="2400" dirty="0"/>
              <a:t>, A</a:t>
            </a:r>
            <a:r>
              <a:rPr lang="en-US" sz="1800" dirty="0"/>
              <a:t>1</a:t>
            </a:r>
            <a:r>
              <a:rPr lang="en-US" sz="2400" dirty="0"/>
              <a:t> ← A</a:t>
            </a:r>
            <a:r>
              <a:rPr lang="en-US" sz="2000" dirty="0"/>
              <a:t>n   </a:t>
            </a:r>
            <a:r>
              <a:rPr lang="en-US" sz="2400" dirty="0"/>
              <a:t> </a:t>
            </a:r>
            <a:r>
              <a:rPr lang="en-US" sz="2400" dirty="0" err="1"/>
              <a:t>i.e</a:t>
            </a:r>
            <a:r>
              <a:rPr lang="en-US" sz="2000" dirty="0"/>
              <a:t>, </a:t>
            </a:r>
            <a:r>
              <a:rPr lang="en-US" sz="2400" dirty="0"/>
              <a:t>Circular shift that </a:t>
            </a:r>
            <a:r>
              <a:rPr lang="en-US" sz="2400" dirty="0" err="1"/>
              <a:t>tranfers</a:t>
            </a:r>
            <a:r>
              <a:rPr lang="en-US" sz="2400" dirty="0"/>
              <a:t> the leftmost bit from A</a:t>
            </a:r>
            <a:r>
              <a:rPr lang="en-US" sz="2000" dirty="0"/>
              <a:t>n</a:t>
            </a:r>
            <a:r>
              <a:rPr lang="en-US" sz="2400" dirty="0"/>
              <a:t> into the rightmost flipflop A</a:t>
            </a:r>
            <a:r>
              <a:rPr lang="en-US" sz="2000" dirty="0"/>
              <a:t>1</a:t>
            </a:r>
            <a:r>
              <a:rPr lang="en-US" sz="2400" dirty="0"/>
              <a:t>. </a:t>
            </a:r>
          </a:p>
          <a:p>
            <a:r>
              <a:rPr lang="en-US" sz="2400" dirty="0"/>
              <a:t>A ← </a:t>
            </a:r>
            <a:r>
              <a:rPr lang="en-US" sz="2400" dirty="0" err="1"/>
              <a:t>shr</a:t>
            </a:r>
            <a:r>
              <a:rPr lang="en-US" sz="2400" dirty="0"/>
              <a:t>, An ← E      </a:t>
            </a:r>
            <a:r>
              <a:rPr lang="en-US" sz="2400" dirty="0" err="1"/>
              <a:t>i.e</a:t>
            </a:r>
            <a:r>
              <a:rPr lang="en-US" sz="2400" dirty="0"/>
              <a:t>, Shift right operation with the leftmost flip flop A</a:t>
            </a:r>
            <a:r>
              <a:rPr lang="en-US" sz="2000" dirty="0"/>
              <a:t>n</a:t>
            </a:r>
            <a:r>
              <a:rPr lang="en-US" sz="2400" dirty="0"/>
              <a:t> receiving the value of the 1-bit register E </a:t>
            </a:r>
            <a:endParaRPr lang="en-US" sz="2400"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3600" dirty="0">
                <a:solidFill>
                  <a:srgbClr val="C00000"/>
                </a:solidFill>
              </a:rPr>
              <a:t>Part 2</a:t>
            </a:r>
          </a:p>
          <a:p>
            <a:pPr algn="ctr">
              <a:buNone/>
            </a:pPr>
            <a:endParaRPr lang="en-US" sz="3600" dirty="0">
              <a:solidFill>
                <a:srgbClr val="C00000"/>
              </a:solidFill>
            </a:endParaRPr>
          </a:p>
          <a:p>
            <a:pPr algn="ctr">
              <a:buNone/>
            </a:pPr>
            <a:r>
              <a:rPr lang="en-US" sz="3600" dirty="0">
                <a:solidFill>
                  <a:srgbClr val="C00000"/>
                </a:solidFill>
              </a:rPr>
              <a:t>      </a:t>
            </a:r>
            <a:r>
              <a:rPr lang="en-US" sz="3600" b="1" dirty="0">
                <a:solidFill>
                  <a:srgbClr val="C00000"/>
                </a:solidFill>
              </a:rPr>
              <a:t>PROCESSOR LOGIC DESIGN	</a:t>
            </a:r>
          </a:p>
          <a:p>
            <a:pPr algn="ctr">
              <a:buNone/>
            </a:pPr>
            <a:endParaRPr lang="en-US" sz="3600" dirty="0">
              <a:solidFill>
                <a:srgbClr val="C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rgbClr val="C00000"/>
                </a:solidFill>
              </a:rPr>
              <a:t>PROCESSOR ORGANIZATION </a:t>
            </a:r>
            <a:endParaRPr lang="en-US" sz="3600" dirty="0">
              <a:solidFill>
                <a:srgbClr val="C00000"/>
              </a:solidFill>
            </a:endParaRPr>
          </a:p>
        </p:txBody>
      </p:sp>
      <p:sp>
        <p:nvSpPr>
          <p:cNvPr id="3" name="Content Placeholder 2"/>
          <p:cNvSpPr>
            <a:spLocks noGrp="1"/>
          </p:cNvSpPr>
          <p:nvPr>
            <p:ph idx="1"/>
          </p:nvPr>
        </p:nvSpPr>
        <p:spPr/>
        <p:txBody>
          <a:bodyPr>
            <a:normAutofit/>
          </a:bodyPr>
          <a:lstStyle/>
          <a:p>
            <a:r>
              <a:rPr lang="en-US" sz="2800" dirty="0"/>
              <a:t>Processor part -</a:t>
            </a:r>
            <a:r>
              <a:rPr lang="en-US" sz="2800" dirty="0">
                <a:solidFill>
                  <a:srgbClr val="C00000"/>
                </a:solidFill>
              </a:rPr>
              <a:t>data path of the CPU </a:t>
            </a:r>
            <a:r>
              <a:rPr lang="en-US" sz="2800" dirty="0"/>
              <a:t>(Because processor forms the paths for the data transfers between the registers in the unit </a:t>
            </a:r>
          </a:p>
          <a:p>
            <a:pPr>
              <a:buNone/>
            </a:pPr>
            <a:endParaRPr lang="en-US" sz="2800" dirty="0"/>
          </a:p>
          <a:p>
            <a:r>
              <a:rPr lang="en-US" sz="2800" dirty="0"/>
              <a:t>Data paths by buses and other common lines </a:t>
            </a:r>
          </a:p>
          <a:p>
            <a:pPr>
              <a:buNone/>
            </a:pPr>
            <a:endParaRPr lang="en-US" sz="2800" dirty="0"/>
          </a:p>
          <a:p>
            <a:r>
              <a:rPr lang="en-US" sz="2800" dirty="0"/>
              <a:t>Control gates that formulate the given path are - multiplexers and decoders whose selection lines specify the required path.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2800" u="sng" dirty="0"/>
              <a:t>Bus Organization(4 processor registers) </a:t>
            </a:r>
          </a:p>
        </p:txBody>
      </p:sp>
      <p:pic>
        <p:nvPicPr>
          <p:cNvPr id="10242" name="Picture 2"/>
          <p:cNvPicPr>
            <a:picLocks noGrp="1" noChangeAspect="1" noChangeArrowheads="1"/>
          </p:cNvPicPr>
          <p:nvPr>
            <p:ph idx="1"/>
          </p:nvPr>
        </p:nvPicPr>
        <p:blipFill>
          <a:blip r:embed="rId2"/>
          <a:srcRect/>
          <a:stretch>
            <a:fillRect/>
          </a:stretch>
        </p:blipFill>
        <p:spPr bwMode="auto">
          <a:xfrm>
            <a:off x="1905000" y="762000"/>
            <a:ext cx="6019800" cy="6096000"/>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4525963"/>
          </a:xfrm>
        </p:spPr>
        <p:txBody>
          <a:bodyPr>
            <a:noAutofit/>
          </a:bodyPr>
          <a:lstStyle/>
          <a:p>
            <a:r>
              <a:rPr lang="en-US" sz="2000" dirty="0"/>
              <a:t>Register connected to </a:t>
            </a:r>
            <a:r>
              <a:rPr lang="en-US" sz="2000" dirty="0">
                <a:solidFill>
                  <a:srgbClr val="C00000"/>
                </a:solidFill>
              </a:rPr>
              <a:t>two MUX </a:t>
            </a:r>
            <a:r>
              <a:rPr lang="en-US" sz="2000" dirty="0"/>
              <a:t>to form input buses A and B. </a:t>
            </a:r>
          </a:p>
          <a:p>
            <a:r>
              <a:rPr lang="en-US" sz="2000" dirty="0"/>
              <a:t>The selection lines of each MUX select one register for the particular bus.</a:t>
            </a:r>
          </a:p>
          <a:p>
            <a:r>
              <a:rPr lang="en-US" sz="2000" dirty="0"/>
              <a:t> The A and B buses are applied to a common ALU. </a:t>
            </a:r>
          </a:p>
          <a:p>
            <a:r>
              <a:rPr lang="en-US" sz="2000" dirty="0"/>
              <a:t>The function selected in the ALU determines the particular operation that is to be performed. </a:t>
            </a:r>
          </a:p>
          <a:p>
            <a:r>
              <a:rPr lang="en-US" sz="2000" dirty="0"/>
              <a:t>The shift micro-operations are implemented in the shifter.</a:t>
            </a:r>
          </a:p>
          <a:p>
            <a:r>
              <a:rPr lang="en-US" sz="2000" dirty="0"/>
              <a:t>The result of the micro-operation goes through the output bus S into the inputs of all registers.</a:t>
            </a:r>
          </a:p>
          <a:p>
            <a:r>
              <a:rPr lang="en-US" sz="2000" dirty="0"/>
              <a:t>The </a:t>
            </a:r>
            <a:r>
              <a:rPr lang="en-US" sz="2000" dirty="0">
                <a:solidFill>
                  <a:srgbClr val="C00000"/>
                </a:solidFill>
              </a:rPr>
              <a:t>destination register </a:t>
            </a:r>
            <a:r>
              <a:rPr lang="en-US" sz="2000" dirty="0"/>
              <a:t>that receives the information from the output bus is </a:t>
            </a:r>
            <a:r>
              <a:rPr lang="en-US" sz="2000" dirty="0">
                <a:solidFill>
                  <a:srgbClr val="C00000"/>
                </a:solidFill>
              </a:rPr>
              <a:t>selected by a decoder</a:t>
            </a:r>
            <a:r>
              <a:rPr lang="en-US" sz="2000" dirty="0"/>
              <a:t>. </a:t>
            </a:r>
          </a:p>
          <a:p>
            <a:r>
              <a:rPr lang="en-US" sz="2000" dirty="0"/>
              <a:t>When enabled, this decoder activates one of the register load inputs to provide a transfer path between the data on the S bus and the inputs of the selected destination register. </a:t>
            </a:r>
          </a:p>
          <a:p>
            <a:r>
              <a:rPr lang="en-US" sz="2000" dirty="0"/>
              <a:t>The output bus S provides the terminals for transferring data to an external destination. </a:t>
            </a:r>
          </a:p>
          <a:p>
            <a:r>
              <a:rPr lang="en-US" sz="2000" dirty="0"/>
              <a:t>One input of MUX A or B can receive data from the outside </a:t>
            </a:r>
          </a:p>
          <a:p>
            <a:r>
              <a:rPr lang="en-US" sz="2000" dirty="0"/>
              <a:t>The control unit that supervises the processor bus system directs the information flow through the ALU by selecting the various components in the unit. </a:t>
            </a:r>
          </a:p>
          <a:p>
            <a:endParaRPr lang="en-US" sz="2000" dirty="0"/>
          </a:p>
          <a:p>
            <a:endParaRPr 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219200"/>
            <a:ext cx="8686800" cy="4525963"/>
          </a:xfrm>
        </p:spPr>
        <p:txBody>
          <a:bodyPr>
            <a:noAutofit/>
          </a:bodyPr>
          <a:lstStyle/>
          <a:p>
            <a:r>
              <a:rPr lang="en-US" sz="2400" dirty="0"/>
              <a:t>To perform the </a:t>
            </a:r>
            <a:r>
              <a:rPr lang="en-US" sz="2400" dirty="0" err="1"/>
              <a:t>microoperation</a:t>
            </a:r>
            <a:r>
              <a:rPr lang="en-US" sz="2400" dirty="0"/>
              <a:t>: </a:t>
            </a:r>
          </a:p>
          <a:p>
            <a:pPr algn="ctr">
              <a:buNone/>
            </a:pPr>
            <a:r>
              <a:rPr lang="en-US" sz="2400" dirty="0">
                <a:solidFill>
                  <a:srgbClr val="C00000"/>
                </a:solidFill>
              </a:rPr>
              <a:t>R1←R2+ R3 </a:t>
            </a:r>
          </a:p>
          <a:p>
            <a:r>
              <a:rPr lang="en-US" sz="2400" dirty="0"/>
              <a:t>The control must provide binary selection variables to the following selector inputs: </a:t>
            </a:r>
          </a:p>
          <a:p>
            <a:pPr>
              <a:buNone/>
            </a:pPr>
            <a:r>
              <a:rPr lang="en-US" sz="2400" dirty="0"/>
              <a:t>1. </a:t>
            </a:r>
            <a:r>
              <a:rPr lang="en-US" sz="2400" b="1" i="1" dirty="0"/>
              <a:t>MUX A selector: to place the contents of R2 onto bus A. </a:t>
            </a:r>
          </a:p>
          <a:p>
            <a:pPr>
              <a:buNone/>
            </a:pPr>
            <a:r>
              <a:rPr lang="en-US" sz="2400" dirty="0"/>
              <a:t>2. </a:t>
            </a:r>
            <a:r>
              <a:rPr lang="en-US" sz="2400" b="1" i="1" dirty="0"/>
              <a:t>MUX B selector: to place the contents of R3 onto bus B. </a:t>
            </a:r>
          </a:p>
          <a:p>
            <a:pPr>
              <a:buNone/>
            </a:pPr>
            <a:r>
              <a:rPr lang="en-US" sz="2400" dirty="0"/>
              <a:t>3. </a:t>
            </a:r>
            <a:r>
              <a:rPr lang="en-US" sz="2400" b="1" i="1" dirty="0"/>
              <a:t>ALU function selector: to provide the arithmetic operation A + B. </a:t>
            </a:r>
          </a:p>
          <a:p>
            <a:pPr>
              <a:buNone/>
            </a:pPr>
            <a:r>
              <a:rPr lang="en-US" sz="2400" dirty="0"/>
              <a:t>4. </a:t>
            </a:r>
            <a:r>
              <a:rPr lang="en-US" sz="2400" b="1" i="1" dirty="0"/>
              <a:t>Shift selector: for direct transfer from the output of the ALU onto output bus S (no shift). </a:t>
            </a:r>
          </a:p>
          <a:p>
            <a:pPr>
              <a:buNone/>
            </a:pPr>
            <a:r>
              <a:rPr lang="en-US" sz="2400" dirty="0"/>
              <a:t>5. </a:t>
            </a:r>
            <a:r>
              <a:rPr lang="en-US" sz="2400" b="1" i="1" dirty="0"/>
              <a:t>Decoder destination selector: to transfer the contents of bus S into R 1. </a:t>
            </a:r>
          </a:p>
          <a:p>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Introduction</a:t>
            </a:r>
          </a:p>
        </p:txBody>
      </p:sp>
      <p:sp>
        <p:nvSpPr>
          <p:cNvPr id="3" name="Content Placeholder 2"/>
          <p:cNvSpPr>
            <a:spLocks noGrp="1"/>
          </p:cNvSpPr>
          <p:nvPr>
            <p:ph idx="1"/>
          </p:nvPr>
        </p:nvSpPr>
        <p:spPr>
          <a:xfrm>
            <a:off x="304800" y="609600"/>
            <a:ext cx="8839200" cy="5791200"/>
          </a:xfrm>
        </p:spPr>
        <p:txBody>
          <a:bodyPr>
            <a:normAutofit fontScale="70000" lnSpcReduction="20000"/>
          </a:bodyPr>
          <a:lstStyle/>
          <a:p>
            <a:pPr>
              <a:buNone/>
            </a:pPr>
            <a:endParaRPr lang="en-US" dirty="0"/>
          </a:p>
          <a:p>
            <a:r>
              <a:rPr lang="en-US" dirty="0"/>
              <a:t>The information flow and the processing task among the data stored in the registers can be described by means of </a:t>
            </a:r>
            <a:r>
              <a:rPr lang="en-US" b="1" dirty="0"/>
              <a:t>register transfer logic</a:t>
            </a:r>
          </a:p>
          <a:p>
            <a:endParaRPr lang="en-US" dirty="0"/>
          </a:p>
          <a:p>
            <a:r>
              <a:rPr lang="en-US" dirty="0"/>
              <a:t>  </a:t>
            </a:r>
            <a:r>
              <a:rPr lang="en-US" dirty="0">
                <a:solidFill>
                  <a:srgbClr val="C00000"/>
                </a:solidFill>
              </a:rPr>
              <a:t>Components of Register Transfer Logic </a:t>
            </a:r>
          </a:p>
          <a:p>
            <a:pPr marL="514350" indent="-514350">
              <a:buAutoNum type="arabicPeriod"/>
            </a:pPr>
            <a:r>
              <a:rPr lang="en-US" b="1" dirty="0"/>
              <a:t>The set of registers in the system and their functions: </a:t>
            </a:r>
            <a:r>
              <a:rPr lang="en-US" dirty="0" err="1"/>
              <a:t>eg</a:t>
            </a:r>
            <a:r>
              <a:rPr lang="en-US" dirty="0"/>
              <a:t>; shift registers, counters and memory units. </a:t>
            </a:r>
          </a:p>
          <a:p>
            <a:pPr marL="514350" indent="-514350">
              <a:buAutoNum type="arabicPeriod"/>
            </a:pPr>
            <a:endParaRPr lang="en-US" b="1" dirty="0"/>
          </a:p>
          <a:p>
            <a:pPr marL="514350" indent="-514350">
              <a:buAutoNum type="arabicPeriod"/>
            </a:pPr>
            <a:r>
              <a:rPr lang="en-US" b="1" dirty="0"/>
              <a:t> The binary-coded information stored in the registers: </a:t>
            </a:r>
            <a:r>
              <a:rPr lang="en-US" dirty="0" err="1"/>
              <a:t>eg</a:t>
            </a:r>
            <a:r>
              <a:rPr lang="en-US" dirty="0"/>
              <a:t>; binary numbers, binary coded decimal numbers, alphanumeric characters, control information or any other binary coded information</a:t>
            </a:r>
            <a:r>
              <a:rPr lang="en-US" b="1" dirty="0"/>
              <a:t>. </a:t>
            </a:r>
          </a:p>
          <a:p>
            <a:pPr marL="514350" indent="-514350">
              <a:buAutoNum type="arabicPeriod"/>
            </a:pPr>
            <a:endParaRPr lang="en-US" b="1" dirty="0"/>
          </a:p>
          <a:p>
            <a:pPr marL="514350" indent="-514350">
              <a:buAutoNum type="arabicPeriod"/>
            </a:pPr>
            <a:r>
              <a:rPr lang="en-US" b="1" dirty="0"/>
              <a:t>The operations performed on the information stored in the registers: </a:t>
            </a:r>
            <a:r>
              <a:rPr lang="en-US" dirty="0"/>
              <a:t>--micro operations. Examples are shift, count, add, clear and load </a:t>
            </a:r>
          </a:p>
          <a:p>
            <a:pPr marL="514350" indent="-514350">
              <a:buAutoNum type="arabicPeriod"/>
            </a:pPr>
            <a:endParaRPr lang="en-US" b="1" dirty="0"/>
          </a:p>
          <a:p>
            <a:pPr marL="514350" indent="-514350">
              <a:buAutoNum type="arabicPeriod"/>
            </a:pPr>
            <a:r>
              <a:rPr lang="en-US" b="1" dirty="0"/>
              <a:t>The control functions that initiate the sequence of operations: </a:t>
            </a:r>
            <a:r>
              <a:rPr lang="en-US" dirty="0"/>
              <a:t>timing signals that sequence the operations one at a time. </a:t>
            </a:r>
          </a:p>
          <a:p>
            <a:pPr>
              <a:buNone/>
            </a:pPr>
            <a:r>
              <a:rPr lang="en-US" u="sng"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1676400"/>
          </a:xfrm>
        </p:spPr>
        <p:txBody>
          <a:bodyPr>
            <a:noAutofit/>
          </a:bodyPr>
          <a:lstStyle/>
          <a:p>
            <a:pPr>
              <a:buNone/>
            </a:pPr>
            <a:r>
              <a:rPr lang="en-US" sz="2000" b="1" u="sng" dirty="0">
                <a:solidFill>
                  <a:srgbClr val="C00000"/>
                </a:solidFill>
              </a:rPr>
              <a:t>Accumulator Register </a:t>
            </a:r>
            <a:r>
              <a:rPr lang="en-US" sz="2000" u="sng" dirty="0">
                <a:solidFill>
                  <a:srgbClr val="C00000"/>
                </a:solidFill>
              </a:rPr>
              <a:t>- </a:t>
            </a:r>
            <a:r>
              <a:rPr lang="en-US" sz="2000" dirty="0"/>
              <a:t>for short-term, intermediate storage of arithmetic and logic data in a computer's CPU</a:t>
            </a:r>
          </a:p>
          <a:p>
            <a:pPr>
              <a:buNone/>
            </a:pPr>
            <a:r>
              <a:rPr lang="en-US" sz="2000" dirty="0"/>
              <a:t>To find the Sum of two numbers stored in processor registers: </a:t>
            </a:r>
          </a:p>
          <a:p>
            <a:pPr>
              <a:buNone/>
            </a:pPr>
            <a:r>
              <a:rPr lang="en-US" sz="2000" dirty="0">
                <a:solidFill>
                  <a:srgbClr val="C00000"/>
                </a:solidFill>
              </a:rPr>
              <a:t>T1: A ← 0 Clear A </a:t>
            </a:r>
          </a:p>
          <a:p>
            <a:pPr>
              <a:buNone/>
            </a:pPr>
            <a:r>
              <a:rPr lang="pt-BR" sz="2000" dirty="0">
                <a:solidFill>
                  <a:srgbClr val="C00000"/>
                </a:solidFill>
              </a:rPr>
              <a:t>T2: A ← A + R1 Transfer R1 to A </a:t>
            </a:r>
          </a:p>
          <a:p>
            <a:pPr>
              <a:buNone/>
            </a:pPr>
            <a:r>
              <a:rPr lang="pt-BR" sz="2000" dirty="0">
                <a:solidFill>
                  <a:srgbClr val="C00000"/>
                </a:solidFill>
              </a:rPr>
              <a:t>T3: A ← A + R2 Add R2 to A </a:t>
            </a:r>
            <a:endParaRPr lang="en-US" sz="2000" u="sng" dirty="0">
              <a:solidFill>
                <a:srgbClr val="C00000"/>
              </a:solidFill>
            </a:endParaRPr>
          </a:p>
        </p:txBody>
      </p:sp>
      <p:pic>
        <p:nvPicPr>
          <p:cNvPr id="11267" name="Picture 3"/>
          <p:cNvPicPr>
            <a:picLocks noChangeAspect="1" noChangeArrowheads="1"/>
          </p:cNvPicPr>
          <p:nvPr/>
        </p:nvPicPr>
        <p:blipFill>
          <a:blip r:embed="rId2"/>
          <a:srcRect/>
          <a:stretch>
            <a:fillRect/>
          </a:stretch>
        </p:blipFill>
        <p:spPr bwMode="auto">
          <a:xfrm>
            <a:off x="3886200" y="1600200"/>
            <a:ext cx="4419600" cy="46482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915400" cy="4525963"/>
          </a:xfrm>
        </p:spPr>
        <p:txBody>
          <a:bodyPr>
            <a:noAutofit/>
          </a:bodyPr>
          <a:lstStyle/>
          <a:p>
            <a:pPr>
              <a:buNone/>
            </a:pPr>
            <a:r>
              <a:rPr lang="en-US" sz="2200" b="1" u="sng" dirty="0">
                <a:solidFill>
                  <a:srgbClr val="C00000"/>
                </a:solidFill>
              </a:rPr>
              <a:t>Status Registers </a:t>
            </a:r>
            <a:r>
              <a:rPr lang="en-US" sz="2200" u="sng" dirty="0">
                <a:solidFill>
                  <a:srgbClr val="C00000"/>
                </a:solidFill>
              </a:rPr>
              <a:t>– </a:t>
            </a:r>
            <a:r>
              <a:rPr lang="en-US" sz="2200" dirty="0"/>
              <a:t>to store condition-code bits/ flag bits/status bit </a:t>
            </a:r>
            <a:endParaRPr lang="en-US" sz="2200" u="sng" dirty="0">
              <a:solidFill>
                <a:srgbClr val="C00000"/>
              </a:solidFill>
            </a:endParaRPr>
          </a:p>
          <a:p>
            <a:pPr>
              <a:buFont typeface="Wingdings" pitchFamily="2" charset="2"/>
              <a:buChar char="Ø"/>
            </a:pPr>
            <a:r>
              <a:rPr lang="en-US" sz="2200" dirty="0"/>
              <a:t>     The relative magnitude of two numbers may be</a:t>
            </a:r>
          </a:p>
          <a:p>
            <a:pPr>
              <a:buNone/>
            </a:pPr>
            <a:r>
              <a:rPr lang="en-US" sz="2200" dirty="0"/>
              <a:t>           determined by subtracting one number from the other and     </a:t>
            </a:r>
          </a:p>
          <a:p>
            <a:pPr>
              <a:buNone/>
            </a:pPr>
            <a:r>
              <a:rPr lang="en-US" sz="2200" dirty="0"/>
              <a:t>           then checking certain bit conditions in the resultant difference</a:t>
            </a:r>
          </a:p>
          <a:p>
            <a:pPr>
              <a:buFont typeface="Wingdings" pitchFamily="2" charset="2"/>
              <a:buChar char="Ø"/>
            </a:pPr>
            <a:r>
              <a:rPr lang="en-US" sz="2200" dirty="0"/>
              <a:t> </a:t>
            </a:r>
            <a:r>
              <a:rPr lang="en-US" sz="2200" dirty="0">
                <a:solidFill>
                  <a:srgbClr val="C00000"/>
                </a:solidFill>
              </a:rPr>
              <a:t>    4 bit </a:t>
            </a:r>
            <a:r>
              <a:rPr lang="en-US" sz="2200" dirty="0"/>
              <a:t>register- C (carry), Z (zero),S (sign) and V (overflow)</a:t>
            </a:r>
          </a:p>
          <a:p>
            <a:pPr>
              <a:buFont typeface="Wingdings" pitchFamily="2" charset="2"/>
              <a:buChar char="Ø"/>
            </a:pPr>
            <a:r>
              <a:rPr lang="en-US" sz="2200" dirty="0"/>
              <a:t>     These bits are set or cleared as a result of an operation performed in the ALU</a:t>
            </a:r>
          </a:p>
          <a:p>
            <a:endParaRPr lang="en-US" sz="2200" dirty="0"/>
          </a:p>
          <a:p>
            <a:pPr>
              <a:buNone/>
            </a:pPr>
            <a:r>
              <a:rPr lang="en-US" sz="2200" dirty="0"/>
              <a:t>• Bit C is set if the output carry of an ALU is 1. </a:t>
            </a:r>
          </a:p>
          <a:p>
            <a:pPr>
              <a:buNone/>
            </a:pPr>
            <a:r>
              <a:rPr lang="en-US" sz="2200" dirty="0"/>
              <a:t>• Bit S is set to 1 if the highest order bit of the result in the output of the ALU is 1. </a:t>
            </a:r>
          </a:p>
          <a:p>
            <a:pPr>
              <a:buNone/>
            </a:pPr>
            <a:r>
              <a:rPr lang="en-US" sz="2200" dirty="0"/>
              <a:t>• Bit Z is set to 1 if the output of the ALU contains all O's. </a:t>
            </a:r>
          </a:p>
          <a:p>
            <a:pPr>
              <a:buNone/>
            </a:pPr>
            <a:r>
              <a:rPr lang="en-US" sz="2200" dirty="0"/>
              <a:t>• Bit V is set if the exclusive —OR of carries C8 and C9 is 1, and cleared otherwise. This is the condition for overflow when the numbers are in signed 2's complement representation. For an 8 bit ALU, V is set if the result is greater than 127 or less than -128. </a:t>
            </a:r>
          </a:p>
          <a:p>
            <a:pPr>
              <a:buNone/>
            </a:pPr>
            <a:r>
              <a:rPr lang="en-US" sz="2200" dirty="0"/>
              <a:t> </a:t>
            </a:r>
            <a:endParaRPr lang="en-US" sz="2200" dirty="0">
              <a:solidFill>
                <a:srgbClr val="C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1800" y="304800"/>
            <a:ext cx="3581400" cy="523220"/>
          </a:xfrm>
          <a:prstGeom prst="rect">
            <a:avLst/>
          </a:prstGeom>
          <a:noFill/>
        </p:spPr>
        <p:txBody>
          <a:bodyPr wrap="square" rtlCol="0">
            <a:spAutoFit/>
          </a:bodyPr>
          <a:lstStyle/>
          <a:p>
            <a:r>
              <a:rPr lang="en-US" sz="2800" dirty="0">
                <a:solidFill>
                  <a:srgbClr val="C00000"/>
                </a:solidFill>
              </a:rPr>
              <a:t>Status Registers</a:t>
            </a:r>
          </a:p>
        </p:txBody>
      </p:sp>
      <p:pic>
        <p:nvPicPr>
          <p:cNvPr id="12291" name="Picture 3"/>
          <p:cNvPicPr>
            <a:picLocks noChangeAspect="1" noChangeArrowheads="1"/>
          </p:cNvPicPr>
          <p:nvPr/>
        </p:nvPicPr>
        <p:blipFill>
          <a:blip r:embed="rId2"/>
          <a:srcRect/>
          <a:stretch>
            <a:fillRect/>
          </a:stretch>
        </p:blipFill>
        <p:spPr bwMode="auto">
          <a:xfrm>
            <a:off x="838200" y="981075"/>
            <a:ext cx="7658100" cy="5191125"/>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srcRect/>
          <a:stretch>
            <a:fillRect/>
          </a:stretch>
        </p:blipFill>
        <p:spPr bwMode="auto">
          <a:xfrm>
            <a:off x="838200" y="2362200"/>
            <a:ext cx="7391400" cy="3886200"/>
          </a:xfrm>
          <a:prstGeom prst="rect">
            <a:avLst/>
          </a:prstGeom>
          <a:noFill/>
          <a:ln w="9525">
            <a:noFill/>
            <a:miter lim="800000"/>
            <a:headEnd/>
            <a:tailEnd/>
          </a:ln>
          <a:effectLst/>
        </p:spPr>
      </p:pic>
      <p:sp>
        <p:nvSpPr>
          <p:cNvPr id="6" name="Rectangle 5"/>
          <p:cNvSpPr/>
          <p:nvPr/>
        </p:nvSpPr>
        <p:spPr>
          <a:xfrm>
            <a:off x="533400" y="533400"/>
            <a:ext cx="8610600" cy="1569660"/>
          </a:xfrm>
          <a:prstGeom prst="rect">
            <a:avLst/>
          </a:prstGeom>
        </p:spPr>
        <p:txBody>
          <a:bodyPr wrap="square">
            <a:spAutoFit/>
          </a:bodyPr>
          <a:lstStyle/>
          <a:p>
            <a:r>
              <a:rPr lang="en-US" sz="2400" dirty="0"/>
              <a:t>Example </a:t>
            </a:r>
          </a:p>
          <a:p>
            <a:pPr>
              <a:buFont typeface="Wingdings" pitchFamily="2" charset="2"/>
              <a:buChar char="Ø"/>
            </a:pPr>
            <a:r>
              <a:rPr lang="en-US" sz="2400" dirty="0"/>
              <a:t>If Z=1,we knows that A=B, since A-B=0. If Z=0, then we know that A is not equal to B. </a:t>
            </a:r>
          </a:p>
          <a:p>
            <a:pPr>
              <a:buFont typeface="Wingdings" pitchFamily="2" charset="2"/>
              <a:buChar char="Ø"/>
            </a:pPr>
            <a:r>
              <a:rPr lang="en-US" sz="2400" dirty="0"/>
              <a:t>C=1 if A&gt;=B and C=0 if A&lt;B.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C00000"/>
                </a:solidFill>
              </a:rPr>
              <a:t>ARITHMETIC LOGIC UNIT (ALU)</a:t>
            </a:r>
            <a:endParaRPr lang="en-US" sz="3200" dirty="0">
              <a:solidFill>
                <a:srgbClr val="C00000"/>
              </a:solidFill>
            </a:endParaRPr>
          </a:p>
        </p:txBody>
      </p:sp>
      <p:pic>
        <p:nvPicPr>
          <p:cNvPr id="14338" name="Picture 2"/>
          <p:cNvPicPr>
            <a:picLocks noChangeAspect="1" noChangeArrowheads="1"/>
          </p:cNvPicPr>
          <p:nvPr/>
        </p:nvPicPr>
        <p:blipFill>
          <a:blip r:embed="rId2"/>
          <a:srcRect/>
          <a:stretch>
            <a:fillRect/>
          </a:stretch>
        </p:blipFill>
        <p:spPr bwMode="auto">
          <a:xfrm>
            <a:off x="1143000" y="3048000"/>
            <a:ext cx="6872288" cy="3033712"/>
          </a:xfrm>
          <a:prstGeom prst="rect">
            <a:avLst/>
          </a:prstGeom>
          <a:noFill/>
          <a:ln w="9525">
            <a:noFill/>
            <a:miter lim="800000"/>
            <a:headEnd/>
            <a:tailEnd/>
          </a:ln>
          <a:effectLst/>
        </p:spPr>
      </p:pic>
      <p:sp>
        <p:nvSpPr>
          <p:cNvPr id="5" name="TextBox 4"/>
          <p:cNvSpPr txBox="1"/>
          <p:nvPr/>
        </p:nvSpPr>
        <p:spPr>
          <a:xfrm>
            <a:off x="3200400" y="6248400"/>
            <a:ext cx="3048000" cy="400110"/>
          </a:xfrm>
          <a:prstGeom prst="rect">
            <a:avLst/>
          </a:prstGeom>
          <a:noFill/>
        </p:spPr>
        <p:txBody>
          <a:bodyPr wrap="square" rtlCol="0">
            <a:spAutoFit/>
          </a:bodyPr>
          <a:lstStyle/>
          <a:p>
            <a:r>
              <a:rPr lang="en-US" sz="2000" b="1" dirty="0"/>
              <a:t>Fig:4-bit ALU</a:t>
            </a:r>
          </a:p>
        </p:txBody>
      </p:sp>
      <p:sp>
        <p:nvSpPr>
          <p:cNvPr id="6" name="Rectangle 5"/>
          <p:cNvSpPr/>
          <p:nvPr/>
        </p:nvSpPr>
        <p:spPr>
          <a:xfrm>
            <a:off x="609600" y="1295400"/>
            <a:ext cx="8534400" cy="1446550"/>
          </a:xfrm>
          <a:prstGeom prst="rect">
            <a:avLst/>
          </a:prstGeom>
        </p:spPr>
        <p:txBody>
          <a:bodyPr wrap="square">
            <a:spAutoFit/>
          </a:bodyPr>
          <a:lstStyle/>
          <a:p>
            <a:pPr>
              <a:buFont typeface="Arial" pitchFamily="34" charset="0"/>
              <a:buChar char="•"/>
            </a:pPr>
            <a:r>
              <a:rPr lang="en-US" sz="2200" dirty="0"/>
              <a:t>ALU- multi operation, combinational-logic digital function. </a:t>
            </a:r>
          </a:p>
          <a:p>
            <a:pPr>
              <a:buFont typeface="Arial" pitchFamily="34" charset="0"/>
              <a:buChar char="•"/>
            </a:pPr>
            <a:r>
              <a:rPr lang="en-US" sz="2200" dirty="0"/>
              <a:t>Perform a set of basic arithmetic and logic operations.</a:t>
            </a:r>
          </a:p>
          <a:p>
            <a:pPr>
              <a:buFont typeface="Arial" pitchFamily="34" charset="0"/>
              <a:buChar char="•"/>
            </a:pPr>
            <a:r>
              <a:rPr lang="en-US" sz="2200" dirty="0"/>
              <a:t>Selection lines to select a particular operation in the unit.</a:t>
            </a:r>
          </a:p>
          <a:p>
            <a:pPr>
              <a:buFont typeface="Arial" pitchFamily="34" charset="0"/>
              <a:buChar char="•"/>
            </a:pPr>
            <a:r>
              <a:rPr lang="en-US" sz="2200" dirty="0"/>
              <a:t> k selection variables can specify up to 2</a:t>
            </a:r>
            <a:r>
              <a:rPr lang="en-US" sz="2200" baseline="30000" dirty="0"/>
              <a:t>k</a:t>
            </a:r>
            <a:r>
              <a:rPr lang="en-US" sz="2200" dirty="0"/>
              <a:t> distinct operations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458200" cy="2743200"/>
          </a:xfrm>
        </p:spPr>
        <p:txBody>
          <a:bodyPr>
            <a:noAutofit/>
          </a:bodyPr>
          <a:lstStyle/>
          <a:p>
            <a:pPr>
              <a:buNone/>
            </a:pPr>
            <a:r>
              <a:rPr lang="en-US" sz="2400" b="1" u="sng" dirty="0">
                <a:solidFill>
                  <a:srgbClr val="C00000"/>
                </a:solidFill>
              </a:rPr>
              <a:t>Design of Arithmetic Circuit</a:t>
            </a:r>
          </a:p>
          <a:p>
            <a:pPr>
              <a:buNone/>
            </a:pPr>
            <a:endParaRPr lang="en-US" sz="2000" u="sng" dirty="0">
              <a:solidFill>
                <a:srgbClr val="C00000"/>
              </a:solidFill>
            </a:endParaRPr>
          </a:p>
          <a:p>
            <a:r>
              <a:rPr lang="en-US" sz="2000" dirty="0"/>
              <a:t>Basic component- parallel adder(full adders cascaded)</a:t>
            </a:r>
          </a:p>
          <a:p>
            <a:r>
              <a:rPr lang="en-US" sz="2000" dirty="0"/>
              <a:t>Input carry </a:t>
            </a:r>
            <a:r>
              <a:rPr lang="en-US" sz="2000" dirty="0" err="1"/>
              <a:t>C</a:t>
            </a:r>
            <a:r>
              <a:rPr lang="en-US" sz="1600" dirty="0" err="1"/>
              <a:t>in</a:t>
            </a:r>
            <a:r>
              <a:rPr lang="en-US" sz="2000" dirty="0"/>
              <a:t> goes to the full-adder circuit in the least significant bit position. </a:t>
            </a:r>
          </a:p>
          <a:p>
            <a:r>
              <a:rPr lang="en-US" sz="2000" dirty="0"/>
              <a:t>Output carry </a:t>
            </a:r>
            <a:r>
              <a:rPr lang="en-US" sz="2000" dirty="0" err="1"/>
              <a:t>C</a:t>
            </a:r>
            <a:r>
              <a:rPr lang="en-US" sz="1600" dirty="0" err="1"/>
              <a:t>out</a:t>
            </a:r>
            <a:r>
              <a:rPr lang="en-US" sz="2000" dirty="0"/>
              <a:t> comes from the full-adder circuit in the most significant bit position.</a:t>
            </a:r>
          </a:p>
          <a:p>
            <a:r>
              <a:rPr lang="en-US" sz="2000" dirty="0"/>
              <a:t>Input B is applied in four different form by using following circuit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The input A is applied directly to the 4-bit parallel adder and the input B is modified. The resultant arithmetic circuit is shown next.</a:t>
            </a:r>
          </a:p>
          <a:p>
            <a:endParaRPr lang="en-US" sz="2000" dirty="0"/>
          </a:p>
          <a:p>
            <a:endParaRPr lang="en-US" sz="2000" u="sng" dirty="0">
              <a:solidFill>
                <a:srgbClr val="C00000"/>
              </a:solidFill>
            </a:endParaRPr>
          </a:p>
        </p:txBody>
      </p:sp>
      <p:pic>
        <p:nvPicPr>
          <p:cNvPr id="6" name="Picture 4"/>
          <p:cNvPicPr>
            <a:picLocks noChangeAspect="1" noChangeArrowheads="1"/>
          </p:cNvPicPr>
          <p:nvPr/>
        </p:nvPicPr>
        <p:blipFill>
          <a:blip r:embed="rId2"/>
          <a:srcRect/>
          <a:stretch>
            <a:fillRect/>
          </a:stretch>
        </p:blipFill>
        <p:spPr bwMode="auto">
          <a:xfrm>
            <a:off x="1295400" y="3352800"/>
            <a:ext cx="6934200" cy="190500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2"/>
          <a:srcRect/>
          <a:stretch>
            <a:fillRect/>
          </a:stretch>
        </p:blipFill>
        <p:spPr bwMode="auto">
          <a:xfrm>
            <a:off x="1219200" y="228600"/>
            <a:ext cx="6267450" cy="614838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8229600" cy="838200"/>
          </a:xfrm>
        </p:spPr>
        <p:txBody>
          <a:bodyPr/>
          <a:lstStyle/>
          <a:p>
            <a:pPr>
              <a:buNone/>
            </a:pPr>
            <a:r>
              <a:rPr lang="en-US" dirty="0">
                <a:solidFill>
                  <a:srgbClr val="C00000"/>
                </a:solidFill>
              </a:rPr>
              <a:t>Function table for the arithmetic circuit</a:t>
            </a:r>
          </a:p>
          <a:p>
            <a:pPr>
              <a:buNone/>
            </a:pPr>
            <a:endParaRPr lang="en-US" dirty="0">
              <a:solidFill>
                <a:srgbClr val="C00000"/>
              </a:solidFill>
            </a:endParaRPr>
          </a:p>
        </p:txBody>
      </p:sp>
      <p:pic>
        <p:nvPicPr>
          <p:cNvPr id="18436" name="Picture 4"/>
          <p:cNvPicPr>
            <a:picLocks noChangeAspect="1" noChangeArrowheads="1"/>
          </p:cNvPicPr>
          <p:nvPr/>
        </p:nvPicPr>
        <p:blipFill>
          <a:blip r:embed="rId2"/>
          <a:srcRect/>
          <a:stretch>
            <a:fillRect/>
          </a:stretch>
        </p:blipFill>
        <p:spPr bwMode="auto">
          <a:xfrm>
            <a:off x="990600" y="1447800"/>
            <a:ext cx="7239000" cy="3743325"/>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a:buNone/>
            </a:pPr>
            <a:r>
              <a:rPr lang="en-US" sz="2400" b="1" u="sng" dirty="0">
                <a:solidFill>
                  <a:srgbClr val="C00000"/>
                </a:solidFill>
              </a:rPr>
              <a:t>Design of Logic Circuit</a:t>
            </a:r>
          </a:p>
          <a:p>
            <a:r>
              <a:rPr lang="en-US" sz="2400" dirty="0"/>
              <a:t>16 logic operations can be generated in one circuit and selected by means of four selection lines.</a:t>
            </a:r>
          </a:p>
          <a:p>
            <a:pPr>
              <a:buNone/>
            </a:pPr>
            <a:endParaRPr lang="en-US" sz="2400" dirty="0"/>
          </a:p>
          <a:p>
            <a:r>
              <a:rPr lang="en-US" sz="2400" dirty="0"/>
              <a:t>Can be obtained by means of AND, OR, and NOT (complement) operations</a:t>
            </a:r>
          </a:p>
          <a:p>
            <a:pPr>
              <a:buNone/>
            </a:pPr>
            <a:endParaRPr lang="en-US" sz="2400" dirty="0"/>
          </a:p>
          <a:p>
            <a:r>
              <a:rPr lang="en-US" sz="2400" dirty="0"/>
              <a:t>For three operations, we need two selection variables</a:t>
            </a:r>
          </a:p>
          <a:p>
            <a:pPr>
              <a:buNone/>
            </a:pPr>
            <a:endParaRPr lang="en-US" sz="2400" dirty="0"/>
          </a:p>
          <a:p>
            <a:r>
              <a:rPr lang="en-US" sz="2400" dirty="0"/>
              <a:t>But two selection lines can select among four logic operations, so we choose also the exclusive-OR (XOR) function for the logic circuit to be designed</a:t>
            </a:r>
          </a:p>
          <a:p>
            <a:pPr>
              <a:buNone/>
            </a:pPr>
            <a:endParaRPr lang="en-US" sz="2400" dirty="0"/>
          </a:p>
          <a:p>
            <a:r>
              <a:rPr lang="en-US" sz="2400" dirty="0"/>
              <a:t>The diagram(next slide) shows one typical stage designated by subscript </a:t>
            </a:r>
            <a:r>
              <a:rPr lang="en-US" sz="2400" dirty="0" err="1"/>
              <a:t>i</a:t>
            </a:r>
            <a:r>
              <a:rPr lang="en-US" sz="2400" dirty="0"/>
              <a:t>. The circuit must be repeated n times for an n-bit logic circuit</a:t>
            </a:r>
            <a:endParaRPr lang="en-US" sz="2400" u="sng"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srcRect/>
          <a:stretch>
            <a:fillRect/>
          </a:stretch>
        </p:blipFill>
        <p:spPr bwMode="auto">
          <a:xfrm>
            <a:off x="838200" y="1066800"/>
            <a:ext cx="7543800" cy="3733800"/>
          </a:xfrm>
          <a:prstGeom prst="rect">
            <a:avLst/>
          </a:prstGeom>
          <a:noFill/>
          <a:ln w="9525">
            <a:noFill/>
            <a:miter lim="800000"/>
            <a:headEnd/>
            <a:tailEnd/>
          </a:ln>
          <a:effectLst/>
        </p:spPr>
      </p:pic>
      <p:sp>
        <p:nvSpPr>
          <p:cNvPr id="6" name="TextBox 5"/>
          <p:cNvSpPr txBox="1"/>
          <p:nvPr/>
        </p:nvSpPr>
        <p:spPr>
          <a:xfrm>
            <a:off x="1447800" y="4953000"/>
            <a:ext cx="2438400" cy="400110"/>
          </a:xfrm>
          <a:prstGeom prst="rect">
            <a:avLst/>
          </a:prstGeom>
          <a:noFill/>
        </p:spPr>
        <p:txBody>
          <a:bodyPr wrap="square" rtlCol="0">
            <a:spAutoFit/>
          </a:bodyPr>
          <a:lstStyle/>
          <a:p>
            <a:r>
              <a:rPr lang="en-US" sz="2000" dirty="0"/>
              <a:t>Fig: Logic diagram</a:t>
            </a:r>
          </a:p>
        </p:txBody>
      </p:sp>
      <p:sp>
        <p:nvSpPr>
          <p:cNvPr id="7" name="TextBox 6"/>
          <p:cNvSpPr txBox="1"/>
          <p:nvPr/>
        </p:nvSpPr>
        <p:spPr>
          <a:xfrm>
            <a:off x="5791200" y="3505200"/>
            <a:ext cx="2438400" cy="400110"/>
          </a:xfrm>
          <a:prstGeom prst="rect">
            <a:avLst/>
          </a:prstGeom>
          <a:noFill/>
        </p:spPr>
        <p:txBody>
          <a:bodyPr wrap="square" rtlCol="0">
            <a:spAutoFit/>
          </a:bodyPr>
          <a:lstStyle/>
          <a:p>
            <a:r>
              <a:rPr lang="en-US" sz="2000" dirty="0"/>
              <a:t>Fig: Function Table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5257800"/>
          </a:xfrm>
        </p:spPr>
        <p:txBody>
          <a:bodyPr>
            <a:noAutofit/>
          </a:bodyPr>
          <a:lstStyle/>
          <a:p>
            <a:r>
              <a:rPr lang="en-US" sz="2400" dirty="0">
                <a:solidFill>
                  <a:srgbClr val="C00000"/>
                </a:solidFill>
              </a:rPr>
              <a:t> Register transfer language(Computer hardware description language) </a:t>
            </a:r>
          </a:p>
          <a:p>
            <a:pPr>
              <a:buFont typeface="Wingdings" pitchFamily="2" charset="2"/>
              <a:buChar char="Ø"/>
            </a:pPr>
            <a:r>
              <a:rPr lang="en-US" sz="2200" dirty="0"/>
              <a:t>Symbolic notation used for registers, for specifying operations on the contents of registers and specifying control functions . </a:t>
            </a:r>
          </a:p>
          <a:p>
            <a:pPr>
              <a:buFont typeface="Wingdings" pitchFamily="2" charset="2"/>
              <a:buChar char="Ø"/>
            </a:pPr>
            <a:r>
              <a:rPr lang="en-US" sz="2200" dirty="0"/>
              <a:t>A statement in a register transfer language consists of control function and a list of micro-operations </a:t>
            </a:r>
          </a:p>
          <a:p>
            <a:pPr>
              <a:buFont typeface="Wingdings" pitchFamily="2" charset="2"/>
              <a:buChar char="Ø"/>
            </a:pPr>
            <a:endParaRPr lang="en-US" sz="2400" dirty="0"/>
          </a:p>
          <a:p>
            <a:r>
              <a:rPr lang="en-US" sz="2400" dirty="0">
                <a:solidFill>
                  <a:srgbClr val="C00000"/>
                </a:solidFill>
              </a:rPr>
              <a:t>Micro-Operation:</a:t>
            </a:r>
          </a:p>
          <a:p>
            <a:pPr>
              <a:buFont typeface="Wingdings" pitchFamily="2" charset="2"/>
              <a:buChar char="Ø"/>
            </a:pPr>
            <a:r>
              <a:rPr lang="en-US" sz="2200" dirty="0"/>
              <a:t>Operations performed in data stored in registers. </a:t>
            </a:r>
          </a:p>
          <a:p>
            <a:pPr>
              <a:buFont typeface="Wingdings" pitchFamily="2" charset="2"/>
              <a:buChar char="Ø"/>
            </a:pPr>
            <a:r>
              <a:rPr lang="en-US" sz="2200" dirty="0"/>
              <a:t>Elementary operation that can be performed parallel during one clock pulse period. </a:t>
            </a:r>
          </a:p>
          <a:p>
            <a:pPr>
              <a:buFont typeface="Wingdings" pitchFamily="2" charset="2"/>
              <a:buChar char="Ø"/>
            </a:pPr>
            <a:r>
              <a:rPr lang="en-US" sz="2200" dirty="0"/>
              <a:t>The result of operation may replace the previous binary information of a register or may be transferred to another register. </a:t>
            </a:r>
          </a:p>
          <a:p>
            <a:pPr>
              <a:buFont typeface="Wingdings" pitchFamily="2" charset="2"/>
              <a:buChar char="Ø"/>
            </a:pPr>
            <a:r>
              <a:rPr lang="en-US" sz="2200" dirty="0"/>
              <a:t>Example: Shift, count, clear, add &amp; load </a:t>
            </a:r>
          </a:p>
          <a:p>
            <a:pPr>
              <a:buFont typeface="Wingdings" pitchFamily="2" charset="2"/>
              <a:buChar char="Ø"/>
            </a:pPr>
            <a:r>
              <a:rPr lang="en-US" sz="2200" dirty="0"/>
              <a:t>A micro-operation requires one clock pulse for the execution if the operation done in parallel. In serial computer a micro-operation requires a number of clock pulses equal to the word time in the system </a:t>
            </a:r>
          </a:p>
          <a:p>
            <a:endParaRPr lang="en-US" sz="2400" dirty="0">
              <a:solidFill>
                <a:srgbClr val="C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534400" cy="4525963"/>
          </a:xfrm>
        </p:spPr>
        <p:txBody>
          <a:bodyPr>
            <a:noAutofit/>
          </a:bodyPr>
          <a:lstStyle/>
          <a:p>
            <a:pPr>
              <a:buNone/>
            </a:pPr>
            <a:r>
              <a:rPr lang="en-US" sz="2800" b="1" u="sng" dirty="0">
                <a:solidFill>
                  <a:srgbClr val="C00000"/>
                </a:solidFill>
              </a:rPr>
              <a:t>Design of Arithmetic Logic Unit</a:t>
            </a:r>
          </a:p>
          <a:p>
            <a:pPr>
              <a:buNone/>
            </a:pPr>
            <a:endParaRPr lang="en-US" sz="2400" b="1" u="sng" dirty="0">
              <a:solidFill>
                <a:srgbClr val="C00000"/>
              </a:solidFill>
            </a:endParaRPr>
          </a:p>
          <a:p>
            <a:r>
              <a:rPr lang="en-US" sz="2400" dirty="0"/>
              <a:t>Logic circuit + Arithmetic circuit =Arithmetic Logic Unit. </a:t>
            </a:r>
          </a:p>
          <a:p>
            <a:r>
              <a:rPr lang="en-US" sz="2400" dirty="0"/>
              <a:t>S1 and S0 can be made common to both sections </a:t>
            </a:r>
          </a:p>
          <a:p>
            <a:r>
              <a:rPr lang="en-US" sz="2400" dirty="0"/>
              <a:t>A third selection variable, S2, is used to differentiate between the two </a:t>
            </a:r>
            <a:r>
              <a:rPr lang="en-US" sz="2400" b="1" u="sng" dirty="0">
                <a:solidFill>
                  <a:srgbClr val="C00000"/>
                </a:solidFill>
              </a:rPr>
              <a:t> </a:t>
            </a:r>
          </a:p>
          <a:p>
            <a:r>
              <a:rPr lang="en-US" sz="2400" dirty="0"/>
              <a:t>The outputs of the logic and arithmetic circuits in each stage go through a multiplexer with selection variable S2. </a:t>
            </a:r>
          </a:p>
          <a:p>
            <a:r>
              <a:rPr lang="en-US" sz="2400" dirty="0"/>
              <a:t>When </a:t>
            </a:r>
            <a:r>
              <a:rPr lang="en-US" sz="2400" dirty="0">
                <a:solidFill>
                  <a:srgbClr val="C00000"/>
                </a:solidFill>
              </a:rPr>
              <a:t>S2 = 0</a:t>
            </a:r>
            <a:r>
              <a:rPr lang="en-US" sz="2400" dirty="0"/>
              <a:t>, the </a:t>
            </a:r>
            <a:r>
              <a:rPr lang="en-US" sz="2400" dirty="0">
                <a:solidFill>
                  <a:srgbClr val="C00000"/>
                </a:solidFill>
              </a:rPr>
              <a:t>arithmetic output </a:t>
            </a:r>
            <a:r>
              <a:rPr lang="en-US" sz="2400" dirty="0"/>
              <a:t>is selected, </a:t>
            </a:r>
          </a:p>
          <a:p>
            <a:r>
              <a:rPr lang="en-US" sz="2400" dirty="0"/>
              <a:t>when </a:t>
            </a:r>
            <a:r>
              <a:rPr lang="en-US" sz="2400" dirty="0">
                <a:solidFill>
                  <a:srgbClr val="C00000"/>
                </a:solidFill>
              </a:rPr>
              <a:t>S2 = 1</a:t>
            </a:r>
            <a:r>
              <a:rPr lang="en-US" sz="2400" dirty="0"/>
              <a:t>, the </a:t>
            </a:r>
            <a:r>
              <a:rPr lang="en-US" sz="2400" dirty="0">
                <a:solidFill>
                  <a:srgbClr val="C00000"/>
                </a:solidFill>
              </a:rPr>
              <a:t>logic output </a:t>
            </a:r>
            <a:r>
              <a:rPr lang="en-US" sz="2400" dirty="0"/>
              <a:t>is selected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762000"/>
            <a:ext cx="8077200" cy="4893647"/>
          </a:xfrm>
          <a:prstGeom prst="rect">
            <a:avLst/>
          </a:prstGeom>
        </p:spPr>
        <p:txBody>
          <a:bodyPr wrap="square">
            <a:spAutoFit/>
          </a:bodyPr>
          <a:lstStyle/>
          <a:p>
            <a:r>
              <a:rPr lang="en-US" sz="2400" u="sng" dirty="0">
                <a:solidFill>
                  <a:srgbClr val="C00000"/>
                </a:solidFill>
              </a:rPr>
              <a:t>More efficient method:- </a:t>
            </a:r>
            <a:r>
              <a:rPr lang="en-US" sz="2400" dirty="0"/>
              <a:t>by inhibiting all input carries into the full-adder circuits of the parallel adder. </a:t>
            </a:r>
          </a:p>
          <a:p>
            <a:endParaRPr lang="en-US" sz="2400" dirty="0"/>
          </a:p>
          <a:p>
            <a:pPr>
              <a:buFont typeface="Arial" pitchFamily="34" charset="0"/>
              <a:buChar char="•"/>
            </a:pPr>
            <a:r>
              <a:rPr lang="en-US" sz="2400" dirty="0"/>
              <a:t>Consider the Boolean function that generates the output sum in a full-adder circuit: </a:t>
            </a:r>
          </a:p>
          <a:p>
            <a:pPr algn="ctr"/>
            <a:r>
              <a:rPr lang="en-US" sz="2400" dirty="0">
                <a:solidFill>
                  <a:srgbClr val="C00000"/>
                </a:solidFill>
              </a:rPr>
              <a:t>F=X ⊕ Y ⊕ </a:t>
            </a:r>
            <a:r>
              <a:rPr lang="en-US" sz="2400" dirty="0" err="1">
                <a:solidFill>
                  <a:srgbClr val="C00000"/>
                </a:solidFill>
              </a:rPr>
              <a:t>Cin</a:t>
            </a:r>
            <a:r>
              <a:rPr lang="en-US" sz="2400" dirty="0">
                <a:solidFill>
                  <a:srgbClr val="C00000"/>
                </a:solidFill>
              </a:rPr>
              <a:t> </a:t>
            </a:r>
          </a:p>
          <a:p>
            <a:pPr>
              <a:buFont typeface="Arial" pitchFamily="34" charset="0"/>
              <a:buChar char="•"/>
            </a:pPr>
            <a:r>
              <a:rPr lang="en-US" sz="2400" dirty="0"/>
              <a:t>The input carry </a:t>
            </a:r>
            <a:r>
              <a:rPr lang="en-US" sz="2400" dirty="0" err="1"/>
              <a:t>C</a:t>
            </a:r>
            <a:r>
              <a:rPr lang="en-US" dirty="0" err="1"/>
              <a:t>in</a:t>
            </a:r>
            <a:r>
              <a:rPr lang="en-US" sz="2400" dirty="0"/>
              <a:t> in each stage can be made to be equal to 0 when a selection variable S2 is equal to 1. </a:t>
            </a:r>
          </a:p>
          <a:p>
            <a:pPr>
              <a:buFont typeface="Arial" pitchFamily="34" charset="0"/>
              <a:buChar char="•"/>
            </a:pPr>
            <a:r>
              <a:rPr lang="en-US" sz="2400" dirty="0"/>
              <a:t>The result would be: </a:t>
            </a:r>
          </a:p>
          <a:p>
            <a:pPr algn="ctr"/>
            <a:r>
              <a:rPr lang="en-US" sz="2400" dirty="0">
                <a:solidFill>
                  <a:srgbClr val="C00000"/>
                </a:solidFill>
              </a:rPr>
              <a:t>F=X ⊕ Y </a:t>
            </a:r>
          </a:p>
          <a:p>
            <a:pPr>
              <a:buFont typeface="Arial" pitchFamily="34" charset="0"/>
              <a:buChar char="•"/>
            </a:pPr>
            <a:r>
              <a:rPr lang="en-US" sz="2400" dirty="0"/>
              <a:t>This expression is valid because of the property of the X-OR operation: </a:t>
            </a:r>
          </a:p>
          <a:p>
            <a:pPr algn="ctr"/>
            <a:r>
              <a:rPr lang="en-US" sz="2400" dirty="0">
                <a:solidFill>
                  <a:srgbClr val="C00000"/>
                </a:solidFill>
              </a:rPr>
              <a:t>X⊕0 = X </a:t>
            </a:r>
            <a:endParaRPr lang="en-US" sz="2400" b="1" u="sng" dirty="0">
              <a:solidFill>
                <a:srgbClr val="C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800600"/>
          </a:xfrm>
        </p:spPr>
        <p:txBody>
          <a:bodyPr>
            <a:normAutofit fontScale="92500" lnSpcReduction="10000"/>
          </a:bodyPr>
          <a:lstStyle/>
          <a:p>
            <a:pPr>
              <a:buNone/>
            </a:pPr>
            <a:r>
              <a:rPr lang="en-US" sz="2800" i="1" u="sng" dirty="0">
                <a:solidFill>
                  <a:srgbClr val="C00000"/>
                </a:solidFill>
              </a:rPr>
              <a:t>Design steps </a:t>
            </a:r>
          </a:p>
          <a:p>
            <a:endParaRPr lang="en-US" sz="2800" dirty="0"/>
          </a:p>
          <a:p>
            <a:pPr marL="514350" indent="-514350">
              <a:buNone/>
            </a:pPr>
            <a:r>
              <a:rPr lang="en-US" sz="2800" dirty="0"/>
              <a:t>1. Design the arithmetic section independent of the logic section. </a:t>
            </a:r>
          </a:p>
          <a:p>
            <a:pPr marL="514350" indent="-514350">
              <a:buNone/>
            </a:pPr>
            <a:endParaRPr lang="en-US" sz="2800" dirty="0"/>
          </a:p>
          <a:p>
            <a:pPr>
              <a:buNone/>
            </a:pPr>
            <a:r>
              <a:rPr lang="en-US" sz="2800" dirty="0"/>
              <a:t>2. Determine the logic operations obtained from the arithmetic circuit in step 1, assuming that the input carries to all stages are 0. </a:t>
            </a:r>
          </a:p>
          <a:p>
            <a:pPr>
              <a:buNone/>
            </a:pPr>
            <a:endParaRPr lang="en-US" sz="2800" dirty="0"/>
          </a:p>
          <a:p>
            <a:pPr>
              <a:buNone/>
            </a:pPr>
            <a:r>
              <a:rPr lang="en-US" sz="2800" dirty="0"/>
              <a:t>3. Modify the arithmetic circuit to obtain the required logic operations. </a:t>
            </a:r>
          </a:p>
          <a:p>
            <a:pPr>
              <a:buNone/>
            </a:pPr>
            <a:endParaRPr lang="en-US" sz="2800" u="sng" dirty="0">
              <a:solidFill>
                <a:srgbClr val="C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2"/>
          <a:srcRect/>
          <a:stretch>
            <a:fillRect/>
          </a:stretch>
        </p:blipFill>
        <p:spPr bwMode="auto">
          <a:xfrm>
            <a:off x="1752600" y="381000"/>
            <a:ext cx="5562599" cy="5791200"/>
          </a:xfrm>
          <a:prstGeom prst="rect">
            <a:avLst/>
          </a:prstGeom>
          <a:noFill/>
          <a:ln w="9525">
            <a:noFill/>
            <a:miter lim="800000"/>
            <a:headEnd/>
            <a:tailEnd/>
          </a:ln>
          <a:effectLst/>
        </p:spPr>
      </p:pic>
      <p:sp>
        <p:nvSpPr>
          <p:cNvPr id="11" name="TextBox 10"/>
          <p:cNvSpPr txBox="1"/>
          <p:nvPr/>
        </p:nvSpPr>
        <p:spPr>
          <a:xfrm>
            <a:off x="1524000" y="304800"/>
            <a:ext cx="762000" cy="338554"/>
          </a:xfrm>
          <a:prstGeom prst="rect">
            <a:avLst/>
          </a:prstGeom>
          <a:noFill/>
        </p:spPr>
        <p:txBody>
          <a:bodyPr wrap="square" rtlCol="0">
            <a:spAutoFit/>
          </a:bodyPr>
          <a:lstStyle/>
          <a:p>
            <a:r>
              <a:rPr lang="en-US" sz="1600" dirty="0" err="1"/>
              <a:t>C</a:t>
            </a:r>
            <a:r>
              <a:rPr lang="en-US" sz="1200" dirty="0" err="1"/>
              <a:t>in</a:t>
            </a:r>
            <a:endParaRPr lang="en-US" sz="1600" dirty="0"/>
          </a:p>
        </p:txBody>
      </p:sp>
      <p:sp>
        <p:nvSpPr>
          <p:cNvPr id="12" name="TextBox 11"/>
          <p:cNvSpPr txBox="1"/>
          <p:nvPr/>
        </p:nvSpPr>
        <p:spPr>
          <a:xfrm>
            <a:off x="1524000" y="609600"/>
            <a:ext cx="457200" cy="892552"/>
          </a:xfrm>
          <a:prstGeom prst="rect">
            <a:avLst/>
          </a:prstGeom>
          <a:noFill/>
        </p:spPr>
        <p:txBody>
          <a:bodyPr wrap="square" rtlCol="0">
            <a:spAutoFit/>
          </a:bodyPr>
          <a:lstStyle/>
          <a:p>
            <a:r>
              <a:rPr lang="en-US" sz="1600" dirty="0"/>
              <a:t>S</a:t>
            </a:r>
            <a:r>
              <a:rPr lang="en-US" sz="1100" dirty="0"/>
              <a:t>2</a:t>
            </a:r>
          </a:p>
          <a:p>
            <a:r>
              <a:rPr lang="en-US" dirty="0"/>
              <a:t>S</a:t>
            </a:r>
            <a:r>
              <a:rPr lang="en-US" sz="1200" dirty="0"/>
              <a:t>1</a:t>
            </a:r>
          </a:p>
          <a:p>
            <a:r>
              <a:rPr lang="en-US" sz="1600" dirty="0"/>
              <a:t>S</a:t>
            </a:r>
            <a:r>
              <a:rPr lang="en-US" sz="1200" dirty="0"/>
              <a:t>0</a:t>
            </a:r>
            <a:endParaRPr lang="en-US" sz="1600" dirty="0"/>
          </a:p>
        </p:txBody>
      </p:sp>
      <p:sp>
        <p:nvSpPr>
          <p:cNvPr id="13" name="TextBox 12"/>
          <p:cNvSpPr txBox="1"/>
          <p:nvPr/>
        </p:nvSpPr>
        <p:spPr>
          <a:xfrm>
            <a:off x="1447800" y="2286000"/>
            <a:ext cx="533400" cy="584775"/>
          </a:xfrm>
          <a:prstGeom prst="rect">
            <a:avLst/>
          </a:prstGeom>
          <a:noFill/>
        </p:spPr>
        <p:txBody>
          <a:bodyPr wrap="square" rtlCol="0">
            <a:spAutoFit/>
          </a:bodyPr>
          <a:lstStyle/>
          <a:p>
            <a:r>
              <a:rPr lang="en-US" sz="1600" dirty="0"/>
              <a:t>A</a:t>
            </a:r>
            <a:r>
              <a:rPr lang="en-US" sz="1200" dirty="0"/>
              <a:t>1</a:t>
            </a:r>
            <a:endParaRPr lang="en-US" sz="1600" dirty="0"/>
          </a:p>
          <a:p>
            <a:r>
              <a:rPr lang="en-US" sz="1600" dirty="0"/>
              <a:t>B</a:t>
            </a:r>
            <a:r>
              <a:rPr lang="en-US" sz="1200" dirty="0"/>
              <a:t>1</a:t>
            </a:r>
            <a:endParaRPr lang="en-US" sz="1600" dirty="0"/>
          </a:p>
        </p:txBody>
      </p:sp>
      <p:sp>
        <p:nvSpPr>
          <p:cNvPr id="14" name="TextBox 13"/>
          <p:cNvSpPr txBox="1"/>
          <p:nvPr/>
        </p:nvSpPr>
        <p:spPr>
          <a:xfrm>
            <a:off x="1447800" y="4419600"/>
            <a:ext cx="533400" cy="584775"/>
          </a:xfrm>
          <a:prstGeom prst="rect">
            <a:avLst/>
          </a:prstGeom>
          <a:noFill/>
        </p:spPr>
        <p:txBody>
          <a:bodyPr wrap="square" rtlCol="0">
            <a:spAutoFit/>
          </a:bodyPr>
          <a:lstStyle/>
          <a:p>
            <a:r>
              <a:rPr lang="en-US" sz="1600" dirty="0"/>
              <a:t>A</a:t>
            </a:r>
            <a:r>
              <a:rPr lang="en-US" sz="1200" dirty="0"/>
              <a:t>2</a:t>
            </a:r>
            <a:endParaRPr lang="en-US" sz="1600" dirty="0"/>
          </a:p>
          <a:p>
            <a:r>
              <a:rPr lang="en-US" sz="1600" dirty="0"/>
              <a:t>B</a:t>
            </a:r>
            <a:r>
              <a:rPr lang="en-US" sz="1200" dirty="0"/>
              <a:t>2</a:t>
            </a:r>
            <a:endParaRPr lang="en-US" sz="1600" dirty="0"/>
          </a:p>
        </p:txBody>
      </p:sp>
      <p:sp>
        <p:nvSpPr>
          <p:cNvPr id="15" name="TextBox 14"/>
          <p:cNvSpPr txBox="1"/>
          <p:nvPr/>
        </p:nvSpPr>
        <p:spPr>
          <a:xfrm>
            <a:off x="6705600" y="990600"/>
            <a:ext cx="372218" cy="338554"/>
          </a:xfrm>
          <a:prstGeom prst="rect">
            <a:avLst/>
          </a:prstGeom>
          <a:noFill/>
        </p:spPr>
        <p:txBody>
          <a:bodyPr wrap="square" rtlCol="0">
            <a:spAutoFit/>
          </a:bodyPr>
          <a:lstStyle/>
          <a:p>
            <a:r>
              <a:rPr lang="en-US" sz="1600" dirty="0"/>
              <a:t>C</a:t>
            </a:r>
            <a:r>
              <a:rPr lang="en-US" sz="1200" dirty="0"/>
              <a:t>1</a:t>
            </a:r>
            <a:endParaRPr lang="en-US" sz="1600" dirty="0"/>
          </a:p>
        </p:txBody>
      </p:sp>
      <p:sp>
        <p:nvSpPr>
          <p:cNvPr id="16" name="TextBox 15"/>
          <p:cNvSpPr txBox="1"/>
          <p:nvPr/>
        </p:nvSpPr>
        <p:spPr>
          <a:xfrm>
            <a:off x="6629400" y="3200400"/>
            <a:ext cx="372218" cy="338554"/>
          </a:xfrm>
          <a:prstGeom prst="rect">
            <a:avLst/>
          </a:prstGeom>
          <a:noFill/>
        </p:spPr>
        <p:txBody>
          <a:bodyPr wrap="none" rtlCol="0">
            <a:spAutoFit/>
          </a:bodyPr>
          <a:lstStyle/>
          <a:p>
            <a:r>
              <a:rPr lang="en-US" sz="1600" dirty="0"/>
              <a:t>C</a:t>
            </a:r>
            <a:r>
              <a:rPr lang="en-US" sz="1200" dirty="0"/>
              <a:t>2</a:t>
            </a:r>
            <a:endParaRPr lang="en-US" sz="1600" dirty="0"/>
          </a:p>
        </p:txBody>
      </p:sp>
      <p:sp>
        <p:nvSpPr>
          <p:cNvPr id="17" name="TextBox 16"/>
          <p:cNvSpPr txBox="1"/>
          <p:nvPr/>
        </p:nvSpPr>
        <p:spPr>
          <a:xfrm>
            <a:off x="7162800" y="2438400"/>
            <a:ext cx="372218" cy="338554"/>
          </a:xfrm>
          <a:prstGeom prst="rect">
            <a:avLst/>
          </a:prstGeom>
          <a:noFill/>
        </p:spPr>
        <p:txBody>
          <a:bodyPr wrap="square" rtlCol="0">
            <a:spAutoFit/>
          </a:bodyPr>
          <a:lstStyle/>
          <a:p>
            <a:r>
              <a:rPr lang="en-US" sz="1600" dirty="0"/>
              <a:t>F</a:t>
            </a:r>
            <a:r>
              <a:rPr lang="en-US" sz="1200" dirty="0"/>
              <a:t>1</a:t>
            </a:r>
            <a:endParaRPr lang="en-US" sz="1600" dirty="0"/>
          </a:p>
        </p:txBody>
      </p:sp>
      <p:sp>
        <p:nvSpPr>
          <p:cNvPr id="18" name="TextBox 17"/>
          <p:cNvSpPr txBox="1"/>
          <p:nvPr/>
        </p:nvSpPr>
        <p:spPr>
          <a:xfrm>
            <a:off x="7162800" y="4419600"/>
            <a:ext cx="372218" cy="338554"/>
          </a:xfrm>
          <a:prstGeom prst="rect">
            <a:avLst/>
          </a:prstGeom>
          <a:noFill/>
        </p:spPr>
        <p:txBody>
          <a:bodyPr wrap="square" rtlCol="0">
            <a:spAutoFit/>
          </a:bodyPr>
          <a:lstStyle/>
          <a:p>
            <a:r>
              <a:rPr lang="en-US" sz="1600" dirty="0"/>
              <a:t>F</a:t>
            </a:r>
            <a:r>
              <a:rPr lang="en-US" sz="1200" dirty="0"/>
              <a:t>2</a:t>
            </a:r>
            <a:endParaRPr lang="en-US" sz="1600" dirty="0"/>
          </a:p>
        </p:txBody>
      </p:sp>
      <p:sp>
        <p:nvSpPr>
          <p:cNvPr id="19" name="TextBox 18"/>
          <p:cNvSpPr txBox="1"/>
          <p:nvPr/>
        </p:nvSpPr>
        <p:spPr>
          <a:xfrm>
            <a:off x="6172200" y="1981200"/>
            <a:ext cx="372218" cy="338554"/>
          </a:xfrm>
          <a:prstGeom prst="rect">
            <a:avLst/>
          </a:prstGeom>
          <a:noFill/>
        </p:spPr>
        <p:txBody>
          <a:bodyPr wrap="square" rtlCol="0">
            <a:spAutoFit/>
          </a:bodyPr>
          <a:lstStyle/>
          <a:p>
            <a:r>
              <a:rPr lang="en-US" sz="1600" dirty="0"/>
              <a:t>X</a:t>
            </a:r>
            <a:r>
              <a:rPr lang="en-US" sz="1200" dirty="0"/>
              <a:t>1</a:t>
            </a:r>
            <a:endParaRPr lang="en-US" sz="1600" dirty="0"/>
          </a:p>
        </p:txBody>
      </p:sp>
      <p:sp>
        <p:nvSpPr>
          <p:cNvPr id="20" name="TextBox 19"/>
          <p:cNvSpPr txBox="1"/>
          <p:nvPr/>
        </p:nvSpPr>
        <p:spPr>
          <a:xfrm>
            <a:off x="6172200" y="2743200"/>
            <a:ext cx="372218" cy="338554"/>
          </a:xfrm>
          <a:prstGeom prst="rect">
            <a:avLst/>
          </a:prstGeom>
          <a:noFill/>
        </p:spPr>
        <p:txBody>
          <a:bodyPr wrap="square" rtlCol="0">
            <a:spAutoFit/>
          </a:bodyPr>
          <a:lstStyle/>
          <a:p>
            <a:r>
              <a:rPr lang="en-US" sz="1600" dirty="0"/>
              <a:t>Y</a:t>
            </a:r>
            <a:r>
              <a:rPr lang="en-US" sz="1200" dirty="0"/>
              <a:t>1</a:t>
            </a:r>
            <a:endParaRPr lang="en-US" sz="1600" dirty="0"/>
          </a:p>
        </p:txBody>
      </p:sp>
      <p:sp>
        <p:nvSpPr>
          <p:cNvPr id="21" name="TextBox 20"/>
          <p:cNvSpPr txBox="1"/>
          <p:nvPr/>
        </p:nvSpPr>
        <p:spPr>
          <a:xfrm>
            <a:off x="6172200" y="4114800"/>
            <a:ext cx="372218" cy="338554"/>
          </a:xfrm>
          <a:prstGeom prst="rect">
            <a:avLst/>
          </a:prstGeom>
          <a:noFill/>
        </p:spPr>
        <p:txBody>
          <a:bodyPr wrap="square" rtlCol="0">
            <a:spAutoFit/>
          </a:bodyPr>
          <a:lstStyle/>
          <a:p>
            <a:r>
              <a:rPr lang="en-US" sz="1600" dirty="0"/>
              <a:t>X</a:t>
            </a:r>
            <a:r>
              <a:rPr lang="en-US" sz="1200" dirty="0"/>
              <a:t>2</a:t>
            </a:r>
            <a:endParaRPr lang="en-US" sz="1600" dirty="0"/>
          </a:p>
        </p:txBody>
      </p:sp>
      <p:sp>
        <p:nvSpPr>
          <p:cNvPr id="23" name="TextBox 22"/>
          <p:cNvSpPr txBox="1"/>
          <p:nvPr/>
        </p:nvSpPr>
        <p:spPr>
          <a:xfrm>
            <a:off x="6172200" y="4953000"/>
            <a:ext cx="372218" cy="338554"/>
          </a:xfrm>
          <a:prstGeom prst="rect">
            <a:avLst/>
          </a:prstGeom>
          <a:noFill/>
        </p:spPr>
        <p:txBody>
          <a:bodyPr wrap="square" rtlCol="0">
            <a:spAutoFit/>
          </a:bodyPr>
          <a:lstStyle/>
          <a:p>
            <a:r>
              <a:rPr lang="en-US" sz="1600" dirty="0"/>
              <a:t>Y</a:t>
            </a:r>
            <a:r>
              <a:rPr lang="en-US" sz="1200" dirty="0"/>
              <a:t>2</a:t>
            </a:r>
            <a:endParaRPr lang="en-US" sz="1600" dirty="0"/>
          </a:p>
        </p:txBody>
      </p:sp>
      <p:sp>
        <p:nvSpPr>
          <p:cNvPr id="24" name="TextBox 23"/>
          <p:cNvSpPr txBox="1"/>
          <p:nvPr/>
        </p:nvSpPr>
        <p:spPr>
          <a:xfrm>
            <a:off x="6324600" y="2362200"/>
            <a:ext cx="533400" cy="338554"/>
          </a:xfrm>
          <a:prstGeom prst="rect">
            <a:avLst/>
          </a:prstGeom>
          <a:noFill/>
        </p:spPr>
        <p:txBody>
          <a:bodyPr wrap="square" rtlCol="0">
            <a:spAutoFit/>
          </a:bodyPr>
          <a:lstStyle/>
          <a:p>
            <a:r>
              <a:rPr lang="en-US" sz="1600" dirty="0"/>
              <a:t>FA</a:t>
            </a:r>
          </a:p>
        </p:txBody>
      </p:sp>
      <p:sp>
        <p:nvSpPr>
          <p:cNvPr id="25" name="TextBox 24"/>
          <p:cNvSpPr txBox="1"/>
          <p:nvPr/>
        </p:nvSpPr>
        <p:spPr>
          <a:xfrm>
            <a:off x="6324600" y="4495800"/>
            <a:ext cx="533400" cy="338554"/>
          </a:xfrm>
          <a:prstGeom prst="rect">
            <a:avLst/>
          </a:prstGeom>
          <a:noFill/>
        </p:spPr>
        <p:txBody>
          <a:bodyPr wrap="square" rtlCol="0">
            <a:spAutoFit/>
          </a:bodyPr>
          <a:lstStyle/>
          <a:p>
            <a:r>
              <a:rPr lang="en-US" sz="1600" dirty="0"/>
              <a:t>FA</a:t>
            </a:r>
          </a:p>
        </p:txBody>
      </p:sp>
      <p:sp>
        <p:nvSpPr>
          <p:cNvPr id="26" name="TextBox 25"/>
          <p:cNvSpPr txBox="1"/>
          <p:nvPr/>
        </p:nvSpPr>
        <p:spPr>
          <a:xfrm>
            <a:off x="6629400" y="5334000"/>
            <a:ext cx="372218" cy="338554"/>
          </a:xfrm>
          <a:prstGeom prst="rect">
            <a:avLst/>
          </a:prstGeom>
          <a:noFill/>
        </p:spPr>
        <p:txBody>
          <a:bodyPr wrap="none" rtlCol="0">
            <a:spAutoFit/>
          </a:bodyPr>
          <a:lstStyle/>
          <a:p>
            <a:r>
              <a:rPr lang="en-US" sz="1600" dirty="0"/>
              <a:t>C</a:t>
            </a:r>
            <a:r>
              <a:rPr lang="en-US" sz="1200" dirty="0"/>
              <a:t>3</a:t>
            </a:r>
            <a:endParaRPr lang="en-US" sz="1600" dirty="0"/>
          </a:p>
        </p:txBody>
      </p:sp>
      <p:sp>
        <p:nvSpPr>
          <p:cNvPr id="28" name="TextBox 27"/>
          <p:cNvSpPr txBox="1"/>
          <p:nvPr/>
        </p:nvSpPr>
        <p:spPr>
          <a:xfrm>
            <a:off x="7086600" y="5791200"/>
            <a:ext cx="506870" cy="338554"/>
          </a:xfrm>
          <a:prstGeom prst="rect">
            <a:avLst/>
          </a:prstGeom>
          <a:noFill/>
        </p:spPr>
        <p:txBody>
          <a:bodyPr wrap="none" rtlCol="0">
            <a:spAutoFit/>
          </a:bodyPr>
          <a:lstStyle/>
          <a:p>
            <a:r>
              <a:rPr lang="en-US" sz="1600" dirty="0" err="1"/>
              <a:t>C</a:t>
            </a:r>
            <a:r>
              <a:rPr lang="en-US" sz="1200" dirty="0" err="1"/>
              <a:t>out</a:t>
            </a:r>
            <a:endParaRPr lang="en-US" sz="1600" dirty="0"/>
          </a:p>
        </p:txBody>
      </p:sp>
      <p:sp>
        <p:nvSpPr>
          <p:cNvPr id="29" name="Rectangle 28"/>
          <p:cNvSpPr/>
          <p:nvPr/>
        </p:nvSpPr>
        <p:spPr>
          <a:xfrm>
            <a:off x="3810000" y="6096000"/>
            <a:ext cx="2212785" cy="523220"/>
          </a:xfrm>
          <a:prstGeom prst="rect">
            <a:avLst/>
          </a:prstGeom>
        </p:spPr>
        <p:txBody>
          <a:bodyPr wrap="none">
            <a:spAutoFit/>
          </a:bodyPr>
          <a:lstStyle/>
          <a:p>
            <a:r>
              <a:rPr lang="en-US" sz="2800" dirty="0"/>
              <a:t>Fig: Final ALU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915400" cy="4525963"/>
          </a:xfrm>
        </p:spPr>
        <p:txBody>
          <a:bodyPr>
            <a:normAutofit fontScale="70000" lnSpcReduction="20000"/>
          </a:bodyPr>
          <a:lstStyle/>
          <a:p>
            <a:pPr>
              <a:buNone/>
            </a:pPr>
            <a:r>
              <a:rPr lang="en-US" dirty="0"/>
              <a:t>The inputs to each full-adder circuit are specified by the Boolean functions: </a:t>
            </a:r>
          </a:p>
          <a:p>
            <a:pPr>
              <a:buNone/>
            </a:pPr>
            <a:r>
              <a:rPr lang="en-US" dirty="0"/>
              <a:t>			</a:t>
            </a:r>
            <a:r>
              <a:rPr lang="en-US" dirty="0">
                <a:solidFill>
                  <a:srgbClr val="C00000"/>
                </a:solidFill>
              </a:rPr>
              <a:t>X</a:t>
            </a:r>
            <a:r>
              <a:rPr lang="en-US" sz="2600" dirty="0">
                <a:solidFill>
                  <a:srgbClr val="C00000"/>
                </a:solidFill>
              </a:rPr>
              <a:t>i </a:t>
            </a:r>
            <a:r>
              <a:rPr lang="en-US" dirty="0">
                <a:solidFill>
                  <a:srgbClr val="C00000"/>
                </a:solidFill>
              </a:rPr>
              <a:t>= A</a:t>
            </a:r>
            <a:r>
              <a:rPr lang="en-US" sz="2600" dirty="0">
                <a:solidFill>
                  <a:srgbClr val="C00000"/>
                </a:solidFill>
              </a:rPr>
              <a:t>i</a:t>
            </a:r>
            <a:r>
              <a:rPr lang="en-US" dirty="0">
                <a:solidFill>
                  <a:srgbClr val="C00000"/>
                </a:solidFill>
              </a:rPr>
              <a:t> + S</a:t>
            </a:r>
            <a:r>
              <a:rPr lang="en-US" sz="2600" dirty="0">
                <a:solidFill>
                  <a:srgbClr val="C00000"/>
                </a:solidFill>
              </a:rPr>
              <a:t>2</a:t>
            </a:r>
            <a:r>
              <a:rPr lang="en-US" dirty="0">
                <a:solidFill>
                  <a:srgbClr val="C00000"/>
                </a:solidFill>
              </a:rPr>
              <a:t> S</a:t>
            </a:r>
            <a:r>
              <a:rPr lang="en-US" sz="2600" dirty="0">
                <a:solidFill>
                  <a:srgbClr val="C00000"/>
                </a:solidFill>
              </a:rPr>
              <a:t>1</a:t>
            </a:r>
            <a:r>
              <a:rPr lang="en-US" dirty="0">
                <a:solidFill>
                  <a:srgbClr val="C00000"/>
                </a:solidFill>
              </a:rPr>
              <a:t>’ S</a:t>
            </a:r>
            <a:r>
              <a:rPr lang="en-US" sz="2600" dirty="0">
                <a:solidFill>
                  <a:srgbClr val="C00000"/>
                </a:solidFill>
              </a:rPr>
              <a:t>0</a:t>
            </a:r>
            <a:r>
              <a:rPr lang="en-US" dirty="0">
                <a:solidFill>
                  <a:srgbClr val="C00000"/>
                </a:solidFill>
              </a:rPr>
              <a:t>’B</a:t>
            </a:r>
            <a:r>
              <a:rPr lang="en-US" sz="2600" dirty="0">
                <a:solidFill>
                  <a:srgbClr val="C00000"/>
                </a:solidFill>
              </a:rPr>
              <a:t>i </a:t>
            </a:r>
            <a:r>
              <a:rPr lang="en-US" dirty="0">
                <a:solidFill>
                  <a:srgbClr val="C00000"/>
                </a:solidFill>
              </a:rPr>
              <a:t>+ S</a:t>
            </a:r>
            <a:r>
              <a:rPr lang="en-US" sz="2600" dirty="0">
                <a:solidFill>
                  <a:srgbClr val="C00000"/>
                </a:solidFill>
              </a:rPr>
              <a:t>2 </a:t>
            </a:r>
            <a:r>
              <a:rPr lang="en-US" dirty="0">
                <a:solidFill>
                  <a:srgbClr val="C00000"/>
                </a:solidFill>
              </a:rPr>
              <a:t>S</a:t>
            </a:r>
            <a:r>
              <a:rPr lang="en-US" sz="2600" dirty="0">
                <a:solidFill>
                  <a:srgbClr val="C00000"/>
                </a:solidFill>
              </a:rPr>
              <a:t>1</a:t>
            </a:r>
            <a:r>
              <a:rPr lang="en-US" dirty="0">
                <a:solidFill>
                  <a:srgbClr val="C00000"/>
                </a:solidFill>
              </a:rPr>
              <a:t> S</a:t>
            </a:r>
            <a:r>
              <a:rPr lang="en-US" sz="2600" dirty="0">
                <a:solidFill>
                  <a:srgbClr val="C00000"/>
                </a:solidFill>
              </a:rPr>
              <a:t>0</a:t>
            </a:r>
            <a:r>
              <a:rPr lang="en-US" dirty="0">
                <a:solidFill>
                  <a:srgbClr val="C00000"/>
                </a:solidFill>
              </a:rPr>
              <a:t>’ B</a:t>
            </a:r>
            <a:r>
              <a:rPr lang="en-US" sz="2600" dirty="0">
                <a:solidFill>
                  <a:srgbClr val="C00000"/>
                </a:solidFill>
              </a:rPr>
              <a:t>i</a:t>
            </a:r>
            <a:endParaRPr lang="en-US" dirty="0">
              <a:solidFill>
                <a:srgbClr val="C00000"/>
              </a:solidFill>
            </a:endParaRPr>
          </a:p>
          <a:p>
            <a:pPr>
              <a:buNone/>
            </a:pPr>
            <a:r>
              <a:rPr lang="en-US" dirty="0">
                <a:solidFill>
                  <a:srgbClr val="C00000"/>
                </a:solidFill>
              </a:rPr>
              <a:t>			Y</a:t>
            </a:r>
            <a:r>
              <a:rPr lang="en-US" sz="2600" dirty="0">
                <a:solidFill>
                  <a:srgbClr val="C00000"/>
                </a:solidFill>
              </a:rPr>
              <a:t>i </a:t>
            </a:r>
            <a:r>
              <a:rPr lang="en-US" dirty="0">
                <a:solidFill>
                  <a:srgbClr val="C00000"/>
                </a:solidFill>
              </a:rPr>
              <a:t>= S</a:t>
            </a:r>
            <a:r>
              <a:rPr lang="en-US" sz="2600" dirty="0">
                <a:solidFill>
                  <a:srgbClr val="C00000"/>
                </a:solidFill>
              </a:rPr>
              <a:t>0</a:t>
            </a:r>
            <a:r>
              <a:rPr lang="en-US" dirty="0">
                <a:solidFill>
                  <a:srgbClr val="C00000"/>
                </a:solidFill>
              </a:rPr>
              <a:t> B</a:t>
            </a:r>
            <a:r>
              <a:rPr lang="en-US" sz="2600" dirty="0">
                <a:solidFill>
                  <a:srgbClr val="C00000"/>
                </a:solidFill>
              </a:rPr>
              <a:t>i</a:t>
            </a:r>
            <a:r>
              <a:rPr lang="en-US" dirty="0">
                <a:solidFill>
                  <a:srgbClr val="C00000"/>
                </a:solidFill>
              </a:rPr>
              <a:t> + S</a:t>
            </a:r>
            <a:r>
              <a:rPr lang="en-US" sz="2600" dirty="0">
                <a:solidFill>
                  <a:srgbClr val="C00000"/>
                </a:solidFill>
              </a:rPr>
              <a:t>1</a:t>
            </a:r>
            <a:r>
              <a:rPr lang="en-US" dirty="0">
                <a:solidFill>
                  <a:srgbClr val="C00000"/>
                </a:solidFill>
              </a:rPr>
              <a:t> B</a:t>
            </a:r>
            <a:r>
              <a:rPr lang="en-US" sz="2600" dirty="0">
                <a:solidFill>
                  <a:srgbClr val="C00000"/>
                </a:solidFill>
              </a:rPr>
              <a:t>i</a:t>
            </a:r>
            <a:r>
              <a:rPr lang="en-US" dirty="0">
                <a:solidFill>
                  <a:srgbClr val="C00000"/>
                </a:solidFill>
              </a:rPr>
              <a:t>’ </a:t>
            </a:r>
          </a:p>
          <a:p>
            <a:pPr>
              <a:buNone/>
            </a:pPr>
            <a:r>
              <a:rPr lang="en-US" dirty="0">
                <a:solidFill>
                  <a:srgbClr val="C00000"/>
                </a:solidFill>
              </a:rPr>
              <a:t>			</a:t>
            </a:r>
            <a:r>
              <a:rPr lang="en-US" dirty="0" err="1">
                <a:solidFill>
                  <a:srgbClr val="C00000"/>
                </a:solidFill>
              </a:rPr>
              <a:t>Z</a:t>
            </a:r>
            <a:r>
              <a:rPr lang="en-US" sz="2600" dirty="0" err="1">
                <a:solidFill>
                  <a:srgbClr val="C00000"/>
                </a:solidFill>
              </a:rPr>
              <a:t>i</a:t>
            </a:r>
            <a:r>
              <a:rPr lang="en-US" sz="2600" dirty="0">
                <a:solidFill>
                  <a:srgbClr val="C00000"/>
                </a:solidFill>
              </a:rPr>
              <a:t> </a:t>
            </a:r>
            <a:r>
              <a:rPr lang="en-US" dirty="0">
                <a:solidFill>
                  <a:srgbClr val="C00000"/>
                </a:solidFill>
              </a:rPr>
              <a:t>= S</a:t>
            </a:r>
            <a:r>
              <a:rPr lang="en-US" sz="2600" dirty="0">
                <a:solidFill>
                  <a:srgbClr val="C00000"/>
                </a:solidFill>
              </a:rPr>
              <a:t>2</a:t>
            </a:r>
            <a:r>
              <a:rPr lang="en-US" dirty="0">
                <a:solidFill>
                  <a:srgbClr val="C00000"/>
                </a:solidFill>
              </a:rPr>
              <a:t>’ </a:t>
            </a:r>
            <a:r>
              <a:rPr lang="en-US" dirty="0" err="1">
                <a:solidFill>
                  <a:srgbClr val="C00000"/>
                </a:solidFill>
              </a:rPr>
              <a:t>C</a:t>
            </a:r>
            <a:r>
              <a:rPr lang="en-US" sz="2600" dirty="0" err="1">
                <a:solidFill>
                  <a:srgbClr val="C00000"/>
                </a:solidFill>
              </a:rPr>
              <a:t>i</a:t>
            </a:r>
            <a:r>
              <a:rPr lang="en-US" dirty="0">
                <a:solidFill>
                  <a:srgbClr val="C00000"/>
                </a:solidFill>
              </a:rPr>
              <a:t> </a:t>
            </a:r>
          </a:p>
          <a:p>
            <a:pPr>
              <a:buNone/>
            </a:pPr>
            <a:endParaRPr lang="en-US" dirty="0">
              <a:solidFill>
                <a:srgbClr val="C00000"/>
              </a:solidFill>
            </a:endParaRPr>
          </a:p>
          <a:p>
            <a:pPr>
              <a:buNone/>
            </a:pPr>
            <a:r>
              <a:rPr lang="en-US" dirty="0"/>
              <a:t>When S</a:t>
            </a:r>
            <a:r>
              <a:rPr lang="en-US" sz="2600" dirty="0"/>
              <a:t>2</a:t>
            </a:r>
            <a:r>
              <a:rPr lang="en-US" dirty="0"/>
              <a:t> = 0, the three functions reduce to: </a:t>
            </a:r>
          </a:p>
          <a:p>
            <a:pPr>
              <a:buNone/>
            </a:pPr>
            <a:r>
              <a:rPr lang="en-US" dirty="0"/>
              <a:t>			</a:t>
            </a:r>
            <a:r>
              <a:rPr lang="en-US" dirty="0">
                <a:solidFill>
                  <a:srgbClr val="C00000"/>
                </a:solidFill>
              </a:rPr>
              <a:t>X</a:t>
            </a:r>
            <a:r>
              <a:rPr lang="en-US" sz="2600" dirty="0">
                <a:solidFill>
                  <a:srgbClr val="C00000"/>
                </a:solidFill>
              </a:rPr>
              <a:t>i</a:t>
            </a:r>
            <a:r>
              <a:rPr lang="en-US" dirty="0">
                <a:solidFill>
                  <a:srgbClr val="C00000"/>
                </a:solidFill>
              </a:rPr>
              <a:t> = A</a:t>
            </a:r>
            <a:r>
              <a:rPr lang="en-US" sz="2600" dirty="0">
                <a:solidFill>
                  <a:srgbClr val="C00000"/>
                </a:solidFill>
              </a:rPr>
              <a:t>i</a:t>
            </a:r>
            <a:r>
              <a:rPr lang="en-US" dirty="0">
                <a:solidFill>
                  <a:srgbClr val="C00000"/>
                </a:solidFill>
              </a:rPr>
              <a:t> </a:t>
            </a:r>
          </a:p>
          <a:p>
            <a:pPr>
              <a:buNone/>
            </a:pPr>
            <a:r>
              <a:rPr lang="en-US" dirty="0">
                <a:solidFill>
                  <a:srgbClr val="C00000"/>
                </a:solidFill>
              </a:rPr>
              <a:t>			Y</a:t>
            </a:r>
            <a:r>
              <a:rPr lang="en-US" sz="2600" dirty="0">
                <a:solidFill>
                  <a:srgbClr val="C00000"/>
                </a:solidFill>
              </a:rPr>
              <a:t>i</a:t>
            </a:r>
            <a:r>
              <a:rPr lang="en-US" dirty="0">
                <a:solidFill>
                  <a:srgbClr val="C00000"/>
                </a:solidFill>
              </a:rPr>
              <a:t> = S</a:t>
            </a:r>
            <a:r>
              <a:rPr lang="en-US" sz="2600" dirty="0">
                <a:solidFill>
                  <a:srgbClr val="C00000"/>
                </a:solidFill>
              </a:rPr>
              <a:t>0</a:t>
            </a:r>
            <a:r>
              <a:rPr lang="en-US" dirty="0">
                <a:solidFill>
                  <a:srgbClr val="C00000"/>
                </a:solidFill>
              </a:rPr>
              <a:t> B</a:t>
            </a:r>
            <a:r>
              <a:rPr lang="en-US" sz="2600" dirty="0">
                <a:solidFill>
                  <a:srgbClr val="C00000"/>
                </a:solidFill>
              </a:rPr>
              <a:t>i </a:t>
            </a:r>
            <a:r>
              <a:rPr lang="en-US" dirty="0">
                <a:solidFill>
                  <a:srgbClr val="C00000"/>
                </a:solidFill>
              </a:rPr>
              <a:t>+ S</a:t>
            </a:r>
            <a:r>
              <a:rPr lang="en-US" sz="2600" dirty="0">
                <a:solidFill>
                  <a:srgbClr val="C00000"/>
                </a:solidFill>
              </a:rPr>
              <a:t>1</a:t>
            </a:r>
            <a:r>
              <a:rPr lang="en-US" dirty="0">
                <a:solidFill>
                  <a:srgbClr val="C00000"/>
                </a:solidFill>
              </a:rPr>
              <a:t> B</a:t>
            </a:r>
            <a:r>
              <a:rPr lang="en-US" sz="2600" dirty="0">
                <a:solidFill>
                  <a:srgbClr val="C00000"/>
                </a:solidFill>
              </a:rPr>
              <a:t>i</a:t>
            </a:r>
            <a:r>
              <a:rPr lang="en-US" dirty="0">
                <a:solidFill>
                  <a:srgbClr val="C00000"/>
                </a:solidFill>
              </a:rPr>
              <a:t>’ </a:t>
            </a:r>
          </a:p>
          <a:p>
            <a:pPr>
              <a:buNone/>
            </a:pPr>
            <a:r>
              <a:rPr lang="en-US" dirty="0">
                <a:solidFill>
                  <a:srgbClr val="C00000"/>
                </a:solidFill>
              </a:rPr>
              <a:t>			</a:t>
            </a:r>
            <a:r>
              <a:rPr lang="en-US" dirty="0" err="1">
                <a:solidFill>
                  <a:srgbClr val="C00000"/>
                </a:solidFill>
              </a:rPr>
              <a:t>Z</a:t>
            </a:r>
            <a:r>
              <a:rPr lang="en-US" sz="2600" dirty="0" err="1">
                <a:solidFill>
                  <a:srgbClr val="C00000"/>
                </a:solidFill>
              </a:rPr>
              <a:t>i</a:t>
            </a:r>
            <a:r>
              <a:rPr lang="en-US" sz="2600" dirty="0">
                <a:solidFill>
                  <a:srgbClr val="C00000"/>
                </a:solidFill>
              </a:rPr>
              <a:t> </a:t>
            </a:r>
            <a:r>
              <a:rPr lang="en-US" dirty="0">
                <a:solidFill>
                  <a:srgbClr val="C00000"/>
                </a:solidFill>
              </a:rPr>
              <a:t>= </a:t>
            </a:r>
            <a:r>
              <a:rPr lang="en-US" dirty="0" err="1">
                <a:solidFill>
                  <a:srgbClr val="C00000"/>
                </a:solidFill>
              </a:rPr>
              <a:t>C</a:t>
            </a:r>
            <a:r>
              <a:rPr lang="en-US" sz="2600" dirty="0" err="1">
                <a:solidFill>
                  <a:srgbClr val="C00000"/>
                </a:solidFill>
              </a:rPr>
              <a:t>i</a:t>
            </a:r>
            <a:r>
              <a:rPr lang="en-US" dirty="0">
                <a:solidFill>
                  <a:srgbClr val="C00000"/>
                </a:solidFill>
              </a:rPr>
              <a:t> , </a:t>
            </a:r>
            <a:r>
              <a:rPr lang="en-US" dirty="0"/>
              <a:t>which are the function for the arithmetic circuit. </a:t>
            </a:r>
          </a:p>
          <a:p>
            <a:pPr>
              <a:buNone/>
            </a:pPr>
            <a:endParaRPr lang="en-US" dirty="0"/>
          </a:p>
          <a:p>
            <a:pPr>
              <a:buNone/>
            </a:pPr>
            <a:r>
              <a:rPr lang="en-US" dirty="0"/>
              <a:t>The logical operations are generated when S</a:t>
            </a:r>
            <a:r>
              <a:rPr lang="en-US" sz="2600" dirty="0"/>
              <a:t>2</a:t>
            </a:r>
            <a:r>
              <a:rPr lang="en-US" dirty="0"/>
              <a:t> = 1.</a:t>
            </a:r>
          </a:p>
          <a:p>
            <a:pPr>
              <a:buNone/>
            </a:pPr>
            <a:r>
              <a:rPr lang="en-US" dirty="0"/>
              <a:t> For S</a:t>
            </a:r>
            <a:r>
              <a:rPr lang="en-US" sz="2600" dirty="0"/>
              <a:t>2</a:t>
            </a:r>
            <a:r>
              <a:rPr lang="en-US" dirty="0"/>
              <a:t> S</a:t>
            </a:r>
            <a:r>
              <a:rPr lang="en-US" sz="2600" dirty="0"/>
              <a:t>1</a:t>
            </a:r>
            <a:r>
              <a:rPr lang="en-US" dirty="0"/>
              <a:t> S</a:t>
            </a:r>
            <a:r>
              <a:rPr lang="en-US" sz="2600" dirty="0"/>
              <a:t>0</a:t>
            </a:r>
            <a:r>
              <a:rPr lang="en-US" dirty="0"/>
              <a:t> = 1 0 1 or 1 1 1, the function reduce to: </a:t>
            </a:r>
          </a:p>
          <a:p>
            <a:pPr>
              <a:buNone/>
            </a:pPr>
            <a:r>
              <a:rPr lang="en-US" dirty="0"/>
              <a:t>			</a:t>
            </a:r>
            <a:r>
              <a:rPr lang="en-US" dirty="0">
                <a:solidFill>
                  <a:srgbClr val="C00000"/>
                </a:solidFill>
              </a:rPr>
              <a:t>X</a:t>
            </a:r>
            <a:r>
              <a:rPr lang="en-US" sz="2600" dirty="0">
                <a:solidFill>
                  <a:srgbClr val="C00000"/>
                </a:solidFill>
              </a:rPr>
              <a:t>i</a:t>
            </a:r>
            <a:r>
              <a:rPr lang="en-US" sz="2900" dirty="0">
                <a:solidFill>
                  <a:srgbClr val="C00000"/>
                </a:solidFill>
              </a:rPr>
              <a:t> </a:t>
            </a:r>
            <a:r>
              <a:rPr lang="en-US" dirty="0">
                <a:solidFill>
                  <a:srgbClr val="C00000"/>
                </a:solidFill>
              </a:rPr>
              <a:t>= A</a:t>
            </a:r>
            <a:r>
              <a:rPr lang="en-US" sz="2600" dirty="0">
                <a:solidFill>
                  <a:srgbClr val="C00000"/>
                </a:solidFill>
              </a:rPr>
              <a:t>i </a:t>
            </a:r>
            <a:r>
              <a:rPr lang="en-US" dirty="0">
                <a:solidFill>
                  <a:srgbClr val="C00000"/>
                </a:solidFill>
              </a:rPr>
              <a:t>Y</a:t>
            </a:r>
            <a:r>
              <a:rPr lang="en-US" sz="2900" dirty="0">
                <a:solidFill>
                  <a:srgbClr val="C00000"/>
                </a:solidFill>
              </a:rPr>
              <a:t>i</a:t>
            </a:r>
            <a:r>
              <a:rPr lang="en-US" dirty="0">
                <a:solidFill>
                  <a:srgbClr val="C00000"/>
                </a:solidFill>
              </a:rPr>
              <a:t> = S</a:t>
            </a:r>
            <a:r>
              <a:rPr lang="en-US" sz="2600" dirty="0">
                <a:solidFill>
                  <a:srgbClr val="C00000"/>
                </a:solidFill>
              </a:rPr>
              <a:t>0</a:t>
            </a:r>
            <a:r>
              <a:rPr lang="en-US" dirty="0">
                <a:solidFill>
                  <a:srgbClr val="C00000"/>
                </a:solidFill>
              </a:rPr>
              <a:t> B</a:t>
            </a:r>
            <a:r>
              <a:rPr lang="en-US" sz="2600" dirty="0">
                <a:solidFill>
                  <a:srgbClr val="C00000"/>
                </a:solidFill>
              </a:rPr>
              <a:t>i</a:t>
            </a:r>
            <a:r>
              <a:rPr lang="en-US" dirty="0">
                <a:solidFill>
                  <a:srgbClr val="C00000"/>
                </a:solidFill>
              </a:rPr>
              <a:t> + S</a:t>
            </a:r>
            <a:r>
              <a:rPr lang="en-US" sz="2600" dirty="0">
                <a:solidFill>
                  <a:srgbClr val="C00000"/>
                </a:solidFill>
              </a:rPr>
              <a:t>1</a:t>
            </a:r>
            <a:r>
              <a:rPr lang="en-US" dirty="0">
                <a:solidFill>
                  <a:srgbClr val="C00000"/>
                </a:solidFill>
              </a:rPr>
              <a:t> B</a:t>
            </a:r>
            <a:r>
              <a:rPr lang="en-US" sz="2900" dirty="0">
                <a:solidFill>
                  <a:srgbClr val="C00000"/>
                </a:solidFill>
              </a:rPr>
              <a:t>i</a:t>
            </a:r>
            <a:r>
              <a:rPr lang="en-US" dirty="0">
                <a:solidFill>
                  <a:srgbClr val="C00000"/>
                </a:solidFill>
              </a:rPr>
              <a:t>’ </a:t>
            </a:r>
            <a:r>
              <a:rPr lang="en-US" dirty="0" err="1">
                <a:solidFill>
                  <a:srgbClr val="C00000"/>
                </a:solidFill>
              </a:rPr>
              <a:t>Z</a:t>
            </a:r>
            <a:r>
              <a:rPr lang="en-US" sz="2900" dirty="0" err="1">
                <a:solidFill>
                  <a:srgbClr val="C00000"/>
                </a:solidFill>
              </a:rPr>
              <a:t>i</a:t>
            </a:r>
            <a:r>
              <a:rPr lang="en-US" dirty="0">
                <a:solidFill>
                  <a:srgbClr val="C00000"/>
                </a:solidFill>
              </a:rPr>
              <a:t> = 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1"/>
            <a:ext cx="8229600" cy="914400"/>
          </a:xfrm>
        </p:spPr>
        <p:txBody>
          <a:bodyPr/>
          <a:lstStyle/>
          <a:p>
            <a:pPr>
              <a:buNone/>
            </a:pPr>
            <a:r>
              <a:rPr lang="en-US" u="sng" dirty="0">
                <a:solidFill>
                  <a:srgbClr val="C00000"/>
                </a:solidFill>
              </a:rPr>
              <a:t>Function table for the Arithmetic and Logic Unit</a:t>
            </a:r>
          </a:p>
          <a:p>
            <a:endParaRPr lang="en-US" u="sng" dirty="0">
              <a:solidFill>
                <a:srgbClr val="C00000"/>
              </a:solidFill>
            </a:endParaRPr>
          </a:p>
        </p:txBody>
      </p:sp>
      <p:pic>
        <p:nvPicPr>
          <p:cNvPr id="2052" name="Picture 4"/>
          <p:cNvPicPr>
            <a:picLocks noChangeAspect="1" noChangeArrowheads="1"/>
          </p:cNvPicPr>
          <p:nvPr/>
        </p:nvPicPr>
        <p:blipFill>
          <a:blip r:embed="rId2"/>
          <a:srcRect/>
          <a:stretch>
            <a:fillRect/>
          </a:stretch>
        </p:blipFill>
        <p:spPr bwMode="auto">
          <a:xfrm>
            <a:off x="838200" y="1600200"/>
            <a:ext cx="7239000" cy="4343400"/>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5105400"/>
          </a:xfrm>
        </p:spPr>
        <p:txBody>
          <a:bodyPr>
            <a:normAutofit fontScale="77500" lnSpcReduction="20000"/>
          </a:bodyPr>
          <a:lstStyle/>
          <a:p>
            <a:pPr>
              <a:buNone/>
            </a:pPr>
            <a:r>
              <a:rPr lang="en-US" u="sng" dirty="0">
                <a:solidFill>
                  <a:srgbClr val="C00000"/>
                </a:solidFill>
              </a:rPr>
              <a:t>Design of Combinational Logic Shifter</a:t>
            </a:r>
          </a:p>
          <a:p>
            <a:pPr>
              <a:buNone/>
            </a:pPr>
            <a:endParaRPr lang="en-US" sz="3000" u="sng" dirty="0">
              <a:solidFill>
                <a:srgbClr val="C00000"/>
              </a:solidFill>
            </a:endParaRPr>
          </a:p>
          <a:p>
            <a:r>
              <a:rPr lang="en-US" sz="3000" dirty="0"/>
              <a:t>The shift unit attached to the processor transfers the output of the ALU onto the output bus.</a:t>
            </a:r>
          </a:p>
          <a:p>
            <a:pPr>
              <a:buNone/>
            </a:pPr>
            <a:r>
              <a:rPr lang="en-US" sz="3000" dirty="0"/>
              <a:t> </a:t>
            </a:r>
          </a:p>
          <a:p>
            <a:r>
              <a:rPr lang="en-US" sz="3000" dirty="0"/>
              <a:t>Shifter may function in four different ways. </a:t>
            </a:r>
          </a:p>
          <a:p>
            <a:pPr>
              <a:buNone/>
            </a:pPr>
            <a:endParaRPr lang="en-US" sz="3000" dirty="0"/>
          </a:p>
          <a:p>
            <a:pPr marL="514350" indent="-514350">
              <a:buNone/>
            </a:pPr>
            <a:r>
              <a:rPr lang="en-US" sz="3000" dirty="0"/>
              <a:t>1. The shifter may transfer the information directly without a shift. </a:t>
            </a:r>
          </a:p>
          <a:p>
            <a:pPr marL="514350" indent="-514350">
              <a:buNone/>
            </a:pPr>
            <a:endParaRPr lang="en-US" sz="3000" dirty="0"/>
          </a:p>
          <a:p>
            <a:pPr>
              <a:buNone/>
            </a:pPr>
            <a:r>
              <a:rPr lang="en-US" sz="3000" dirty="0"/>
              <a:t>2. The shifter may shift the information to the right. </a:t>
            </a:r>
          </a:p>
          <a:p>
            <a:pPr>
              <a:buNone/>
            </a:pPr>
            <a:endParaRPr lang="en-US" sz="3000" dirty="0"/>
          </a:p>
          <a:p>
            <a:pPr>
              <a:buNone/>
            </a:pPr>
            <a:r>
              <a:rPr lang="en-US" sz="3000" dirty="0"/>
              <a:t>3. The shifter may shift the information to the left. </a:t>
            </a:r>
          </a:p>
          <a:p>
            <a:pPr>
              <a:buNone/>
            </a:pPr>
            <a:endParaRPr lang="en-US" sz="3000" dirty="0"/>
          </a:p>
          <a:p>
            <a:pPr>
              <a:buNone/>
            </a:pPr>
            <a:r>
              <a:rPr lang="en-US" sz="3000" dirty="0"/>
              <a:t>4. In some cases no transfer is made from ALU to the output bus. </a:t>
            </a:r>
          </a:p>
          <a:p>
            <a:pPr>
              <a:buNone/>
            </a:pPr>
            <a:endParaRPr lang="en-US" sz="3000" u="sng" dirty="0">
              <a:solidFill>
                <a:srgbClr val="C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4525963"/>
          </a:xfrm>
        </p:spPr>
        <p:txBody>
          <a:bodyPr>
            <a:noAutofit/>
          </a:bodyPr>
          <a:lstStyle/>
          <a:p>
            <a:r>
              <a:rPr lang="en-US" sz="2400" dirty="0"/>
              <a:t>A shifter is a bi-directional shift-register with parallel load.</a:t>
            </a:r>
          </a:p>
          <a:p>
            <a:pPr>
              <a:buNone/>
            </a:pPr>
            <a:endParaRPr lang="en-US" sz="2400" dirty="0"/>
          </a:p>
          <a:p>
            <a:r>
              <a:rPr lang="en-US" sz="2400" dirty="0"/>
              <a:t>The information from ALU can be transferred to the register in parallel and then shifted to the right or left. </a:t>
            </a:r>
          </a:p>
          <a:p>
            <a:pPr>
              <a:buNone/>
            </a:pPr>
            <a:endParaRPr lang="en-US" sz="2400" dirty="0"/>
          </a:p>
          <a:p>
            <a:r>
              <a:rPr lang="en-US" sz="2400" dirty="0"/>
              <a:t>In this configuration, a clock pulse is needed for the transfer to the shift register, and another pulse is needed for the shift.</a:t>
            </a:r>
          </a:p>
          <a:p>
            <a:pPr>
              <a:buNone/>
            </a:pPr>
            <a:endParaRPr lang="en-US" sz="2400" dirty="0"/>
          </a:p>
          <a:p>
            <a:r>
              <a:rPr lang="en-US" sz="2400" dirty="0"/>
              <a:t> Another clock pulse may also in need of when information is passed from shift register to destination register.</a:t>
            </a:r>
          </a:p>
          <a:p>
            <a:pPr>
              <a:buNone/>
            </a:pPr>
            <a:endParaRPr lang="en-US" sz="2400" dirty="0"/>
          </a:p>
          <a:p>
            <a:r>
              <a:rPr lang="en-US" sz="2400" dirty="0"/>
              <a:t>The number of clock pulses may reduce if the shifter is implemented with a combinational circuit.</a:t>
            </a:r>
          </a:p>
          <a:p>
            <a:pPr>
              <a:buNone/>
            </a:pPr>
            <a:endParaRPr lang="en-US" sz="2400" dirty="0"/>
          </a:p>
          <a:p>
            <a:r>
              <a:rPr lang="en-US" sz="2400" dirty="0"/>
              <a:t> A combinational—logic shifter can be constructed with multiplexers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 y="0"/>
            <a:ext cx="7772400" cy="4343400"/>
          </a:xfrm>
          <a:prstGeom prst="rect">
            <a:avLst/>
          </a:prstGeom>
          <a:noFill/>
          <a:ln w="9525">
            <a:noFill/>
            <a:miter lim="800000"/>
            <a:headEnd/>
            <a:tailEnd/>
          </a:ln>
          <a:effectLst/>
        </p:spPr>
      </p:pic>
      <p:sp>
        <p:nvSpPr>
          <p:cNvPr id="5" name="TextBox 4"/>
          <p:cNvSpPr txBox="1"/>
          <p:nvPr/>
        </p:nvSpPr>
        <p:spPr>
          <a:xfrm>
            <a:off x="2514600" y="4648200"/>
            <a:ext cx="5105400" cy="400110"/>
          </a:xfrm>
          <a:prstGeom prst="rect">
            <a:avLst/>
          </a:prstGeom>
          <a:noFill/>
        </p:spPr>
        <p:txBody>
          <a:bodyPr wrap="square" rtlCol="0">
            <a:spAutoFit/>
          </a:bodyPr>
          <a:lstStyle/>
          <a:p>
            <a:r>
              <a:rPr lang="en-US" sz="2000" dirty="0"/>
              <a:t>Fig: 4-bit combinational-logic shifter</a:t>
            </a:r>
          </a:p>
        </p:txBody>
      </p:sp>
      <p:sp>
        <p:nvSpPr>
          <p:cNvPr id="6" name="Rectangle 5"/>
          <p:cNvSpPr/>
          <p:nvPr/>
        </p:nvSpPr>
        <p:spPr>
          <a:xfrm>
            <a:off x="533400" y="5103674"/>
            <a:ext cx="8305800" cy="1631216"/>
          </a:xfrm>
          <a:prstGeom prst="rect">
            <a:avLst/>
          </a:prstGeom>
        </p:spPr>
        <p:txBody>
          <a:bodyPr wrap="square">
            <a:spAutoFit/>
          </a:bodyPr>
          <a:lstStyle/>
          <a:p>
            <a:r>
              <a:rPr lang="en-US" sz="2000" dirty="0"/>
              <a:t>Shifter operation can be selected by two variables H1 H0 </a:t>
            </a:r>
          </a:p>
          <a:p>
            <a:r>
              <a:rPr lang="en-US" sz="2000" dirty="0"/>
              <a:t>• If H1 H0 = 0 0 No shift is executed and the signal from F go directly to S lines </a:t>
            </a:r>
          </a:p>
          <a:p>
            <a:r>
              <a:rPr lang="en-US" sz="2000" dirty="0"/>
              <a:t>• If H1 H0 = 0 1 Shift Right is executed </a:t>
            </a:r>
          </a:p>
          <a:p>
            <a:r>
              <a:rPr lang="en-US" sz="2000" dirty="0"/>
              <a:t>• If H1 H0 = 1 0 Shift Left is executed </a:t>
            </a:r>
          </a:p>
          <a:p>
            <a:r>
              <a:rPr lang="en-US" sz="2000" dirty="0"/>
              <a:t>• If H1 H0 = 1 1 No operations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838200"/>
          </a:xfrm>
        </p:spPr>
        <p:txBody>
          <a:bodyPr/>
          <a:lstStyle/>
          <a:p>
            <a:pPr>
              <a:buNone/>
            </a:pPr>
            <a:r>
              <a:rPr lang="en-US" u="sng" dirty="0">
                <a:solidFill>
                  <a:srgbClr val="C00000"/>
                </a:solidFill>
              </a:rPr>
              <a:t>PROCESSOR UNIT</a:t>
            </a:r>
          </a:p>
          <a:p>
            <a:pPr>
              <a:buNone/>
            </a:pPr>
            <a:endParaRPr lang="en-US" u="sng" dirty="0">
              <a:solidFill>
                <a:srgbClr val="C00000"/>
              </a:solidFill>
            </a:endParaRPr>
          </a:p>
        </p:txBody>
      </p:sp>
      <p:pic>
        <p:nvPicPr>
          <p:cNvPr id="4099" name="Picture 3"/>
          <p:cNvPicPr>
            <a:picLocks noChangeAspect="1" noChangeArrowheads="1"/>
          </p:cNvPicPr>
          <p:nvPr/>
        </p:nvPicPr>
        <p:blipFill>
          <a:blip r:embed="rId2"/>
          <a:srcRect/>
          <a:stretch>
            <a:fillRect/>
          </a:stretch>
        </p:blipFill>
        <p:spPr bwMode="auto">
          <a:xfrm>
            <a:off x="1223963" y="838200"/>
            <a:ext cx="7005637" cy="5543550"/>
          </a:xfrm>
          <a:prstGeom prst="rect">
            <a:avLst/>
          </a:prstGeom>
          <a:noFill/>
          <a:ln w="9525">
            <a:noFill/>
            <a:miter lim="800000"/>
            <a:headEnd/>
            <a:tailEnd/>
          </a:ln>
          <a:effectLst/>
        </p:spPr>
      </p:pic>
      <p:sp>
        <p:nvSpPr>
          <p:cNvPr id="6" name="TextBox 5"/>
          <p:cNvSpPr txBox="1"/>
          <p:nvPr/>
        </p:nvSpPr>
        <p:spPr>
          <a:xfrm>
            <a:off x="3657600" y="6248400"/>
            <a:ext cx="2819400" cy="400110"/>
          </a:xfrm>
          <a:prstGeom prst="rect">
            <a:avLst/>
          </a:prstGeom>
          <a:noFill/>
        </p:spPr>
        <p:txBody>
          <a:bodyPr wrap="square" rtlCol="0">
            <a:spAutoFit/>
          </a:bodyPr>
          <a:lstStyle/>
          <a:p>
            <a:r>
              <a:rPr lang="en-US" sz="2000" dirty="0"/>
              <a:t>Fig: Block Diagram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81000"/>
            <a:ext cx="8229600" cy="4525963"/>
          </a:xfrm>
        </p:spPr>
        <p:txBody>
          <a:bodyPr>
            <a:normAutofit fontScale="92500" lnSpcReduction="20000"/>
          </a:bodyPr>
          <a:lstStyle/>
          <a:p>
            <a:r>
              <a:rPr lang="en-US" sz="3500" dirty="0">
                <a:solidFill>
                  <a:srgbClr val="C00000"/>
                </a:solidFill>
              </a:rPr>
              <a:t>Types of Binary Information</a:t>
            </a:r>
          </a:p>
          <a:p>
            <a:pPr>
              <a:buNone/>
            </a:pPr>
            <a:endParaRPr lang="en-US" sz="3000" dirty="0">
              <a:solidFill>
                <a:srgbClr val="C00000"/>
              </a:solidFill>
            </a:endParaRPr>
          </a:p>
          <a:p>
            <a:pPr marL="514350" indent="-514350">
              <a:buAutoNum type="arabicPeriod"/>
            </a:pPr>
            <a:r>
              <a:rPr lang="en-US" sz="3000" dirty="0"/>
              <a:t>Numerical data such as binary numbers or binary-coded decimal numbers. </a:t>
            </a:r>
          </a:p>
          <a:p>
            <a:pPr marL="514350" indent="-514350">
              <a:buAutoNum type="arabicPeriod"/>
            </a:pPr>
            <a:endParaRPr lang="en-US" sz="3000" dirty="0"/>
          </a:p>
          <a:p>
            <a:pPr marL="514350" indent="-514350">
              <a:buAutoNum type="arabicPeriod"/>
            </a:pPr>
            <a:r>
              <a:rPr lang="en-US" sz="3000" dirty="0"/>
              <a:t>Non-numerical data such as alphanumeric characters or other binary-coded symbols.</a:t>
            </a:r>
          </a:p>
          <a:p>
            <a:pPr marL="514350" indent="-514350">
              <a:buAutoNum type="arabicPeriod"/>
            </a:pPr>
            <a:endParaRPr lang="en-US" sz="3000" dirty="0"/>
          </a:p>
          <a:p>
            <a:pPr marL="514350" indent="-514350">
              <a:buAutoNum type="arabicPeriod"/>
            </a:pPr>
            <a:r>
              <a:rPr lang="en-US" sz="3000" dirty="0"/>
              <a:t>Instruction codes, addresses and other control information used to specify the data processing requirements in the system </a:t>
            </a:r>
          </a:p>
          <a:p>
            <a:pPr>
              <a:buNone/>
            </a:pP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4525963"/>
          </a:xfrm>
        </p:spPr>
        <p:txBody>
          <a:bodyPr>
            <a:normAutofit/>
          </a:bodyPr>
          <a:lstStyle/>
          <a:p>
            <a:pPr>
              <a:buNone/>
            </a:pPr>
            <a:r>
              <a:rPr lang="en-US" sz="2400" dirty="0">
                <a:solidFill>
                  <a:srgbClr val="C00000"/>
                </a:solidFill>
              </a:rPr>
              <a:t>Explanation:</a:t>
            </a:r>
          </a:p>
          <a:p>
            <a:r>
              <a:rPr lang="en-US" sz="2400" dirty="0"/>
              <a:t>It consists of seven registers R1 through R7 and a status register. </a:t>
            </a:r>
          </a:p>
          <a:p>
            <a:r>
              <a:rPr lang="en-US" sz="2400" dirty="0"/>
              <a:t>The outputs of the seven registers go through two multiplexers to select the inputs to the ALU.</a:t>
            </a:r>
          </a:p>
        </p:txBody>
      </p:sp>
      <p:pic>
        <p:nvPicPr>
          <p:cNvPr id="5123" name="Picture 3"/>
          <p:cNvPicPr>
            <a:picLocks noChangeAspect="1" noChangeArrowheads="1"/>
          </p:cNvPicPr>
          <p:nvPr/>
        </p:nvPicPr>
        <p:blipFill>
          <a:blip r:embed="rId2"/>
          <a:srcRect/>
          <a:stretch>
            <a:fillRect/>
          </a:stretch>
        </p:blipFill>
        <p:spPr bwMode="auto">
          <a:xfrm>
            <a:off x="2076450" y="2976563"/>
            <a:ext cx="4991100" cy="904875"/>
          </a:xfrm>
          <a:prstGeom prst="rect">
            <a:avLst/>
          </a:prstGeom>
          <a:noFill/>
          <a:ln w="9525">
            <a:noFill/>
            <a:miter lim="800000"/>
            <a:headEnd/>
            <a:tailEnd/>
          </a:ln>
          <a:effectLst/>
        </p:spPr>
      </p:pic>
      <p:sp>
        <p:nvSpPr>
          <p:cNvPr id="6" name="TextBox 5"/>
          <p:cNvSpPr txBox="1"/>
          <p:nvPr/>
        </p:nvSpPr>
        <p:spPr>
          <a:xfrm>
            <a:off x="3352800" y="3886200"/>
            <a:ext cx="2971800" cy="400110"/>
          </a:xfrm>
          <a:prstGeom prst="rect">
            <a:avLst/>
          </a:prstGeom>
          <a:noFill/>
        </p:spPr>
        <p:txBody>
          <a:bodyPr wrap="square" rtlCol="0">
            <a:spAutoFit/>
          </a:bodyPr>
          <a:lstStyle/>
          <a:p>
            <a:r>
              <a:rPr lang="en-US" sz="2000" dirty="0"/>
              <a:t>Fig: Control Word</a:t>
            </a:r>
          </a:p>
        </p:txBody>
      </p:sp>
      <p:sp>
        <p:nvSpPr>
          <p:cNvPr id="7" name="Rectangle 6"/>
          <p:cNvSpPr/>
          <p:nvPr/>
        </p:nvSpPr>
        <p:spPr>
          <a:xfrm>
            <a:off x="0" y="4343400"/>
            <a:ext cx="9144000" cy="1569660"/>
          </a:xfrm>
          <a:prstGeom prst="rect">
            <a:avLst/>
          </a:prstGeom>
        </p:spPr>
        <p:txBody>
          <a:bodyPr wrap="square">
            <a:spAutoFit/>
          </a:bodyPr>
          <a:lstStyle/>
          <a:p>
            <a:pPr lvl="1">
              <a:buFont typeface="Arial" pitchFamily="34" charset="0"/>
              <a:buChar char="•"/>
            </a:pPr>
            <a:r>
              <a:rPr lang="en-US" sz="2400" dirty="0"/>
              <a:t>    Input data from an external source are also selected by the same </a:t>
            </a:r>
          </a:p>
          <a:p>
            <a:pPr lvl="1"/>
            <a:r>
              <a:rPr lang="en-US" sz="2400" dirty="0"/>
              <a:t>      multiplexers. </a:t>
            </a:r>
          </a:p>
          <a:p>
            <a:pPr lvl="1">
              <a:buFont typeface="Arial" pitchFamily="34" charset="0"/>
              <a:buChar char="•"/>
            </a:pPr>
            <a:r>
              <a:rPr lang="en-US" sz="2400" dirty="0"/>
              <a:t>    The output of the ALU goes through a shifter and then to a set of </a:t>
            </a:r>
          </a:p>
          <a:p>
            <a:pPr lvl="1"/>
            <a:r>
              <a:rPr lang="en-US" sz="2400" dirty="0"/>
              <a:t>      external output terminals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457200" y="1676400"/>
            <a:ext cx="8229600" cy="4223242"/>
          </a:xfrm>
          <a:prstGeom prst="rect">
            <a:avLst/>
          </a:prstGeom>
          <a:noFill/>
          <a:ln w="9525">
            <a:noFill/>
            <a:miter lim="800000"/>
            <a:headEnd/>
            <a:tailEnd/>
          </a:ln>
          <a:effectLst/>
        </p:spPr>
      </p:pic>
      <p:sp>
        <p:nvSpPr>
          <p:cNvPr id="5" name="Rectangle 4"/>
          <p:cNvSpPr/>
          <p:nvPr/>
        </p:nvSpPr>
        <p:spPr>
          <a:xfrm>
            <a:off x="1524000" y="914400"/>
            <a:ext cx="4525919" cy="461665"/>
          </a:xfrm>
          <a:prstGeom prst="rect">
            <a:avLst/>
          </a:prstGeom>
        </p:spPr>
        <p:txBody>
          <a:bodyPr wrap="none">
            <a:spAutoFit/>
          </a:bodyPr>
          <a:lstStyle/>
          <a:p>
            <a:r>
              <a:rPr lang="en-US" sz="2400" u="sng" dirty="0">
                <a:solidFill>
                  <a:srgbClr val="C00000"/>
                </a:solidFill>
              </a:rPr>
              <a:t>Functions of all selection variables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229600" cy="4525963"/>
          </a:xfrm>
        </p:spPr>
        <p:txBody>
          <a:bodyPr>
            <a:noAutofit/>
          </a:bodyPr>
          <a:lstStyle/>
          <a:p>
            <a:r>
              <a:rPr lang="en-US" sz="2000" dirty="0"/>
              <a:t>The 3-bit binary code listed in the table specifies the code for each of the five fields A, B, D, input data, F, and H.</a:t>
            </a:r>
          </a:p>
          <a:p>
            <a:pPr>
              <a:buNone/>
            </a:pPr>
            <a:endParaRPr lang="en-US" sz="2000" dirty="0"/>
          </a:p>
          <a:p>
            <a:r>
              <a:rPr lang="en-US" sz="2000" dirty="0"/>
              <a:t> The register selected by A, B, and D is the one whose decimal number is equivalent to the binary number in the code.</a:t>
            </a:r>
          </a:p>
          <a:p>
            <a:pPr>
              <a:buNone/>
            </a:pPr>
            <a:endParaRPr lang="en-US" sz="2000" dirty="0"/>
          </a:p>
          <a:p>
            <a:r>
              <a:rPr lang="en-US" sz="2000" dirty="0"/>
              <a:t> When the </a:t>
            </a:r>
            <a:r>
              <a:rPr lang="en-US" sz="2000" dirty="0">
                <a:solidFill>
                  <a:srgbClr val="C00000"/>
                </a:solidFill>
              </a:rPr>
              <a:t>A or B field is 000</a:t>
            </a:r>
            <a:r>
              <a:rPr lang="en-US" sz="2000" dirty="0"/>
              <a:t>, the corresponding multiplexer selects the input data. </a:t>
            </a:r>
          </a:p>
          <a:p>
            <a:pPr>
              <a:buNone/>
            </a:pPr>
            <a:endParaRPr lang="en-US" sz="2000" dirty="0"/>
          </a:p>
          <a:p>
            <a:r>
              <a:rPr lang="en-US" sz="2000" dirty="0"/>
              <a:t>When </a:t>
            </a:r>
            <a:r>
              <a:rPr lang="en-US" sz="2000" dirty="0">
                <a:solidFill>
                  <a:srgbClr val="C00000"/>
                </a:solidFill>
              </a:rPr>
              <a:t>D = 000</a:t>
            </a:r>
            <a:r>
              <a:rPr lang="en-US" sz="2000" dirty="0"/>
              <a:t>, no destination register is selected. </a:t>
            </a:r>
          </a:p>
          <a:p>
            <a:pPr>
              <a:buNone/>
            </a:pPr>
            <a:endParaRPr lang="en-US" sz="2000" dirty="0"/>
          </a:p>
          <a:p>
            <a:r>
              <a:rPr lang="en-US" sz="2000" dirty="0"/>
              <a:t>The three bits in the F field, together with the input carry </a:t>
            </a:r>
            <a:r>
              <a:rPr lang="en-US" sz="2000" dirty="0" err="1"/>
              <a:t>Cin</a:t>
            </a:r>
            <a:r>
              <a:rPr lang="en-US" sz="2000" dirty="0"/>
              <a:t>, provide the 12 operations of the ALU</a:t>
            </a:r>
          </a:p>
          <a:p>
            <a:endParaRPr lang="en-US" sz="2000" dirty="0"/>
          </a:p>
          <a:p>
            <a:r>
              <a:rPr lang="en-US" sz="2000" dirty="0"/>
              <a:t>There are two possibilities for F = A.</a:t>
            </a:r>
          </a:p>
          <a:p>
            <a:pPr marL="457200" indent="-457200">
              <a:buAutoNum type="alphaLcParenBoth"/>
            </a:pPr>
            <a:r>
              <a:rPr lang="en-US" sz="2000" dirty="0">
                <a:solidFill>
                  <a:srgbClr val="C00000"/>
                </a:solidFill>
              </a:rPr>
              <a:t>Carry bit C is cleared, </a:t>
            </a:r>
          </a:p>
          <a:p>
            <a:pPr marL="457200" indent="-457200">
              <a:buAutoNum type="alphaLcParenBoth"/>
            </a:pPr>
            <a:r>
              <a:rPr lang="en-US" sz="2000" dirty="0">
                <a:solidFill>
                  <a:srgbClr val="C00000"/>
                </a:solidFill>
              </a:rPr>
              <a:t>Carry bit C is set to 1</a:t>
            </a:r>
            <a:r>
              <a:rPr lang="en-US" sz="20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normAutofit/>
          </a:bodyPr>
          <a:lstStyle/>
          <a:p>
            <a:pPr>
              <a:buNone/>
            </a:pPr>
            <a:r>
              <a:rPr lang="en-US" u="sng" dirty="0">
                <a:solidFill>
                  <a:srgbClr val="C00000"/>
                </a:solidFill>
              </a:rPr>
              <a:t>DESIGN OF ACCUMULATOR</a:t>
            </a:r>
          </a:p>
        </p:txBody>
      </p:sp>
      <p:pic>
        <p:nvPicPr>
          <p:cNvPr id="7170" name="Picture 2"/>
          <p:cNvPicPr>
            <a:picLocks noChangeAspect="1" noChangeArrowheads="1"/>
          </p:cNvPicPr>
          <p:nvPr/>
        </p:nvPicPr>
        <p:blipFill>
          <a:blip r:embed="rId2"/>
          <a:srcRect/>
          <a:stretch>
            <a:fillRect/>
          </a:stretch>
        </p:blipFill>
        <p:spPr bwMode="auto">
          <a:xfrm>
            <a:off x="2043113" y="1462088"/>
            <a:ext cx="5272087" cy="4252912"/>
          </a:xfrm>
          <a:prstGeom prst="rect">
            <a:avLst/>
          </a:prstGeom>
          <a:noFill/>
          <a:ln w="9525">
            <a:noFill/>
            <a:miter lim="800000"/>
            <a:headEnd/>
            <a:tailEnd/>
          </a:ln>
          <a:effectLst/>
        </p:spPr>
      </p:pic>
      <p:sp>
        <p:nvSpPr>
          <p:cNvPr id="5" name="TextBox 4"/>
          <p:cNvSpPr txBox="1"/>
          <p:nvPr/>
        </p:nvSpPr>
        <p:spPr>
          <a:xfrm>
            <a:off x="2743200" y="5943600"/>
            <a:ext cx="4343400" cy="400110"/>
          </a:xfrm>
          <a:prstGeom prst="rect">
            <a:avLst/>
          </a:prstGeom>
          <a:noFill/>
        </p:spPr>
        <p:txBody>
          <a:bodyPr wrap="square" rtlCol="0">
            <a:spAutoFit/>
          </a:bodyPr>
          <a:lstStyle/>
          <a:p>
            <a:r>
              <a:rPr lang="en-US" sz="2000" dirty="0"/>
              <a:t>Fig: Block diagram of Accumulator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763000" cy="4525963"/>
          </a:xfrm>
        </p:spPr>
        <p:txBody>
          <a:bodyPr>
            <a:noAutofit/>
          </a:bodyPr>
          <a:lstStyle/>
          <a:p>
            <a:r>
              <a:rPr lang="en-US" sz="2400" dirty="0"/>
              <a:t>A register + associated combinational circuit =sequential circuit.</a:t>
            </a:r>
          </a:p>
          <a:p>
            <a:pPr>
              <a:buNone/>
            </a:pPr>
            <a:endParaRPr lang="en-US" sz="2400" dirty="0"/>
          </a:p>
          <a:p>
            <a:r>
              <a:rPr lang="en-US" sz="2400" dirty="0">
                <a:solidFill>
                  <a:srgbClr val="C00000"/>
                </a:solidFill>
              </a:rPr>
              <a:t>A register= Accumulator register (AC)</a:t>
            </a:r>
          </a:p>
          <a:p>
            <a:pPr>
              <a:buNone/>
            </a:pPr>
            <a:endParaRPr lang="en-US" sz="2400" dirty="0"/>
          </a:p>
          <a:p>
            <a:r>
              <a:rPr lang="en-US" sz="2400" dirty="0"/>
              <a:t> Accumulator refers to both the A register and its associated combinational circuit. </a:t>
            </a:r>
          </a:p>
          <a:p>
            <a:pPr>
              <a:buNone/>
            </a:pPr>
            <a:endParaRPr lang="en-US" sz="2400" dirty="0"/>
          </a:p>
          <a:p>
            <a:r>
              <a:rPr lang="en-US" sz="2400" dirty="0"/>
              <a:t>The external inputs to the accumulator are the data inputs from B and the control variables that determine the micro operations for the register. </a:t>
            </a:r>
          </a:p>
          <a:p>
            <a:pPr>
              <a:buNone/>
            </a:pPr>
            <a:endParaRPr lang="en-US" sz="2400" dirty="0"/>
          </a:p>
          <a:p>
            <a:r>
              <a:rPr lang="en-US" sz="2400" dirty="0"/>
              <a:t>The next state of register A is a function of its present state and of the external inputs. </a:t>
            </a:r>
          </a:p>
          <a:p>
            <a:pPr>
              <a:buNone/>
            </a:pPr>
            <a:endParaRPr lang="en-US" sz="2400" dirty="0"/>
          </a:p>
          <a:p>
            <a:r>
              <a:rPr lang="en-US" sz="2400" dirty="0"/>
              <a:t>Accumulator can also perform data processing operations.</a:t>
            </a:r>
          </a:p>
          <a:p>
            <a:pPr>
              <a:buNone/>
            </a:pPr>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295400"/>
          </a:xfrm>
        </p:spPr>
        <p:txBody>
          <a:bodyPr>
            <a:normAutofit/>
          </a:bodyPr>
          <a:lstStyle/>
          <a:p>
            <a:r>
              <a:rPr lang="en-US" sz="2800" dirty="0"/>
              <a:t>Total of </a:t>
            </a:r>
            <a:r>
              <a:rPr lang="en-US" sz="2800" dirty="0">
                <a:solidFill>
                  <a:srgbClr val="C00000"/>
                </a:solidFill>
              </a:rPr>
              <a:t>nine operations </a:t>
            </a:r>
            <a:r>
              <a:rPr lang="en-US" sz="2800" dirty="0"/>
              <a:t>is considered here for the design of accumulator circuit.</a:t>
            </a:r>
          </a:p>
          <a:p>
            <a:endParaRPr lang="en-US" sz="2800" dirty="0"/>
          </a:p>
          <a:p>
            <a:endParaRPr lang="en-US" sz="2800" dirty="0"/>
          </a:p>
        </p:txBody>
      </p:sp>
      <p:pic>
        <p:nvPicPr>
          <p:cNvPr id="8195" name="Picture 3"/>
          <p:cNvPicPr>
            <a:picLocks noChangeAspect="1" noChangeArrowheads="1"/>
          </p:cNvPicPr>
          <p:nvPr/>
        </p:nvPicPr>
        <p:blipFill>
          <a:blip r:embed="rId2"/>
          <a:srcRect/>
          <a:stretch>
            <a:fillRect/>
          </a:stretch>
        </p:blipFill>
        <p:spPr bwMode="auto">
          <a:xfrm>
            <a:off x="1143000" y="1295400"/>
            <a:ext cx="7200900" cy="3886200"/>
          </a:xfrm>
          <a:prstGeom prst="rect">
            <a:avLst/>
          </a:prstGeom>
          <a:noFill/>
          <a:ln w="9525">
            <a:noFill/>
            <a:miter lim="800000"/>
            <a:headEnd/>
            <a:tailEnd/>
          </a:ln>
          <a:effectLst/>
        </p:spPr>
      </p:pic>
      <p:sp>
        <p:nvSpPr>
          <p:cNvPr id="6" name="Rectangle 5"/>
          <p:cNvSpPr/>
          <p:nvPr/>
        </p:nvSpPr>
        <p:spPr>
          <a:xfrm>
            <a:off x="838200" y="5257800"/>
            <a:ext cx="6781800" cy="1323439"/>
          </a:xfrm>
          <a:prstGeom prst="rect">
            <a:avLst/>
          </a:prstGeom>
        </p:spPr>
        <p:txBody>
          <a:bodyPr wrap="square">
            <a:spAutoFit/>
          </a:bodyPr>
          <a:lstStyle/>
          <a:p>
            <a:r>
              <a:rPr lang="en-US" sz="2000" dirty="0"/>
              <a:t>A=source register. </a:t>
            </a:r>
          </a:p>
          <a:p>
            <a:r>
              <a:rPr lang="en-US" sz="2000" dirty="0"/>
              <a:t>B =second source register. </a:t>
            </a:r>
          </a:p>
          <a:p>
            <a:r>
              <a:rPr lang="en-US" sz="2000" dirty="0" err="1"/>
              <a:t>estination</a:t>
            </a:r>
            <a:r>
              <a:rPr lang="en-US" sz="2000" dirty="0"/>
              <a:t> register is also accumulator register itself. For a complete accumulator there will be n stages.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1295400"/>
          </a:xfrm>
        </p:spPr>
        <p:txBody>
          <a:bodyPr>
            <a:normAutofit/>
          </a:bodyPr>
          <a:lstStyle/>
          <a:p>
            <a:r>
              <a:rPr lang="en-US" sz="2800" dirty="0"/>
              <a:t>Total of </a:t>
            </a:r>
            <a:r>
              <a:rPr lang="en-US" sz="2800" dirty="0">
                <a:solidFill>
                  <a:srgbClr val="C00000"/>
                </a:solidFill>
              </a:rPr>
              <a:t>nine operations </a:t>
            </a:r>
            <a:r>
              <a:rPr lang="en-US" sz="2800" dirty="0"/>
              <a:t>is considered here for the design of accumulator circuit.</a:t>
            </a:r>
          </a:p>
          <a:p>
            <a:endParaRPr lang="en-US" sz="2800" dirty="0"/>
          </a:p>
          <a:p>
            <a:endParaRPr lang="en-US" sz="2800" dirty="0"/>
          </a:p>
        </p:txBody>
      </p:sp>
      <p:pic>
        <p:nvPicPr>
          <p:cNvPr id="8195" name="Picture 3"/>
          <p:cNvPicPr>
            <a:picLocks noChangeAspect="1" noChangeArrowheads="1"/>
          </p:cNvPicPr>
          <p:nvPr/>
        </p:nvPicPr>
        <p:blipFill>
          <a:blip r:embed="rId2"/>
          <a:srcRect/>
          <a:stretch>
            <a:fillRect/>
          </a:stretch>
        </p:blipFill>
        <p:spPr bwMode="auto">
          <a:xfrm>
            <a:off x="1143000" y="1295400"/>
            <a:ext cx="7200900" cy="3886200"/>
          </a:xfrm>
          <a:prstGeom prst="rect">
            <a:avLst/>
          </a:prstGeom>
          <a:noFill/>
          <a:ln w="9525">
            <a:noFill/>
            <a:miter lim="800000"/>
            <a:headEnd/>
            <a:tailEnd/>
          </a:ln>
          <a:effectLst/>
        </p:spPr>
      </p:pic>
      <p:sp>
        <p:nvSpPr>
          <p:cNvPr id="6" name="Rectangle 5"/>
          <p:cNvSpPr/>
          <p:nvPr/>
        </p:nvSpPr>
        <p:spPr>
          <a:xfrm>
            <a:off x="838200" y="5257800"/>
            <a:ext cx="7467600" cy="1323439"/>
          </a:xfrm>
          <a:prstGeom prst="rect">
            <a:avLst/>
          </a:prstGeom>
        </p:spPr>
        <p:txBody>
          <a:bodyPr wrap="square">
            <a:spAutoFit/>
          </a:bodyPr>
          <a:lstStyle/>
          <a:p>
            <a:pPr>
              <a:buFont typeface="Wingdings" pitchFamily="2" charset="2"/>
              <a:buChar char="Ø"/>
            </a:pPr>
            <a:r>
              <a:rPr lang="en-US" sz="2000" dirty="0">
                <a:solidFill>
                  <a:srgbClr val="C00000"/>
                </a:solidFill>
              </a:rPr>
              <a:t>A=source register. </a:t>
            </a:r>
          </a:p>
          <a:p>
            <a:pPr>
              <a:buFont typeface="Wingdings" pitchFamily="2" charset="2"/>
              <a:buChar char="Ø"/>
            </a:pPr>
            <a:r>
              <a:rPr lang="en-US" sz="2000" dirty="0">
                <a:solidFill>
                  <a:srgbClr val="C00000"/>
                </a:solidFill>
              </a:rPr>
              <a:t>B =second source register. </a:t>
            </a:r>
          </a:p>
          <a:p>
            <a:pPr>
              <a:buFont typeface="Wingdings" pitchFamily="2" charset="2"/>
              <a:buChar char="Ø"/>
            </a:pPr>
            <a:r>
              <a:rPr lang="en-US" sz="2000" dirty="0">
                <a:solidFill>
                  <a:srgbClr val="C00000"/>
                </a:solidFill>
              </a:rPr>
              <a:t>Destination register =accumulator register </a:t>
            </a:r>
          </a:p>
          <a:p>
            <a:pPr>
              <a:buFont typeface="Wingdings" pitchFamily="2" charset="2"/>
              <a:buChar char="Ø"/>
            </a:pPr>
            <a:r>
              <a:rPr lang="en-US" sz="2000" dirty="0">
                <a:solidFill>
                  <a:srgbClr val="C00000"/>
                </a:solidFill>
              </a:rPr>
              <a:t>For a complete accumulator there will be n stages.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srcRect/>
          <a:stretch>
            <a:fillRect/>
          </a:stretch>
        </p:blipFill>
        <p:spPr bwMode="auto">
          <a:xfrm>
            <a:off x="609600" y="0"/>
            <a:ext cx="8153400" cy="5257800"/>
          </a:xfrm>
          <a:prstGeom prst="rect">
            <a:avLst/>
          </a:prstGeom>
          <a:noFill/>
          <a:ln w="9525">
            <a:noFill/>
            <a:miter lim="800000"/>
            <a:headEnd/>
            <a:tailEnd/>
          </a:ln>
          <a:effectLst/>
        </p:spPr>
      </p:pic>
      <p:sp>
        <p:nvSpPr>
          <p:cNvPr id="5" name="TextBox 4"/>
          <p:cNvSpPr txBox="1"/>
          <p:nvPr/>
        </p:nvSpPr>
        <p:spPr>
          <a:xfrm>
            <a:off x="1828800" y="5486400"/>
            <a:ext cx="5257800" cy="400110"/>
          </a:xfrm>
          <a:prstGeom prst="rect">
            <a:avLst/>
          </a:prstGeom>
          <a:noFill/>
        </p:spPr>
        <p:txBody>
          <a:bodyPr wrap="square" rtlCol="0">
            <a:spAutoFit/>
          </a:bodyPr>
          <a:lstStyle/>
          <a:p>
            <a:r>
              <a:rPr lang="en-US" sz="2000" dirty="0">
                <a:solidFill>
                  <a:srgbClr val="C00000"/>
                </a:solidFill>
              </a:rPr>
              <a:t>Fig: 4-bit Accumulator constructed with 4 stages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4525963"/>
          </a:xfrm>
        </p:spPr>
        <p:txBody>
          <a:bodyPr>
            <a:noAutofit/>
          </a:bodyPr>
          <a:lstStyle/>
          <a:p>
            <a:pPr>
              <a:buNone/>
            </a:pPr>
            <a:r>
              <a:rPr lang="en-US" sz="2000" b="1" u="sng" dirty="0">
                <a:solidFill>
                  <a:srgbClr val="C00000"/>
                </a:solidFill>
              </a:rPr>
              <a:t>Explanation of design</a:t>
            </a:r>
          </a:p>
          <a:p>
            <a:r>
              <a:rPr lang="en-US" sz="2000" dirty="0"/>
              <a:t>The inputs and outputs of each stage can be connected in cascade to form a complete accumulator. </a:t>
            </a:r>
          </a:p>
          <a:p>
            <a:r>
              <a:rPr lang="en-US" sz="2000" dirty="0"/>
              <a:t>The number on top of each block represents the bit position. </a:t>
            </a:r>
          </a:p>
          <a:p>
            <a:r>
              <a:rPr lang="en-US" sz="2000" dirty="0"/>
              <a:t>All blocks receive 8 control variables P1 to P8 and the clock pulses from CP. </a:t>
            </a:r>
          </a:p>
          <a:p>
            <a:r>
              <a:rPr lang="en-US" sz="2000" dirty="0"/>
              <a:t>The other six inputs and four outputs are same as with the typical stage. </a:t>
            </a:r>
          </a:p>
          <a:p>
            <a:r>
              <a:rPr lang="en-US" sz="2000" dirty="0"/>
              <a:t>The zero detect chain is obtained by connecting the z variables in cascade, with the first block receiving a binary constant I .</a:t>
            </a:r>
          </a:p>
          <a:p>
            <a:r>
              <a:rPr lang="en-US" sz="2000" dirty="0"/>
              <a:t> The last stage produces the zero detect variable Z. </a:t>
            </a:r>
          </a:p>
          <a:p>
            <a:r>
              <a:rPr lang="en-US" sz="2000" dirty="0"/>
              <a:t>Total number of terminals in the 4 bit accumulator is 25, including terminals for the A outputs.</a:t>
            </a:r>
          </a:p>
          <a:p>
            <a:r>
              <a:rPr lang="en-US" sz="2000" dirty="0"/>
              <a:t> Incorporating two more terminals for power supply, the circuit can be enclosed within one IC package having 27 or 28 pins. </a:t>
            </a:r>
          </a:p>
          <a:p>
            <a:r>
              <a:rPr lang="en-US" sz="2000" dirty="0"/>
              <a:t>The number of terminals for the control variable can be reduced from 9 to 4 if a decoder is inserted in the IC.</a:t>
            </a:r>
          </a:p>
          <a:p>
            <a:r>
              <a:rPr lang="en-US" sz="2000" dirty="0"/>
              <a:t> In such cases, IC pin count is also reduced to 22 and the accumulator can be extended to 16 </a:t>
            </a:r>
            <a:r>
              <a:rPr lang="en-US" sz="2000" dirty="0" err="1"/>
              <a:t>microoperations</a:t>
            </a:r>
            <a:r>
              <a:rPr lang="en-US" sz="2000" dirty="0"/>
              <a:t> without adding external pins (That is, with 4 bits we can identify 16 operations). </a:t>
            </a:r>
            <a:endParaRPr lang="en-US" sz="2000" u="sng"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r>
              <a:rPr lang="en-US" sz="2800" dirty="0">
                <a:solidFill>
                  <a:srgbClr val="C00000"/>
                </a:solidFill>
              </a:rPr>
              <a:t>Types of Micro-Operations in digital system </a:t>
            </a:r>
          </a:p>
          <a:p>
            <a:pPr marL="514350" indent="-514350">
              <a:buAutoNum type="arabicPeriod"/>
            </a:pPr>
            <a:r>
              <a:rPr lang="en-US" sz="2400" dirty="0" err="1"/>
              <a:t>Interregister</a:t>
            </a:r>
            <a:r>
              <a:rPr lang="en-US" sz="2400" dirty="0"/>
              <a:t> transfer micro-operation: Do not change the information content when the binary information moves from one register to another </a:t>
            </a:r>
          </a:p>
          <a:p>
            <a:pPr marL="514350" indent="-514350">
              <a:buAutoNum type="arabicPeriod"/>
            </a:pPr>
            <a:endParaRPr lang="en-US" sz="2400" dirty="0"/>
          </a:p>
          <a:p>
            <a:pPr marL="514350" indent="-514350">
              <a:buAutoNum type="arabicPeriod"/>
            </a:pPr>
            <a:r>
              <a:rPr lang="en-US" sz="2400" dirty="0"/>
              <a:t>Arithmetic operation: Perform arithmetic on numbers stored in registers. </a:t>
            </a:r>
          </a:p>
          <a:p>
            <a:pPr marL="514350" indent="-514350">
              <a:buAutoNum type="arabicPeriod"/>
            </a:pPr>
            <a:endParaRPr lang="en-US" sz="2400" dirty="0"/>
          </a:p>
          <a:p>
            <a:pPr marL="514350" indent="-514350">
              <a:buAutoNum type="arabicPeriod"/>
            </a:pPr>
            <a:r>
              <a:rPr lang="en-US" sz="2400" dirty="0"/>
              <a:t>Logic </a:t>
            </a:r>
            <a:r>
              <a:rPr lang="en-US" sz="2400" dirty="0" err="1"/>
              <a:t>microoperation</a:t>
            </a:r>
            <a:r>
              <a:rPr lang="en-US" sz="2400" dirty="0"/>
              <a:t>: Perform operations such as AND </a:t>
            </a:r>
            <a:r>
              <a:rPr lang="en-US" sz="2400" dirty="0" err="1"/>
              <a:t>and</a:t>
            </a:r>
            <a:r>
              <a:rPr lang="en-US" sz="2400" dirty="0"/>
              <a:t> OR on individual pairs of bits stored in registers.</a:t>
            </a:r>
          </a:p>
          <a:p>
            <a:pPr marL="514350" indent="-514350">
              <a:buAutoNum type="arabicPeriod"/>
            </a:pPr>
            <a:endParaRPr lang="en-US" sz="2400" dirty="0"/>
          </a:p>
          <a:p>
            <a:pPr marL="514350" indent="-514350">
              <a:buAutoNum type="arabicPeriod"/>
            </a:pPr>
            <a:r>
              <a:rPr lang="en-US" sz="2400" dirty="0"/>
              <a:t>Shift </a:t>
            </a:r>
            <a:r>
              <a:rPr lang="en-US" sz="2400" dirty="0" err="1"/>
              <a:t>microoperation</a:t>
            </a:r>
            <a:r>
              <a:rPr lang="en-US" sz="2400" dirty="0"/>
              <a:t>: Specify operations for shift registers. </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3200" b="1" dirty="0"/>
              <a:t>INTER REGISTER TRANSFER </a:t>
            </a:r>
            <a:endParaRPr lang="en-US" sz="3200" dirty="0"/>
          </a:p>
        </p:txBody>
      </p:sp>
      <p:sp>
        <p:nvSpPr>
          <p:cNvPr id="3" name="Content Placeholder 2"/>
          <p:cNvSpPr>
            <a:spLocks noGrp="1"/>
          </p:cNvSpPr>
          <p:nvPr>
            <p:ph idx="1"/>
          </p:nvPr>
        </p:nvSpPr>
        <p:spPr>
          <a:xfrm>
            <a:off x="609600" y="990600"/>
            <a:ext cx="8229600" cy="4525963"/>
          </a:xfrm>
        </p:spPr>
        <p:txBody>
          <a:bodyPr>
            <a:noAutofit/>
          </a:bodyPr>
          <a:lstStyle/>
          <a:p>
            <a:r>
              <a:rPr lang="en-US" sz="2400" dirty="0"/>
              <a:t>Computer registers are designated by capital letters (sometimes followed by numerals) to denote the function of the register.</a:t>
            </a:r>
          </a:p>
          <a:p>
            <a:pPr>
              <a:buNone/>
            </a:pPr>
            <a:endParaRPr lang="en-US" sz="2400" dirty="0"/>
          </a:p>
          <a:p>
            <a:r>
              <a:rPr lang="en-US" sz="2400" dirty="0"/>
              <a:t> R1 - Processor Register, </a:t>
            </a:r>
          </a:p>
          <a:p>
            <a:r>
              <a:rPr lang="en-US" sz="2400" dirty="0"/>
              <a:t>MAR - Memory Address Register (holds an address for a memory unit)</a:t>
            </a:r>
          </a:p>
          <a:p>
            <a:r>
              <a:rPr lang="en-US" sz="2400" dirty="0"/>
              <a:t>PC - Program Counter</a:t>
            </a:r>
          </a:p>
          <a:p>
            <a:r>
              <a:rPr lang="en-US" sz="2400" dirty="0"/>
              <a:t>IR - Instruction Register</a:t>
            </a:r>
          </a:p>
          <a:p>
            <a:r>
              <a:rPr lang="en-US" sz="2400" dirty="0"/>
              <a:t>SR: Status Register</a:t>
            </a:r>
          </a:p>
          <a:p>
            <a:pPr>
              <a:buNone/>
            </a:pPr>
            <a:endParaRPr lang="en-US" sz="2400" dirty="0"/>
          </a:p>
          <a:p>
            <a:r>
              <a:rPr lang="en-US" sz="2400" dirty="0"/>
              <a:t>The cells or </a:t>
            </a:r>
            <a:r>
              <a:rPr lang="en-US" sz="2400" dirty="0" err="1"/>
              <a:t>flipflops</a:t>
            </a:r>
            <a:r>
              <a:rPr lang="en-US" sz="2400" dirty="0"/>
              <a:t> of n-bit register are numbered in sequence from1 to n (from 0 to n-1) starting either from left or from right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The register can be represented in 4 ways:</a:t>
            </a:r>
          </a:p>
          <a:p>
            <a:pPr marL="514350" indent="-514350">
              <a:buAutoNum type="arabicPeriod"/>
            </a:pPr>
            <a:r>
              <a:rPr lang="en-US" sz="2800" dirty="0"/>
              <a:t>Rectangular box with name of the register inside, </a:t>
            </a:r>
          </a:p>
          <a:p>
            <a:pPr marL="514350" indent="-514350">
              <a:buAutoNum type="arabicPeriod"/>
            </a:pPr>
            <a:r>
              <a:rPr lang="en-US" sz="2800" dirty="0"/>
              <a:t>The individual cells is assigned a letter with a subscript number, </a:t>
            </a:r>
          </a:p>
          <a:p>
            <a:pPr marL="514350" indent="-514350">
              <a:buAutoNum type="arabicPeriod"/>
            </a:pPr>
            <a:r>
              <a:rPr lang="en-US" sz="2800" dirty="0"/>
              <a:t>The numbering of cells from right to left can be marked on top of the box, </a:t>
            </a:r>
          </a:p>
          <a:p>
            <a:pPr marL="514350" indent="-514350">
              <a:buAutoNum type="arabicPeriod"/>
            </a:pPr>
            <a:r>
              <a:rPr lang="en-US" sz="2800" dirty="0"/>
              <a:t>16 bit register is partitioned into 2 parts , bits 1 to 8 are assigned the letter L(for low) and bits 9 to 16 are assigned the letter H(for high) </a:t>
            </a:r>
          </a:p>
          <a:p>
            <a:endParaRPr lang="en-US" sz="2800" dirty="0"/>
          </a:p>
        </p:txBody>
      </p:sp>
      <p:sp>
        <p:nvSpPr>
          <p:cNvPr id="4" name="Title 1"/>
          <p:cNvSpPr>
            <a:spLocks noGrp="1"/>
          </p:cNvSpPr>
          <p:nvPr>
            <p:ph type="title"/>
          </p:nvPr>
        </p:nvSpPr>
        <p:spPr>
          <a:xfrm>
            <a:off x="457200" y="0"/>
            <a:ext cx="8229600" cy="1143000"/>
          </a:xfrm>
        </p:spPr>
        <p:txBody>
          <a:bodyPr>
            <a:normAutofit/>
          </a:bodyPr>
          <a:lstStyle/>
          <a:p>
            <a:r>
              <a:rPr lang="en-US" sz="3200" b="1" dirty="0"/>
              <a:t>INTER REGISTER TRANSFER (CONTD.)</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3600" dirty="0">
                <a:solidFill>
                  <a:srgbClr val="C00000"/>
                </a:solidFill>
              </a:rPr>
              <a:t>Block diagram of Register</a:t>
            </a:r>
          </a:p>
        </p:txBody>
      </p:sp>
      <p:pic>
        <p:nvPicPr>
          <p:cNvPr id="1026" name="Picture 2"/>
          <p:cNvPicPr>
            <a:picLocks noChangeAspect="1" noChangeArrowheads="1"/>
          </p:cNvPicPr>
          <p:nvPr/>
        </p:nvPicPr>
        <p:blipFill>
          <a:blip r:embed="rId2"/>
          <a:srcRect/>
          <a:stretch>
            <a:fillRect/>
          </a:stretch>
        </p:blipFill>
        <p:spPr bwMode="auto">
          <a:xfrm>
            <a:off x="914400" y="838201"/>
            <a:ext cx="7086601" cy="2895599"/>
          </a:xfrm>
          <a:prstGeom prst="rect">
            <a:avLst/>
          </a:prstGeom>
          <a:noFill/>
          <a:ln w="9525">
            <a:noFill/>
            <a:miter lim="800000"/>
            <a:headEnd/>
            <a:tailEnd/>
          </a:ln>
          <a:effectLst/>
        </p:spPr>
      </p:pic>
      <p:sp>
        <p:nvSpPr>
          <p:cNvPr id="6" name="Rectangle 5"/>
          <p:cNvSpPr/>
          <p:nvPr/>
        </p:nvSpPr>
        <p:spPr>
          <a:xfrm>
            <a:off x="381000" y="4038600"/>
            <a:ext cx="8763000" cy="2308324"/>
          </a:xfrm>
          <a:prstGeom prst="rect">
            <a:avLst/>
          </a:prstGeom>
        </p:spPr>
        <p:txBody>
          <a:bodyPr wrap="square">
            <a:spAutoFit/>
          </a:bodyPr>
          <a:lstStyle/>
          <a:p>
            <a:pPr>
              <a:buFont typeface="Arial" pitchFamily="34" charset="0"/>
              <a:buChar char="•"/>
            </a:pPr>
            <a:r>
              <a:rPr lang="en-US" sz="2400" dirty="0"/>
              <a:t>Registers can be specified in a register transfer language with a declaration statement. </a:t>
            </a:r>
          </a:p>
          <a:p>
            <a:pPr>
              <a:buFont typeface="Arial" pitchFamily="34" charset="0"/>
              <a:buChar char="•"/>
            </a:pPr>
            <a:r>
              <a:rPr lang="en-US" sz="2400" dirty="0"/>
              <a:t>For example: Registers in the above figure can be defined with declaration statement such as </a:t>
            </a:r>
          </a:p>
          <a:p>
            <a:r>
              <a:rPr lang="pt-BR" sz="2400" dirty="0">
                <a:solidFill>
                  <a:srgbClr val="C00000"/>
                </a:solidFill>
              </a:rPr>
              <a:t>DECLARE REGISTER A(8), MBR(12), PC(16) </a:t>
            </a:r>
          </a:p>
          <a:p>
            <a:r>
              <a:rPr lang="pt-BR" sz="2400" dirty="0">
                <a:solidFill>
                  <a:srgbClr val="C00000"/>
                </a:solidFill>
              </a:rPr>
              <a:t>DECLARE SUBREGISTER PC(L) = PC(1-8), PC(H) = PC(9-16). </a:t>
            </a:r>
            <a:endParaRPr lang="en-US" sz="2400" dirty="0">
              <a:solidFill>
                <a:srgbClr val="C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7FCFD25AAC2394087E267FE6C84E3DB" ma:contentTypeVersion="4" ma:contentTypeDescription="Create a new document." ma:contentTypeScope="" ma:versionID="97130b0a59ff5eede9349b3bae1645e8">
  <xsd:schema xmlns:xsd="http://www.w3.org/2001/XMLSchema" xmlns:xs="http://www.w3.org/2001/XMLSchema" xmlns:p="http://schemas.microsoft.com/office/2006/metadata/properties" xmlns:ns2="99483168-1bdb-4f3d-8491-2e38f2e608c6" targetNamespace="http://schemas.microsoft.com/office/2006/metadata/properties" ma:root="true" ma:fieldsID="bf85b72a235f63ac56028679091ab24c" ns2:_="">
    <xsd:import namespace="99483168-1bdb-4f3d-8491-2e38f2e608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483168-1bdb-4f3d-8491-2e38f2e608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280E49-14B3-4A39-AAD8-F994E02F10A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793BF79-7109-4795-83E4-4EEEED707605}"/>
</file>

<file path=customXml/itemProps3.xml><?xml version="1.0" encoding="utf-8"?>
<ds:datastoreItem xmlns:ds="http://schemas.openxmlformats.org/officeDocument/2006/customXml" ds:itemID="{96D69CEF-78AD-428D-BCA6-69FBA1F3BA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281</TotalTime>
  <Words>3910</Words>
  <Application>Microsoft Office PowerPoint</Application>
  <PresentationFormat>On-screen Show (4:3)</PresentationFormat>
  <Paragraphs>401</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  Module: 2  </vt:lpstr>
      <vt:lpstr>  Module: 2  </vt:lpstr>
      <vt:lpstr>Introduction</vt:lpstr>
      <vt:lpstr>PowerPoint Presentation</vt:lpstr>
      <vt:lpstr>PowerPoint Presentation</vt:lpstr>
      <vt:lpstr>PowerPoint Presentation</vt:lpstr>
      <vt:lpstr>INTER REGISTER TRANSFER </vt:lpstr>
      <vt:lpstr>INTER REGISTER TRANSFER (CONTD.)</vt:lpstr>
      <vt:lpstr>Block diagram of Register</vt:lpstr>
      <vt:lpstr>PowerPoint Presentation</vt:lpstr>
      <vt:lpstr>PowerPoint Presentation</vt:lpstr>
      <vt:lpstr>PowerPoint Presentation</vt:lpstr>
      <vt:lpstr>PowerPoint Presentation</vt:lpstr>
      <vt:lpstr>Bus transfer </vt:lpstr>
      <vt:lpstr>PowerPoint Presentation</vt:lpstr>
      <vt:lpstr>Memory Transfer </vt:lpstr>
      <vt:lpstr>PowerPoint Presentation</vt:lpstr>
      <vt:lpstr>PowerPoint Presentation</vt:lpstr>
      <vt:lpstr>ARITHMETIC, LOGIC AND SHIFT MICRO OPERATION</vt:lpstr>
      <vt:lpstr>PowerPoint Presentation</vt:lpstr>
      <vt:lpstr>PowerPoint Presentation</vt:lpstr>
      <vt:lpstr>PowerPoint Presentation</vt:lpstr>
      <vt:lpstr>PowerPoint Presentation</vt:lpstr>
      <vt:lpstr>PowerPoint Presentation</vt:lpstr>
      <vt:lpstr>PowerPoint Presentation</vt:lpstr>
      <vt:lpstr>PROCESSOR ORGANIZATION </vt:lpstr>
      <vt:lpstr>Bus Organization(4 processor registers) </vt:lpstr>
      <vt:lpstr>PowerPoint Presentation</vt:lpstr>
      <vt:lpstr>Example</vt:lpstr>
      <vt:lpstr>PowerPoint Presentation</vt:lpstr>
      <vt:lpstr>PowerPoint Presentation</vt:lpstr>
      <vt:lpstr>PowerPoint Presentation</vt:lpstr>
      <vt:lpstr>PowerPoint Presentation</vt:lpstr>
      <vt:lpstr>ARITHMETIC LOGIC UNIT (ALU)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2  </dc:title>
  <dc:creator>acer</dc:creator>
  <cp:lastModifiedBy>Renju Varghese</cp:lastModifiedBy>
  <cp:revision>241</cp:revision>
  <dcterms:created xsi:type="dcterms:W3CDTF">2006-08-16T00:00:00Z</dcterms:created>
  <dcterms:modified xsi:type="dcterms:W3CDTF">2021-06-09T03:08:56Z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0x01010087FCFD25AAC2394087E267FE6C84E3DB</vt:lpwstr>
  </property>
</Properties>
</file>