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46"/>
  </p:notesMasterIdLst>
  <p:handoutMasterIdLst>
    <p:handoutMasterId r:id="rId47"/>
  </p:handoutMasterIdLst>
  <p:sldIdLst>
    <p:sldId id="258" r:id="rId6"/>
    <p:sldId id="261" r:id="rId7"/>
    <p:sldId id="262" r:id="rId8"/>
    <p:sldId id="263" r:id="rId9"/>
    <p:sldId id="264" r:id="rId10"/>
    <p:sldId id="266" r:id="rId11"/>
    <p:sldId id="267" r:id="rId12"/>
    <p:sldId id="268" r:id="rId13"/>
    <p:sldId id="269" r:id="rId14"/>
    <p:sldId id="270" r:id="rId15"/>
    <p:sldId id="371" r:id="rId16"/>
    <p:sldId id="358" r:id="rId17"/>
    <p:sldId id="360" r:id="rId18"/>
    <p:sldId id="361" r:id="rId19"/>
    <p:sldId id="359" r:id="rId20"/>
    <p:sldId id="272" r:id="rId21"/>
    <p:sldId id="362" r:id="rId22"/>
    <p:sldId id="273" r:id="rId23"/>
    <p:sldId id="277" r:id="rId24"/>
    <p:sldId id="278" r:id="rId25"/>
    <p:sldId id="279" r:id="rId26"/>
    <p:sldId id="280" r:id="rId27"/>
    <p:sldId id="281" r:id="rId28"/>
    <p:sldId id="282" r:id="rId29"/>
    <p:sldId id="283" r:id="rId30"/>
    <p:sldId id="284" r:id="rId31"/>
    <p:sldId id="285" r:id="rId32"/>
    <p:sldId id="291" r:id="rId33"/>
    <p:sldId id="292" r:id="rId34"/>
    <p:sldId id="365" r:id="rId35"/>
    <p:sldId id="364" r:id="rId36"/>
    <p:sldId id="294" r:id="rId37"/>
    <p:sldId id="295" r:id="rId38"/>
    <p:sldId id="296" r:id="rId39"/>
    <p:sldId id="297" r:id="rId40"/>
    <p:sldId id="298" r:id="rId41"/>
    <p:sldId id="299" r:id="rId42"/>
    <p:sldId id="300" r:id="rId43"/>
    <p:sldId id="301"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69607-94B4-41DA-9587-5631BA32B45A}" v="1" dt="2021-09-18T16:16:37.262"/>
    <p1510:client id="{EA619966-5F48-4928-A55B-760C3E5C5622}" v="6" dt="2021-09-23T14:11:0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27948"/>
    </p:cViewPr>
  </p:outlineViewPr>
  <p:notesTextViewPr>
    <p:cViewPr>
      <p:scale>
        <a:sx n="1" d="1"/>
        <a:sy n="1" d="1"/>
      </p:scale>
      <p:origin x="0" y="0"/>
    </p:cViewPr>
  </p:notesTextViewPr>
  <p:notesViewPr>
    <p:cSldViewPr>
      <p:cViewPr varScale="1">
        <p:scale>
          <a:sx n="67" d="100"/>
          <a:sy n="67" d="100"/>
        </p:scale>
        <p:origin x="-311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urya Jayandan" userId="S::jayasurya.prc19cs024@providence.edu.in::6c3a74ed-0fbf-43d6-9478-d453ea9c5bed" providerId="AD" clId="Web-{EA619966-5F48-4928-A55B-760C3E5C5622}"/>
    <pc:docChg chg="modSld">
      <pc:chgData name="Jayasurya Jayandan" userId="S::jayasurya.prc19cs024@providence.edu.in::6c3a74ed-0fbf-43d6-9478-d453ea9c5bed" providerId="AD" clId="Web-{EA619966-5F48-4928-A55B-760C3E5C5622}" dt="2021-09-23T14:11:01.939" v="2"/>
      <pc:docMkLst>
        <pc:docMk/>
      </pc:docMkLst>
      <pc:sldChg chg="delSp modSp">
        <pc:chgData name="Jayasurya Jayandan" userId="S::jayasurya.prc19cs024@providence.edu.in::6c3a74ed-0fbf-43d6-9478-d453ea9c5bed" providerId="AD" clId="Web-{EA619966-5F48-4928-A55B-760C3E5C5622}" dt="2021-09-23T14:11:01.939" v="2"/>
        <pc:sldMkLst>
          <pc:docMk/>
          <pc:sldMk cId="1872463577" sldId="266"/>
        </pc:sldMkLst>
        <pc:spChg chg="del mod">
          <ac:chgData name="Jayasurya Jayandan" userId="S::jayasurya.prc19cs024@providence.edu.in::6c3a74ed-0fbf-43d6-9478-d453ea9c5bed" providerId="AD" clId="Web-{EA619966-5F48-4928-A55B-760C3E5C5622}" dt="2021-09-23T14:11:01.939" v="2"/>
          <ac:spMkLst>
            <pc:docMk/>
            <pc:sldMk cId="1872463577" sldId="266"/>
            <ac:spMk id="2" creationId="{A7B37994-C89E-4BAF-A580-A18C59FBA985}"/>
          </ac:spMkLst>
        </pc:spChg>
      </pc:sldChg>
    </pc:docChg>
  </pc:docChgLst>
  <pc:docChgLst>
    <pc:chgData name="Sneha Sunil" userId="S::sneha.prc19cs045@providence.edu.in::9c2b8193-4c54-4be5-81f4-e0e334248840" providerId="AD" clId="Web-{25769607-94B4-41DA-9587-5631BA32B45A}"/>
    <pc:docChg chg="modSld">
      <pc:chgData name="Sneha Sunil" userId="S::sneha.prc19cs045@providence.edu.in::9c2b8193-4c54-4be5-81f4-e0e334248840" providerId="AD" clId="Web-{25769607-94B4-41DA-9587-5631BA32B45A}" dt="2021-09-18T16:16:37.262" v="0"/>
      <pc:docMkLst>
        <pc:docMk/>
      </pc:docMkLst>
      <pc:sldChg chg="addSp">
        <pc:chgData name="Sneha Sunil" userId="S::sneha.prc19cs045@providence.edu.in::9c2b8193-4c54-4be5-81f4-e0e334248840" providerId="AD" clId="Web-{25769607-94B4-41DA-9587-5631BA32B45A}" dt="2021-09-18T16:16:37.262" v="0"/>
        <pc:sldMkLst>
          <pc:docMk/>
          <pc:sldMk cId="1872463577" sldId="266"/>
        </pc:sldMkLst>
        <pc:spChg chg="add">
          <ac:chgData name="Sneha Sunil" userId="S::sneha.prc19cs045@providence.edu.in::9c2b8193-4c54-4be5-81f4-e0e334248840" providerId="AD" clId="Web-{25769607-94B4-41DA-9587-5631BA32B45A}" dt="2021-09-18T16:16:37.262" v="0"/>
          <ac:spMkLst>
            <pc:docMk/>
            <pc:sldMk cId="1872463577" sldId="266"/>
            <ac:spMk id="2" creationId="{A7B37994-C89E-4BAF-A580-A18C59FBA9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5414D3-662E-4021-A3BF-138F40B32F76}" type="datetimeFigureOut">
              <a:rPr lang="en-US" smtClean="0"/>
              <a:t>9/23/2021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8E215B-9301-43D1-90B9-C64C114CDA17}" type="slidenum">
              <a:rPr lang="en-US" smtClean="0"/>
              <a:t>‹#›</a:t>
            </a:fld>
            <a:endParaRPr lang="en-US"/>
          </a:p>
        </p:txBody>
      </p:sp>
    </p:spTree>
    <p:extLst>
      <p:ext uri="{BB962C8B-B14F-4D97-AF65-F5344CB8AC3E}">
        <p14:creationId xmlns:p14="http://schemas.microsoft.com/office/powerpoint/2010/main" val="1378520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603D75-AFDD-40C6-8B40-F01B3A828911}" type="datetimeFigureOut">
              <a:rPr lang="en-US" smtClean="0"/>
              <a:pPr/>
              <a:t>9/23/2021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F9A25B-78D2-4E74-8DF7-4164AB747EE4}" type="slidenum">
              <a:rPr lang="en-US" smtClean="0"/>
              <a:pPr/>
              <a:t>‹#›</a:t>
            </a:fld>
            <a:endParaRPr lang="en-US"/>
          </a:p>
        </p:txBody>
      </p:sp>
    </p:spTree>
    <p:extLst>
      <p:ext uri="{BB962C8B-B14F-4D97-AF65-F5344CB8AC3E}">
        <p14:creationId xmlns:p14="http://schemas.microsoft.com/office/powerpoint/2010/main" val="200377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879">
              <a:defRPr>
                <a:solidFill>
                  <a:schemeClr val="tx1"/>
                </a:solidFill>
                <a:latin typeface="Times New Roman" pitchFamily="18" charset="0"/>
              </a:defRPr>
            </a:lvl1pPr>
            <a:lvl2pPr marL="735892" indent="-283035" defTabSz="941879">
              <a:defRPr>
                <a:solidFill>
                  <a:schemeClr val="tx1"/>
                </a:solidFill>
                <a:latin typeface="Times New Roman" pitchFamily="18" charset="0"/>
              </a:defRPr>
            </a:lvl2pPr>
            <a:lvl3pPr marL="1132142" indent="-226428" defTabSz="941879">
              <a:defRPr>
                <a:solidFill>
                  <a:schemeClr val="tx1"/>
                </a:solidFill>
                <a:latin typeface="Times New Roman" pitchFamily="18" charset="0"/>
              </a:defRPr>
            </a:lvl3pPr>
            <a:lvl4pPr marL="1584998" indent="-226428" defTabSz="941879">
              <a:defRPr>
                <a:solidFill>
                  <a:schemeClr val="tx1"/>
                </a:solidFill>
                <a:latin typeface="Times New Roman" pitchFamily="18" charset="0"/>
              </a:defRPr>
            </a:lvl4pPr>
            <a:lvl5pPr marL="2037855" indent="-226428" defTabSz="941879">
              <a:defRPr>
                <a:solidFill>
                  <a:schemeClr val="tx1"/>
                </a:solidFill>
                <a:latin typeface="Times New Roman" pitchFamily="18" charset="0"/>
              </a:defRPr>
            </a:lvl5pPr>
            <a:lvl6pPr marL="2490711" indent="-226428" defTabSz="941879" eaLnBrk="0" fontAlgn="base" hangingPunct="0">
              <a:spcBef>
                <a:spcPct val="0"/>
              </a:spcBef>
              <a:spcAft>
                <a:spcPct val="0"/>
              </a:spcAft>
              <a:defRPr>
                <a:solidFill>
                  <a:schemeClr val="tx1"/>
                </a:solidFill>
                <a:latin typeface="Times New Roman" pitchFamily="18" charset="0"/>
              </a:defRPr>
            </a:lvl6pPr>
            <a:lvl7pPr marL="2943568" indent="-226428" defTabSz="941879" eaLnBrk="0" fontAlgn="base" hangingPunct="0">
              <a:spcBef>
                <a:spcPct val="0"/>
              </a:spcBef>
              <a:spcAft>
                <a:spcPct val="0"/>
              </a:spcAft>
              <a:defRPr>
                <a:solidFill>
                  <a:schemeClr val="tx1"/>
                </a:solidFill>
                <a:latin typeface="Times New Roman" pitchFamily="18" charset="0"/>
              </a:defRPr>
            </a:lvl7pPr>
            <a:lvl8pPr marL="3396425" indent="-226428" defTabSz="941879" eaLnBrk="0" fontAlgn="base" hangingPunct="0">
              <a:spcBef>
                <a:spcPct val="0"/>
              </a:spcBef>
              <a:spcAft>
                <a:spcPct val="0"/>
              </a:spcAft>
              <a:defRPr>
                <a:solidFill>
                  <a:schemeClr val="tx1"/>
                </a:solidFill>
                <a:latin typeface="Times New Roman" pitchFamily="18" charset="0"/>
              </a:defRPr>
            </a:lvl8pPr>
            <a:lvl9pPr marL="3849281" indent="-226428" defTabSz="941879" eaLnBrk="0" fontAlgn="base" hangingPunct="0">
              <a:spcBef>
                <a:spcPct val="0"/>
              </a:spcBef>
              <a:spcAft>
                <a:spcPct val="0"/>
              </a:spcAft>
              <a:defRPr>
                <a:solidFill>
                  <a:schemeClr val="tx1"/>
                </a:solidFill>
                <a:latin typeface="Times New Roman" pitchFamily="18" charset="0"/>
              </a:defRPr>
            </a:lvl9pPr>
          </a:lstStyle>
          <a:p>
            <a:fld id="{FC707E7C-17BB-49C5-947D-03FB7D5791CC}" type="slidenum">
              <a:rPr lang="en-US">
                <a:solidFill>
                  <a:srgbClr val="000000"/>
                </a:solidFill>
              </a:rPr>
              <a:pPr/>
              <a:t>1</a:t>
            </a:fld>
            <a:endParaRPr lang="en-US" dirty="0">
              <a:solidFill>
                <a:srgbClr val="000000"/>
              </a:solidFill>
            </a:endParaRPr>
          </a:p>
        </p:txBody>
      </p:sp>
      <p:sp>
        <p:nvSpPr>
          <p:cNvPr id="66563" name="Rectangle 2"/>
          <p:cNvSpPr>
            <a:spLocks noGrp="1" noRot="1" noChangeAspect="1" noChangeArrowheads="1" noTextEdit="1"/>
          </p:cNvSpPr>
          <p:nvPr>
            <p:ph type="sldImg"/>
          </p:nvPr>
        </p:nvSpPr>
        <p:spPr>
          <a:xfrm>
            <a:off x="1152525" y="692150"/>
            <a:ext cx="4552950" cy="3416300"/>
          </a:xfrm>
          <a:ln cap="flat"/>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21" tIns="48733" rIns="94321" bIns="48733"/>
          <a:lstStyle/>
          <a:p>
            <a:pPr>
              <a:lnSpc>
                <a:spcPct val="40000"/>
              </a:lnSpc>
            </a:pPr>
            <a:r>
              <a:rPr lang="en-US" dirty="0"/>
              <a:t>                                                                                                                                                                                                                            </a:t>
            </a:r>
            <a:endParaRPr lang="ar-EG"/>
          </a:p>
        </p:txBody>
      </p:sp>
    </p:spTree>
    <p:extLst>
      <p:ext uri="{BB962C8B-B14F-4D97-AF65-F5344CB8AC3E}">
        <p14:creationId xmlns:p14="http://schemas.microsoft.com/office/powerpoint/2010/main" val="283187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3728D247-C84F-4C71-B178-6D325415A27B}" type="slidenum">
              <a:rPr lang="en-US">
                <a:latin typeface="Calibri" pitchFamily="34" charset="0"/>
              </a:rPr>
              <a:pPr fontAlgn="base">
                <a:spcBef>
                  <a:spcPct val="0"/>
                </a:spcBef>
                <a:spcAft>
                  <a:spcPct val="0"/>
                </a:spcAft>
              </a:pPr>
              <a:t>10</a:t>
            </a:fld>
            <a:endParaRPr lang="en-US">
              <a:latin typeface="Calibri" pitchFamily="34" charset="0"/>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03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7D7768-3D5A-4661-83AD-5D4008F3DC0E}" type="slidenum">
              <a:rPr lang="en-US">
                <a:solidFill>
                  <a:prstClr val="black"/>
                </a:solidFill>
                <a:latin typeface="Calibri" panose="020F0502020204030204" pitchFamily="34" charset="0"/>
              </a:rPr>
              <a:pPr eaLnBrk="1" hangingPunct="1"/>
              <a:t>11</a:t>
            </a:fld>
            <a:endParaRPr lang="en-US">
              <a:solidFill>
                <a:prstClr val="black"/>
              </a:solidFill>
              <a:latin typeface="Calibri" panose="020F050202020403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0145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25525C82-7801-4F64-8096-FD157116DA36}" type="slidenum">
              <a:rPr lang="en-US">
                <a:latin typeface="Calibri" pitchFamily="34" charset="0"/>
              </a:rPr>
              <a:pPr fontAlgn="base">
                <a:spcBef>
                  <a:spcPct val="0"/>
                </a:spcBef>
                <a:spcAft>
                  <a:spcPct val="0"/>
                </a:spcAft>
              </a:pPr>
              <a:t>16</a:t>
            </a:fld>
            <a:endParaRPr lang="en-US">
              <a:latin typeface="Calibri" pitchFamily="34"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5605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6DFB3AC9-23C3-4815-9259-F2D6D6510B74}" type="slidenum">
              <a:rPr lang="en-US">
                <a:latin typeface="Calibri" pitchFamily="34" charset="0"/>
              </a:rPr>
              <a:pPr fontAlgn="base">
                <a:spcBef>
                  <a:spcPct val="0"/>
                </a:spcBef>
                <a:spcAft>
                  <a:spcPct val="0"/>
                </a:spcAft>
              </a:pPr>
              <a:t>18</a:t>
            </a:fld>
            <a:endParaRPr lang="en-US">
              <a:latin typeface="Calibri" pitchFamily="34"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9400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40F3D785-4451-4DF7-AA78-E92F7D38FA73}" type="slidenum">
              <a:rPr lang="en-US">
                <a:latin typeface="Calibri" pitchFamily="34" charset="0"/>
              </a:rPr>
              <a:pPr fontAlgn="base">
                <a:spcBef>
                  <a:spcPct val="0"/>
                </a:spcBef>
                <a:spcAft>
                  <a:spcPct val="0"/>
                </a:spcAft>
              </a:pPr>
              <a:t>19</a:t>
            </a:fld>
            <a:endParaRPr lang="en-US">
              <a:latin typeface="Calibri" pitchFamily="34" charset="0"/>
            </a:endParaRPr>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t>Repeat polling. </a:t>
            </a:r>
          </a:p>
          <a:p>
            <a:pPr>
              <a:spcBef>
                <a:spcPct val="0"/>
              </a:spcBef>
            </a:pPr>
            <a:r>
              <a:rPr lang="en-US" dirty="0"/>
              <a:t>An alternative approach may be for the device which is requesting an interrupt to identify itself to the processor. This will avoid the overhead incurred by the polling itself. </a:t>
            </a:r>
          </a:p>
          <a:p>
            <a:pPr>
              <a:spcBef>
                <a:spcPct val="0"/>
              </a:spcBef>
            </a:pPr>
            <a:r>
              <a:rPr lang="en-US" dirty="0"/>
              <a:t>The device may identify itself to the processor by sending a special code to the processor over the bus. This special code may be 4 to 8 bits. This special code used by the device to identify itself to the processor may also represent a part of the starting address of the ISR. </a:t>
            </a:r>
          </a:p>
          <a:p>
            <a:pPr>
              <a:spcBef>
                <a:spcPct val="0"/>
              </a:spcBef>
            </a:pPr>
            <a:r>
              <a:rPr lang="en-US" dirty="0"/>
              <a:t>The remainder of the starting address could be obtained in a variety of ways such as the ISRs may reside in a particular section of the memory and hence may use memory addresses in a given range. </a:t>
            </a:r>
          </a:p>
          <a:p>
            <a:pPr>
              <a:spcBef>
                <a:spcPct val="0"/>
              </a:spcBef>
            </a:pPr>
            <a:r>
              <a:rPr lang="en-US" dirty="0"/>
              <a:t>The code supplied by the device plus other information provides the starting address of the ISR. This starting address actually provides the actual starting address of the ISR. </a:t>
            </a:r>
          </a:p>
        </p:txBody>
      </p:sp>
    </p:spTree>
    <p:extLst>
      <p:ext uri="{BB962C8B-B14F-4D97-AF65-F5344CB8AC3E}">
        <p14:creationId xmlns:p14="http://schemas.microsoft.com/office/powerpoint/2010/main" val="351498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3793CA07-BD62-4610-9A58-633ECB671B03}" type="slidenum">
              <a:rPr lang="en-US">
                <a:latin typeface="Calibri" pitchFamily="34" charset="0"/>
              </a:rPr>
              <a:pPr fontAlgn="base">
                <a:spcBef>
                  <a:spcPct val="0"/>
                </a:spcBef>
                <a:spcAft>
                  <a:spcPct val="0"/>
                </a:spcAft>
              </a:pPr>
              <a:t>20</a:t>
            </a:fld>
            <a:endParaRPr lang="en-US">
              <a:latin typeface="Calibri" pitchFamily="34" charset="0"/>
            </a:endParaRPr>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Repeat, that the processor did not want to be interrupted by the same device while it was executing its ISR, it disabled the interrupt at the beginning of the ISR, and it then enabled the interrupts before returning from the ISR. </a:t>
            </a:r>
          </a:p>
          <a:p>
            <a:pPr>
              <a:spcBef>
                <a:spcPct val="0"/>
              </a:spcBef>
            </a:pPr>
            <a:r>
              <a:rPr lang="en-US"/>
              <a:t>In case of multiple devices, the same arrangement is used. That is, when the processor is executing the ISR of one device, it disables the interrupts not only from that device but also from all the other devices. That is, it does not accept interrupt requests from any other device. </a:t>
            </a:r>
          </a:p>
          <a:p>
            <a:pPr>
              <a:spcBef>
                <a:spcPct val="0"/>
              </a:spcBef>
            </a:pPr>
            <a:r>
              <a:rPr lang="en-US"/>
              <a:t>Since ISRs are usually short, it takes very little time for their execution, as a result, the delay caused by not accepting interrupts from other devices while servicing an ISR is usually acceptable. </a:t>
            </a:r>
          </a:p>
          <a:p>
            <a:pPr>
              <a:spcBef>
                <a:spcPct val="0"/>
              </a:spcBef>
            </a:pPr>
            <a:r>
              <a:rPr lang="en-US"/>
              <a:t>However, for some time critical devices this delay that may be caused may be unacceptable. So, that leads us to the question of which devices can interrupt a processor when it is executing an ISR of another device?</a:t>
            </a:r>
          </a:p>
        </p:txBody>
      </p:sp>
    </p:spTree>
    <p:extLst>
      <p:ext uri="{BB962C8B-B14F-4D97-AF65-F5344CB8AC3E}">
        <p14:creationId xmlns:p14="http://schemas.microsoft.com/office/powerpoint/2010/main" val="1481724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1C577A31-D1BA-470B-9625-260101CA946B}" type="slidenum">
              <a:rPr lang="en-US">
                <a:latin typeface="Calibri" pitchFamily="34" charset="0"/>
              </a:rPr>
              <a:pPr fontAlgn="base">
                <a:spcBef>
                  <a:spcPct val="0"/>
                </a:spcBef>
                <a:spcAft>
                  <a:spcPct val="0"/>
                </a:spcAft>
              </a:pPr>
              <a:t>21</a:t>
            </a:fld>
            <a:endParaRPr lang="en-US">
              <a:latin typeface="Calibri" pitchFamily="34" charset="0"/>
            </a:endParaRPr>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Repeat that multiple I/O devices may be connected to the processor. These multiple I/O devices may be organized according a certain priority. When the processor is servicing an interrupt from a device, only devices which have higher priority can interrupt the processor. That is, only devices which have higher priority can interrupt the processing of the ISR of the device of lower priority. </a:t>
            </a:r>
          </a:p>
          <a:p>
            <a:pPr>
              <a:spcBef>
                <a:spcPct val="0"/>
              </a:spcBef>
            </a:pPr>
            <a:r>
              <a:rPr lang="en-US"/>
              <a:t>In order to implement this scheme, a priority level is assigned to a processor. This priority level can be changed under program control or it depends on which program is currently being executed by the processor. That is, the priority of the processor is the priority of the program that the processor is currently executing. When the processor receives an interrupt request from a device, and starts executing the ISR of that device, its priority is raised to that of the device. Now, if another device wants to interrupt the processor, then it is allowed to do so, only if its priority is higher than the priority of the processor which is set to the priority of the ISR of the device.</a:t>
            </a:r>
          </a:p>
        </p:txBody>
      </p:sp>
    </p:spTree>
    <p:extLst>
      <p:ext uri="{BB962C8B-B14F-4D97-AF65-F5344CB8AC3E}">
        <p14:creationId xmlns:p14="http://schemas.microsoft.com/office/powerpoint/2010/main" val="1466380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9A25B-78D2-4E74-8DF7-4164AB747EE4}" type="slidenum">
              <a:rPr lang="en-US" smtClean="0"/>
              <a:pPr/>
              <a:t>22</a:t>
            </a:fld>
            <a:endParaRPr lang="en-US"/>
          </a:p>
        </p:txBody>
      </p:sp>
    </p:spTree>
    <p:extLst>
      <p:ext uri="{BB962C8B-B14F-4D97-AF65-F5344CB8AC3E}">
        <p14:creationId xmlns:p14="http://schemas.microsoft.com/office/powerpoint/2010/main" val="2581364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98CC0FDC-A2C1-4B9E-B1B2-643E458038CD}" type="slidenum">
              <a:rPr lang="en-US">
                <a:latin typeface="Calibri" pitchFamily="34" charset="0"/>
              </a:rPr>
              <a:pPr fontAlgn="base">
                <a:spcBef>
                  <a:spcPct val="0"/>
                </a:spcBef>
                <a:spcAft>
                  <a:spcPct val="0"/>
                </a:spcAft>
              </a:pPr>
              <a:t>28</a:t>
            </a:fld>
            <a:endParaRPr lang="en-US">
              <a:latin typeface="Calibri" pitchFamily="34" charset="0"/>
            </a:endParaRPr>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This alternative approach is called as direct memory access. DMA consists of a special control unit which is provided to transfer a block of data directly between an I/O device and the main memory without continuous intervention by the processor. </a:t>
            </a:r>
          </a:p>
          <a:p>
            <a:pPr>
              <a:spcBef>
                <a:spcPct val="0"/>
              </a:spcBef>
            </a:pPr>
            <a:r>
              <a:rPr lang="en-US"/>
              <a:t>A control unit which performs these transfers without the intervention of the processor is a part of the I/O device’s interface circuit, and this controller is called as the DMA controller. </a:t>
            </a:r>
          </a:p>
          <a:p>
            <a:pPr>
              <a:spcBef>
                <a:spcPct val="0"/>
              </a:spcBef>
            </a:pPr>
            <a:r>
              <a:rPr lang="en-US"/>
              <a:t>DMA controller performs functions that would be normally be performed by the processor. The processor will have to provide a memory address and all the control signals. So, the DMA controller will also provide with the memory address where the data is going to be stored along with the necessary control signals. When a block of data needs to be transferred, the DMA controller will also have to increment the memory addresses and keep track of the number of words that have been transferred.</a:t>
            </a:r>
          </a:p>
        </p:txBody>
      </p:sp>
    </p:spTree>
    <p:extLst>
      <p:ext uri="{BB962C8B-B14F-4D97-AF65-F5344CB8AC3E}">
        <p14:creationId xmlns:p14="http://schemas.microsoft.com/office/powerpoint/2010/main" val="202321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B109557D-D0CB-445F-BF1E-FFEB35AD68B5}" type="slidenum">
              <a:rPr lang="en-US">
                <a:latin typeface="Calibri" pitchFamily="34" charset="0"/>
              </a:rPr>
              <a:pPr fontAlgn="base">
                <a:spcBef>
                  <a:spcPct val="0"/>
                </a:spcBef>
                <a:spcAft>
                  <a:spcPct val="0"/>
                </a:spcAft>
              </a:pPr>
              <a:t>29</a:t>
            </a:fld>
            <a:endParaRPr lang="en-US">
              <a:latin typeface="Calibri" pitchFamily="34" charset="0"/>
            </a:endParaRPr>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Repeat DMA controller.</a:t>
            </a:r>
          </a:p>
          <a:p>
            <a:pPr>
              <a:spcBef>
                <a:spcPct val="0"/>
              </a:spcBef>
            </a:pPr>
            <a:r>
              <a:rPr lang="en-US"/>
              <a:t>DMA controller can be used to transfer a block of data from an external device to the processor, without requiring any help from the processor. As a result the processor is free to execute other programs. However, the DMA controller should perform the task of transferring data to or from an I/O device for a program that is being executed by a processor. That is, the DMA controller does not and should not have the capability to determine when a data transfer operation should take place. The processor must initiate DMA transfer of data, when it is indicated or required by the program that is being executed by the processor. </a:t>
            </a:r>
          </a:p>
          <a:p>
            <a:pPr>
              <a:spcBef>
                <a:spcPct val="0"/>
              </a:spcBef>
            </a:pPr>
            <a:r>
              <a:rPr lang="en-US"/>
              <a:t>When the processor determines that the program that is being executed requires a DMA transfer, it informs the DMA controller which sits in the interface circuit of the device of three things, namely, the starting address of the memory location, the number of words that needs to be transferred, and the direction of transfer that is, whether the data needs to be transferred from the I/O device to the memory or from the memory to the I/O device.</a:t>
            </a:r>
          </a:p>
          <a:p>
            <a:pPr>
              <a:spcBef>
                <a:spcPct val="0"/>
              </a:spcBef>
            </a:pPr>
            <a:r>
              <a:rPr lang="en-US"/>
              <a:t>After initiating the DMA transfer, the processor suspends the program that initiated the transfer, and continues with the execution of some other program. The program whose execution is suspended is said to be in the blocked state.</a:t>
            </a:r>
          </a:p>
        </p:txBody>
      </p:sp>
    </p:spTree>
    <p:extLst>
      <p:ext uri="{BB962C8B-B14F-4D97-AF65-F5344CB8AC3E}">
        <p14:creationId xmlns:p14="http://schemas.microsoft.com/office/powerpoint/2010/main" val="204055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1ADE1306-9BC0-4A2C-97EF-88C744238460}" type="slidenum">
              <a:rPr lang="en-US">
                <a:latin typeface="Calibri" pitchFamily="34" charset="0"/>
              </a:rPr>
              <a:pPr fontAlgn="base">
                <a:spcBef>
                  <a:spcPct val="0"/>
                </a:spcBef>
                <a:spcAft>
                  <a:spcPct val="0"/>
                </a:spcAft>
              </a:pPr>
              <a:t>2</a:t>
            </a:fld>
            <a:endParaRPr lang="en-US" dirty="0">
              <a:latin typeface="Calibri" pitchFamily="34" charset="0"/>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366076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B109557D-D0CB-445F-BF1E-FFEB35AD68B5}" type="slidenum">
              <a:rPr lang="en-US">
                <a:latin typeface="Calibri" pitchFamily="34" charset="0"/>
              </a:rPr>
              <a:pPr fontAlgn="base">
                <a:spcBef>
                  <a:spcPct val="0"/>
                </a:spcBef>
                <a:spcAft>
                  <a:spcPct val="0"/>
                </a:spcAft>
              </a:pPr>
              <a:t>30</a:t>
            </a:fld>
            <a:endParaRPr lang="en-US">
              <a:latin typeface="Calibri" pitchFamily="34" charset="0"/>
            </a:endParaRPr>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Repeat DMA controller.</a:t>
            </a:r>
          </a:p>
          <a:p>
            <a:pPr>
              <a:spcBef>
                <a:spcPct val="0"/>
              </a:spcBef>
            </a:pPr>
            <a:r>
              <a:rPr lang="en-US"/>
              <a:t>DMA controller can be used to transfer a block of data from an external device to the processor, without requiring any help from the processor. As a result the processor is free to execute other programs. However, the DMA controller should perform the task of transferring data to or from an I/O device for a program that is being executed by a processor. That is, the DMA controller does not and should not have the capability to determine when a data transfer operation should take place. The processor must initiate DMA transfer of data, when it is indicated or required by the program that is being executed by the processor. </a:t>
            </a:r>
          </a:p>
          <a:p>
            <a:pPr>
              <a:spcBef>
                <a:spcPct val="0"/>
              </a:spcBef>
            </a:pPr>
            <a:r>
              <a:rPr lang="en-US"/>
              <a:t>When the processor determines that the program that is being executed requires a DMA transfer, it informs the DMA controller which sits in the interface circuit of the device of three things, namely, the starting address of the memory location, the number of words that needs to be transferred, and the direction of transfer that is, whether the data needs to be transferred from the I/O device to the memory or from the memory to the I/O device.</a:t>
            </a:r>
          </a:p>
          <a:p>
            <a:pPr>
              <a:spcBef>
                <a:spcPct val="0"/>
              </a:spcBef>
            </a:pPr>
            <a:r>
              <a:rPr lang="en-US"/>
              <a:t>After initiating the DMA transfer, the processor suspends the program that initiated the transfer, and continues with the execution of some other program. The program whose execution is suspended is said to be in the blocked state.</a:t>
            </a:r>
          </a:p>
        </p:txBody>
      </p:sp>
    </p:spTree>
    <p:extLst>
      <p:ext uri="{BB962C8B-B14F-4D97-AF65-F5344CB8AC3E}">
        <p14:creationId xmlns:p14="http://schemas.microsoft.com/office/powerpoint/2010/main" val="3737118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07D990FC-F991-4CBC-B854-D92544DE6452}" type="slidenum">
              <a:rPr lang="en-US">
                <a:latin typeface="Calibri" pitchFamily="34" charset="0"/>
              </a:rPr>
              <a:pPr fontAlgn="base">
                <a:spcBef>
                  <a:spcPct val="0"/>
                </a:spcBef>
                <a:spcAft>
                  <a:spcPct val="0"/>
                </a:spcAft>
              </a:pPr>
              <a:t>32</a:t>
            </a:fld>
            <a:endParaRPr lang="en-US">
              <a:latin typeface="Calibri" pitchFamily="34" charset="0"/>
            </a:endParaRPr>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t>Processor also has to transfer data to and from the main memory. Also, the DMA controller is responsible for transferring data to and from the I/O device to the main memory. Both the processor and the DMA controller have to use the external bus to talk to the main memory. Usually, DMA controllers are given higher priority than the processor to access the bus. Now, we also need to decide the priority among different DMA devices that may need to use the bus. Among these different DMA devices, high priority is given to high speed peripherals such as a disk or a graphics display device. </a:t>
            </a:r>
          </a:p>
          <a:p>
            <a:pPr>
              <a:spcBef>
                <a:spcPct val="0"/>
              </a:spcBef>
            </a:pPr>
            <a:r>
              <a:rPr lang="en-US" dirty="0"/>
              <a:t>Usually, the processor originates most cycles on the bus. The DMA controller can be said to steal memory access cycles on from the bus. Thus, the processor and the DMA controller use the bus in an interwoven fashion. This interweaving technique is called as cycle stealing. </a:t>
            </a:r>
          </a:p>
          <a:p>
            <a:pPr>
              <a:spcBef>
                <a:spcPct val="0"/>
              </a:spcBef>
            </a:pPr>
            <a:r>
              <a:rPr lang="en-US" dirty="0"/>
              <a:t>An alternate approach would be to provide DMA controllers exclusive capability to initiate transfers on the bus, and hence exclusive access to the main memory. This is known as the block mode or the burst mode of operation.</a:t>
            </a:r>
          </a:p>
        </p:txBody>
      </p:sp>
    </p:spTree>
    <p:extLst>
      <p:ext uri="{BB962C8B-B14F-4D97-AF65-F5344CB8AC3E}">
        <p14:creationId xmlns:p14="http://schemas.microsoft.com/office/powerpoint/2010/main" val="3617009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03F225DF-9F16-461B-807A-7DC65B1D6B28}" type="slidenum">
              <a:rPr lang="en-US">
                <a:latin typeface="Calibri" pitchFamily="34" charset="0"/>
              </a:rPr>
              <a:pPr fontAlgn="base">
                <a:spcBef>
                  <a:spcPct val="0"/>
                </a:spcBef>
                <a:spcAft>
                  <a:spcPct val="0"/>
                </a:spcAft>
              </a:pPr>
              <a:t>33</a:t>
            </a:fld>
            <a:endParaRPr lang="en-US">
              <a:latin typeface="Calibri" pitchFamily="34" charset="0"/>
            </a:endParaRPr>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Processor and DMA controllers both need to initiate data transfers on the bus and access main memory. The process of using the bus to perform a data transfer operation is called as the initiation of a transfer operation. At any point in time only one device is allowed to initiate transfers on the bus. The device that is allowed to initiate transfers on the bus at any given time is called the bus master. When the current bus master releases control of the bus, another device can acquire the status of the bus master. How does one determine which is the next device which will acquire the status of the bus master. Note that there may be several DMA controllers plus the processor which requires access to the bus. The process by which the next device to become the bus master is selected and bus mastership is transferred to it is called bus arbitration. There are two types of bus arbitration processes. Centralized arbitration and distributed arbitration. In case of centralized arbitration, a single bus arbiter performs the arbitration. Whereas in case of distributed arbitration all devices which need to initiate data transfers on the bus participate or are involved in the selection of the next bus master.</a:t>
            </a:r>
          </a:p>
        </p:txBody>
      </p:sp>
    </p:spTree>
    <p:extLst>
      <p:ext uri="{BB962C8B-B14F-4D97-AF65-F5344CB8AC3E}">
        <p14:creationId xmlns:p14="http://schemas.microsoft.com/office/powerpoint/2010/main" val="38151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401F4FD2-BE68-41BD-996B-CDFBDFCE2584}" type="slidenum">
              <a:rPr lang="en-US">
                <a:latin typeface="Calibri" pitchFamily="34" charset="0"/>
              </a:rPr>
              <a:pPr fontAlgn="base">
                <a:spcBef>
                  <a:spcPct val="0"/>
                </a:spcBef>
                <a:spcAft>
                  <a:spcPct val="0"/>
                </a:spcAft>
              </a:pPr>
              <a:t>3</a:t>
            </a:fld>
            <a:endParaRPr lang="en-US" dirty="0">
              <a:latin typeface="Calibri" pitchFamily="34" charset="0"/>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81965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B01E0C9B-8779-480C-AF96-D1E293BD24D9}" type="slidenum">
              <a:rPr lang="en-US">
                <a:latin typeface="Calibri" pitchFamily="34" charset="0"/>
              </a:rPr>
              <a:pPr fontAlgn="base">
                <a:spcBef>
                  <a:spcPct val="0"/>
                </a:spcBef>
                <a:spcAft>
                  <a:spcPct val="0"/>
                </a:spcAft>
              </a:pPr>
              <a:t>4</a:t>
            </a:fld>
            <a:endParaRPr lang="en-US">
              <a:latin typeface="Calibri" pitchFamily="34" charset="0"/>
            </a:endParaRP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286497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3A2E7156-36A1-447B-96D6-49F04370A1A5}" type="slidenum">
              <a:rPr lang="en-US">
                <a:latin typeface="Calibri" pitchFamily="34" charset="0"/>
              </a:rPr>
              <a:pPr fontAlgn="base">
                <a:spcBef>
                  <a:spcPct val="0"/>
                </a:spcBef>
                <a:spcAft>
                  <a:spcPct val="0"/>
                </a:spcAft>
              </a:pPr>
              <a:t>5</a:t>
            </a:fld>
            <a:endParaRPr lang="en-US">
              <a:latin typeface="Calibri" pitchFamily="34" charset="0"/>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1490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C0FE986C-77B5-4B5A-A1BE-836957E33C1D}" type="slidenum">
              <a:rPr lang="en-US">
                <a:latin typeface="Calibri" pitchFamily="34" charset="0"/>
              </a:rPr>
              <a:pPr fontAlgn="base">
                <a:spcBef>
                  <a:spcPct val="0"/>
                </a:spcBef>
                <a:spcAft>
                  <a:spcPct val="0"/>
                </a:spcAft>
              </a:pPr>
              <a:t>6</a:t>
            </a:fld>
            <a:endParaRPr lang="en-US">
              <a:latin typeface="Calibri" pitchFamily="34"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038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AE0AD06E-F056-4396-B087-C3A26C44055B}" type="slidenum">
              <a:rPr lang="en-US">
                <a:latin typeface="Calibri" pitchFamily="34" charset="0"/>
              </a:rPr>
              <a:pPr fontAlgn="base">
                <a:spcBef>
                  <a:spcPct val="0"/>
                </a:spcBef>
                <a:spcAft>
                  <a:spcPct val="0"/>
                </a:spcAft>
              </a:pPr>
              <a:t>7</a:t>
            </a:fld>
            <a:endParaRPr lang="en-US">
              <a:latin typeface="Calibri" pitchFamily="34"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33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02B442C4-1A4C-49BB-AA77-780B63F74972}" type="slidenum">
              <a:rPr lang="en-US">
                <a:latin typeface="Calibri" pitchFamily="34" charset="0"/>
              </a:rPr>
              <a:pPr fontAlgn="base">
                <a:spcBef>
                  <a:spcPct val="0"/>
                </a:spcBef>
                <a:spcAft>
                  <a:spcPct val="0"/>
                </a:spcAft>
              </a:pPr>
              <a:t>8</a:t>
            </a:fld>
            <a:endParaRPr lang="en-US">
              <a:latin typeface="Calibri" pitchFamily="34"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84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8C72B327-13FF-4EDA-866E-40800C214FD6}" type="slidenum">
              <a:rPr lang="en-US">
                <a:latin typeface="Calibri" pitchFamily="34" charset="0"/>
              </a:rPr>
              <a:pPr fontAlgn="base">
                <a:spcBef>
                  <a:spcPct val="0"/>
                </a:spcBef>
                <a:spcAft>
                  <a:spcPct val="0"/>
                </a:spcAft>
              </a:pPr>
              <a:t>9</a:t>
            </a:fld>
            <a:endParaRPr lang="en-US">
              <a:latin typeface="Calibri" pitchFamily="34"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6913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6"/>
          <p:cNvSpPr>
            <a:spLocks noChangeShapeType="1"/>
          </p:cNvSpPr>
          <p:nvPr/>
        </p:nvSpPr>
        <p:spPr bwMode="auto">
          <a:xfrm>
            <a:off x="685800" y="1295400"/>
            <a:ext cx="7772400" cy="0"/>
          </a:xfrm>
          <a:prstGeom prst="line">
            <a:avLst/>
          </a:prstGeom>
          <a:noFill/>
          <a:ln w="508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Times New Roman" pitchFamily="18" charset="0"/>
            </a:endParaRPr>
          </a:p>
        </p:txBody>
      </p:sp>
      <p:sp>
        <p:nvSpPr>
          <p:cNvPr id="5" name="Line 7"/>
          <p:cNvSpPr>
            <a:spLocks noChangeShapeType="1"/>
          </p:cNvSpPr>
          <p:nvPr/>
        </p:nvSpPr>
        <p:spPr bwMode="auto">
          <a:xfrm>
            <a:off x="685800" y="6324600"/>
            <a:ext cx="777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Times New Roman" pitchFamily="18" charset="0"/>
            </a:endParaRPr>
          </a:p>
        </p:txBody>
      </p:sp>
      <p:sp>
        <p:nvSpPr>
          <p:cNvPr id="6" name="Text Box 18"/>
          <p:cNvSpPr txBox="1">
            <a:spLocks noChangeArrowheads="1"/>
          </p:cNvSpPr>
          <p:nvPr/>
        </p:nvSpPr>
        <p:spPr bwMode="auto">
          <a:xfrm>
            <a:off x="2555875" y="3744913"/>
            <a:ext cx="31289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0"/>
              </a:spcBef>
              <a:spcAft>
                <a:spcPct val="0"/>
              </a:spcAft>
              <a:defRPr/>
            </a:pPr>
            <a:r>
              <a:rPr lang="en-US" dirty="0">
                <a:solidFill>
                  <a:srgbClr val="000000"/>
                </a:solidFill>
                <a:latin typeface="Comic Sans MS" pitchFamily="66" charset="0"/>
              </a:rPr>
              <a:t>Topics covered:</a:t>
            </a:r>
          </a:p>
          <a:p>
            <a:pPr eaLnBrk="0" fontAlgn="base" hangingPunct="0">
              <a:spcBef>
                <a:spcPct val="0"/>
              </a:spcBef>
              <a:spcAft>
                <a:spcPct val="0"/>
              </a:spcAft>
              <a:defRPr/>
            </a:pPr>
            <a:r>
              <a:rPr lang="en-US" dirty="0">
                <a:solidFill>
                  <a:srgbClr val="000000"/>
                </a:solidFill>
                <a:latin typeface="Comic Sans MS" pitchFamily="66" charset="0"/>
              </a:rPr>
              <a:t>Course outline and schedule</a:t>
            </a:r>
          </a:p>
          <a:p>
            <a:pPr eaLnBrk="0" fontAlgn="base" hangingPunct="0">
              <a:spcBef>
                <a:spcPct val="0"/>
              </a:spcBef>
              <a:spcAft>
                <a:spcPct val="0"/>
              </a:spcAft>
              <a:defRPr/>
            </a:pPr>
            <a:r>
              <a:rPr lang="en-US" dirty="0">
                <a:solidFill>
                  <a:srgbClr val="000000"/>
                </a:solidFill>
                <a:latin typeface="Comic Sans MS" pitchFamily="66" charset="0"/>
              </a:rPr>
              <a:t>Introduction</a:t>
            </a:r>
          </a:p>
        </p:txBody>
      </p:sp>
      <p:sp>
        <p:nvSpPr>
          <p:cNvPr id="3074" name="Rectangle 2"/>
          <p:cNvSpPr>
            <a:spLocks noGrp="1" noChangeArrowheads="1"/>
          </p:cNvSpPr>
          <p:nvPr>
            <p:ph type="ctrTitle" sz="quarter"/>
          </p:nvPr>
        </p:nvSpPr>
        <p:spPr>
          <a:xfrm>
            <a:off x="685800" y="17526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sz="quarter" idx="1"/>
          </p:nvPr>
        </p:nvSpPr>
        <p:spPr>
          <a:xfrm>
            <a:off x="652463" y="2438400"/>
            <a:ext cx="7772400" cy="3657600"/>
          </a:xfrm>
        </p:spPr>
        <p:txBody>
          <a:bodyPr/>
          <a:lstStyle>
            <a:lvl1pPr marL="0" indent="0" algn="ctr">
              <a:buFont typeface="Wingdings" pitchFamily="2" charset="2"/>
              <a:buNone/>
              <a:defRPr/>
            </a:lvl1pPr>
          </a:lstStyle>
          <a:p>
            <a:r>
              <a:rPr lang="en-US"/>
              <a:t>Click to edit Master subtitle style</a:t>
            </a:r>
          </a:p>
        </p:txBody>
      </p:sp>
      <p:sp>
        <p:nvSpPr>
          <p:cNvPr id="7" name="Rectangle 4"/>
          <p:cNvSpPr>
            <a:spLocks noGrp="1" noChangeArrowheads="1"/>
          </p:cNvSpPr>
          <p:nvPr>
            <p:ph type="ftr" sz="quarter" idx="10"/>
          </p:nvPr>
        </p:nvSpPr>
        <p:spPr>
          <a:xfrm>
            <a:off x="685800" y="6400800"/>
            <a:ext cx="5334000" cy="304800"/>
          </a:xfrm>
        </p:spPr>
        <p:txBody>
          <a:bodyPr/>
          <a:lstStyle>
            <a:lvl1pPr>
              <a:defRPr u="sng">
                <a:latin typeface="Comic Sans MS" pitchFamily="66" charset="0"/>
              </a:defRPr>
            </a:lvl1pPr>
          </a:lstStyle>
          <a:p>
            <a:pPr>
              <a:defRPr/>
            </a:pPr>
            <a:endParaRPr lang="en-US"/>
          </a:p>
        </p:txBody>
      </p:sp>
      <p:sp>
        <p:nvSpPr>
          <p:cNvPr id="8" name="Rectangle 5"/>
          <p:cNvSpPr>
            <a:spLocks noGrp="1" noChangeArrowheads="1"/>
          </p:cNvSpPr>
          <p:nvPr>
            <p:ph type="sldNum" sz="quarter" idx="11"/>
          </p:nvPr>
        </p:nvSpPr>
        <p:spPr>
          <a:xfrm>
            <a:off x="6553200" y="6400800"/>
            <a:ext cx="1905000" cy="304800"/>
          </a:xfrm>
        </p:spPr>
        <p:txBody>
          <a:bodyPr/>
          <a:lstStyle>
            <a:lvl1pPr>
              <a:defRPr u="sng"/>
            </a:lvl1pPr>
          </a:lstStyle>
          <a:p>
            <a:pPr>
              <a:defRPr/>
            </a:pPr>
            <a:endParaRPr lang="ar-EG"/>
          </a:p>
        </p:txBody>
      </p:sp>
      <p:sp>
        <p:nvSpPr>
          <p:cNvPr id="9" name="Rectangle 8"/>
          <p:cNvSpPr>
            <a:spLocks noGrp="1" noChangeArrowheads="1"/>
          </p:cNvSpPr>
          <p:nvPr>
            <p:ph type="dt" sz="quarter"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331220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5" name="Rectangle 5"/>
          <p:cNvSpPr>
            <a:spLocks noGrp="1" noChangeArrowheads="1"/>
          </p:cNvSpPr>
          <p:nvPr>
            <p:ph type="sldNum" sz="quarter" idx="11"/>
          </p:nvPr>
        </p:nvSpPr>
        <p:spPr/>
        <p:txBody>
          <a:bodyPr/>
          <a:lstStyle>
            <a:lvl1pPr>
              <a:defRPr u="sng"/>
            </a:lvl1pPr>
          </a:lstStyle>
          <a:p>
            <a:pPr>
              <a:defRPr/>
            </a:pPr>
            <a:fld id="{275E1ACA-3491-4895-B3F7-634AFCEB7324}" type="slidenum">
              <a:rPr lang="en-US"/>
              <a:pPr>
                <a:defRPr/>
              </a:pPr>
              <a:t>‹#›</a:t>
            </a:fld>
            <a:endParaRPr lang="en-US" dirty="0"/>
          </a:p>
        </p:txBody>
      </p:sp>
      <p:sp>
        <p:nvSpPr>
          <p:cNvPr id="6"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798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789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789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5" name="Rectangle 5"/>
          <p:cNvSpPr>
            <a:spLocks noGrp="1" noChangeArrowheads="1"/>
          </p:cNvSpPr>
          <p:nvPr>
            <p:ph type="sldNum" sz="quarter" idx="11"/>
          </p:nvPr>
        </p:nvSpPr>
        <p:spPr/>
        <p:txBody>
          <a:bodyPr/>
          <a:lstStyle>
            <a:lvl1pPr>
              <a:defRPr u="sng"/>
            </a:lvl1pPr>
          </a:lstStyle>
          <a:p>
            <a:pPr>
              <a:defRPr/>
            </a:pPr>
            <a:fld id="{E2D8EC2B-2814-4ED6-A74E-DCF8B2A48D46}" type="slidenum">
              <a:rPr lang="en-US"/>
              <a:pPr>
                <a:defRPr/>
              </a:pPr>
              <a:t>‹#›</a:t>
            </a:fld>
            <a:endParaRPr lang="en-US" dirty="0"/>
          </a:p>
        </p:txBody>
      </p:sp>
      <p:sp>
        <p:nvSpPr>
          <p:cNvPr id="6"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416994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C1D176A-BB89-455A-A820-E63A3E7A7AFA}" type="datetimeFigureOut">
              <a:rPr lang="en-US">
                <a:solidFill>
                  <a:prstClr val="black">
                    <a:tint val="75000"/>
                  </a:prstClr>
                </a:solidFill>
              </a:rPr>
              <a:pPr>
                <a:def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256BB34-A15C-436D-A117-AFCCE11AA145}" type="slidenum">
              <a:rPr lang="en-US"/>
              <a:pPr/>
              <a:t>‹#›</a:t>
            </a:fld>
            <a:endParaRPr lang="en-US"/>
          </a:p>
        </p:txBody>
      </p:sp>
    </p:spTree>
    <p:extLst>
      <p:ext uri="{BB962C8B-B14F-4D97-AF65-F5344CB8AC3E}">
        <p14:creationId xmlns:p14="http://schemas.microsoft.com/office/powerpoint/2010/main" val="1495374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45E0DEF-3AFF-4189-A7A7-3E65E20E1948}" type="datetimeFigureOut">
              <a:rPr lang="en-US">
                <a:solidFill>
                  <a:prstClr val="black">
                    <a:tint val="75000"/>
                  </a:prstClr>
                </a:solidFill>
              </a:rPr>
              <a:pPr>
                <a:def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8F1CC06-A24E-4940-9FF5-45E365D7DACB}" type="slidenum">
              <a:rPr lang="en-US"/>
              <a:pPr/>
              <a:t>‹#›</a:t>
            </a:fld>
            <a:endParaRPr lang="en-US"/>
          </a:p>
        </p:txBody>
      </p:sp>
    </p:spTree>
    <p:extLst>
      <p:ext uri="{BB962C8B-B14F-4D97-AF65-F5344CB8AC3E}">
        <p14:creationId xmlns:p14="http://schemas.microsoft.com/office/powerpoint/2010/main" val="396669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44CA2D9-C1AC-4A97-A14C-4E5436E83E1B}" type="datetimeFigureOut">
              <a:rPr lang="en-US">
                <a:solidFill>
                  <a:prstClr val="black">
                    <a:tint val="75000"/>
                  </a:prstClr>
                </a:solidFill>
              </a:rPr>
              <a:pPr>
                <a:def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53855C1B-FBBB-4A0D-AAE5-45EE17945351}" type="slidenum">
              <a:rPr lang="en-US"/>
              <a:pPr/>
              <a:t>‹#›</a:t>
            </a:fld>
            <a:endParaRPr lang="en-US"/>
          </a:p>
        </p:txBody>
      </p:sp>
    </p:spTree>
    <p:extLst>
      <p:ext uri="{BB962C8B-B14F-4D97-AF65-F5344CB8AC3E}">
        <p14:creationId xmlns:p14="http://schemas.microsoft.com/office/powerpoint/2010/main" val="1478131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45973A-CB43-4102-A689-DFC37236D2D5}" type="datetimeFigureOut">
              <a:rPr lang="en-US">
                <a:solidFill>
                  <a:prstClr val="black">
                    <a:tint val="75000"/>
                  </a:prstClr>
                </a:solidFill>
              </a:rPr>
              <a:pPr>
                <a:defRPr/>
              </a:pPr>
              <a:t>9/23/2021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E119C2F-06CA-490C-8CA6-799D3FA1F982}" type="slidenum">
              <a:rPr lang="en-US"/>
              <a:pPr/>
              <a:t>‹#›</a:t>
            </a:fld>
            <a:endParaRPr lang="en-US"/>
          </a:p>
        </p:txBody>
      </p:sp>
    </p:spTree>
    <p:extLst>
      <p:ext uri="{BB962C8B-B14F-4D97-AF65-F5344CB8AC3E}">
        <p14:creationId xmlns:p14="http://schemas.microsoft.com/office/powerpoint/2010/main" val="179315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932AEC4-EB7B-4E11-8651-1C7911D4BD28}" type="datetimeFigureOut">
              <a:rPr lang="en-US">
                <a:solidFill>
                  <a:prstClr val="black">
                    <a:tint val="75000"/>
                  </a:prstClr>
                </a:solidFill>
              </a:rPr>
              <a:pPr>
                <a:defRPr/>
              </a:pPr>
              <a:t>9/23/2021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72209BFC-E928-4EF1-9060-983B70975410}" type="slidenum">
              <a:rPr lang="en-US"/>
              <a:pPr/>
              <a:t>‹#›</a:t>
            </a:fld>
            <a:endParaRPr lang="en-US"/>
          </a:p>
        </p:txBody>
      </p:sp>
    </p:spTree>
    <p:extLst>
      <p:ext uri="{BB962C8B-B14F-4D97-AF65-F5344CB8AC3E}">
        <p14:creationId xmlns:p14="http://schemas.microsoft.com/office/powerpoint/2010/main" val="175009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1F8CA53-2FD5-4990-A207-331A8636E09A}" type="datetimeFigureOut">
              <a:rPr lang="en-US">
                <a:solidFill>
                  <a:prstClr val="black">
                    <a:tint val="75000"/>
                  </a:prstClr>
                </a:solidFill>
              </a:rPr>
              <a:pPr>
                <a:defRPr/>
              </a:pPr>
              <a:t>9/23/2021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160409C3-8612-420F-AB2E-4160DA910803}" type="slidenum">
              <a:rPr lang="en-US"/>
              <a:pPr/>
              <a:t>‹#›</a:t>
            </a:fld>
            <a:endParaRPr lang="en-US"/>
          </a:p>
        </p:txBody>
      </p:sp>
    </p:spTree>
    <p:extLst>
      <p:ext uri="{BB962C8B-B14F-4D97-AF65-F5344CB8AC3E}">
        <p14:creationId xmlns:p14="http://schemas.microsoft.com/office/powerpoint/2010/main" val="2117718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65FFCC-E64E-4AD1-9702-2AF5B585AB1B}" type="datetimeFigureOut">
              <a:rPr lang="en-US">
                <a:solidFill>
                  <a:prstClr val="black">
                    <a:tint val="75000"/>
                  </a:prstClr>
                </a:solidFill>
              </a:rPr>
              <a:pPr>
                <a:defRPr/>
              </a:pPr>
              <a:t>9/23/2021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D1E718B0-8394-447C-A9F6-092532A64C74}" type="slidenum">
              <a:rPr lang="en-US"/>
              <a:pPr/>
              <a:t>‹#›</a:t>
            </a:fld>
            <a:endParaRPr lang="en-US"/>
          </a:p>
        </p:txBody>
      </p:sp>
    </p:spTree>
    <p:extLst>
      <p:ext uri="{BB962C8B-B14F-4D97-AF65-F5344CB8AC3E}">
        <p14:creationId xmlns:p14="http://schemas.microsoft.com/office/powerpoint/2010/main" val="1450468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9B643B-BC66-4EC4-8673-412BBA186209}" type="datetimeFigureOut">
              <a:rPr lang="en-US">
                <a:solidFill>
                  <a:prstClr val="black">
                    <a:tint val="75000"/>
                  </a:prstClr>
                </a:solidFill>
              </a:rPr>
              <a:pPr>
                <a:defRPr/>
              </a:pPr>
              <a:t>9/23/2021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45E42EC3-50D6-492A-B4C7-54B16D72EECB}" type="slidenum">
              <a:rPr lang="en-US"/>
              <a:pPr/>
              <a:t>‹#›</a:t>
            </a:fld>
            <a:endParaRPr lang="en-US"/>
          </a:p>
        </p:txBody>
      </p:sp>
    </p:spTree>
    <p:extLst>
      <p:ext uri="{BB962C8B-B14F-4D97-AF65-F5344CB8AC3E}">
        <p14:creationId xmlns:p14="http://schemas.microsoft.com/office/powerpoint/2010/main" val="17451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5" name="Rectangle 5"/>
          <p:cNvSpPr>
            <a:spLocks noGrp="1" noChangeArrowheads="1"/>
          </p:cNvSpPr>
          <p:nvPr>
            <p:ph type="sldNum" sz="quarter" idx="11"/>
          </p:nvPr>
        </p:nvSpPr>
        <p:spPr/>
        <p:txBody>
          <a:bodyPr/>
          <a:lstStyle>
            <a:lvl1pPr>
              <a:defRPr u="sng"/>
            </a:lvl1pPr>
          </a:lstStyle>
          <a:p>
            <a:pPr>
              <a:defRPr/>
            </a:pPr>
            <a:fld id="{8B7DAF4A-A537-4964-9760-C1F73530472B}" type="slidenum">
              <a:rPr lang="en-US"/>
              <a:pPr>
                <a:defRPr/>
              </a:pPr>
              <a:t>‹#›</a:t>
            </a:fld>
            <a:endParaRPr lang="en-US" dirty="0"/>
          </a:p>
        </p:txBody>
      </p:sp>
      <p:sp>
        <p:nvSpPr>
          <p:cNvPr id="6"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3581089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E7A54E5-0D6C-4C81-BD5D-DDCFFAF5B719}" type="datetimeFigureOut">
              <a:rPr lang="en-US">
                <a:solidFill>
                  <a:prstClr val="black">
                    <a:tint val="75000"/>
                  </a:prstClr>
                </a:solidFill>
              </a:rPr>
              <a:pPr>
                <a:defRPr/>
              </a:pPr>
              <a:t>9/23/2021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27992BB-5F10-4849-804F-E7D02C1FA411}" type="slidenum">
              <a:rPr lang="en-US"/>
              <a:pPr/>
              <a:t>‹#›</a:t>
            </a:fld>
            <a:endParaRPr lang="en-US"/>
          </a:p>
        </p:txBody>
      </p:sp>
    </p:spTree>
    <p:extLst>
      <p:ext uri="{BB962C8B-B14F-4D97-AF65-F5344CB8AC3E}">
        <p14:creationId xmlns:p14="http://schemas.microsoft.com/office/powerpoint/2010/main" val="1020309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3BE3221-2AEB-4BD3-AA62-E29656E98CB8}" type="datetimeFigureOut">
              <a:rPr lang="en-US">
                <a:solidFill>
                  <a:prstClr val="black">
                    <a:tint val="75000"/>
                  </a:prstClr>
                </a:solidFill>
              </a:rPr>
              <a:pPr>
                <a:def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2C77E7D-8D3D-40A6-B5EF-EBF9B9695B0F}" type="slidenum">
              <a:rPr lang="en-US"/>
              <a:pPr/>
              <a:t>‹#›</a:t>
            </a:fld>
            <a:endParaRPr lang="en-US"/>
          </a:p>
        </p:txBody>
      </p:sp>
    </p:spTree>
    <p:extLst>
      <p:ext uri="{BB962C8B-B14F-4D97-AF65-F5344CB8AC3E}">
        <p14:creationId xmlns:p14="http://schemas.microsoft.com/office/powerpoint/2010/main" val="3353911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B5976EC-3AA4-4493-8365-C0D233F5849B}" type="datetimeFigureOut">
              <a:rPr lang="en-US">
                <a:solidFill>
                  <a:prstClr val="black">
                    <a:tint val="75000"/>
                  </a:prstClr>
                </a:solidFill>
              </a:rPr>
              <a:pPr>
                <a:def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5EE34CBE-BB87-4AD4-8C1C-D745FFF88F03}" type="slidenum">
              <a:rPr lang="en-US"/>
              <a:pPr/>
              <a:t>‹#›</a:t>
            </a:fld>
            <a:endParaRPr lang="en-US"/>
          </a:p>
        </p:txBody>
      </p:sp>
    </p:spTree>
    <p:extLst>
      <p:ext uri="{BB962C8B-B14F-4D97-AF65-F5344CB8AC3E}">
        <p14:creationId xmlns:p14="http://schemas.microsoft.com/office/powerpoint/2010/main" val="316487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5" name="Rectangle 5"/>
          <p:cNvSpPr>
            <a:spLocks noGrp="1" noChangeArrowheads="1"/>
          </p:cNvSpPr>
          <p:nvPr>
            <p:ph type="sldNum" sz="quarter" idx="11"/>
          </p:nvPr>
        </p:nvSpPr>
        <p:spPr/>
        <p:txBody>
          <a:bodyPr/>
          <a:lstStyle>
            <a:lvl1pPr>
              <a:defRPr u="sng"/>
            </a:lvl1pPr>
          </a:lstStyle>
          <a:p>
            <a:pPr>
              <a:defRPr/>
            </a:pPr>
            <a:fld id="{05E47EB9-4743-443F-BDBF-67798B70F02B}" type="slidenum">
              <a:rPr lang="en-US"/>
              <a:pPr>
                <a:defRPr/>
              </a:pPr>
              <a:t>‹#›</a:t>
            </a:fld>
            <a:endParaRPr lang="en-US" dirty="0"/>
          </a:p>
        </p:txBody>
      </p:sp>
      <p:sp>
        <p:nvSpPr>
          <p:cNvPr id="6"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225463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46200"/>
            <a:ext cx="3810000" cy="4900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6200"/>
            <a:ext cx="3810000" cy="4900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6" name="Rectangle 5"/>
          <p:cNvSpPr>
            <a:spLocks noGrp="1" noChangeArrowheads="1"/>
          </p:cNvSpPr>
          <p:nvPr>
            <p:ph type="sldNum" sz="quarter" idx="11"/>
          </p:nvPr>
        </p:nvSpPr>
        <p:spPr/>
        <p:txBody>
          <a:bodyPr/>
          <a:lstStyle>
            <a:lvl1pPr>
              <a:defRPr u="sng"/>
            </a:lvl1pPr>
          </a:lstStyle>
          <a:p>
            <a:pPr>
              <a:defRPr/>
            </a:pPr>
            <a:fld id="{CAD6D041-005F-45EB-9038-984AA6364E5C}" type="slidenum">
              <a:rPr lang="en-US"/>
              <a:pPr>
                <a:defRPr/>
              </a:pPr>
              <a:t>‹#›</a:t>
            </a:fld>
            <a:endParaRPr lang="en-US" dirty="0"/>
          </a:p>
        </p:txBody>
      </p:sp>
      <p:sp>
        <p:nvSpPr>
          <p:cNvPr id="7"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386173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8" name="Rectangle 5"/>
          <p:cNvSpPr>
            <a:spLocks noGrp="1" noChangeArrowheads="1"/>
          </p:cNvSpPr>
          <p:nvPr>
            <p:ph type="sldNum" sz="quarter" idx="11"/>
          </p:nvPr>
        </p:nvSpPr>
        <p:spPr/>
        <p:txBody>
          <a:bodyPr/>
          <a:lstStyle>
            <a:lvl1pPr>
              <a:defRPr u="sng"/>
            </a:lvl1pPr>
          </a:lstStyle>
          <a:p>
            <a:pPr>
              <a:defRPr/>
            </a:pPr>
            <a:fld id="{6A6B4BA7-844E-41C0-A0CD-64CAE6F847FF}" type="slidenum">
              <a:rPr lang="en-US"/>
              <a:pPr>
                <a:defRPr/>
              </a:pPr>
              <a:t>‹#›</a:t>
            </a:fld>
            <a:endParaRPr lang="en-US" dirty="0"/>
          </a:p>
        </p:txBody>
      </p:sp>
      <p:sp>
        <p:nvSpPr>
          <p:cNvPr id="9"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292415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4" name="Rectangle 5"/>
          <p:cNvSpPr>
            <a:spLocks noGrp="1" noChangeArrowheads="1"/>
          </p:cNvSpPr>
          <p:nvPr>
            <p:ph type="sldNum" sz="quarter" idx="11"/>
          </p:nvPr>
        </p:nvSpPr>
        <p:spPr/>
        <p:txBody>
          <a:bodyPr/>
          <a:lstStyle>
            <a:lvl1pPr>
              <a:defRPr u="sng"/>
            </a:lvl1pPr>
          </a:lstStyle>
          <a:p>
            <a:pPr>
              <a:defRPr/>
            </a:pPr>
            <a:fld id="{A6E6CD6A-821E-4109-892A-804BEFA6C0E9}" type="slidenum">
              <a:rPr lang="en-US"/>
              <a:pPr>
                <a:defRPr/>
              </a:pPr>
              <a:t>‹#›</a:t>
            </a:fld>
            <a:endParaRPr lang="en-US" dirty="0"/>
          </a:p>
        </p:txBody>
      </p:sp>
      <p:sp>
        <p:nvSpPr>
          <p:cNvPr id="5"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190042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3" name="Rectangle 5"/>
          <p:cNvSpPr>
            <a:spLocks noGrp="1" noChangeArrowheads="1"/>
          </p:cNvSpPr>
          <p:nvPr>
            <p:ph type="sldNum" sz="quarter" idx="11"/>
          </p:nvPr>
        </p:nvSpPr>
        <p:spPr/>
        <p:txBody>
          <a:bodyPr/>
          <a:lstStyle>
            <a:lvl1pPr>
              <a:defRPr u="sng"/>
            </a:lvl1pPr>
          </a:lstStyle>
          <a:p>
            <a:pPr>
              <a:defRPr/>
            </a:pPr>
            <a:fld id="{A1EDE7F4-0CB4-458F-9E69-AF45E8D1ED1F}" type="slidenum">
              <a:rPr lang="en-US"/>
              <a:pPr>
                <a:defRPr/>
              </a:pPr>
              <a:t>‹#›</a:t>
            </a:fld>
            <a:endParaRPr lang="en-US" dirty="0"/>
          </a:p>
        </p:txBody>
      </p:sp>
      <p:sp>
        <p:nvSpPr>
          <p:cNvPr id="4"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398704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6" name="Rectangle 5"/>
          <p:cNvSpPr>
            <a:spLocks noGrp="1" noChangeArrowheads="1"/>
          </p:cNvSpPr>
          <p:nvPr>
            <p:ph type="sldNum" sz="quarter" idx="11"/>
          </p:nvPr>
        </p:nvSpPr>
        <p:spPr/>
        <p:txBody>
          <a:bodyPr/>
          <a:lstStyle>
            <a:lvl1pPr>
              <a:defRPr u="sng"/>
            </a:lvl1pPr>
          </a:lstStyle>
          <a:p>
            <a:pPr>
              <a:defRPr/>
            </a:pPr>
            <a:fld id="{8EAD5DB1-A8AD-4A30-BE60-3CA5C44F433E}" type="slidenum">
              <a:rPr lang="en-US"/>
              <a:pPr>
                <a:defRPr/>
              </a:pPr>
              <a:t>‹#›</a:t>
            </a:fld>
            <a:endParaRPr lang="en-US" dirty="0"/>
          </a:p>
        </p:txBody>
      </p:sp>
      <p:sp>
        <p:nvSpPr>
          <p:cNvPr id="7"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65798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p:txBody>
          <a:bodyPr/>
          <a:lstStyle>
            <a:lvl1pPr>
              <a:defRPr u="sng">
                <a:latin typeface="Comic Sans MS" pitchFamily="66" charset="0"/>
              </a:defRPr>
            </a:lvl1pPr>
          </a:lstStyle>
          <a:p>
            <a:pPr>
              <a:defRPr/>
            </a:pPr>
            <a:endParaRPr lang="en-US"/>
          </a:p>
        </p:txBody>
      </p:sp>
      <p:sp>
        <p:nvSpPr>
          <p:cNvPr id="6" name="Rectangle 5"/>
          <p:cNvSpPr>
            <a:spLocks noGrp="1" noChangeArrowheads="1"/>
          </p:cNvSpPr>
          <p:nvPr>
            <p:ph type="sldNum" sz="quarter" idx="11"/>
          </p:nvPr>
        </p:nvSpPr>
        <p:spPr/>
        <p:txBody>
          <a:bodyPr/>
          <a:lstStyle>
            <a:lvl1pPr>
              <a:defRPr u="sng"/>
            </a:lvl1pPr>
          </a:lstStyle>
          <a:p>
            <a:pPr>
              <a:defRPr/>
            </a:pPr>
            <a:fld id="{4A732658-F3F5-4DB4-9D42-1D6C88495E65}" type="slidenum">
              <a:rPr lang="en-US"/>
              <a:pPr>
                <a:defRPr/>
              </a:pPr>
              <a:t>‹#›</a:t>
            </a:fld>
            <a:endParaRPr lang="en-US" dirty="0"/>
          </a:p>
        </p:txBody>
      </p:sp>
      <p:sp>
        <p:nvSpPr>
          <p:cNvPr id="7" name="Rectangle 9"/>
          <p:cNvSpPr>
            <a:spLocks noGrp="1" noChangeArrowheads="1"/>
          </p:cNvSpPr>
          <p:nvPr>
            <p:ph type="dt" sz="half" idx="12"/>
          </p:nvPr>
        </p:nvSpPr>
        <p:spPr/>
        <p:txBody>
          <a:bodyPr/>
          <a:lstStyle>
            <a:lvl1pPr>
              <a:defRPr u="sng"/>
            </a:lvl1pPr>
          </a:lstStyle>
          <a:p>
            <a:pPr>
              <a:defRPr/>
            </a:pPr>
            <a:endParaRPr lang="en-US"/>
          </a:p>
        </p:txBody>
      </p:sp>
    </p:spTree>
    <p:extLst>
      <p:ext uri="{BB962C8B-B14F-4D97-AF65-F5344CB8AC3E}">
        <p14:creationId xmlns:p14="http://schemas.microsoft.com/office/powerpoint/2010/main" val="104256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143000" y="4572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346200"/>
            <a:ext cx="77724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  Click to edit Master text styles</a:t>
            </a:r>
          </a:p>
          <a:p>
            <a:pPr lvl="1"/>
            <a:r>
              <a:rPr lang="en-US"/>
              <a:t>  Second level</a:t>
            </a:r>
          </a:p>
          <a:p>
            <a:pPr lvl="2"/>
            <a:r>
              <a:rPr lang="en-US"/>
              <a:t> Third level</a:t>
            </a:r>
          </a:p>
          <a:p>
            <a:pPr lvl="3"/>
            <a:r>
              <a:rPr lang="en-US"/>
              <a:t> Fourth level</a:t>
            </a:r>
          </a:p>
          <a:p>
            <a:pPr lvl="4"/>
            <a:r>
              <a:rPr lang="en-US"/>
              <a:t> Fifth level</a:t>
            </a:r>
          </a:p>
        </p:txBody>
      </p:sp>
      <p:sp>
        <p:nvSpPr>
          <p:cNvPr id="1028" name="Rectangle 4"/>
          <p:cNvSpPr>
            <a:spLocks noGrp="1" noChangeArrowheads="1"/>
          </p:cNvSpPr>
          <p:nvPr>
            <p:ph type="ftr" sz="quarter" idx="3"/>
          </p:nvPr>
        </p:nvSpPr>
        <p:spPr bwMode="auto">
          <a:xfrm>
            <a:off x="685800" y="6400800"/>
            <a:ext cx="60960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u="none">
                <a:solidFill>
                  <a:srgbClr val="CC0000"/>
                </a:solidFill>
                <a:latin typeface="Arial" pitchFamily="34" charset="0"/>
              </a:defRPr>
            </a:lvl1pPr>
          </a:lstStyle>
          <a:p>
            <a:pPr eaLnBrk="0" fontAlgn="base" hangingPunct="0">
              <a:spcBef>
                <a:spcPct val="0"/>
              </a:spcBef>
              <a:spcAft>
                <a:spcPct val="0"/>
              </a:spcAft>
              <a:defRPr/>
            </a:pPr>
            <a:endParaRPr lang="en-US"/>
          </a:p>
        </p:txBody>
      </p:sp>
      <p:sp>
        <p:nvSpPr>
          <p:cNvPr id="1029" name="Rectangle 5"/>
          <p:cNvSpPr>
            <a:spLocks noGrp="1" noChangeArrowheads="1"/>
          </p:cNvSpPr>
          <p:nvPr>
            <p:ph type="sldNum" sz="quarter" idx="4"/>
          </p:nvPr>
        </p:nvSpPr>
        <p:spPr bwMode="auto">
          <a:xfrm>
            <a:off x="7162800" y="6400800"/>
            <a:ext cx="12954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u="none">
                <a:solidFill>
                  <a:srgbClr val="000000"/>
                </a:solidFill>
                <a:latin typeface="Times New Roman" pitchFamily="18" charset="0"/>
              </a:defRPr>
            </a:lvl1pPr>
          </a:lstStyle>
          <a:p>
            <a:pPr eaLnBrk="0" fontAlgn="base" hangingPunct="0">
              <a:spcBef>
                <a:spcPct val="0"/>
              </a:spcBef>
              <a:spcAft>
                <a:spcPct val="0"/>
              </a:spcAft>
              <a:defRPr/>
            </a:pPr>
            <a:fld id="{67134A39-2F59-4FB8-9CDB-1AC2D9A9FAE5}" type="slidenum">
              <a:rPr lang="en-US"/>
              <a:pPr eaLnBrk="0" fontAlgn="base" hangingPunct="0">
                <a:spcBef>
                  <a:spcPct val="0"/>
                </a:spcBef>
                <a:spcAft>
                  <a:spcPct val="0"/>
                </a:spcAft>
                <a:defRPr/>
              </a:pPr>
              <a:t>‹#›</a:t>
            </a:fld>
            <a:endParaRPr lang="en-US" dirty="0"/>
          </a:p>
        </p:txBody>
      </p:sp>
      <p:sp>
        <p:nvSpPr>
          <p:cNvPr id="2054" name="AutoShape 6"/>
          <p:cNvSpPr>
            <a:spLocks noChangeArrowheads="1"/>
          </p:cNvSpPr>
          <p:nvPr/>
        </p:nvSpPr>
        <p:spPr bwMode="auto">
          <a:xfrm>
            <a:off x="781050" y="450850"/>
            <a:ext cx="355600" cy="574675"/>
          </a:xfrm>
          <a:prstGeom prst="diamond">
            <a:avLst/>
          </a:prstGeom>
          <a:gradFill rotWithShape="0">
            <a:gsLst>
              <a:gs pos="0">
                <a:srgbClr val="CC0000"/>
              </a:gs>
              <a:gs pos="100000">
                <a:srgbClr val="FFFFFF"/>
              </a:gs>
            </a:gsLst>
            <a:lin ang="5400000" scaled="1"/>
          </a:gradFill>
          <a:ln w="12700">
            <a:solidFill>
              <a:srgbClr val="CC0000"/>
            </a:solidFill>
            <a:miter lim="800000"/>
            <a:headEnd/>
            <a:tailEnd/>
          </a:ln>
        </p:spPr>
        <p:txBody>
          <a:bodyPr wrap="none" anchor="ctr"/>
          <a:lstStyle/>
          <a:p>
            <a:pPr eaLnBrk="0" fontAlgn="base" hangingPunct="0">
              <a:spcBef>
                <a:spcPct val="0"/>
              </a:spcBef>
              <a:spcAft>
                <a:spcPct val="0"/>
              </a:spcAft>
            </a:pPr>
            <a:endParaRPr lang="en-US">
              <a:solidFill>
                <a:srgbClr val="000000"/>
              </a:solidFill>
              <a:latin typeface="Arial" pitchFamily="34" charset="0"/>
            </a:endParaRPr>
          </a:p>
        </p:txBody>
      </p:sp>
      <p:sp>
        <p:nvSpPr>
          <p:cNvPr id="2055" name="Line 7"/>
          <p:cNvSpPr>
            <a:spLocks noChangeShapeType="1"/>
          </p:cNvSpPr>
          <p:nvPr/>
        </p:nvSpPr>
        <p:spPr bwMode="auto">
          <a:xfrm>
            <a:off x="685800" y="1143000"/>
            <a:ext cx="7772400" cy="0"/>
          </a:xfrm>
          <a:prstGeom prst="line">
            <a:avLst/>
          </a:prstGeom>
          <a:noFill/>
          <a:ln w="508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Times New Roman" pitchFamily="18" charset="0"/>
            </a:endParaRPr>
          </a:p>
        </p:txBody>
      </p:sp>
      <p:sp>
        <p:nvSpPr>
          <p:cNvPr id="2056" name="Line 8"/>
          <p:cNvSpPr>
            <a:spLocks noChangeShapeType="1"/>
          </p:cNvSpPr>
          <p:nvPr/>
        </p:nvSpPr>
        <p:spPr bwMode="auto">
          <a:xfrm>
            <a:off x="685800" y="6324600"/>
            <a:ext cx="777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Times New Roman" pitchFamily="18" charset="0"/>
            </a:endParaRPr>
          </a:p>
        </p:txBody>
      </p:sp>
      <p:sp>
        <p:nvSpPr>
          <p:cNvPr id="1033"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u="none">
                <a:solidFill>
                  <a:srgbClr val="000000"/>
                </a:solidFill>
                <a:latin typeface="Times New Roman" pitchFamily="18" charset="0"/>
              </a:defRPr>
            </a:lvl1pPr>
          </a:lstStyle>
          <a:p>
            <a:pPr eaLnBrk="0" fontAlgn="base" hangingPunct="0">
              <a:spcBef>
                <a:spcPct val="0"/>
              </a:spcBef>
              <a:spcAft>
                <a:spcPct val="0"/>
              </a:spcAft>
              <a:defRPr/>
            </a:pPr>
            <a:endParaRPr lang="en-US"/>
          </a:p>
        </p:txBody>
      </p:sp>
    </p:spTree>
    <p:extLst>
      <p:ext uri="{BB962C8B-B14F-4D97-AF65-F5344CB8AC3E}">
        <p14:creationId xmlns:p14="http://schemas.microsoft.com/office/powerpoint/2010/main" val="313493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400">
          <a:solidFill>
            <a:srgbClr val="CC0000"/>
          </a:solidFill>
          <a:latin typeface="+mj-lt"/>
          <a:ea typeface="+mj-ea"/>
          <a:cs typeface="+mj-cs"/>
        </a:defRPr>
      </a:lvl1pPr>
      <a:lvl2pPr algn="l" rtl="0" eaLnBrk="0" fontAlgn="base" hangingPunct="0">
        <a:spcBef>
          <a:spcPct val="0"/>
        </a:spcBef>
        <a:spcAft>
          <a:spcPct val="0"/>
        </a:spcAft>
        <a:defRPr sz="2400">
          <a:solidFill>
            <a:srgbClr val="CC0000"/>
          </a:solidFill>
          <a:latin typeface="Comic Sans MS" pitchFamily="66" charset="0"/>
        </a:defRPr>
      </a:lvl2pPr>
      <a:lvl3pPr algn="l" rtl="0" eaLnBrk="0" fontAlgn="base" hangingPunct="0">
        <a:spcBef>
          <a:spcPct val="0"/>
        </a:spcBef>
        <a:spcAft>
          <a:spcPct val="0"/>
        </a:spcAft>
        <a:defRPr sz="2400">
          <a:solidFill>
            <a:srgbClr val="CC0000"/>
          </a:solidFill>
          <a:latin typeface="Comic Sans MS" pitchFamily="66" charset="0"/>
        </a:defRPr>
      </a:lvl3pPr>
      <a:lvl4pPr algn="l" rtl="0" eaLnBrk="0" fontAlgn="base" hangingPunct="0">
        <a:spcBef>
          <a:spcPct val="0"/>
        </a:spcBef>
        <a:spcAft>
          <a:spcPct val="0"/>
        </a:spcAft>
        <a:defRPr sz="2400">
          <a:solidFill>
            <a:srgbClr val="CC0000"/>
          </a:solidFill>
          <a:latin typeface="Comic Sans MS" pitchFamily="66" charset="0"/>
        </a:defRPr>
      </a:lvl4pPr>
      <a:lvl5pPr algn="l" rtl="0" eaLnBrk="0" fontAlgn="base" hangingPunct="0">
        <a:spcBef>
          <a:spcPct val="0"/>
        </a:spcBef>
        <a:spcAft>
          <a:spcPct val="0"/>
        </a:spcAft>
        <a:defRPr sz="2400">
          <a:solidFill>
            <a:srgbClr val="CC0000"/>
          </a:solidFill>
          <a:latin typeface="Comic Sans MS" pitchFamily="66" charset="0"/>
        </a:defRPr>
      </a:lvl5pPr>
      <a:lvl6pPr marL="457200" algn="l" rtl="0" eaLnBrk="0" fontAlgn="base" hangingPunct="0">
        <a:spcBef>
          <a:spcPct val="0"/>
        </a:spcBef>
        <a:spcAft>
          <a:spcPct val="0"/>
        </a:spcAft>
        <a:defRPr sz="2400">
          <a:solidFill>
            <a:srgbClr val="CC0000"/>
          </a:solidFill>
          <a:latin typeface="Comic Sans MS" pitchFamily="66" charset="0"/>
        </a:defRPr>
      </a:lvl6pPr>
      <a:lvl7pPr marL="914400" algn="l" rtl="0" eaLnBrk="0" fontAlgn="base" hangingPunct="0">
        <a:spcBef>
          <a:spcPct val="0"/>
        </a:spcBef>
        <a:spcAft>
          <a:spcPct val="0"/>
        </a:spcAft>
        <a:defRPr sz="2400">
          <a:solidFill>
            <a:srgbClr val="CC0000"/>
          </a:solidFill>
          <a:latin typeface="Comic Sans MS" pitchFamily="66" charset="0"/>
        </a:defRPr>
      </a:lvl7pPr>
      <a:lvl8pPr marL="1371600" algn="l" rtl="0" eaLnBrk="0" fontAlgn="base" hangingPunct="0">
        <a:spcBef>
          <a:spcPct val="0"/>
        </a:spcBef>
        <a:spcAft>
          <a:spcPct val="0"/>
        </a:spcAft>
        <a:defRPr sz="2400">
          <a:solidFill>
            <a:srgbClr val="CC0000"/>
          </a:solidFill>
          <a:latin typeface="Comic Sans MS" pitchFamily="66" charset="0"/>
        </a:defRPr>
      </a:lvl8pPr>
      <a:lvl9pPr marL="1828800" algn="l" rtl="0" eaLnBrk="0" fontAlgn="base" hangingPunct="0">
        <a:spcBef>
          <a:spcPct val="0"/>
        </a:spcBef>
        <a:spcAft>
          <a:spcPct val="0"/>
        </a:spcAft>
        <a:defRPr sz="2400">
          <a:solidFill>
            <a:srgbClr val="CC0000"/>
          </a:solidFill>
          <a:latin typeface="Comic Sans MS" pitchFamily="66" charset="0"/>
        </a:defRPr>
      </a:lvl9pPr>
    </p:titleStyle>
    <p:bodyStyle>
      <a:lvl1pPr marL="342900" indent="-342900" algn="l" rtl="0" eaLnBrk="0" fontAlgn="base" hangingPunct="0">
        <a:spcBef>
          <a:spcPct val="20000"/>
        </a:spcBef>
        <a:spcAft>
          <a:spcPct val="0"/>
        </a:spcAft>
        <a:buSzPct val="100000"/>
        <a:buFont typeface="Wingdings" pitchFamily="2" charset="2"/>
        <a:buChar char="q"/>
        <a:defRPr sz="20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u"/>
        <a:defRPr sz="2000">
          <a:solidFill>
            <a:schemeClr val="tx1"/>
          </a:solidFill>
          <a:latin typeface="+mn-lt"/>
        </a:defRPr>
      </a:lvl2pPr>
      <a:lvl3pPr marL="1085850" indent="-228600" algn="l" rtl="0" eaLnBrk="0" fontAlgn="base" hangingPunct="0">
        <a:spcBef>
          <a:spcPct val="20000"/>
        </a:spcBef>
        <a:spcAft>
          <a:spcPct val="0"/>
        </a:spcAft>
        <a:buSzPct val="140000"/>
        <a:buChar char="•"/>
        <a:defRPr sz="2000">
          <a:solidFill>
            <a:schemeClr val="tx1"/>
          </a:solidFill>
          <a:latin typeface="+mn-lt"/>
        </a:defRPr>
      </a:lvl3pPr>
      <a:lvl4pPr marL="1428750" indent="-228600" algn="l" rtl="0" eaLnBrk="0" fontAlgn="base" hangingPunct="0">
        <a:spcBef>
          <a:spcPct val="20000"/>
        </a:spcBef>
        <a:spcAft>
          <a:spcPct val="0"/>
        </a:spcAft>
        <a:buChar char="–"/>
        <a:defRPr>
          <a:solidFill>
            <a:schemeClr val="tx1"/>
          </a:solidFill>
          <a:latin typeface="+mn-lt"/>
        </a:defRPr>
      </a:lvl4pPr>
      <a:lvl5pPr marL="1771650" indent="-228600" algn="l" rtl="0" eaLnBrk="0" fontAlgn="base" hangingPunct="0">
        <a:spcBef>
          <a:spcPct val="20000"/>
        </a:spcBef>
        <a:spcAft>
          <a:spcPct val="0"/>
        </a:spcAft>
        <a:buChar char="•"/>
        <a:defRPr>
          <a:solidFill>
            <a:schemeClr val="tx1"/>
          </a:solidFill>
          <a:latin typeface="+mn-lt"/>
        </a:defRPr>
      </a:lvl5pPr>
      <a:lvl6pPr marL="2228850" indent="-228600" algn="l" rtl="0" eaLnBrk="0" fontAlgn="base" hangingPunct="0">
        <a:spcBef>
          <a:spcPct val="20000"/>
        </a:spcBef>
        <a:spcAft>
          <a:spcPct val="0"/>
        </a:spcAft>
        <a:buChar char="•"/>
        <a:defRPr>
          <a:solidFill>
            <a:schemeClr val="tx1"/>
          </a:solidFill>
          <a:latin typeface="+mn-lt"/>
        </a:defRPr>
      </a:lvl6pPr>
      <a:lvl7pPr marL="2686050" indent="-228600" algn="l" rtl="0" eaLnBrk="0" fontAlgn="base" hangingPunct="0">
        <a:spcBef>
          <a:spcPct val="20000"/>
        </a:spcBef>
        <a:spcAft>
          <a:spcPct val="0"/>
        </a:spcAft>
        <a:buChar char="•"/>
        <a:defRPr>
          <a:solidFill>
            <a:schemeClr val="tx1"/>
          </a:solidFill>
          <a:latin typeface="+mn-lt"/>
        </a:defRPr>
      </a:lvl7pPr>
      <a:lvl8pPr marL="3143250" indent="-228600" algn="l" rtl="0" eaLnBrk="0" fontAlgn="base" hangingPunct="0">
        <a:spcBef>
          <a:spcPct val="20000"/>
        </a:spcBef>
        <a:spcAft>
          <a:spcPct val="0"/>
        </a:spcAft>
        <a:buChar char="•"/>
        <a:defRPr>
          <a:solidFill>
            <a:schemeClr val="tx1"/>
          </a:solidFill>
          <a:latin typeface="+mn-lt"/>
        </a:defRPr>
      </a:lvl8pPr>
      <a:lvl9pPr marL="3600450" indent="-228600" algn="l" rtl="0" eaLnBrk="0" fontAlgn="base" hangingPunct="0">
        <a:spcBef>
          <a:spcPct val="20000"/>
        </a:spcBef>
        <a:spcAft>
          <a:spcPct val="0"/>
        </a:spcAft>
        <a:buChar char="•"/>
        <a:defRPr>
          <a:solidFill>
            <a:schemeClr val="tx1"/>
          </a:solidFill>
          <a:latin typeface="+mn-lt"/>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E9241930-6F4B-4D76-9ECA-CCF823E521B5}" type="datetimeFigureOut">
              <a:rPr lang="en-US">
                <a:solidFill>
                  <a:prstClr val="black">
                    <a:tint val="75000"/>
                  </a:prstClr>
                </a:solidFill>
                <a:latin typeface="Arial" panose="020B0604020202020204" pitchFamily="34" charset="0"/>
              </a:rPr>
              <a:pPr fontAlgn="base">
                <a:spcBef>
                  <a:spcPct val="0"/>
                </a:spcBef>
                <a:spcAft>
                  <a:spcPct val="0"/>
                </a:spcAft>
                <a:defRPr/>
              </a:pPr>
              <a:t>9/23/2021</a:t>
            </a:fld>
            <a:endParaRPr lang="en-US">
              <a:solidFill>
                <a:prstClr val="black">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A47B6691-453F-46D2-BA3A-A23AF2CA0F5E}" type="slidenum">
              <a:rPr lang="en-US" smtClean="0">
                <a:latin typeface="Arial" panose="020B0604020202020204" pitchFamily="34" charset="0"/>
              </a:rPr>
              <a:pPr fontAlgn="base">
                <a:spcBef>
                  <a:spcPct val="0"/>
                </a:spcBef>
                <a:spcAft>
                  <a:spcPct val="0"/>
                </a:spcAft>
              </a:pPr>
              <a:t>‹#›</a:t>
            </a:fld>
            <a:endParaRPr lang="en-US">
              <a:latin typeface="Arial" panose="020B0604020202020204" pitchFamily="34" charset="0"/>
            </a:endParaRPr>
          </a:p>
        </p:txBody>
      </p:sp>
    </p:spTree>
    <p:extLst>
      <p:ext uri="{BB962C8B-B14F-4D97-AF65-F5344CB8AC3E}">
        <p14:creationId xmlns:p14="http://schemas.microsoft.com/office/powerpoint/2010/main" val="2703226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sz="quarter"/>
          </p:nvPr>
        </p:nvSpPr>
        <p:spPr/>
        <p:txBody>
          <a:bodyPr/>
          <a:lstStyle/>
          <a:p>
            <a:pPr algn="ctr"/>
            <a:r>
              <a:rPr lang="en-US" sz="3200" dirty="0"/>
              <a:t>Mod 5Part 1:I/O Organization</a:t>
            </a:r>
            <a:endParaRPr lang="en-US" sz="3200" i="1" dirty="0"/>
          </a:p>
        </p:txBody>
      </p:sp>
      <p:sp>
        <p:nvSpPr>
          <p:cNvPr id="3075" name="Subtitle 1"/>
          <p:cNvSpPr>
            <a:spLocks noGrp="1"/>
          </p:cNvSpPr>
          <p:nvPr>
            <p:ph type="subTitle" sz="quarter" idx="1"/>
          </p:nvPr>
        </p:nvSpPr>
        <p:spPr>
          <a:xfrm>
            <a:off x="833438" y="2632075"/>
            <a:ext cx="7772400" cy="3251200"/>
          </a:xfrm>
        </p:spPr>
        <p:txBody>
          <a:bodyPr/>
          <a:lstStyle/>
          <a:p>
            <a:pPr marL="342900" indent="-342900">
              <a:buFont typeface="Arial" pitchFamily="34" charset="0"/>
              <a:buChar char="•"/>
              <a:defRPr/>
            </a:pPr>
            <a:r>
              <a:rPr lang="en-US" dirty="0"/>
              <a:t>Accessing of I/O devices</a:t>
            </a:r>
          </a:p>
          <a:p>
            <a:pPr marL="342900" indent="-342900">
              <a:buFont typeface="Arial" pitchFamily="34" charset="0"/>
              <a:buChar char="•"/>
              <a:defRPr/>
            </a:pPr>
            <a:r>
              <a:rPr lang="en-US" dirty="0"/>
              <a:t>Interrupts</a:t>
            </a:r>
          </a:p>
          <a:p>
            <a:pPr marL="342900" indent="-342900">
              <a:buFont typeface="Arial" pitchFamily="34" charset="0"/>
              <a:buChar char="•"/>
              <a:defRPr/>
            </a:pPr>
            <a:r>
              <a:rPr lang="en-US" dirty="0"/>
              <a:t>Direct memory access</a:t>
            </a:r>
          </a:p>
        </p:txBody>
      </p:sp>
    </p:spTree>
    <p:extLst>
      <p:ext uri="{BB962C8B-B14F-4D97-AF65-F5344CB8AC3E}">
        <p14:creationId xmlns:p14="http://schemas.microsoft.com/office/powerpoint/2010/main" val="1848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t>Interrupts (contd..)</a:t>
            </a:r>
          </a:p>
        </p:txBody>
      </p:sp>
      <p:sp>
        <p:nvSpPr>
          <p:cNvPr id="33794" name="Rectangle 3"/>
          <p:cNvSpPr>
            <a:spLocks noGrp="1" noChangeArrowheads="1"/>
          </p:cNvSpPr>
          <p:nvPr>
            <p:ph type="body" idx="1"/>
          </p:nvPr>
        </p:nvSpPr>
        <p:spPr/>
        <p:txBody>
          <a:bodyPr/>
          <a:lstStyle/>
          <a:p>
            <a:r>
              <a:rPr lang="en-US">
                <a:solidFill>
                  <a:schemeClr val="accent2"/>
                </a:solidFill>
              </a:rPr>
              <a:t>When a processor receives an interrupt-request, it must branch to the interrupt service routine. </a:t>
            </a:r>
          </a:p>
          <a:p>
            <a:r>
              <a:rPr lang="en-US">
                <a:solidFill>
                  <a:schemeClr val="accent2"/>
                </a:solidFill>
              </a:rPr>
              <a:t>It must also inform the device that it has recognized the interrupt request. </a:t>
            </a:r>
          </a:p>
          <a:p>
            <a:r>
              <a:rPr lang="en-US"/>
              <a:t>This can be accomplished in two ways:</a:t>
            </a:r>
          </a:p>
          <a:p>
            <a:pPr lvl="1"/>
            <a:r>
              <a:rPr lang="en-US" sz="1800">
                <a:solidFill>
                  <a:schemeClr val="accent2"/>
                </a:solidFill>
              </a:rPr>
              <a:t>Some processors have an explicit interrupt-acknowledge control signal for this purpose.</a:t>
            </a:r>
          </a:p>
          <a:p>
            <a:pPr lvl="1"/>
            <a:r>
              <a:rPr lang="en-US" sz="1800">
                <a:solidFill>
                  <a:schemeClr val="accent2"/>
                </a:solidFill>
              </a:rPr>
              <a:t>In other cases, the data transfer that takes place between the device and the processor can be used to inform the device.</a:t>
            </a:r>
            <a:r>
              <a:rPr lang="en-US" sz="1800"/>
              <a:t> </a:t>
            </a:r>
            <a:r>
              <a:rPr lang="en-US"/>
              <a:t> </a:t>
            </a:r>
          </a:p>
        </p:txBody>
      </p:sp>
    </p:spTree>
    <p:extLst>
      <p:ext uri="{BB962C8B-B14F-4D97-AF65-F5344CB8AC3E}">
        <p14:creationId xmlns:p14="http://schemas.microsoft.com/office/powerpoint/2010/main" val="291208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304800"/>
          </a:xfrm>
        </p:spPr>
        <p:txBody>
          <a:bodyPr/>
          <a:lstStyle/>
          <a:p>
            <a:pPr eaLnBrk="1" hangingPunct="1"/>
            <a:r>
              <a:rPr lang="en-US"/>
              <a:t>Interrupts (contd..)</a:t>
            </a:r>
          </a:p>
        </p:txBody>
      </p:sp>
      <p:sp>
        <p:nvSpPr>
          <p:cNvPr id="377859" name="Rectangle 3"/>
          <p:cNvSpPr>
            <a:spLocks noGrp="1" noChangeArrowheads="1"/>
          </p:cNvSpPr>
          <p:nvPr>
            <p:ph idx="1"/>
          </p:nvPr>
        </p:nvSpPr>
        <p:spPr>
          <a:xfrm>
            <a:off x="228600" y="1143000"/>
            <a:ext cx="8534400" cy="4900613"/>
          </a:xfrm>
        </p:spPr>
        <p:txBody>
          <a:bodyPr rtlCol="0">
            <a:normAutofit fontScale="92500"/>
          </a:bodyPr>
          <a:lstStyle/>
          <a:p>
            <a:pPr marL="274320" indent="-274320" eaLnBrk="1" fontAlgn="auto" hangingPunct="1">
              <a:spcAft>
                <a:spcPts val="0"/>
              </a:spcAft>
              <a:buClr>
                <a:schemeClr val="accent3"/>
              </a:buClr>
              <a:buFont typeface="Wingdings 2"/>
              <a:buChar char=""/>
              <a:defRPr/>
            </a:pPr>
            <a:r>
              <a:rPr lang="en-US" sz="2000" dirty="0">
                <a:solidFill>
                  <a:schemeClr val="accent2"/>
                </a:solidFill>
                <a:latin typeface="Arial" pitchFamily="34" charset="0"/>
                <a:cs typeface="Arial" pitchFamily="34" charset="0"/>
              </a:rPr>
              <a:t>Interrupt-requests interrupt the execution of a program, and may alter the intended sequence of events:</a:t>
            </a:r>
            <a:endParaRPr lang="en-US" sz="2000" dirty="0">
              <a:latin typeface="Arial" pitchFamily="34" charset="0"/>
              <a:cs typeface="Arial" pitchFamily="34" charset="0"/>
            </a:endParaRPr>
          </a:p>
          <a:p>
            <a:pPr marL="640080" lvl="1" indent="-246888" eaLnBrk="1" fontAlgn="auto" hangingPunct="1">
              <a:spcAft>
                <a:spcPts val="0"/>
              </a:spcAft>
              <a:buFont typeface="Wingdings 2"/>
              <a:buChar char=""/>
              <a:defRPr/>
            </a:pPr>
            <a:r>
              <a:rPr lang="en-US" sz="2000" dirty="0">
                <a:latin typeface="Arial" pitchFamily="34" charset="0"/>
                <a:cs typeface="Arial" pitchFamily="34" charset="0"/>
              </a:rPr>
              <a:t>Sometimes such alterations may be undesirable, and must not be allowed.</a:t>
            </a:r>
          </a:p>
          <a:p>
            <a:pPr marL="640080" lvl="1" indent="-246888" eaLnBrk="1" fontAlgn="auto" hangingPunct="1">
              <a:spcAft>
                <a:spcPts val="0"/>
              </a:spcAft>
              <a:buFont typeface="Wingdings 2"/>
              <a:buChar char=""/>
              <a:defRPr/>
            </a:pPr>
            <a:r>
              <a:rPr lang="en-US" sz="2000" dirty="0">
                <a:latin typeface="Arial" pitchFamily="34" charset="0"/>
                <a:cs typeface="Arial" pitchFamily="34" charset="0"/>
              </a:rPr>
              <a:t>For example, the processor may not want to be interrupted by the same device while executing its interrupt-service routine. </a:t>
            </a:r>
          </a:p>
          <a:p>
            <a:pPr marL="274320" indent="-274320" eaLnBrk="1" fontAlgn="auto" hangingPunct="1">
              <a:spcAft>
                <a:spcPts val="0"/>
              </a:spcAft>
              <a:buClr>
                <a:schemeClr val="accent3"/>
              </a:buClr>
              <a:buFont typeface="Wingdings 2"/>
              <a:buChar char=""/>
              <a:defRPr/>
            </a:pPr>
            <a:r>
              <a:rPr lang="en-US" sz="2000" dirty="0">
                <a:solidFill>
                  <a:schemeClr val="accent2"/>
                </a:solidFill>
                <a:latin typeface="Arial" pitchFamily="34" charset="0"/>
                <a:cs typeface="Arial" pitchFamily="34" charset="0"/>
              </a:rPr>
              <a:t>Processors generally provide the ability to enable and disable such interruptions as desired.</a:t>
            </a:r>
          </a:p>
          <a:p>
            <a:pPr marL="274320" indent="-274320" eaLnBrk="1" fontAlgn="auto" hangingPunct="1">
              <a:spcAft>
                <a:spcPts val="0"/>
              </a:spcAft>
              <a:buClr>
                <a:schemeClr val="accent3"/>
              </a:buClr>
              <a:buFont typeface="Wingdings 2"/>
              <a:buChar char=""/>
              <a:defRPr/>
            </a:pPr>
            <a:r>
              <a:rPr lang="en-US" sz="2000" dirty="0">
                <a:latin typeface="Arial" pitchFamily="34" charset="0"/>
                <a:cs typeface="Arial" pitchFamily="34" charset="0"/>
              </a:rPr>
              <a:t>One simple way is to provide machine instructions such as </a:t>
            </a:r>
            <a:r>
              <a:rPr lang="en-US" sz="2000" dirty="0">
                <a:solidFill>
                  <a:srgbClr val="C00000"/>
                </a:solidFill>
                <a:latin typeface="Arial" pitchFamily="34" charset="0"/>
                <a:cs typeface="Arial" pitchFamily="34" charset="0"/>
              </a:rPr>
              <a:t>Interrupt-enable and Interrupt-disable</a:t>
            </a:r>
            <a:r>
              <a:rPr lang="en-US" sz="2000" dirty="0">
                <a:latin typeface="Arial" pitchFamily="34" charset="0"/>
                <a:cs typeface="Arial" pitchFamily="34" charset="0"/>
              </a:rPr>
              <a:t> for this purpose</a:t>
            </a:r>
            <a:r>
              <a:rPr lang="en-US" sz="2000" dirty="0">
                <a:solidFill>
                  <a:srgbClr val="CC3300"/>
                </a:solidFill>
                <a:latin typeface="Arial" pitchFamily="34" charset="0"/>
                <a:cs typeface="Arial" pitchFamily="34" charset="0"/>
              </a:rPr>
              <a:t>.</a:t>
            </a:r>
            <a:endParaRPr lang="en-US" sz="2000" dirty="0">
              <a:latin typeface="Arial" pitchFamily="34" charset="0"/>
              <a:cs typeface="Arial" pitchFamily="34" charset="0"/>
            </a:endParaRPr>
          </a:p>
          <a:p>
            <a:pPr marL="274320" indent="-274320" eaLnBrk="1" fontAlgn="auto" hangingPunct="1">
              <a:spcAft>
                <a:spcPts val="0"/>
              </a:spcAft>
              <a:buClr>
                <a:schemeClr val="accent3"/>
              </a:buClr>
              <a:buFont typeface="Wingdings 2"/>
              <a:buChar char=""/>
              <a:defRPr/>
            </a:pPr>
            <a:r>
              <a:rPr lang="en-US" sz="2000" dirty="0">
                <a:latin typeface="Arial" pitchFamily="34" charset="0"/>
                <a:cs typeface="Arial" pitchFamily="34" charset="0"/>
              </a:rPr>
              <a:t>To avoid interruption by the same device during the execution of an interrupt service routine:</a:t>
            </a:r>
          </a:p>
          <a:p>
            <a:pPr marL="640080" lvl="1" indent="-246888" eaLnBrk="1" fontAlgn="auto" hangingPunct="1">
              <a:spcAft>
                <a:spcPts val="0"/>
              </a:spcAft>
              <a:buFont typeface="Wingdings 2"/>
              <a:buChar char=""/>
              <a:defRPr/>
            </a:pPr>
            <a:r>
              <a:rPr lang="en-US" sz="2000" dirty="0">
                <a:solidFill>
                  <a:srgbClr val="C00000"/>
                </a:solidFill>
                <a:latin typeface="Arial" pitchFamily="34" charset="0"/>
                <a:cs typeface="Arial" pitchFamily="34" charset="0"/>
              </a:rPr>
              <a:t>First instruction of an interrupt service routine can be Interrupt-disable.</a:t>
            </a:r>
          </a:p>
          <a:p>
            <a:pPr marL="640080" lvl="1" indent="-246888" eaLnBrk="1" fontAlgn="auto" hangingPunct="1">
              <a:spcAft>
                <a:spcPts val="0"/>
              </a:spcAft>
              <a:buFont typeface="Wingdings 2"/>
              <a:buChar char=""/>
              <a:defRPr/>
            </a:pPr>
            <a:r>
              <a:rPr lang="en-US" sz="2000" dirty="0">
                <a:solidFill>
                  <a:srgbClr val="C00000"/>
                </a:solidFill>
                <a:latin typeface="Arial" pitchFamily="34" charset="0"/>
                <a:cs typeface="Arial" pitchFamily="34" charset="0"/>
              </a:rPr>
              <a:t>Last instruction of an interrupt service routine can be Interrupt-enable</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44326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&amp; Disabling Interrupt</a:t>
            </a:r>
          </a:p>
        </p:txBody>
      </p:sp>
      <p:sp>
        <p:nvSpPr>
          <p:cNvPr id="3" name="Content Placeholder 2"/>
          <p:cNvSpPr>
            <a:spLocks noGrp="1"/>
          </p:cNvSpPr>
          <p:nvPr>
            <p:ph idx="1"/>
          </p:nvPr>
        </p:nvSpPr>
        <p:spPr/>
        <p:txBody>
          <a:bodyPr/>
          <a:lstStyle/>
          <a:p>
            <a:r>
              <a:rPr lang="en-US" dirty="0"/>
              <a:t>Device activates interrupt signal line and waits with this</a:t>
            </a:r>
          </a:p>
          <a:p>
            <a:pPr marL="0" indent="0">
              <a:buNone/>
            </a:pPr>
            <a:r>
              <a:rPr lang="en-US" dirty="0"/>
              <a:t>signal activated until processors attends</a:t>
            </a:r>
          </a:p>
          <a:p>
            <a:r>
              <a:rPr lang="en-US" dirty="0"/>
              <a:t>The interrupt signal line is active during execution of ISR</a:t>
            </a:r>
          </a:p>
          <a:p>
            <a:pPr marL="0" indent="0">
              <a:buNone/>
            </a:pPr>
            <a:r>
              <a:rPr lang="en-US" dirty="0"/>
              <a:t>and till the device caused interrupt is serviced</a:t>
            </a:r>
          </a:p>
          <a:p>
            <a:r>
              <a:rPr lang="en-US" dirty="0"/>
              <a:t> Necessary to ensure that the active signal does not lead to</a:t>
            </a:r>
          </a:p>
          <a:p>
            <a:pPr marL="0" indent="0">
              <a:buNone/>
            </a:pPr>
            <a:r>
              <a:rPr lang="en-US" dirty="0"/>
              <a:t>successive interruptions (level-triggered input) causing the system to fall in infinite loop.</a:t>
            </a:r>
          </a:p>
          <a:p>
            <a:pPr marL="0" indent="0">
              <a:buNone/>
            </a:pPr>
            <a:r>
              <a:rPr lang="en-US" dirty="0"/>
              <a:t>   • What if the same device interrupts again, within an ISR ?</a:t>
            </a:r>
          </a:p>
          <a:p>
            <a:pPr marL="0" indent="0">
              <a:buNone/>
            </a:pPr>
            <a:r>
              <a:rPr lang="en-US" dirty="0"/>
              <a:t>• </a:t>
            </a:r>
            <a:r>
              <a:rPr lang="en-US" dirty="0">
                <a:solidFill>
                  <a:srgbClr val="FF0000"/>
                </a:solidFill>
              </a:rPr>
              <a:t>Three methods of Controlling Interrupts (single device)</a:t>
            </a:r>
          </a:p>
          <a:p>
            <a:pPr marL="0" indent="0">
              <a:buNone/>
            </a:pPr>
            <a:r>
              <a:rPr lang="en-US" dirty="0">
                <a:solidFill>
                  <a:srgbClr val="FF0000"/>
                </a:solidFill>
              </a:rPr>
              <a:t>– Ignoring interrupt</a:t>
            </a:r>
          </a:p>
          <a:p>
            <a:pPr marL="0" indent="0">
              <a:buNone/>
            </a:pPr>
            <a:r>
              <a:rPr lang="en-US" dirty="0">
                <a:solidFill>
                  <a:srgbClr val="FF0000"/>
                </a:solidFill>
              </a:rPr>
              <a:t>– Disabling interrupts</a:t>
            </a:r>
          </a:p>
          <a:p>
            <a:pPr marL="0" indent="0">
              <a:buNone/>
            </a:pPr>
            <a:r>
              <a:rPr lang="en-US" dirty="0">
                <a:solidFill>
                  <a:srgbClr val="FF0000"/>
                </a:solidFill>
              </a:rPr>
              <a:t>– Special Interrupt request line</a:t>
            </a:r>
          </a:p>
        </p:txBody>
      </p:sp>
      <p:sp>
        <p:nvSpPr>
          <p:cNvPr id="4" name="Slide Number Placeholder 3"/>
          <p:cNvSpPr>
            <a:spLocks noGrp="1"/>
          </p:cNvSpPr>
          <p:nvPr>
            <p:ph type="sldNum" sz="quarter" idx="11"/>
          </p:nvPr>
        </p:nvSpPr>
        <p:spPr/>
        <p:txBody>
          <a:bodyPr/>
          <a:lstStyle/>
          <a:p>
            <a:pPr>
              <a:defRPr/>
            </a:pPr>
            <a:fld id="{8B7DAF4A-A537-4964-9760-C1F73530472B}"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8B7DAF4A-A537-4964-9760-C1F73530472B}" type="slidenum">
              <a:rPr lang="en-US" smtClean="0"/>
              <a:pPr>
                <a:defRPr/>
              </a:pPr>
              <a:t>13</a:t>
            </a:fld>
            <a:endParaRPr lang="en-US" dirty="0"/>
          </a:p>
        </p:txBody>
      </p:sp>
      <p:sp>
        <p:nvSpPr>
          <p:cNvPr id="3" name="Content Placeholder 2"/>
          <p:cNvSpPr>
            <a:spLocks noGrp="1"/>
          </p:cNvSpPr>
          <p:nvPr>
            <p:ph idx="4294967295"/>
          </p:nvPr>
        </p:nvSpPr>
        <p:spPr>
          <a:xfrm>
            <a:off x="609600" y="228600"/>
            <a:ext cx="8534400" cy="6324600"/>
          </a:xfrm>
        </p:spPr>
        <p:txBody>
          <a:bodyPr/>
          <a:lstStyle/>
          <a:p>
            <a:r>
              <a:rPr lang="en-US" b="1" dirty="0">
                <a:solidFill>
                  <a:srgbClr val="FF0000"/>
                </a:solidFill>
              </a:rPr>
              <a:t>Ignoring Interrupts</a:t>
            </a:r>
          </a:p>
          <a:p>
            <a:pPr marL="0" indent="0">
              <a:buNone/>
            </a:pPr>
            <a:r>
              <a:rPr lang="en-US" dirty="0"/>
              <a:t>– </a:t>
            </a:r>
            <a:r>
              <a:rPr lang="en-US" b="1" dirty="0"/>
              <a:t>Processor hardware ignores the interrupt request line</a:t>
            </a:r>
          </a:p>
          <a:p>
            <a:pPr marL="0" indent="0">
              <a:buNone/>
            </a:pPr>
            <a:r>
              <a:rPr lang="en-US" b="1" dirty="0"/>
              <a:t>until the execution of the first instruction of the ISR</a:t>
            </a:r>
          </a:p>
          <a:p>
            <a:pPr marL="0" indent="0">
              <a:buNone/>
            </a:pPr>
            <a:r>
              <a:rPr lang="en-US" b="1" dirty="0"/>
              <a:t>completed</a:t>
            </a:r>
          </a:p>
          <a:p>
            <a:pPr marL="0" indent="0">
              <a:buNone/>
            </a:pPr>
            <a:r>
              <a:rPr lang="en-US" dirty="0"/>
              <a:t>– </a:t>
            </a:r>
            <a:r>
              <a:rPr lang="en-US" b="1" dirty="0"/>
              <a:t>Using an interrupt disable instruction after the first</a:t>
            </a:r>
          </a:p>
          <a:p>
            <a:pPr marL="0" indent="0">
              <a:buNone/>
            </a:pPr>
            <a:r>
              <a:rPr lang="en-US" b="1" dirty="0"/>
              <a:t>instruction of the ISR – no further interrupts</a:t>
            </a:r>
          </a:p>
          <a:p>
            <a:pPr marL="0" indent="0">
              <a:buNone/>
            </a:pPr>
            <a:r>
              <a:rPr lang="en-US" dirty="0"/>
              <a:t>– </a:t>
            </a:r>
            <a:r>
              <a:rPr lang="en-US" b="1" dirty="0"/>
              <a:t>A return from interrupt instruction is completed before</a:t>
            </a:r>
          </a:p>
          <a:p>
            <a:pPr marL="0" indent="0">
              <a:buNone/>
            </a:pPr>
            <a:r>
              <a:rPr lang="en-US" b="1" dirty="0"/>
              <a:t>further interruptions can occur</a:t>
            </a:r>
          </a:p>
          <a:p>
            <a:r>
              <a:rPr lang="en-US" b="1" dirty="0">
                <a:solidFill>
                  <a:srgbClr val="FF0000"/>
                </a:solidFill>
              </a:rPr>
              <a:t>Disabling Interrupts</a:t>
            </a:r>
          </a:p>
          <a:p>
            <a:pPr marL="0" indent="0">
              <a:buNone/>
            </a:pPr>
            <a:r>
              <a:rPr lang="en-US" dirty="0"/>
              <a:t>– </a:t>
            </a:r>
            <a:r>
              <a:rPr lang="en-US" b="1" dirty="0"/>
              <a:t>Processor automatically disables interrupts before starting the execution of the ISR</a:t>
            </a:r>
          </a:p>
          <a:p>
            <a:pPr marL="0" indent="0">
              <a:buNone/>
            </a:pPr>
            <a:r>
              <a:rPr lang="en-US" dirty="0"/>
              <a:t>– </a:t>
            </a:r>
            <a:r>
              <a:rPr lang="en-US" b="1" dirty="0"/>
              <a:t>The processor saves the contents of PC and PS (status register) before performing interrupt disabling.</a:t>
            </a:r>
          </a:p>
          <a:p>
            <a:pPr marL="0" indent="0">
              <a:buNone/>
            </a:pPr>
            <a:r>
              <a:rPr lang="en-US" dirty="0"/>
              <a:t>– </a:t>
            </a:r>
            <a:r>
              <a:rPr lang="en-US" b="1" dirty="0"/>
              <a:t>The interrupt-enable is set to 0 – no further interrupts allowed</a:t>
            </a:r>
          </a:p>
          <a:p>
            <a:pPr marL="0" indent="0">
              <a:buNone/>
            </a:pPr>
            <a:r>
              <a:rPr lang="en-US" dirty="0"/>
              <a:t>– </a:t>
            </a:r>
            <a:r>
              <a:rPr lang="en-US" b="1" dirty="0"/>
              <a:t>When return from interrupt instruction is executed the</a:t>
            </a:r>
          </a:p>
          <a:p>
            <a:pPr marL="0" indent="0">
              <a:buNone/>
            </a:pPr>
            <a:r>
              <a:rPr lang="en-US" b="1" dirty="0"/>
              <a:t>contents of the PS are restored from the stack, and the</a:t>
            </a:r>
          </a:p>
          <a:p>
            <a:pPr marL="0" indent="0">
              <a:buNone/>
            </a:pPr>
            <a:r>
              <a:rPr lang="en-US" b="1" dirty="0"/>
              <a:t>interrupt enable is set to 1</a:t>
            </a:r>
            <a:endParaRPr lang="en-US" dirty="0"/>
          </a:p>
        </p:txBody>
      </p:sp>
    </p:spTree>
    <p:extLst>
      <p:ext uri="{BB962C8B-B14F-4D97-AF65-F5344CB8AC3E}">
        <p14:creationId xmlns:p14="http://schemas.microsoft.com/office/powerpoint/2010/main" val="11283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and Disabling Interrupts</a:t>
            </a:r>
          </a:p>
        </p:txBody>
      </p:sp>
      <p:sp>
        <p:nvSpPr>
          <p:cNvPr id="3" name="Slide Number Placeholder 2"/>
          <p:cNvSpPr>
            <a:spLocks noGrp="1"/>
          </p:cNvSpPr>
          <p:nvPr>
            <p:ph type="sldNum" sz="quarter" idx="11"/>
          </p:nvPr>
        </p:nvSpPr>
        <p:spPr/>
        <p:txBody>
          <a:bodyPr/>
          <a:lstStyle/>
          <a:p>
            <a:pPr>
              <a:defRPr/>
            </a:pPr>
            <a:fld id="{A6E6CD6A-821E-4109-892A-804BEFA6C0E9}" type="slidenum">
              <a:rPr lang="en-US" smtClean="0"/>
              <a:pPr>
                <a:defRPr/>
              </a:pPr>
              <a:t>14</a:t>
            </a:fld>
            <a:endParaRPr lang="en-US" dirty="0"/>
          </a:p>
        </p:txBody>
      </p:sp>
      <p:sp>
        <p:nvSpPr>
          <p:cNvPr id="4" name="Rectangle 3"/>
          <p:cNvSpPr/>
          <p:nvPr/>
        </p:nvSpPr>
        <p:spPr>
          <a:xfrm>
            <a:off x="838200" y="1720840"/>
            <a:ext cx="7086600" cy="2308324"/>
          </a:xfrm>
          <a:prstGeom prst="rect">
            <a:avLst/>
          </a:prstGeom>
        </p:spPr>
        <p:txBody>
          <a:bodyPr wrap="square">
            <a:spAutoFit/>
          </a:bodyPr>
          <a:lstStyle/>
          <a:p>
            <a:r>
              <a:rPr lang="en-US" b="1" dirty="0">
                <a:solidFill>
                  <a:srgbClr val="FF0000"/>
                </a:solidFill>
              </a:rPr>
              <a:t>Special Interrupt line</a:t>
            </a:r>
          </a:p>
          <a:p>
            <a:r>
              <a:rPr lang="en-US" dirty="0"/>
              <a:t>– </a:t>
            </a:r>
            <a:r>
              <a:rPr lang="en-US" b="1" dirty="0"/>
              <a:t>Special interrupt request line for which the interrupt</a:t>
            </a:r>
          </a:p>
          <a:p>
            <a:r>
              <a:rPr lang="en-US" b="1" dirty="0"/>
              <a:t>handling circuit responds only to the leading edge of</a:t>
            </a:r>
          </a:p>
          <a:p>
            <a:r>
              <a:rPr lang="en-US" b="1" dirty="0"/>
              <a:t>the signal</a:t>
            </a:r>
          </a:p>
          <a:p>
            <a:r>
              <a:rPr lang="en-US" dirty="0"/>
              <a:t>– </a:t>
            </a:r>
            <a:r>
              <a:rPr lang="en-US" b="1" dirty="0"/>
              <a:t>Edge –triggered</a:t>
            </a:r>
          </a:p>
          <a:p>
            <a:r>
              <a:rPr lang="en-US" dirty="0"/>
              <a:t>– </a:t>
            </a:r>
            <a:r>
              <a:rPr lang="en-US" b="1" dirty="0"/>
              <a:t>Processor receives only one request regardless of</a:t>
            </a:r>
          </a:p>
          <a:p>
            <a:r>
              <a:rPr lang="en-US" b="1" dirty="0"/>
              <a:t>how long the line is activated</a:t>
            </a:r>
          </a:p>
          <a:p>
            <a:r>
              <a:rPr lang="en-US" dirty="0"/>
              <a:t>– </a:t>
            </a:r>
            <a:r>
              <a:rPr lang="en-US" b="1" dirty="0"/>
              <a:t>No separate interrupt disabling instructions</a:t>
            </a:r>
            <a:endParaRPr lang="en-US" dirty="0"/>
          </a:p>
        </p:txBody>
      </p:sp>
    </p:spTree>
    <p:extLst>
      <p:ext uri="{BB962C8B-B14F-4D97-AF65-F5344CB8AC3E}">
        <p14:creationId xmlns:p14="http://schemas.microsoft.com/office/powerpoint/2010/main" val="217467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315200" cy="914400"/>
          </a:xfrm>
        </p:spPr>
        <p:txBody>
          <a:bodyPr/>
          <a:lstStyle/>
          <a:p>
            <a:r>
              <a:rPr lang="en-US" b="1" dirty="0"/>
              <a:t>The sequence of events involved in handling an interrupt request from a single device.</a:t>
            </a:r>
            <a:endParaRPr lang="en-US" dirty="0"/>
          </a:p>
        </p:txBody>
      </p:sp>
      <p:sp>
        <p:nvSpPr>
          <p:cNvPr id="3" name="Content Placeholder 2"/>
          <p:cNvSpPr>
            <a:spLocks noGrp="1"/>
          </p:cNvSpPr>
          <p:nvPr>
            <p:ph idx="1"/>
          </p:nvPr>
        </p:nvSpPr>
        <p:spPr/>
        <p:txBody>
          <a:bodyPr/>
          <a:lstStyle/>
          <a:p>
            <a:r>
              <a:rPr lang="en-US" dirty="0"/>
              <a:t>Assuming that interrupts are enabled, following is a typical scenario</a:t>
            </a:r>
          </a:p>
          <a:p>
            <a:pPr>
              <a:buFont typeface="Arial" pitchFamily="34" charset="0"/>
              <a:buChar char="•"/>
            </a:pPr>
            <a:r>
              <a:rPr lang="en-US" dirty="0"/>
              <a:t>The device raises an interrupt request</a:t>
            </a:r>
          </a:p>
          <a:p>
            <a:pPr>
              <a:buFont typeface="Arial" pitchFamily="34" charset="0"/>
              <a:buChar char="•"/>
            </a:pPr>
            <a:r>
              <a:rPr lang="en-US" dirty="0"/>
              <a:t>The processor interrupts the program currently executed</a:t>
            </a:r>
          </a:p>
          <a:p>
            <a:pPr>
              <a:buFont typeface="Arial" pitchFamily="34" charset="0"/>
              <a:buChar char="•"/>
            </a:pPr>
            <a:r>
              <a:rPr lang="en-US" dirty="0"/>
              <a:t>Interrupts are disabled by changing the control bits in the PS(Except in the case of edge triggered interrupts)</a:t>
            </a:r>
          </a:p>
          <a:p>
            <a:pPr>
              <a:buFont typeface="Arial" pitchFamily="34" charset="0"/>
              <a:buChar char="•"/>
            </a:pPr>
            <a:r>
              <a:rPr lang="en-US" dirty="0"/>
              <a:t>The device is informed that its request has been recognized and in response it deactivates the interrupt request signal.</a:t>
            </a:r>
          </a:p>
          <a:p>
            <a:pPr>
              <a:buFont typeface="Arial" pitchFamily="34" charset="0"/>
              <a:buChar char="•"/>
            </a:pPr>
            <a:r>
              <a:rPr lang="en-US" dirty="0"/>
              <a:t>The action requested by the interrupt is performed by the </a:t>
            </a:r>
            <a:r>
              <a:rPr lang="en-US" dirty="0" err="1"/>
              <a:t>isr</a:t>
            </a:r>
            <a:r>
              <a:rPr lang="en-US" dirty="0"/>
              <a:t>.</a:t>
            </a:r>
          </a:p>
          <a:p>
            <a:pPr>
              <a:buFont typeface="Arial" pitchFamily="34" charset="0"/>
              <a:buChar char="•"/>
            </a:pPr>
            <a:r>
              <a:rPr lang="en-US" dirty="0"/>
              <a:t>Interrupts are enabled and execution of the interrupted program is resumed</a:t>
            </a:r>
          </a:p>
        </p:txBody>
      </p:sp>
      <p:sp>
        <p:nvSpPr>
          <p:cNvPr id="4" name="Slide Number Placeholder 3"/>
          <p:cNvSpPr>
            <a:spLocks noGrp="1"/>
          </p:cNvSpPr>
          <p:nvPr>
            <p:ph type="sldNum" sz="quarter" idx="11"/>
          </p:nvPr>
        </p:nvSpPr>
        <p:spPr/>
        <p:txBody>
          <a:bodyPr/>
          <a:lstStyle/>
          <a:p>
            <a:pPr>
              <a:defRPr/>
            </a:pPr>
            <a:fld id="{8B7DAF4A-A537-4964-9760-C1F73530472B}"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228600"/>
            <a:ext cx="8229600" cy="1143000"/>
          </a:xfrm>
        </p:spPr>
        <p:txBody>
          <a:bodyPr/>
          <a:lstStyle/>
          <a:p>
            <a:r>
              <a:rPr lang="en-US" dirty="0"/>
              <a:t>	Interrupts: Handling Multiple Devices</a:t>
            </a:r>
          </a:p>
        </p:txBody>
      </p:sp>
      <p:sp>
        <p:nvSpPr>
          <p:cNvPr id="378883" name="Rectangle 3"/>
          <p:cNvSpPr>
            <a:spLocks noGrp="1" noChangeArrowheads="1"/>
          </p:cNvSpPr>
          <p:nvPr>
            <p:ph type="body" idx="1"/>
          </p:nvPr>
        </p:nvSpPr>
        <p:spPr>
          <a:xfrm>
            <a:off x="685800" y="1576388"/>
            <a:ext cx="7772400" cy="4900612"/>
          </a:xfrm>
        </p:spPr>
        <p:txBody>
          <a:bodyPr>
            <a:normAutofit/>
          </a:bodyPr>
          <a:lstStyle/>
          <a:p>
            <a:pPr marL="274320" indent="-274320" fontAlgn="auto">
              <a:spcAft>
                <a:spcPts val="0"/>
              </a:spcAft>
              <a:buClr>
                <a:schemeClr val="accent3"/>
              </a:buClr>
              <a:buFont typeface="Wingdings 2"/>
              <a:buChar char=""/>
              <a:defRPr/>
            </a:pPr>
            <a:r>
              <a:rPr lang="en-US" dirty="0"/>
              <a:t>Multiple I/O devices may be connected to the processor and the memory via a bus. Some or all of these devices may be capable of generating interrupt requests. </a:t>
            </a:r>
          </a:p>
          <a:p>
            <a:pPr marL="640080" lvl="1" indent="-246888" fontAlgn="auto">
              <a:spcAft>
                <a:spcPts val="0"/>
              </a:spcAft>
              <a:buFont typeface="Wingdings 2"/>
              <a:buChar char=""/>
              <a:defRPr/>
            </a:pPr>
            <a:r>
              <a:rPr lang="en-US" sz="1800" dirty="0"/>
              <a:t>Each device operates independently, and hence no definite order can be imposed on how the devices generate interrupt requests?</a:t>
            </a:r>
          </a:p>
          <a:p>
            <a:pPr marL="274320" indent="-274320" fontAlgn="auto">
              <a:spcAft>
                <a:spcPts val="0"/>
              </a:spcAft>
              <a:buClr>
                <a:schemeClr val="accent3"/>
              </a:buClr>
              <a:buFont typeface="Wingdings 2"/>
              <a:buChar char=""/>
              <a:defRPr/>
            </a:pPr>
            <a:r>
              <a:rPr lang="en-US" dirty="0">
                <a:solidFill>
                  <a:schemeClr val="accent2"/>
                </a:solidFill>
              </a:rPr>
              <a:t>How does the processor know which device has generated an interrupt?</a:t>
            </a:r>
          </a:p>
          <a:p>
            <a:pPr marL="274320" indent="-274320" fontAlgn="auto">
              <a:spcAft>
                <a:spcPts val="0"/>
              </a:spcAft>
              <a:buClr>
                <a:schemeClr val="accent3"/>
              </a:buClr>
              <a:buFont typeface="Wingdings 2"/>
              <a:buChar char=""/>
              <a:defRPr/>
            </a:pPr>
            <a:r>
              <a:rPr lang="en-US" dirty="0">
                <a:solidFill>
                  <a:schemeClr val="accent2"/>
                </a:solidFill>
              </a:rPr>
              <a:t>How does the processor know which interrupt service routine needs to be executed? </a:t>
            </a:r>
          </a:p>
          <a:p>
            <a:pPr marL="274320" indent="-274320" fontAlgn="auto">
              <a:spcAft>
                <a:spcPts val="0"/>
              </a:spcAft>
              <a:buClr>
                <a:schemeClr val="accent3"/>
              </a:buClr>
              <a:buFont typeface="Wingdings 2"/>
              <a:buChar char=""/>
              <a:defRPr/>
            </a:pPr>
            <a:r>
              <a:rPr lang="en-US" dirty="0">
                <a:solidFill>
                  <a:schemeClr val="accent2"/>
                </a:solidFill>
              </a:rPr>
              <a:t>When the processor is executing an interrupt service routine for one device, can other device interrupt the processor?</a:t>
            </a:r>
          </a:p>
          <a:p>
            <a:pPr marL="274320" indent="-274320" fontAlgn="auto">
              <a:spcAft>
                <a:spcPts val="0"/>
              </a:spcAft>
              <a:buClr>
                <a:schemeClr val="accent3"/>
              </a:buClr>
              <a:buFont typeface="Wingdings 2"/>
              <a:buChar char=""/>
              <a:defRPr/>
            </a:pPr>
            <a:r>
              <a:rPr lang="en-US" dirty="0">
                <a:solidFill>
                  <a:schemeClr val="accent2"/>
                </a:solidFill>
              </a:rPr>
              <a:t>If two interrupt-requests are received simultaneously, then how to break the tie?</a:t>
            </a:r>
            <a:endParaRPr lang="en-US" sz="1800" dirty="0">
              <a:solidFill>
                <a:schemeClr val="accent2"/>
              </a:solidFill>
            </a:endParaRPr>
          </a:p>
        </p:txBody>
      </p:sp>
    </p:spTree>
    <p:extLst>
      <p:ext uri="{BB962C8B-B14F-4D97-AF65-F5344CB8AC3E}">
        <p14:creationId xmlns:p14="http://schemas.microsoft.com/office/powerpoint/2010/main" val="343256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Multiple Devices</a:t>
            </a:r>
          </a:p>
        </p:txBody>
      </p:sp>
      <p:sp>
        <p:nvSpPr>
          <p:cNvPr id="3" name="Content Placeholder 2"/>
          <p:cNvSpPr>
            <a:spLocks noGrp="1"/>
          </p:cNvSpPr>
          <p:nvPr>
            <p:ph idx="1"/>
          </p:nvPr>
        </p:nvSpPr>
        <p:spPr/>
        <p:txBody>
          <a:bodyPr/>
          <a:lstStyle/>
          <a:p>
            <a:pPr>
              <a:buFont typeface="Arial" pitchFamily="34" charset="0"/>
              <a:buChar char="•"/>
            </a:pPr>
            <a:r>
              <a:rPr lang="en-US" dirty="0"/>
              <a:t>Multiple devices can initiate interrupts</a:t>
            </a:r>
          </a:p>
          <a:p>
            <a:pPr marL="0" indent="0">
              <a:buNone/>
            </a:pPr>
            <a:endParaRPr lang="en-US" dirty="0"/>
          </a:p>
          <a:p>
            <a:pPr marL="0" indent="0">
              <a:buNone/>
            </a:pPr>
            <a:r>
              <a:rPr lang="en-US" dirty="0"/>
              <a:t>• They uses the common interrupt request line</a:t>
            </a:r>
          </a:p>
          <a:p>
            <a:pPr marL="0" indent="0">
              <a:buNone/>
            </a:pPr>
            <a:endParaRPr lang="en-US" dirty="0"/>
          </a:p>
          <a:p>
            <a:pPr marL="0" indent="0">
              <a:buNone/>
            </a:pPr>
            <a:r>
              <a:rPr lang="en-US" dirty="0"/>
              <a:t>• Techniques are</a:t>
            </a:r>
          </a:p>
          <a:p>
            <a:pPr marL="0" indent="0">
              <a:buNone/>
            </a:pPr>
            <a:r>
              <a:rPr lang="en-US" dirty="0">
                <a:solidFill>
                  <a:srgbClr val="FF0000"/>
                </a:solidFill>
              </a:rPr>
              <a:t>– Polling</a:t>
            </a:r>
          </a:p>
          <a:p>
            <a:pPr marL="0" indent="0">
              <a:buNone/>
            </a:pPr>
            <a:r>
              <a:rPr lang="en-US" dirty="0">
                <a:solidFill>
                  <a:srgbClr val="FF0000"/>
                </a:solidFill>
              </a:rPr>
              <a:t>– Vectored Interrupts</a:t>
            </a:r>
          </a:p>
          <a:p>
            <a:pPr marL="0" indent="0">
              <a:buNone/>
            </a:pPr>
            <a:r>
              <a:rPr lang="en-US" dirty="0">
                <a:solidFill>
                  <a:srgbClr val="FF0000"/>
                </a:solidFill>
              </a:rPr>
              <a:t>– Interrupt Nesting</a:t>
            </a:r>
          </a:p>
          <a:p>
            <a:pPr marL="0" indent="0">
              <a:buNone/>
            </a:pPr>
            <a:r>
              <a:rPr lang="en-US" dirty="0">
                <a:solidFill>
                  <a:srgbClr val="FF0000"/>
                </a:solidFill>
              </a:rPr>
              <a:t>– Daisy Chaining</a:t>
            </a:r>
          </a:p>
        </p:txBody>
      </p:sp>
      <p:sp>
        <p:nvSpPr>
          <p:cNvPr id="4" name="Slide Number Placeholder 3"/>
          <p:cNvSpPr>
            <a:spLocks noGrp="1"/>
          </p:cNvSpPr>
          <p:nvPr>
            <p:ph type="sldNum" sz="quarter" idx="11"/>
          </p:nvPr>
        </p:nvSpPr>
        <p:spPr/>
        <p:txBody>
          <a:bodyPr/>
          <a:lstStyle/>
          <a:p>
            <a:pPr>
              <a:defRPr/>
            </a:pPr>
            <a:fld id="{8B7DAF4A-A537-4964-9760-C1F73530472B}" type="slidenum">
              <a:rPr lang="en-US" smtClean="0"/>
              <a:pPr>
                <a:defRPr/>
              </a:pPr>
              <a:t>17</a:t>
            </a:fld>
            <a:endParaRPr lang="en-US" dirty="0"/>
          </a:p>
        </p:txBody>
      </p:sp>
    </p:spTree>
    <p:extLst>
      <p:ext uri="{BB962C8B-B14F-4D97-AF65-F5344CB8AC3E}">
        <p14:creationId xmlns:p14="http://schemas.microsoft.com/office/powerpoint/2010/main" val="173827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dirty="0"/>
              <a:t>Polling Scheme</a:t>
            </a:r>
          </a:p>
        </p:txBody>
      </p:sp>
      <p:sp>
        <p:nvSpPr>
          <p:cNvPr id="379907" name="Rectangle 3"/>
          <p:cNvSpPr>
            <a:spLocks noGrp="1" noChangeArrowheads="1"/>
          </p:cNvSpPr>
          <p:nvPr>
            <p:ph type="body"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dirty="0">
                <a:solidFill>
                  <a:schemeClr val="accent2"/>
                </a:solidFill>
              </a:rPr>
              <a:t>Consider a simple arrangement where all devices send their interrupt-requests over a single control line in the bus.</a:t>
            </a:r>
          </a:p>
          <a:p>
            <a:pPr marL="274320" indent="-274320" fontAlgn="auto">
              <a:spcAft>
                <a:spcPts val="0"/>
              </a:spcAft>
              <a:buClr>
                <a:schemeClr val="accent3"/>
              </a:buClr>
              <a:buFont typeface="Wingdings 2"/>
              <a:buChar char=""/>
              <a:defRPr/>
            </a:pPr>
            <a:r>
              <a:rPr lang="en-US" dirty="0"/>
              <a:t>When the processor receives an interrupt request over this control line, </a:t>
            </a:r>
            <a:r>
              <a:rPr lang="en-US" dirty="0">
                <a:solidFill>
                  <a:schemeClr val="accent2"/>
                </a:solidFill>
              </a:rPr>
              <a:t>how does it know which device is requesting an interrupt?</a:t>
            </a:r>
          </a:p>
          <a:p>
            <a:pPr marL="274320" indent="-274320" fontAlgn="auto">
              <a:spcAft>
                <a:spcPts val="0"/>
              </a:spcAft>
              <a:buClr>
                <a:schemeClr val="accent3"/>
              </a:buClr>
              <a:buFont typeface="Wingdings 2"/>
              <a:buChar char=""/>
              <a:defRPr/>
            </a:pPr>
            <a:r>
              <a:rPr lang="en-US" dirty="0">
                <a:solidFill>
                  <a:srgbClr val="C00000"/>
                </a:solidFill>
              </a:rPr>
              <a:t>Polling Scheme</a:t>
            </a:r>
            <a:r>
              <a:rPr lang="en-US" dirty="0">
                <a:solidFill>
                  <a:schemeClr val="accent2"/>
                </a:solidFill>
              </a:rPr>
              <a:t>(The simplest way to identify the interrupting device is to have the ISR routine poll all I/O Devices connected to bus)</a:t>
            </a:r>
          </a:p>
          <a:p>
            <a:pPr marL="274320" indent="-274320" fontAlgn="auto">
              <a:spcAft>
                <a:spcPts val="0"/>
              </a:spcAft>
              <a:buClr>
                <a:schemeClr val="accent3"/>
              </a:buClr>
              <a:buFont typeface="Wingdings 2"/>
              <a:buChar char=""/>
              <a:defRPr/>
            </a:pPr>
            <a:r>
              <a:rPr lang="en-US" dirty="0">
                <a:solidFill>
                  <a:schemeClr val="accent2"/>
                </a:solidFill>
              </a:rPr>
              <a:t>•</a:t>
            </a:r>
            <a:r>
              <a:rPr lang="en-US" dirty="0"/>
              <a:t>The IRQ (interrupt request) bit in the status register is</a:t>
            </a:r>
          </a:p>
          <a:p>
            <a:pPr marL="274320" indent="-274320" fontAlgn="auto">
              <a:spcAft>
                <a:spcPts val="0"/>
              </a:spcAft>
              <a:buClr>
                <a:schemeClr val="accent3"/>
              </a:buClr>
              <a:buFont typeface="Wingdings 2"/>
              <a:buChar char=""/>
              <a:defRPr/>
            </a:pPr>
            <a:r>
              <a:rPr lang="en-US" dirty="0"/>
              <a:t>set when a device is requesting an interrupt.</a:t>
            </a:r>
          </a:p>
          <a:p>
            <a:pPr marL="274320" indent="-274320" fontAlgn="auto">
              <a:spcAft>
                <a:spcPts val="0"/>
              </a:spcAft>
              <a:buClr>
                <a:schemeClr val="accent3"/>
              </a:buClr>
              <a:buFont typeface="Wingdings 2"/>
              <a:buChar char=""/>
              <a:defRPr/>
            </a:pPr>
            <a:r>
              <a:rPr lang="en-US" dirty="0"/>
              <a:t>• The Interrupt service routine polls the I/O devices</a:t>
            </a:r>
          </a:p>
          <a:p>
            <a:pPr marL="274320" indent="-274320" fontAlgn="auto">
              <a:spcAft>
                <a:spcPts val="0"/>
              </a:spcAft>
              <a:buClr>
                <a:schemeClr val="accent3"/>
              </a:buClr>
              <a:buFont typeface="Wingdings 2"/>
              <a:buChar char=""/>
              <a:defRPr/>
            </a:pPr>
            <a:r>
              <a:rPr lang="en-US" dirty="0"/>
              <a:t>connected to the bus.</a:t>
            </a:r>
          </a:p>
          <a:p>
            <a:pPr marL="274320" indent="-274320" fontAlgn="auto">
              <a:spcAft>
                <a:spcPts val="0"/>
              </a:spcAft>
              <a:buClr>
                <a:schemeClr val="accent3"/>
              </a:buClr>
              <a:buFont typeface="Wingdings 2"/>
              <a:buChar char=""/>
              <a:defRPr/>
            </a:pPr>
            <a:r>
              <a:rPr lang="en-US" dirty="0"/>
              <a:t>• The first device encountered with the IRQ bit set is</a:t>
            </a:r>
          </a:p>
          <a:p>
            <a:pPr marL="274320" indent="-274320" fontAlgn="auto">
              <a:spcAft>
                <a:spcPts val="0"/>
              </a:spcAft>
              <a:buClr>
                <a:schemeClr val="accent3"/>
              </a:buClr>
              <a:buFont typeface="Wingdings 2"/>
              <a:buChar char=""/>
              <a:defRPr/>
            </a:pPr>
            <a:r>
              <a:rPr lang="en-US" dirty="0"/>
              <a:t>serviced and the subroutine is invoked.</a:t>
            </a:r>
          </a:p>
          <a:p>
            <a:pPr marL="274320" indent="-274320" fontAlgn="auto">
              <a:spcAft>
                <a:spcPts val="0"/>
              </a:spcAft>
              <a:buClr>
                <a:schemeClr val="accent3"/>
              </a:buClr>
              <a:buFont typeface="Wingdings 2"/>
              <a:buChar char=""/>
              <a:defRPr/>
            </a:pPr>
            <a:r>
              <a:rPr lang="en-US" dirty="0"/>
              <a:t>• Easy to implement, but too much time spent on</a:t>
            </a:r>
          </a:p>
          <a:p>
            <a:pPr marL="274320" indent="-274320" fontAlgn="auto">
              <a:spcAft>
                <a:spcPts val="0"/>
              </a:spcAft>
              <a:buClr>
                <a:schemeClr val="accent3"/>
              </a:buClr>
              <a:buFont typeface="Wingdings 2"/>
              <a:buChar char=""/>
              <a:defRPr/>
            </a:pPr>
            <a:r>
              <a:rPr lang="en-US" dirty="0"/>
              <a:t>checking the IRQ bits of all devices, though some</a:t>
            </a:r>
          </a:p>
          <a:p>
            <a:pPr marL="274320" indent="-274320" fontAlgn="auto">
              <a:spcAft>
                <a:spcPts val="0"/>
              </a:spcAft>
              <a:buClr>
                <a:schemeClr val="accent3"/>
              </a:buClr>
              <a:buFont typeface="Wingdings 2"/>
              <a:buChar char=""/>
              <a:defRPr/>
            </a:pPr>
            <a:r>
              <a:rPr lang="en-US" dirty="0"/>
              <a:t>devices may not be requesting service.</a:t>
            </a:r>
          </a:p>
        </p:txBody>
      </p:sp>
    </p:spTree>
    <p:extLst>
      <p:ext uri="{BB962C8B-B14F-4D97-AF65-F5344CB8AC3E}">
        <p14:creationId xmlns:p14="http://schemas.microsoft.com/office/powerpoint/2010/main" val="14777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dirty="0"/>
              <a:t>Vectored Interrupts (contd..)</a:t>
            </a:r>
          </a:p>
        </p:txBody>
      </p:sp>
      <p:sp>
        <p:nvSpPr>
          <p:cNvPr id="48130" name="Rectangle 3"/>
          <p:cNvSpPr>
            <a:spLocks noGrp="1" noChangeArrowheads="1"/>
          </p:cNvSpPr>
          <p:nvPr>
            <p:ph type="body" idx="1"/>
          </p:nvPr>
        </p:nvSpPr>
        <p:spPr/>
        <p:txBody>
          <a:bodyPr/>
          <a:lstStyle/>
          <a:p>
            <a:r>
              <a:rPr lang="en-US" dirty="0">
                <a:solidFill>
                  <a:schemeClr val="accent2"/>
                </a:solidFill>
              </a:rPr>
              <a:t>The device requesting an interrupt may identify itself directly to the processor. </a:t>
            </a:r>
          </a:p>
          <a:p>
            <a:pPr lvl="1"/>
            <a:r>
              <a:rPr lang="en-US" sz="1800" dirty="0"/>
              <a:t>Device can do so by sending a special code (4 to 8 bits) the processor over the bus. </a:t>
            </a:r>
          </a:p>
          <a:p>
            <a:pPr lvl="1"/>
            <a:r>
              <a:rPr lang="en-US" sz="1800" dirty="0"/>
              <a:t>Code supplied by the device may represent a part of the starting address of the interrupt-service routine. </a:t>
            </a:r>
          </a:p>
          <a:p>
            <a:pPr lvl="1"/>
            <a:r>
              <a:rPr lang="en-US" sz="1800" dirty="0"/>
              <a:t>The remainder of the starting address is obtained by the processor based on other information such as the range of memory addresses where interrupt service routines are located.</a:t>
            </a:r>
          </a:p>
          <a:p>
            <a:r>
              <a:rPr lang="en-US" dirty="0">
                <a:solidFill>
                  <a:schemeClr val="accent2"/>
                </a:solidFill>
              </a:rPr>
              <a:t>Usually the location pointed to by the interrupting device is used to store the starting address of the interrupt-service routine.</a:t>
            </a:r>
          </a:p>
          <a:p>
            <a:r>
              <a:rPr lang="en-US" sz="1800" dirty="0">
                <a:solidFill>
                  <a:schemeClr val="accent2"/>
                </a:solidFill>
              </a:rPr>
              <a:t>The processor reads this address called </a:t>
            </a:r>
            <a:r>
              <a:rPr lang="en-US" sz="1800" dirty="0">
                <a:solidFill>
                  <a:srgbClr val="FF0000"/>
                </a:solidFill>
              </a:rPr>
              <a:t>interrupt vector and loads into the PC, so it branches to that ISR</a:t>
            </a:r>
          </a:p>
          <a:p>
            <a:pPr marL="457200" lvl="1" indent="0">
              <a:buNone/>
            </a:pPr>
            <a:endParaRPr lang="en-US" dirty="0"/>
          </a:p>
        </p:txBody>
      </p:sp>
    </p:spTree>
    <p:extLst>
      <p:ext uri="{BB962C8B-B14F-4D97-AF65-F5344CB8AC3E}">
        <p14:creationId xmlns:p14="http://schemas.microsoft.com/office/powerpoint/2010/main" val="350380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228600" y="304800"/>
            <a:ext cx="8305800" cy="685800"/>
          </a:xfrm>
        </p:spPr>
        <p:txBody>
          <a:bodyPr/>
          <a:lstStyle/>
          <a:p>
            <a:pPr fontAlgn="auto">
              <a:spcAft>
                <a:spcPts val="0"/>
              </a:spcAft>
              <a:defRPr/>
            </a:pPr>
            <a:r>
              <a:rPr lang="en-US" dirty="0"/>
              <a:t>	Accessing I/O devices/Interfacing I/O</a:t>
            </a:r>
          </a:p>
        </p:txBody>
      </p:sp>
      <p:grpSp>
        <p:nvGrpSpPr>
          <p:cNvPr id="16386" name="Group 30"/>
          <p:cNvGrpSpPr>
            <a:grpSpLocks/>
          </p:cNvGrpSpPr>
          <p:nvPr/>
        </p:nvGrpSpPr>
        <p:grpSpPr bwMode="auto">
          <a:xfrm>
            <a:off x="1236663" y="2001838"/>
            <a:ext cx="6481762" cy="2552700"/>
            <a:chOff x="779" y="1000"/>
            <a:chExt cx="4083" cy="1608"/>
          </a:xfrm>
        </p:grpSpPr>
        <p:sp>
          <p:nvSpPr>
            <p:cNvPr id="16388" name="Line 4"/>
            <p:cNvSpPr>
              <a:spLocks noChangeShapeType="1"/>
            </p:cNvSpPr>
            <p:nvPr/>
          </p:nvSpPr>
          <p:spPr bwMode="auto">
            <a:xfrm flipH="1">
              <a:off x="932" y="1801"/>
              <a:ext cx="393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389" name="Line 5"/>
            <p:cNvSpPr>
              <a:spLocks noChangeShapeType="1"/>
            </p:cNvSpPr>
            <p:nvPr/>
          </p:nvSpPr>
          <p:spPr bwMode="auto">
            <a:xfrm flipV="1">
              <a:off x="3772" y="1584"/>
              <a:ext cx="1" cy="213"/>
            </a:xfrm>
            <a:prstGeom prst="line">
              <a:avLst/>
            </a:prstGeom>
            <a:noFill/>
            <a:ln w="23876">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390" name="Line 6"/>
            <p:cNvSpPr>
              <a:spLocks noChangeShapeType="1"/>
            </p:cNvSpPr>
            <p:nvPr/>
          </p:nvSpPr>
          <p:spPr bwMode="auto">
            <a:xfrm flipV="1">
              <a:off x="4171" y="1801"/>
              <a:ext cx="1" cy="213"/>
            </a:xfrm>
            <a:prstGeom prst="line">
              <a:avLst/>
            </a:prstGeom>
            <a:noFill/>
            <a:ln w="23876">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391" name="Line 7"/>
            <p:cNvSpPr>
              <a:spLocks noChangeShapeType="1"/>
            </p:cNvSpPr>
            <p:nvPr/>
          </p:nvSpPr>
          <p:spPr bwMode="auto">
            <a:xfrm flipV="1">
              <a:off x="2022" y="1584"/>
              <a:ext cx="1" cy="213"/>
            </a:xfrm>
            <a:prstGeom prst="line">
              <a:avLst/>
            </a:prstGeom>
            <a:noFill/>
            <a:ln w="23876">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392" name="Line 8"/>
            <p:cNvSpPr>
              <a:spLocks noChangeShapeType="1"/>
            </p:cNvSpPr>
            <p:nvPr/>
          </p:nvSpPr>
          <p:spPr bwMode="auto">
            <a:xfrm flipV="1">
              <a:off x="1623" y="1801"/>
              <a:ext cx="1" cy="213"/>
            </a:xfrm>
            <a:prstGeom prst="line">
              <a:avLst/>
            </a:prstGeom>
            <a:noFill/>
            <a:ln w="23876">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393" name="Rectangle 16"/>
            <p:cNvSpPr>
              <a:spLocks noChangeArrowheads="1"/>
            </p:cNvSpPr>
            <p:nvPr/>
          </p:nvSpPr>
          <p:spPr bwMode="auto">
            <a:xfrm>
              <a:off x="779" y="1540"/>
              <a:ext cx="2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Bus</a:t>
              </a:r>
              <a:endParaRPr lang="en-US" sz="2400" dirty="0">
                <a:latin typeface="Constantia" pitchFamily="18" charset="0"/>
              </a:endParaRPr>
            </a:p>
          </p:txBody>
        </p:sp>
        <p:grpSp>
          <p:nvGrpSpPr>
            <p:cNvPr id="16394" name="Group 29"/>
            <p:cNvGrpSpPr>
              <a:grpSpLocks/>
            </p:cNvGrpSpPr>
            <p:nvPr/>
          </p:nvGrpSpPr>
          <p:grpSpPr bwMode="auto">
            <a:xfrm>
              <a:off x="1132" y="2010"/>
              <a:ext cx="3530" cy="598"/>
              <a:chOff x="1132" y="2185"/>
              <a:chExt cx="3530" cy="598"/>
            </a:xfrm>
          </p:grpSpPr>
          <p:sp>
            <p:nvSpPr>
              <p:cNvPr id="16401" name="Rectangle 11"/>
              <p:cNvSpPr>
                <a:spLocks noChangeArrowheads="1"/>
              </p:cNvSpPr>
              <p:nvPr/>
            </p:nvSpPr>
            <p:spPr bwMode="auto">
              <a:xfrm>
                <a:off x="1285" y="2384"/>
                <a:ext cx="3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I/O de</a:t>
                </a:r>
                <a:endParaRPr lang="en-US" sz="2400" dirty="0">
                  <a:latin typeface="Constantia" pitchFamily="18" charset="0"/>
                </a:endParaRPr>
              </a:p>
            </p:txBody>
          </p:sp>
          <p:sp>
            <p:nvSpPr>
              <p:cNvPr id="16402" name="Rectangle 12"/>
              <p:cNvSpPr>
                <a:spLocks noChangeArrowheads="1"/>
              </p:cNvSpPr>
              <p:nvPr/>
            </p:nvSpPr>
            <p:spPr bwMode="auto">
              <a:xfrm>
                <a:off x="1639" y="2384"/>
                <a:ext cx="3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vice 1</a:t>
                </a:r>
                <a:endParaRPr lang="en-US" sz="2400" dirty="0">
                  <a:latin typeface="Constantia" pitchFamily="18" charset="0"/>
                </a:endParaRPr>
              </a:p>
            </p:txBody>
          </p:sp>
          <p:sp>
            <p:nvSpPr>
              <p:cNvPr id="16403" name="Rectangle 13"/>
              <p:cNvSpPr>
                <a:spLocks noChangeArrowheads="1"/>
              </p:cNvSpPr>
              <p:nvPr/>
            </p:nvSpPr>
            <p:spPr bwMode="auto">
              <a:xfrm>
                <a:off x="3833" y="2384"/>
                <a:ext cx="3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I/O de</a:t>
                </a:r>
                <a:endParaRPr lang="en-US" sz="2400" dirty="0">
                  <a:latin typeface="Constantia" pitchFamily="18" charset="0"/>
                </a:endParaRPr>
              </a:p>
            </p:txBody>
          </p:sp>
          <p:sp>
            <p:nvSpPr>
              <p:cNvPr id="16404" name="Rectangle 14"/>
              <p:cNvSpPr>
                <a:spLocks noChangeArrowheads="1"/>
              </p:cNvSpPr>
              <p:nvPr/>
            </p:nvSpPr>
            <p:spPr bwMode="auto">
              <a:xfrm>
                <a:off x="4171" y="2384"/>
                <a:ext cx="22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vice</a:t>
                </a:r>
                <a:endParaRPr lang="en-US" sz="2400" dirty="0">
                  <a:latin typeface="Constantia" pitchFamily="18" charset="0"/>
                </a:endParaRPr>
              </a:p>
            </p:txBody>
          </p:sp>
          <p:sp>
            <p:nvSpPr>
              <p:cNvPr id="16405" name="Rectangle 15"/>
              <p:cNvSpPr>
                <a:spLocks noChangeArrowheads="1"/>
              </p:cNvSpPr>
              <p:nvPr/>
            </p:nvSpPr>
            <p:spPr bwMode="auto">
              <a:xfrm>
                <a:off x="4447" y="238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dirty="0">
                    <a:solidFill>
                      <a:srgbClr val="000000"/>
                    </a:solidFill>
                    <a:latin typeface="Nimbus Roman No9 L"/>
                  </a:rPr>
                  <a:t>n</a:t>
                </a:r>
                <a:endParaRPr lang="en-US" sz="2400" dirty="0">
                  <a:latin typeface="Constantia" pitchFamily="18" charset="0"/>
                </a:endParaRPr>
              </a:p>
            </p:txBody>
          </p:sp>
          <p:sp>
            <p:nvSpPr>
              <p:cNvPr id="16406" name="Freeform 17"/>
              <p:cNvSpPr>
                <a:spLocks/>
              </p:cNvSpPr>
              <p:nvPr/>
            </p:nvSpPr>
            <p:spPr bwMode="auto">
              <a:xfrm>
                <a:off x="2728" y="2461"/>
                <a:ext cx="31" cy="31"/>
              </a:xfrm>
              <a:custGeom>
                <a:avLst/>
                <a:gdLst>
                  <a:gd name="T0" fmla="*/ 16 w 31"/>
                  <a:gd name="T1" fmla="*/ 15 h 31"/>
                  <a:gd name="T2" fmla="*/ 0 w 31"/>
                  <a:gd name="T3" fmla="*/ 15 h 31"/>
                  <a:gd name="T4" fmla="*/ 0 w 31"/>
                  <a:gd name="T5" fmla="*/ 31 h 31"/>
                  <a:gd name="T6" fmla="*/ 16 w 31"/>
                  <a:gd name="T7" fmla="*/ 31 h 31"/>
                  <a:gd name="T8" fmla="*/ 31 w 31"/>
                  <a:gd name="T9" fmla="*/ 31 h 31"/>
                  <a:gd name="T10" fmla="*/ 31 w 31"/>
                  <a:gd name="T11" fmla="*/ 15 h 31"/>
                  <a:gd name="T12" fmla="*/ 31 w 31"/>
                  <a:gd name="T13" fmla="*/ 0 h 31"/>
                  <a:gd name="T14" fmla="*/ 16 w 31"/>
                  <a:gd name="T15" fmla="*/ 0 h 31"/>
                  <a:gd name="T16" fmla="*/ 0 w 31"/>
                  <a:gd name="T17" fmla="*/ 0 h 31"/>
                  <a:gd name="T18" fmla="*/ 0 w 31"/>
                  <a:gd name="T19" fmla="*/ 15 h 31"/>
                  <a:gd name="T20" fmla="*/ 16 w 31"/>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0">
                <a:solidFill>
                  <a:srgbClr val="00FFFF"/>
                </a:solidFill>
                <a:prstDash val="solid"/>
                <a:round/>
                <a:headEnd/>
                <a:tailEnd/>
              </a:ln>
            </p:spPr>
            <p:txBody>
              <a:bodyPr/>
              <a:lstStyle/>
              <a:p>
                <a:endParaRPr lang="en-US" dirty="0"/>
              </a:p>
            </p:txBody>
          </p:sp>
          <p:sp>
            <p:nvSpPr>
              <p:cNvPr id="16407" name="Freeform 18"/>
              <p:cNvSpPr>
                <a:spLocks/>
              </p:cNvSpPr>
              <p:nvPr/>
            </p:nvSpPr>
            <p:spPr bwMode="auto">
              <a:xfrm>
                <a:off x="2744"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dirty="0"/>
              </a:p>
            </p:txBody>
          </p:sp>
          <p:sp>
            <p:nvSpPr>
              <p:cNvPr id="16408" name="Freeform 19"/>
              <p:cNvSpPr>
                <a:spLocks/>
              </p:cNvSpPr>
              <p:nvPr/>
            </p:nvSpPr>
            <p:spPr bwMode="auto">
              <a:xfrm>
                <a:off x="2882" y="2461"/>
                <a:ext cx="30" cy="31"/>
              </a:xfrm>
              <a:custGeom>
                <a:avLst/>
                <a:gdLst>
                  <a:gd name="T0" fmla="*/ 15 w 30"/>
                  <a:gd name="T1" fmla="*/ 15 h 31"/>
                  <a:gd name="T2" fmla="*/ 0 w 30"/>
                  <a:gd name="T3" fmla="*/ 15 h 31"/>
                  <a:gd name="T4" fmla="*/ 0 w 30"/>
                  <a:gd name="T5" fmla="*/ 31 h 31"/>
                  <a:gd name="T6" fmla="*/ 15 w 30"/>
                  <a:gd name="T7" fmla="*/ 31 h 31"/>
                  <a:gd name="T8" fmla="*/ 30 w 30"/>
                  <a:gd name="T9" fmla="*/ 31 h 31"/>
                  <a:gd name="T10" fmla="*/ 30 w 30"/>
                  <a:gd name="T11" fmla="*/ 15 h 31"/>
                  <a:gd name="T12" fmla="*/ 30 w 30"/>
                  <a:gd name="T13" fmla="*/ 0 h 31"/>
                  <a:gd name="T14" fmla="*/ 15 w 30"/>
                  <a:gd name="T15" fmla="*/ 0 h 31"/>
                  <a:gd name="T16" fmla="*/ 0 w 30"/>
                  <a:gd name="T17" fmla="*/ 0 h 31"/>
                  <a:gd name="T18" fmla="*/ 0 w 30"/>
                  <a:gd name="T19" fmla="*/ 15 h 31"/>
                  <a:gd name="T20" fmla="*/ 15 w 30"/>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1"/>
                  <a:gd name="T35" fmla="*/ 30 w 30"/>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1">
                    <a:moveTo>
                      <a:pt x="15" y="15"/>
                    </a:moveTo>
                    <a:lnTo>
                      <a:pt x="0" y="15"/>
                    </a:lnTo>
                    <a:lnTo>
                      <a:pt x="0" y="31"/>
                    </a:lnTo>
                    <a:lnTo>
                      <a:pt x="15" y="31"/>
                    </a:lnTo>
                    <a:lnTo>
                      <a:pt x="30" y="31"/>
                    </a:lnTo>
                    <a:lnTo>
                      <a:pt x="30" y="15"/>
                    </a:lnTo>
                    <a:lnTo>
                      <a:pt x="30" y="0"/>
                    </a:lnTo>
                    <a:lnTo>
                      <a:pt x="15" y="0"/>
                    </a:lnTo>
                    <a:lnTo>
                      <a:pt x="0" y="0"/>
                    </a:lnTo>
                    <a:lnTo>
                      <a:pt x="0" y="15"/>
                    </a:lnTo>
                    <a:lnTo>
                      <a:pt x="15" y="15"/>
                    </a:lnTo>
                    <a:close/>
                  </a:path>
                </a:pathLst>
              </a:custGeom>
              <a:solidFill>
                <a:srgbClr val="00FFFF"/>
              </a:solidFill>
              <a:ln w="0">
                <a:solidFill>
                  <a:srgbClr val="C00000"/>
                </a:solidFill>
                <a:prstDash val="solid"/>
                <a:round/>
                <a:headEnd/>
                <a:tailEnd/>
              </a:ln>
            </p:spPr>
            <p:txBody>
              <a:bodyPr/>
              <a:lstStyle/>
              <a:p>
                <a:endParaRPr lang="en-US" dirty="0"/>
              </a:p>
            </p:txBody>
          </p:sp>
          <p:sp>
            <p:nvSpPr>
              <p:cNvPr id="16409" name="Freeform 20"/>
              <p:cNvSpPr>
                <a:spLocks/>
              </p:cNvSpPr>
              <p:nvPr/>
            </p:nvSpPr>
            <p:spPr bwMode="auto">
              <a:xfrm>
                <a:off x="2897"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dirty="0"/>
              </a:p>
            </p:txBody>
          </p:sp>
          <p:sp>
            <p:nvSpPr>
              <p:cNvPr id="16410" name="Freeform 21"/>
              <p:cNvSpPr>
                <a:spLocks/>
              </p:cNvSpPr>
              <p:nvPr/>
            </p:nvSpPr>
            <p:spPr bwMode="auto">
              <a:xfrm>
                <a:off x="3035" y="2461"/>
                <a:ext cx="31" cy="31"/>
              </a:xfrm>
              <a:custGeom>
                <a:avLst/>
                <a:gdLst>
                  <a:gd name="T0" fmla="*/ 16 w 31"/>
                  <a:gd name="T1" fmla="*/ 15 h 31"/>
                  <a:gd name="T2" fmla="*/ 0 w 31"/>
                  <a:gd name="T3" fmla="*/ 15 h 31"/>
                  <a:gd name="T4" fmla="*/ 0 w 31"/>
                  <a:gd name="T5" fmla="*/ 31 h 31"/>
                  <a:gd name="T6" fmla="*/ 16 w 31"/>
                  <a:gd name="T7" fmla="*/ 31 h 31"/>
                  <a:gd name="T8" fmla="*/ 31 w 31"/>
                  <a:gd name="T9" fmla="*/ 31 h 31"/>
                  <a:gd name="T10" fmla="*/ 31 w 31"/>
                  <a:gd name="T11" fmla="*/ 15 h 31"/>
                  <a:gd name="T12" fmla="*/ 31 w 31"/>
                  <a:gd name="T13" fmla="*/ 0 h 31"/>
                  <a:gd name="T14" fmla="*/ 16 w 31"/>
                  <a:gd name="T15" fmla="*/ 0 h 31"/>
                  <a:gd name="T16" fmla="*/ 0 w 31"/>
                  <a:gd name="T17" fmla="*/ 0 h 31"/>
                  <a:gd name="T18" fmla="*/ 0 w 31"/>
                  <a:gd name="T19" fmla="*/ 15 h 31"/>
                  <a:gd name="T20" fmla="*/ 16 w 31"/>
                  <a:gd name="T21" fmla="*/ 15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0">
                <a:solidFill>
                  <a:srgbClr val="00FFFF"/>
                </a:solidFill>
                <a:prstDash val="solid"/>
                <a:round/>
                <a:headEnd/>
                <a:tailEnd/>
              </a:ln>
            </p:spPr>
            <p:txBody>
              <a:bodyPr/>
              <a:lstStyle/>
              <a:p>
                <a:endParaRPr lang="en-US" dirty="0"/>
              </a:p>
            </p:txBody>
          </p:sp>
          <p:sp>
            <p:nvSpPr>
              <p:cNvPr id="16411" name="Freeform 22"/>
              <p:cNvSpPr>
                <a:spLocks/>
              </p:cNvSpPr>
              <p:nvPr/>
            </p:nvSpPr>
            <p:spPr bwMode="auto">
              <a:xfrm>
                <a:off x="3051" y="2461"/>
                <a:ext cx="15" cy="1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solidFill>
                <a:srgbClr val="C00000"/>
              </a:solidFill>
              <a:ln w="23813">
                <a:solidFill>
                  <a:srgbClr val="C00000"/>
                </a:solidFill>
                <a:prstDash val="solid"/>
                <a:round/>
                <a:headEnd/>
                <a:tailEnd/>
              </a:ln>
            </p:spPr>
            <p:txBody>
              <a:bodyPr/>
              <a:lstStyle/>
              <a:p>
                <a:endParaRPr lang="en-US" dirty="0"/>
              </a:p>
            </p:txBody>
          </p:sp>
          <p:sp>
            <p:nvSpPr>
              <p:cNvPr id="16412" name="Rectangle 23"/>
              <p:cNvSpPr>
                <a:spLocks noChangeArrowheads="1"/>
              </p:cNvSpPr>
              <p:nvPr/>
            </p:nvSpPr>
            <p:spPr bwMode="auto">
              <a:xfrm>
                <a:off x="3680" y="2185"/>
                <a:ext cx="982" cy="598"/>
              </a:xfrm>
              <a:prstGeom prst="rect">
                <a:avLst/>
              </a:prstGeom>
              <a:noFill/>
              <a:ln w="23813">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Constantia" pitchFamily="18" charset="0"/>
                </a:endParaRPr>
              </a:p>
            </p:txBody>
          </p:sp>
          <p:sp>
            <p:nvSpPr>
              <p:cNvPr id="16413" name="Rectangle 24"/>
              <p:cNvSpPr>
                <a:spLocks noChangeArrowheads="1"/>
              </p:cNvSpPr>
              <p:nvPr/>
            </p:nvSpPr>
            <p:spPr bwMode="auto">
              <a:xfrm>
                <a:off x="1132" y="2185"/>
                <a:ext cx="982" cy="598"/>
              </a:xfrm>
              <a:prstGeom prst="rect">
                <a:avLst/>
              </a:prstGeom>
              <a:noFill/>
              <a:ln w="23813">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Constantia" pitchFamily="18" charset="0"/>
                </a:endParaRPr>
              </a:p>
            </p:txBody>
          </p:sp>
        </p:grpSp>
        <p:grpSp>
          <p:nvGrpSpPr>
            <p:cNvPr id="16395" name="Group 27"/>
            <p:cNvGrpSpPr>
              <a:grpSpLocks/>
            </p:cNvGrpSpPr>
            <p:nvPr/>
          </p:nvGrpSpPr>
          <p:grpSpPr bwMode="auto">
            <a:xfrm>
              <a:off x="1531" y="1000"/>
              <a:ext cx="982" cy="584"/>
              <a:chOff x="1531" y="818"/>
              <a:chExt cx="982" cy="584"/>
            </a:xfrm>
          </p:grpSpPr>
          <p:sp>
            <p:nvSpPr>
              <p:cNvPr id="16399" name="Rectangle 9"/>
              <p:cNvSpPr>
                <a:spLocks noChangeArrowheads="1"/>
              </p:cNvSpPr>
              <p:nvPr/>
            </p:nvSpPr>
            <p:spPr bwMode="auto">
              <a:xfrm>
                <a:off x="1746" y="1018"/>
                <a:ext cx="5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Processor</a:t>
                </a:r>
                <a:endParaRPr lang="en-US" sz="2400" dirty="0">
                  <a:latin typeface="Constantia" pitchFamily="18" charset="0"/>
                </a:endParaRPr>
              </a:p>
            </p:txBody>
          </p:sp>
          <p:sp>
            <p:nvSpPr>
              <p:cNvPr id="16400" name="Rectangle 25"/>
              <p:cNvSpPr>
                <a:spLocks noChangeArrowheads="1"/>
              </p:cNvSpPr>
              <p:nvPr/>
            </p:nvSpPr>
            <p:spPr bwMode="auto">
              <a:xfrm>
                <a:off x="1531" y="818"/>
                <a:ext cx="982" cy="584"/>
              </a:xfrm>
              <a:prstGeom prst="rect">
                <a:avLst/>
              </a:prstGeom>
              <a:noFill/>
              <a:ln w="23813">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Constantia" pitchFamily="18" charset="0"/>
                </a:endParaRPr>
              </a:p>
            </p:txBody>
          </p:sp>
        </p:grpSp>
        <p:grpSp>
          <p:nvGrpSpPr>
            <p:cNvPr id="16396" name="Group 28"/>
            <p:cNvGrpSpPr>
              <a:grpSpLocks/>
            </p:cNvGrpSpPr>
            <p:nvPr/>
          </p:nvGrpSpPr>
          <p:grpSpPr bwMode="auto">
            <a:xfrm>
              <a:off x="3296" y="1000"/>
              <a:ext cx="967" cy="584"/>
              <a:chOff x="3296" y="818"/>
              <a:chExt cx="967" cy="584"/>
            </a:xfrm>
          </p:grpSpPr>
          <p:sp>
            <p:nvSpPr>
              <p:cNvPr id="16397" name="Rectangle 10"/>
              <p:cNvSpPr>
                <a:spLocks noChangeArrowheads="1"/>
              </p:cNvSpPr>
              <p:nvPr/>
            </p:nvSpPr>
            <p:spPr bwMode="auto">
              <a:xfrm>
                <a:off x="3542" y="1018"/>
                <a:ext cx="4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dirty="0">
                    <a:solidFill>
                      <a:srgbClr val="000000"/>
                    </a:solidFill>
                    <a:latin typeface="Nimbus Roman No9 L"/>
                  </a:rPr>
                  <a:t>Memory</a:t>
                </a:r>
                <a:endParaRPr lang="en-US" sz="2400" dirty="0">
                  <a:latin typeface="Constantia" pitchFamily="18" charset="0"/>
                </a:endParaRPr>
              </a:p>
            </p:txBody>
          </p:sp>
          <p:sp>
            <p:nvSpPr>
              <p:cNvPr id="16398" name="Rectangle 26"/>
              <p:cNvSpPr>
                <a:spLocks noChangeArrowheads="1"/>
              </p:cNvSpPr>
              <p:nvPr/>
            </p:nvSpPr>
            <p:spPr bwMode="auto">
              <a:xfrm>
                <a:off x="3296" y="818"/>
                <a:ext cx="967" cy="584"/>
              </a:xfrm>
              <a:prstGeom prst="rect">
                <a:avLst/>
              </a:prstGeom>
              <a:noFill/>
              <a:ln w="23813">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Constantia" pitchFamily="18" charset="0"/>
                </a:endParaRPr>
              </a:p>
            </p:txBody>
          </p:sp>
        </p:grpSp>
      </p:grpSp>
      <p:sp>
        <p:nvSpPr>
          <p:cNvPr id="16387" name="Text Box 31"/>
          <p:cNvSpPr txBox="1">
            <a:spLocks noChangeArrowheads="1"/>
          </p:cNvSpPr>
          <p:nvPr/>
        </p:nvSpPr>
        <p:spPr bwMode="auto">
          <a:xfrm>
            <a:off x="722313" y="4783138"/>
            <a:ext cx="826713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dirty="0"/>
              <a:t>Multiple I/O devices may be connected to the processor and the memory via a bus.</a:t>
            </a:r>
          </a:p>
          <a:p>
            <a:pPr>
              <a:buFontTx/>
              <a:buChar char="•"/>
            </a:pPr>
            <a:r>
              <a:rPr lang="en-US" i="1" dirty="0"/>
              <a:t>Bus consists of three sets of lines to carry address, data and control signals. </a:t>
            </a:r>
          </a:p>
          <a:p>
            <a:pPr>
              <a:buFontTx/>
              <a:buChar char="•"/>
            </a:pPr>
            <a:r>
              <a:rPr lang="en-US" i="1" dirty="0"/>
              <a:t>Each I/O device is assigned an unique address. </a:t>
            </a:r>
          </a:p>
          <a:p>
            <a:pPr>
              <a:buFontTx/>
              <a:buChar char="•"/>
            </a:pPr>
            <a:r>
              <a:rPr lang="en-US" i="1" dirty="0"/>
              <a:t>To access an I/O device, the processor places the address on the address lines.</a:t>
            </a:r>
          </a:p>
          <a:p>
            <a:pPr>
              <a:buFontTx/>
              <a:buChar char="•"/>
            </a:pPr>
            <a:r>
              <a:rPr lang="en-US" i="1" dirty="0"/>
              <a:t>The device recognizes the address, and responds to the control signals(read/write).</a:t>
            </a:r>
          </a:p>
        </p:txBody>
      </p:sp>
    </p:spTree>
    <p:extLst>
      <p:ext uri="{BB962C8B-B14F-4D97-AF65-F5344CB8AC3E}">
        <p14:creationId xmlns:p14="http://schemas.microsoft.com/office/powerpoint/2010/main" val="176266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t>Interrupt Nesting</a:t>
            </a:r>
          </a:p>
        </p:txBody>
      </p:sp>
      <p:sp>
        <p:nvSpPr>
          <p:cNvPr id="381955"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t>Previously, before the processor started executing the interrupt service routine for a device, it disabled the interrupts from the device. </a:t>
            </a:r>
          </a:p>
          <a:p>
            <a:pPr marL="274320" indent="-274320" fontAlgn="auto">
              <a:spcAft>
                <a:spcPts val="0"/>
              </a:spcAft>
              <a:buClr>
                <a:schemeClr val="accent3"/>
              </a:buClr>
              <a:buFont typeface="Wingdings 2"/>
              <a:buChar char=""/>
              <a:defRPr/>
            </a:pPr>
            <a:r>
              <a:rPr lang="en-US" dirty="0">
                <a:solidFill>
                  <a:schemeClr val="accent2"/>
                </a:solidFill>
              </a:rPr>
              <a:t>In general, same arrangement is used when multiple devices can send interrupt requests to the processor. </a:t>
            </a:r>
          </a:p>
          <a:p>
            <a:pPr marL="640080" lvl="1" indent="-246888" fontAlgn="auto">
              <a:spcAft>
                <a:spcPts val="0"/>
              </a:spcAft>
              <a:buFont typeface="Wingdings 2"/>
              <a:buChar char=""/>
              <a:defRPr/>
            </a:pPr>
            <a:r>
              <a:rPr lang="en-US" sz="1800" dirty="0"/>
              <a:t>During the execution of an interrupt service routine of device, the processor does not accept interrupt requests from any other device. </a:t>
            </a:r>
          </a:p>
          <a:p>
            <a:pPr marL="640080" lvl="1" indent="-246888" fontAlgn="auto">
              <a:spcAft>
                <a:spcPts val="0"/>
              </a:spcAft>
              <a:buFont typeface="Wingdings 2"/>
              <a:buChar char=""/>
              <a:defRPr/>
            </a:pPr>
            <a:r>
              <a:rPr lang="en-US" sz="1800" dirty="0"/>
              <a:t>Since the interrupt service routines are usually short, the delay that this causes is generally acceptable.</a:t>
            </a:r>
            <a:endParaRPr lang="en-US" dirty="0"/>
          </a:p>
          <a:p>
            <a:pPr marL="274320" indent="-274320" fontAlgn="auto">
              <a:spcAft>
                <a:spcPts val="0"/>
              </a:spcAft>
              <a:buClr>
                <a:schemeClr val="accent3"/>
              </a:buClr>
              <a:buFont typeface="Wingdings 2"/>
              <a:buChar char=""/>
              <a:defRPr/>
            </a:pPr>
            <a:r>
              <a:rPr lang="en-US" dirty="0">
                <a:solidFill>
                  <a:schemeClr val="accent2"/>
                </a:solidFill>
              </a:rPr>
              <a:t>However, for certain devices this delay may not be acceptable. </a:t>
            </a:r>
          </a:p>
          <a:p>
            <a:pPr marL="640080" lvl="1" indent="-246888" fontAlgn="auto">
              <a:spcAft>
                <a:spcPts val="0"/>
              </a:spcAft>
              <a:buFont typeface="Wingdings 2"/>
              <a:buChar char=""/>
              <a:defRPr/>
            </a:pPr>
            <a:r>
              <a:rPr lang="en-US" sz="1800" dirty="0">
                <a:solidFill>
                  <a:srgbClr val="CC3300"/>
                </a:solidFill>
              </a:rPr>
              <a:t>Which devices can be allowed to interrupt a processor when it is executing an interrupt service routine of another device?</a:t>
            </a:r>
          </a:p>
          <a:p>
            <a:pPr marL="274320" indent="-274320"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4193808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dirty="0"/>
              <a:t>Interrupt Nesting</a:t>
            </a:r>
          </a:p>
        </p:txBody>
      </p:sp>
      <p:sp>
        <p:nvSpPr>
          <p:cNvPr id="52226" name="Rectangle 3"/>
          <p:cNvSpPr>
            <a:spLocks noGrp="1" noChangeArrowheads="1"/>
          </p:cNvSpPr>
          <p:nvPr>
            <p:ph type="body" idx="1"/>
          </p:nvPr>
        </p:nvSpPr>
        <p:spPr/>
        <p:txBody>
          <a:bodyPr/>
          <a:lstStyle/>
          <a:p>
            <a:r>
              <a:rPr lang="en-US" dirty="0">
                <a:solidFill>
                  <a:schemeClr val="accent2"/>
                </a:solidFill>
              </a:rPr>
              <a:t>I/O devices are organized in a priority structure:</a:t>
            </a:r>
            <a:endParaRPr lang="en-US" dirty="0"/>
          </a:p>
          <a:p>
            <a:pPr lvl="1"/>
            <a:r>
              <a:rPr lang="en-US" sz="1800" dirty="0"/>
              <a:t>An interrupt request from a high-priority device is accepted while the processor is executing the interrupt service routine of a low priority device.</a:t>
            </a:r>
          </a:p>
          <a:p>
            <a:r>
              <a:rPr lang="en-US" b="1" dirty="0">
                <a:solidFill>
                  <a:srgbClr val="C00000"/>
                </a:solidFill>
              </a:rPr>
              <a:t>Pre-Emption of low priority Interrupt by another high</a:t>
            </a:r>
          </a:p>
          <a:p>
            <a:pPr marL="0" indent="0">
              <a:buNone/>
            </a:pPr>
            <a:r>
              <a:rPr lang="en-US" b="1" dirty="0">
                <a:solidFill>
                  <a:srgbClr val="C00000"/>
                </a:solidFill>
              </a:rPr>
              <a:t>priority interrupt is known as Interrupt nesting</a:t>
            </a:r>
            <a:endParaRPr lang="en-US" sz="1600" dirty="0">
              <a:solidFill>
                <a:srgbClr val="C00000"/>
              </a:solidFill>
            </a:endParaRPr>
          </a:p>
          <a:p>
            <a:r>
              <a:rPr lang="en-US" dirty="0">
                <a:solidFill>
                  <a:schemeClr val="accent2"/>
                </a:solidFill>
              </a:rPr>
              <a:t>A priority level is assigned to a processor that can be changed under program control.</a:t>
            </a:r>
            <a:endParaRPr lang="en-US" dirty="0"/>
          </a:p>
          <a:p>
            <a:pPr lvl="1"/>
            <a:r>
              <a:rPr lang="en-US" sz="1800" dirty="0"/>
              <a:t>Priority level of a processor is the priority of the program that is currently being executed. </a:t>
            </a:r>
          </a:p>
          <a:p>
            <a:pPr lvl="1"/>
            <a:r>
              <a:rPr lang="en-US" sz="1800" dirty="0"/>
              <a:t>When the processor starts executing the interrupt service routine of a device, its priority is raised to that of the device.</a:t>
            </a:r>
          </a:p>
          <a:p>
            <a:pPr lvl="1"/>
            <a:r>
              <a:rPr lang="en-US" sz="1800" dirty="0"/>
              <a:t>If the device sending an interrupt request has a higher priority than the processor, the processor accepts the interrupt request.</a:t>
            </a:r>
          </a:p>
        </p:txBody>
      </p:sp>
    </p:spTree>
    <p:extLst>
      <p:ext uri="{BB962C8B-B14F-4D97-AF65-F5344CB8AC3E}">
        <p14:creationId xmlns:p14="http://schemas.microsoft.com/office/powerpoint/2010/main" val="259089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t>Interrupts nesting</a:t>
            </a:r>
          </a:p>
        </p:txBody>
      </p:sp>
      <p:sp>
        <p:nvSpPr>
          <p:cNvPr id="54274" name="Rectangle 3"/>
          <p:cNvSpPr>
            <a:spLocks noGrp="1" noChangeArrowheads="1"/>
          </p:cNvSpPr>
          <p:nvPr>
            <p:ph type="body" idx="1"/>
          </p:nvPr>
        </p:nvSpPr>
        <p:spPr/>
        <p:txBody>
          <a:bodyPr/>
          <a:lstStyle/>
          <a:p>
            <a:r>
              <a:rPr lang="en-US" dirty="0">
                <a:solidFill>
                  <a:schemeClr val="accent2"/>
                </a:solidFill>
              </a:rPr>
              <a:t>Processor’s priority is encoded in a </a:t>
            </a:r>
            <a:r>
              <a:rPr lang="en-US" dirty="0">
                <a:solidFill>
                  <a:srgbClr val="FF0000"/>
                </a:solidFill>
              </a:rPr>
              <a:t>few bits of the processor status register.</a:t>
            </a:r>
          </a:p>
          <a:p>
            <a:pPr lvl="1"/>
            <a:r>
              <a:rPr lang="en-US" sz="1800" dirty="0"/>
              <a:t>Priority can be changed by instructions that write into the processor status register.</a:t>
            </a:r>
          </a:p>
          <a:p>
            <a:pPr lvl="1"/>
            <a:r>
              <a:rPr lang="en-US" sz="1800" dirty="0"/>
              <a:t>Usually, these are privileged instructions, or instructions that can be executed only in the supervisor mode. </a:t>
            </a:r>
          </a:p>
          <a:p>
            <a:pPr lvl="1"/>
            <a:r>
              <a:rPr lang="en-US" sz="1800" dirty="0"/>
              <a:t>Privileged instructions cannot be executed in the user mode. </a:t>
            </a:r>
          </a:p>
          <a:p>
            <a:pPr lvl="1"/>
            <a:r>
              <a:rPr lang="en-US" sz="1800" dirty="0"/>
              <a:t>Prevents a user program from accidentally or intentionally changing the priority of the processor. </a:t>
            </a:r>
          </a:p>
          <a:p>
            <a:r>
              <a:rPr lang="en-US" dirty="0">
                <a:solidFill>
                  <a:srgbClr val="CC3300"/>
                </a:solidFill>
              </a:rPr>
              <a:t>If there is an attempt to execute a privileged instruction in the user mode, it causes a special type of interrupt called as privilege exception.</a:t>
            </a:r>
          </a:p>
        </p:txBody>
      </p:sp>
    </p:spTree>
    <p:extLst>
      <p:ext uri="{BB962C8B-B14F-4D97-AF65-F5344CB8AC3E}">
        <p14:creationId xmlns:p14="http://schemas.microsoft.com/office/powerpoint/2010/main" val="191928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304800"/>
            <a:ext cx="8305800" cy="1143000"/>
          </a:xfrm>
        </p:spPr>
        <p:txBody>
          <a:bodyPr/>
          <a:lstStyle/>
          <a:p>
            <a:pPr fontAlgn="auto">
              <a:spcAft>
                <a:spcPts val="0"/>
              </a:spcAft>
              <a:defRPr/>
            </a:pPr>
            <a:r>
              <a:rPr lang="en-US" dirty="0"/>
              <a:t>	Interrupts</a:t>
            </a:r>
          </a:p>
        </p:txBody>
      </p:sp>
      <p:grpSp>
        <p:nvGrpSpPr>
          <p:cNvPr id="55298" name="Group 3"/>
          <p:cNvGrpSpPr>
            <a:grpSpLocks/>
          </p:cNvGrpSpPr>
          <p:nvPr/>
        </p:nvGrpSpPr>
        <p:grpSpPr bwMode="auto">
          <a:xfrm>
            <a:off x="1389063" y="1554163"/>
            <a:ext cx="6451600" cy="1951037"/>
            <a:chOff x="851" y="1302"/>
            <a:chExt cx="4064" cy="1229"/>
          </a:xfrm>
        </p:grpSpPr>
        <p:sp>
          <p:nvSpPr>
            <p:cNvPr id="55300" name="Rectangle 4"/>
            <p:cNvSpPr>
              <a:spLocks noChangeArrowheads="1"/>
            </p:cNvSpPr>
            <p:nvPr/>
          </p:nvSpPr>
          <p:spPr bwMode="auto">
            <a:xfrm>
              <a:off x="851" y="1337"/>
              <a:ext cx="744" cy="953"/>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55301" name="Rectangle 5"/>
            <p:cNvSpPr>
              <a:spLocks noChangeArrowheads="1"/>
            </p:cNvSpPr>
            <p:nvPr/>
          </p:nvSpPr>
          <p:spPr bwMode="auto">
            <a:xfrm>
              <a:off x="851" y="1337"/>
              <a:ext cx="744" cy="953"/>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5302" name="Line 6"/>
            <p:cNvSpPr>
              <a:spLocks noChangeShapeType="1"/>
            </p:cNvSpPr>
            <p:nvPr/>
          </p:nvSpPr>
          <p:spPr bwMode="auto">
            <a:xfrm flipV="1">
              <a:off x="851" y="1337"/>
              <a:ext cx="1" cy="953"/>
            </a:xfrm>
            <a:prstGeom prst="line">
              <a:avLst/>
            </a:prstGeom>
            <a:noFill/>
            <a:ln w="19050">
              <a:solidFill>
                <a:srgbClr val="B2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3" name="Line 7"/>
            <p:cNvSpPr>
              <a:spLocks noChangeShapeType="1"/>
            </p:cNvSpPr>
            <p:nvPr/>
          </p:nvSpPr>
          <p:spPr bwMode="auto">
            <a:xfrm flipV="1">
              <a:off x="851" y="1337"/>
              <a:ext cx="1" cy="953"/>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4" name="Freeform 8"/>
            <p:cNvSpPr>
              <a:spLocks/>
            </p:cNvSpPr>
            <p:nvPr/>
          </p:nvSpPr>
          <p:spPr bwMode="auto">
            <a:xfrm>
              <a:off x="1316" y="2186"/>
              <a:ext cx="23" cy="46"/>
            </a:xfrm>
            <a:custGeom>
              <a:avLst/>
              <a:gdLst>
                <a:gd name="T0" fmla="*/ 2 w 2"/>
                <a:gd name="T1" fmla="*/ 4 h 4"/>
                <a:gd name="T2" fmla="*/ 1 w 2"/>
                <a:gd name="T3" fmla="*/ 0 h 4"/>
                <a:gd name="T4" fmla="*/ 0 w 2"/>
                <a:gd name="T5" fmla="*/ 4 h 4"/>
                <a:gd name="T6" fmla="*/ 1 w 2"/>
                <a:gd name="T7" fmla="*/ 4 h 4"/>
                <a:gd name="T8" fmla="*/ 2 w 2"/>
                <a:gd name="T9" fmla="*/ 4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5" name="Freeform 9"/>
            <p:cNvSpPr>
              <a:spLocks/>
            </p:cNvSpPr>
            <p:nvPr/>
          </p:nvSpPr>
          <p:spPr bwMode="auto">
            <a:xfrm>
              <a:off x="1316" y="2186"/>
              <a:ext cx="23" cy="46"/>
            </a:xfrm>
            <a:custGeom>
              <a:avLst/>
              <a:gdLst>
                <a:gd name="T0" fmla="*/ 23 w 23"/>
                <a:gd name="T1" fmla="*/ 46 h 46"/>
                <a:gd name="T2" fmla="*/ 11 w 23"/>
                <a:gd name="T3" fmla="*/ 0 h 46"/>
                <a:gd name="T4" fmla="*/ 0 w 23"/>
                <a:gd name="T5" fmla="*/ 46 h 46"/>
                <a:gd name="T6" fmla="*/ 11 w 23"/>
                <a:gd name="T7" fmla="*/ 46 h 46"/>
                <a:gd name="T8" fmla="*/ 23 w 23"/>
                <a:gd name="T9" fmla="*/ 46 h 46"/>
                <a:gd name="T10" fmla="*/ 0 60000 65536"/>
                <a:gd name="T11" fmla="*/ 0 60000 65536"/>
                <a:gd name="T12" fmla="*/ 0 60000 65536"/>
                <a:gd name="T13" fmla="*/ 0 60000 65536"/>
                <a:gd name="T14" fmla="*/ 0 60000 65536"/>
                <a:gd name="T15" fmla="*/ 0 w 23"/>
                <a:gd name="T16" fmla="*/ 0 h 46"/>
                <a:gd name="T17" fmla="*/ 23 w 23"/>
                <a:gd name="T18" fmla="*/ 46 h 46"/>
              </a:gdLst>
              <a:ahLst/>
              <a:cxnLst>
                <a:cxn ang="T10">
                  <a:pos x="T0" y="T1"/>
                </a:cxn>
                <a:cxn ang="T11">
                  <a:pos x="T2" y="T3"/>
                </a:cxn>
                <a:cxn ang="T12">
                  <a:pos x="T4" y="T5"/>
                </a:cxn>
                <a:cxn ang="T13">
                  <a:pos x="T6" y="T7"/>
                </a:cxn>
                <a:cxn ang="T14">
                  <a:pos x="T8" y="T9"/>
                </a:cxn>
              </a:cxnLst>
              <a:rect l="T15" t="T16" r="T17" b="T18"/>
              <a:pathLst>
                <a:path w="23" h="46">
                  <a:moveTo>
                    <a:pt x="23" y="46"/>
                  </a:moveTo>
                  <a:lnTo>
                    <a:pt x="11" y="0"/>
                  </a:lnTo>
                  <a:lnTo>
                    <a:pt x="0" y="46"/>
                  </a:lnTo>
                  <a:lnTo>
                    <a:pt x="11" y="46"/>
                  </a:lnTo>
                  <a:lnTo>
                    <a:pt x="23" y="46"/>
                  </a:lnTo>
                  <a:close/>
                </a:path>
              </a:pathLst>
            </a:custGeom>
            <a:solidFill>
              <a:srgbClr val="000000"/>
            </a:solidFill>
            <a:ln w="0">
              <a:solidFill>
                <a:srgbClr val="000000"/>
              </a:solidFill>
              <a:prstDash val="solid"/>
              <a:round/>
              <a:headEnd/>
              <a:tailEnd/>
            </a:ln>
          </p:spPr>
          <p:txBody>
            <a:bodyPr/>
            <a:lstStyle/>
            <a:p>
              <a:endParaRPr lang="en-US"/>
            </a:p>
          </p:txBody>
        </p:sp>
        <p:sp>
          <p:nvSpPr>
            <p:cNvPr id="55306" name="Line 10"/>
            <p:cNvSpPr>
              <a:spLocks noChangeShapeType="1"/>
            </p:cNvSpPr>
            <p:nvPr/>
          </p:nvSpPr>
          <p:spPr bwMode="auto">
            <a:xfrm>
              <a:off x="1327" y="2232"/>
              <a:ext cx="1"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Rectangle 11"/>
            <p:cNvSpPr>
              <a:spLocks noChangeArrowheads="1"/>
            </p:cNvSpPr>
            <p:nvPr/>
          </p:nvSpPr>
          <p:spPr bwMode="auto">
            <a:xfrm>
              <a:off x="932" y="2406"/>
              <a:ext cx="7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Priority arbitration</a:t>
              </a:r>
              <a:endParaRPr lang="en-US" sz="2400">
                <a:latin typeface="Constantia" pitchFamily="18" charset="0"/>
              </a:endParaRPr>
            </a:p>
          </p:txBody>
        </p:sp>
        <p:sp>
          <p:nvSpPr>
            <p:cNvPr id="55308" name="Freeform 12"/>
            <p:cNvSpPr>
              <a:spLocks/>
            </p:cNvSpPr>
            <p:nvPr/>
          </p:nvSpPr>
          <p:spPr bwMode="auto">
            <a:xfrm>
              <a:off x="1432" y="1499"/>
              <a:ext cx="70" cy="24"/>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9" name="Freeform 13"/>
            <p:cNvSpPr>
              <a:spLocks/>
            </p:cNvSpPr>
            <p:nvPr/>
          </p:nvSpPr>
          <p:spPr bwMode="auto">
            <a:xfrm>
              <a:off x="1432" y="1499"/>
              <a:ext cx="70" cy="24"/>
            </a:xfrm>
            <a:custGeom>
              <a:avLst/>
              <a:gdLst>
                <a:gd name="T0" fmla="*/ 70 w 70"/>
                <a:gd name="T1" fmla="*/ 0 h 24"/>
                <a:gd name="T2" fmla="*/ 0 w 70"/>
                <a:gd name="T3" fmla="*/ 12 h 24"/>
                <a:gd name="T4" fmla="*/ 70 w 70"/>
                <a:gd name="T5" fmla="*/ 24 h 24"/>
                <a:gd name="T6" fmla="*/ 70 w 70"/>
                <a:gd name="T7" fmla="*/ 12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2"/>
                  </a:lnTo>
                  <a:lnTo>
                    <a:pt x="70" y="24"/>
                  </a:lnTo>
                  <a:lnTo>
                    <a:pt x="70" y="12"/>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0" name="Freeform 14"/>
            <p:cNvSpPr>
              <a:spLocks/>
            </p:cNvSpPr>
            <p:nvPr/>
          </p:nvSpPr>
          <p:spPr bwMode="auto">
            <a:xfrm>
              <a:off x="1514" y="1302"/>
              <a:ext cx="3012" cy="383"/>
            </a:xfrm>
            <a:custGeom>
              <a:avLst/>
              <a:gdLst>
                <a:gd name="T0" fmla="*/ 0 w 259"/>
                <a:gd name="T1" fmla="*/ 18 h 33"/>
                <a:gd name="T2" fmla="*/ 17 w 259"/>
                <a:gd name="T3" fmla="*/ 18 h 33"/>
                <a:gd name="T4" fmla="*/ 17 w 259"/>
                <a:gd name="T5" fmla="*/ 0 h 33"/>
                <a:gd name="T6" fmla="*/ 259 w 259"/>
                <a:gd name="T7" fmla="*/ 0 h 33"/>
                <a:gd name="T8" fmla="*/ 259 w 259"/>
                <a:gd name="T9" fmla="*/ 33 h 33"/>
                <a:gd name="T10" fmla="*/ 0 60000 65536"/>
                <a:gd name="T11" fmla="*/ 0 60000 65536"/>
                <a:gd name="T12" fmla="*/ 0 60000 65536"/>
                <a:gd name="T13" fmla="*/ 0 60000 65536"/>
                <a:gd name="T14" fmla="*/ 0 60000 65536"/>
                <a:gd name="T15" fmla="*/ 0 w 259"/>
                <a:gd name="T16" fmla="*/ 0 h 33"/>
                <a:gd name="T17" fmla="*/ 259 w 259"/>
                <a:gd name="T18" fmla="*/ 33 h 33"/>
              </a:gdLst>
              <a:ahLst/>
              <a:cxnLst>
                <a:cxn ang="T10">
                  <a:pos x="T0" y="T1"/>
                </a:cxn>
                <a:cxn ang="T11">
                  <a:pos x="T2" y="T3"/>
                </a:cxn>
                <a:cxn ang="T12">
                  <a:pos x="T4" y="T5"/>
                </a:cxn>
                <a:cxn ang="T13">
                  <a:pos x="T6" y="T7"/>
                </a:cxn>
                <a:cxn ang="T14">
                  <a:pos x="T8" y="T9"/>
                </a:cxn>
              </a:cxnLst>
              <a:rect l="T15" t="T16" r="T17" b="T18"/>
              <a:pathLst>
                <a:path w="259" h="33">
                  <a:moveTo>
                    <a:pt x="0" y="18"/>
                  </a:moveTo>
                  <a:lnTo>
                    <a:pt x="17" y="18"/>
                  </a:lnTo>
                  <a:lnTo>
                    <a:pt x="17" y="0"/>
                  </a:lnTo>
                  <a:lnTo>
                    <a:pt x="259" y="0"/>
                  </a:lnTo>
                  <a:lnTo>
                    <a:pt x="259" y="3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1" name="Freeform 15"/>
            <p:cNvSpPr>
              <a:spLocks/>
            </p:cNvSpPr>
            <p:nvPr/>
          </p:nvSpPr>
          <p:spPr bwMode="auto">
            <a:xfrm>
              <a:off x="1432" y="1616"/>
              <a:ext cx="70"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2" name="Freeform 16"/>
            <p:cNvSpPr>
              <a:spLocks/>
            </p:cNvSpPr>
            <p:nvPr/>
          </p:nvSpPr>
          <p:spPr bwMode="auto">
            <a:xfrm>
              <a:off x="1432" y="1616"/>
              <a:ext cx="70" cy="23"/>
            </a:xfrm>
            <a:custGeom>
              <a:avLst/>
              <a:gdLst>
                <a:gd name="T0" fmla="*/ 70 w 70"/>
                <a:gd name="T1" fmla="*/ 0 h 23"/>
                <a:gd name="T2" fmla="*/ 0 w 70"/>
                <a:gd name="T3" fmla="*/ 11 h 23"/>
                <a:gd name="T4" fmla="*/ 70 w 70"/>
                <a:gd name="T5" fmla="*/ 23 h 23"/>
                <a:gd name="T6" fmla="*/ 70 w 70"/>
                <a:gd name="T7" fmla="*/ 11 h 23"/>
                <a:gd name="T8" fmla="*/ 70 w 70"/>
                <a:gd name="T9" fmla="*/ 0 h 23"/>
                <a:gd name="T10" fmla="*/ 0 60000 65536"/>
                <a:gd name="T11" fmla="*/ 0 60000 65536"/>
                <a:gd name="T12" fmla="*/ 0 60000 65536"/>
                <a:gd name="T13" fmla="*/ 0 60000 65536"/>
                <a:gd name="T14" fmla="*/ 0 60000 65536"/>
                <a:gd name="T15" fmla="*/ 0 w 70"/>
                <a:gd name="T16" fmla="*/ 0 h 23"/>
                <a:gd name="T17" fmla="*/ 70 w 70"/>
                <a:gd name="T18" fmla="*/ 23 h 23"/>
              </a:gdLst>
              <a:ahLst/>
              <a:cxnLst>
                <a:cxn ang="T10">
                  <a:pos x="T0" y="T1"/>
                </a:cxn>
                <a:cxn ang="T11">
                  <a:pos x="T2" y="T3"/>
                </a:cxn>
                <a:cxn ang="T12">
                  <a:pos x="T4" y="T5"/>
                </a:cxn>
                <a:cxn ang="T13">
                  <a:pos x="T6" y="T7"/>
                </a:cxn>
                <a:cxn ang="T14">
                  <a:pos x="T8" y="T9"/>
                </a:cxn>
              </a:cxnLst>
              <a:rect l="T15" t="T16" r="T17" b="T18"/>
              <a:pathLst>
                <a:path w="70" h="23">
                  <a:moveTo>
                    <a:pt x="70" y="0"/>
                  </a:moveTo>
                  <a:lnTo>
                    <a:pt x="0" y="11"/>
                  </a:lnTo>
                  <a:lnTo>
                    <a:pt x="70" y="23"/>
                  </a:lnTo>
                  <a:lnTo>
                    <a:pt x="70" y="11"/>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3" name="Freeform 17"/>
            <p:cNvSpPr>
              <a:spLocks/>
            </p:cNvSpPr>
            <p:nvPr/>
          </p:nvSpPr>
          <p:spPr bwMode="auto">
            <a:xfrm>
              <a:off x="1514" y="1395"/>
              <a:ext cx="1814" cy="290"/>
            </a:xfrm>
            <a:custGeom>
              <a:avLst/>
              <a:gdLst>
                <a:gd name="T0" fmla="*/ 0 w 156"/>
                <a:gd name="T1" fmla="*/ 20 h 25"/>
                <a:gd name="T2" fmla="*/ 28 w 156"/>
                <a:gd name="T3" fmla="*/ 20 h 25"/>
                <a:gd name="T4" fmla="*/ 28 w 156"/>
                <a:gd name="T5" fmla="*/ 0 h 25"/>
                <a:gd name="T6" fmla="*/ 156 w 156"/>
                <a:gd name="T7" fmla="*/ 0 h 25"/>
                <a:gd name="T8" fmla="*/ 156 w 156"/>
                <a:gd name="T9" fmla="*/ 25 h 25"/>
                <a:gd name="T10" fmla="*/ 0 60000 65536"/>
                <a:gd name="T11" fmla="*/ 0 60000 65536"/>
                <a:gd name="T12" fmla="*/ 0 60000 65536"/>
                <a:gd name="T13" fmla="*/ 0 60000 65536"/>
                <a:gd name="T14" fmla="*/ 0 60000 65536"/>
                <a:gd name="T15" fmla="*/ 0 w 156"/>
                <a:gd name="T16" fmla="*/ 0 h 25"/>
                <a:gd name="T17" fmla="*/ 156 w 156"/>
                <a:gd name="T18" fmla="*/ 25 h 25"/>
              </a:gdLst>
              <a:ahLst/>
              <a:cxnLst>
                <a:cxn ang="T10">
                  <a:pos x="T0" y="T1"/>
                </a:cxn>
                <a:cxn ang="T11">
                  <a:pos x="T2" y="T3"/>
                </a:cxn>
                <a:cxn ang="T12">
                  <a:pos x="T4" y="T5"/>
                </a:cxn>
                <a:cxn ang="T13">
                  <a:pos x="T6" y="T7"/>
                </a:cxn>
                <a:cxn ang="T14">
                  <a:pos x="T8" y="T9"/>
                </a:cxn>
              </a:cxnLst>
              <a:rect l="T15" t="T16" r="T17" b="T18"/>
              <a:pathLst>
                <a:path w="156" h="25">
                  <a:moveTo>
                    <a:pt x="0" y="20"/>
                  </a:moveTo>
                  <a:lnTo>
                    <a:pt x="28" y="20"/>
                  </a:lnTo>
                  <a:lnTo>
                    <a:pt x="28" y="0"/>
                  </a:lnTo>
                  <a:lnTo>
                    <a:pt x="156" y="0"/>
                  </a:lnTo>
                  <a:lnTo>
                    <a:pt x="156" y="2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4" name="Freeform 18"/>
            <p:cNvSpPr>
              <a:spLocks/>
            </p:cNvSpPr>
            <p:nvPr/>
          </p:nvSpPr>
          <p:spPr bwMode="auto">
            <a:xfrm>
              <a:off x="1432" y="1732"/>
              <a:ext cx="70"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5" name="Freeform 19"/>
            <p:cNvSpPr>
              <a:spLocks/>
            </p:cNvSpPr>
            <p:nvPr/>
          </p:nvSpPr>
          <p:spPr bwMode="auto">
            <a:xfrm>
              <a:off x="1432" y="1732"/>
              <a:ext cx="70" cy="35"/>
            </a:xfrm>
            <a:custGeom>
              <a:avLst/>
              <a:gdLst>
                <a:gd name="T0" fmla="*/ 70 w 70"/>
                <a:gd name="T1" fmla="*/ 0 h 35"/>
                <a:gd name="T2" fmla="*/ 0 w 70"/>
                <a:gd name="T3" fmla="*/ 12 h 35"/>
                <a:gd name="T4" fmla="*/ 70 w 70"/>
                <a:gd name="T5" fmla="*/ 35 h 35"/>
                <a:gd name="T6" fmla="*/ 70 w 70"/>
                <a:gd name="T7" fmla="*/ 12 h 35"/>
                <a:gd name="T8" fmla="*/ 70 w 70"/>
                <a:gd name="T9" fmla="*/ 0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70" y="0"/>
                  </a:moveTo>
                  <a:lnTo>
                    <a:pt x="0" y="12"/>
                  </a:lnTo>
                  <a:lnTo>
                    <a:pt x="70" y="35"/>
                  </a:lnTo>
                  <a:lnTo>
                    <a:pt x="70" y="12"/>
                  </a:lnTo>
                  <a:lnTo>
                    <a:pt x="70" y="0"/>
                  </a:lnTo>
                  <a:close/>
                </a:path>
              </a:pathLst>
            </a:custGeom>
            <a:solidFill>
              <a:srgbClr val="000000"/>
            </a:solidFill>
            <a:ln w="0">
              <a:solidFill>
                <a:srgbClr val="000000"/>
              </a:solidFill>
              <a:prstDash val="solid"/>
              <a:round/>
              <a:headEnd/>
              <a:tailEnd/>
            </a:ln>
          </p:spPr>
          <p:txBody>
            <a:bodyPr/>
            <a:lstStyle/>
            <a:p>
              <a:endParaRPr lang="en-US"/>
            </a:p>
          </p:txBody>
        </p:sp>
        <p:sp>
          <p:nvSpPr>
            <p:cNvPr id="55316" name="Freeform 20"/>
            <p:cNvSpPr>
              <a:spLocks/>
            </p:cNvSpPr>
            <p:nvPr/>
          </p:nvSpPr>
          <p:spPr bwMode="auto">
            <a:xfrm>
              <a:off x="1514" y="1476"/>
              <a:ext cx="918" cy="268"/>
            </a:xfrm>
            <a:custGeom>
              <a:avLst/>
              <a:gdLst>
                <a:gd name="T0" fmla="*/ 0 w 79"/>
                <a:gd name="T1" fmla="*/ 23 h 23"/>
                <a:gd name="T2" fmla="*/ 38 w 79"/>
                <a:gd name="T3" fmla="*/ 23 h 23"/>
                <a:gd name="T4" fmla="*/ 38 w 79"/>
                <a:gd name="T5" fmla="*/ 0 h 23"/>
                <a:gd name="T6" fmla="*/ 79 w 79"/>
                <a:gd name="T7" fmla="*/ 0 h 23"/>
                <a:gd name="T8" fmla="*/ 79 w 79"/>
                <a:gd name="T9" fmla="*/ 18 h 23"/>
                <a:gd name="T10" fmla="*/ 0 60000 65536"/>
                <a:gd name="T11" fmla="*/ 0 60000 65536"/>
                <a:gd name="T12" fmla="*/ 0 60000 65536"/>
                <a:gd name="T13" fmla="*/ 0 60000 65536"/>
                <a:gd name="T14" fmla="*/ 0 60000 65536"/>
                <a:gd name="T15" fmla="*/ 0 w 79"/>
                <a:gd name="T16" fmla="*/ 0 h 23"/>
                <a:gd name="T17" fmla="*/ 79 w 79"/>
                <a:gd name="T18" fmla="*/ 23 h 23"/>
              </a:gdLst>
              <a:ahLst/>
              <a:cxnLst>
                <a:cxn ang="T10">
                  <a:pos x="T0" y="T1"/>
                </a:cxn>
                <a:cxn ang="T11">
                  <a:pos x="T2" y="T3"/>
                </a:cxn>
                <a:cxn ang="T12">
                  <a:pos x="T4" y="T5"/>
                </a:cxn>
                <a:cxn ang="T13">
                  <a:pos x="T6" y="T7"/>
                </a:cxn>
                <a:cxn ang="T14">
                  <a:pos x="T8" y="T9"/>
                </a:cxn>
              </a:cxnLst>
              <a:rect l="T15" t="T16" r="T17" b="T18"/>
              <a:pathLst>
                <a:path w="79" h="23">
                  <a:moveTo>
                    <a:pt x="0" y="23"/>
                  </a:moveTo>
                  <a:lnTo>
                    <a:pt x="38" y="23"/>
                  </a:lnTo>
                  <a:lnTo>
                    <a:pt x="38" y="0"/>
                  </a:lnTo>
                  <a:lnTo>
                    <a:pt x="79" y="0"/>
                  </a:lnTo>
                  <a:lnTo>
                    <a:pt x="79" y="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7" name="Rectangle 21"/>
            <p:cNvSpPr>
              <a:spLocks noChangeArrowheads="1"/>
            </p:cNvSpPr>
            <p:nvPr/>
          </p:nvSpPr>
          <p:spPr bwMode="auto">
            <a:xfrm>
              <a:off x="2246" y="1732"/>
              <a:ext cx="3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Device 1</a:t>
              </a:r>
              <a:endParaRPr lang="en-US" sz="2400">
                <a:latin typeface="Constantia" pitchFamily="18" charset="0"/>
              </a:endParaRPr>
            </a:p>
          </p:txBody>
        </p:sp>
        <p:sp>
          <p:nvSpPr>
            <p:cNvPr id="55318" name="Rectangle 22"/>
            <p:cNvSpPr>
              <a:spLocks noChangeArrowheads="1"/>
            </p:cNvSpPr>
            <p:nvPr/>
          </p:nvSpPr>
          <p:spPr bwMode="auto">
            <a:xfrm>
              <a:off x="3142" y="1732"/>
              <a:ext cx="3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Device 2</a:t>
              </a:r>
              <a:endParaRPr lang="en-US" sz="2400">
                <a:latin typeface="Constantia" pitchFamily="18" charset="0"/>
              </a:endParaRPr>
            </a:p>
          </p:txBody>
        </p:sp>
        <p:sp>
          <p:nvSpPr>
            <p:cNvPr id="55319" name="Rectangle 23"/>
            <p:cNvSpPr>
              <a:spLocks noChangeArrowheads="1"/>
            </p:cNvSpPr>
            <p:nvPr/>
          </p:nvSpPr>
          <p:spPr bwMode="auto">
            <a:xfrm>
              <a:off x="4328" y="1732"/>
              <a:ext cx="29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Device</a:t>
              </a:r>
              <a:endParaRPr lang="en-US" sz="2400">
                <a:latin typeface="Constantia" pitchFamily="18" charset="0"/>
              </a:endParaRPr>
            </a:p>
          </p:txBody>
        </p:sp>
        <p:sp>
          <p:nvSpPr>
            <p:cNvPr id="55320" name="Rectangle 24"/>
            <p:cNvSpPr>
              <a:spLocks noChangeArrowheads="1"/>
            </p:cNvSpPr>
            <p:nvPr/>
          </p:nvSpPr>
          <p:spPr bwMode="auto">
            <a:xfrm>
              <a:off x="4654" y="17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21" name="Rectangle 25"/>
            <p:cNvSpPr>
              <a:spLocks noChangeArrowheads="1"/>
            </p:cNvSpPr>
            <p:nvPr/>
          </p:nvSpPr>
          <p:spPr bwMode="auto">
            <a:xfrm rot="-5400000">
              <a:off x="792" y="1743"/>
              <a:ext cx="4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Processor</a:t>
              </a:r>
              <a:endParaRPr lang="en-US" sz="2400">
                <a:latin typeface="Constantia" pitchFamily="18" charset="0"/>
              </a:endParaRPr>
            </a:p>
          </p:txBody>
        </p:sp>
        <p:sp>
          <p:nvSpPr>
            <p:cNvPr id="55322" name="Freeform 26"/>
            <p:cNvSpPr>
              <a:spLocks/>
            </p:cNvSpPr>
            <p:nvPr/>
          </p:nvSpPr>
          <p:spPr bwMode="auto">
            <a:xfrm>
              <a:off x="2421" y="1941"/>
              <a:ext cx="23" cy="70"/>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3" name="Freeform 27"/>
            <p:cNvSpPr>
              <a:spLocks/>
            </p:cNvSpPr>
            <p:nvPr/>
          </p:nvSpPr>
          <p:spPr bwMode="auto">
            <a:xfrm>
              <a:off x="2421" y="1941"/>
              <a:ext cx="23" cy="70"/>
            </a:xfrm>
            <a:custGeom>
              <a:avLst/>
              <a:gdLst>
                <a:gd name="T0" fmla="*/ 23 w 23"/>
                <a:gd name="T1" fmla="*/ 70 h 70"/>
                <a:gd name="T2" fmla="*/ 11 w 23"/>
                <a:gd name="T3" fmla="*/ 0 h 70"/>
                <a:gd name="T4" fmla="*/ 0 w 23"/>
                <a:gd name="T5" fmla="*/ 70 h 70"/>
                <a:gd name="T6" fmla="*/ 11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1" y="0"/>
                  </a:lnTo>
                  <a:lnTo>
                    <a:pt x="0" y="70"/>
                  </a:lnTo>
                  <a:lnTo>
                    <a:pt x="11" y="70"/>
                  </a:lnTo>
                  <a:lnTo>
                    <a:pt x="23" y="70"/>
                  </a:lnTo>
                  <a:close/>
                </a:path>
              </a:pathLst>
            </a:custGeom>
            <a:solidFill>
              <a:srgbClr val="000000"/>
            </a:solidFill>
            <a:ln w="0">
              <a:solidFill>
                <a:srgbClr val="000000"/>
              </a:solidFill>
              <a:prstDash val="solid"/>
              <a:round/>
              <a:headEnd/>
              <a:tailEnd/>
            </a:ln>
          </p:spPr>
          <p:txBody>
            <a:bodyPr/>
            <a:lstStyle/>
            <a:p>
              <a:endParaRPr lang="en-US"/>
            </a:p>
          </p:txBody>
        </p:sp>
        <p:sp>
          <p:nvSpPr>
            <p:cNvPr id="55324" name="Freeform 28"/>
            <p:cNvSpPr>
              <a:spLocks/>
            </p:cNvSpPr>
            <p:nvPr/>
          </p:nvSpPr>
          <p:spPr bwMode="auto">
            <a:xfrm>
              <a:off x="1420" y="1872"/>
              <a:ext cx="1012" cy="267"/>
            </a:xfrm>
            <a:custGeom>
              <a:avLst/>
              <a:gdLst>
                <a:gd name="T0" fmla="*/ 87 w 87"/>
                <a:gd name="T1" fmla="*/ 13 h 23"/>
                <a:gd name="T2" fmla="*/ 87 w 87"/>
                <a:gd name="T3" fmla="*/ 23 h 23"/>
                <a:gd name="T4" fmla="*/ 46 w 87"/>
                <a:gd name="T5" fmla="*/ 23 h 23"/>
                <a:gd name="T6" fmla="*/ 46 w 87"/>
                <a:gd name="T7" fmla="*/ 0 h 23"/>
                <a:gd name="T8" fmla="*/ 0 w 87"/>
                <a:gd name="T9" fmla="*/ 0 h 23"/>
                <a:gd name="T10" fmla="*/ 0 60000 65536"/>
                <a:gd name="T11" fmla="*/ 0 60000 65536"/>
                <a:gd name="T12" fmla="*/ 0 60000 65536"/>
                <a:gd name="T13" fmla="*/ 0 60000 65536"/>
                <a:gd name="T14" fmla="*/ 0 60000 65536"/>
                <a:gd name="T15" fmla="*/ 0 w 87"/>
                <a:gd name="T16" fmla="*/ 0 h 23"/>
                <a:gd name="T17" fmla="*/ 87 w 87"/>
                <a:gd name="T18" fmla="*/ 23 h 23"/>
              </a:gdLst>
              <a:ahLst/>
              <a:cxnLst>
                <a:cxn ang="T10">
                  <a:pos x="T0" y="T1"/>
                </a:cxn>
                <a:cxn ang="T11">
                  <a:pos x="T2" y="T3"/>
                </a:cxn>
                <a:cxn ang="T12">
                  <a:pos x="T4" y="T5"/>
                </a:cxn>
                <a:cxn ang="T13">
                  <a:pos x="T6" y="T7"/>
                </a:cxn>
                <a:cxn ang="T14">
                  <a:pos x="T8" y="T9"/>
                </a:cxn>
              </a:cxnLst>
              <a:rect l="T15" t="T16" r="T17" b="T18"/>
              <a:pathLst>
                <a:path w="87" h="23">
                  <a:moveTo>
                    <a:pt x="87" y="13"/>
                  </a:moveTo>
                  <a:lnTo>
                    <a:pt x="87" y="23"/>
                  </a:lnTo>
                  <a:lnTo>
                    <a:pt x="46" y="23"/>
                  </a:lnTo>
                  <a:lnTo>
                    <a:pt x="46"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5" name="Freeform 29"/>
            <p:cNvSpPr>
              <a:spLocks/>
            </p:cNvSpPr>
            <p:nvPr/>
          </p:nvSpPr>
          <p:spPr bwMode="auto">
            <a:xfrm>
              <a:off x="3316" y="1941"/>
              <a:ext cx="23" cy="70"/>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6" name="Freeform 30"/>
            <p:cNvSpPr>
              <a:spLocks/>
            </p:cNvSpPr>
            <p:nvPr/>
          </p:nvSpPr>
          <p:spPr bwMode="auto">
            <a:xfrm>
              <a:off x="3316" y="1941"/>
              <a:ext cx="23" cy="70"/>
            </a:xfrm>
            <a:custGeom>
              <a:avLst/>
              <a:gdLst>
                <a:gd name="T0" fmla="*/ 23 w 23"/>
                <a:gd name="T1" fmla="*/ 70 h 70"/>
                <a:gd name="T2" fmla="*/ 12 w 23"/>
                <a:gd name="T3" fmla="*/ 0 h 70"/>
                <a:gd name="T4" fmla="*/ 0 w 23"/>
                <a:gd name="T5" fmla="*/ 70 h 70"/>
                <a:gd name="T6" fmla="*/ 12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2" y="0"/>
                  </a:lnTo>
                  <a:lnTo>
                    <a:pt x="0" y="70"/>
                  </a:lnTo>
                  <a:lnTo>
                    <a:pt x="12" y="70"/>
                  </a:lnTo>
                  <a:lnTo>
                    <a:pt x="23" y="70"/>
                  </a:lnTo>
                  <a:close/>
                </a:path>
              </a:pathLst>
            </a:custGeom>
            <a:solidFill>
              <a:srgbClr val="000000"/>
            </a:solidFill>
            <a:ln w="0">
              <a:solidFill>
                <a:srgbClr val="000000"/>
              </a:solidFill>
              <a:prstDash val="solid"/>
              <a:round/>
              <a:headEnd/>
              <a:tailEnd/>
            </a:ln>
          </p:spPr>
          <p:txBody>
            <a:bodyPr/>
            <a:lstStyle/>
            <a:p>
              <a:endParaRPr lang="en-US"/>
            </a:p>
          </p:txBody>
        </p:sp>
        <p:sp>
          <p:nvSpPr>
            <p:cNvPr id="55327" name="Freeform 31"/>
            <p:cNvSpPr>
              <a:spLocks/>
            </p:cNvSpPr>
            <p:nvPr/>
          </p:nvSpPr>
          <p:spPr bwMode="auto">
            <a:xfrm>
              <a:off x="1420" y="1988"/>
              <a:ext cx="1908" cy="244"/>
            </a:xfrm>
            <a:custGeom>
              <a:avLst/>
              <a:gdLst>
                <a:gd name="T0" fmla="*/ 164 w 164"/>
                <a:gd name="T1" fmla="*/ 3 h 21"/>
                <a:gd name="T2" fmla="*/ 164 w 164"/>
                <a:gd name="T3" fmla="*/ 21 h 21"/>
                <a:gd name="T4" fmla="*/ 36 w 164"/>
                <a:gd name="T5" fmla="*/ 21 h 21"/>
                <a:gd name="T6" fmla="*/ 36 w 164"/>
                <a:gd name="T7" fmla="*/ 0 h 21"/>
                <a:gd name="T8" fmla="*/ 0 w 164"/>
                <a:gd name="T9" fmla="*/ 0 h 21"/>
                <a:gd name="T10" fmla="*/ 0 60000 65536"/>
                <a:gd name="T11" fmla="*/ 0 60000 65536"/>
                <a:gd name="T12" fmla="*/ 0 60000 65536"/>
                <a:gd name="T13" fmla="*/ 0 60000 65536"/>
                <a:gd name="T14" fmla="*/ 0 60000 65536"/>
                <a:gd name="T15" fmla="*/ 0 w 164"/>
                <a:gd name="T16" fmla="*/ 0 h 21"/>
                <a:gd name="T17" fmla="*/ 164 w 164"/>
                <a:gd name="T18" fmla="*/ 21 h 21"/>
              </a:gdLst>
              <a:ahLst/>
              <a:cxnLst>
                <a:cxn ang="T10">
                  <a:pos x="T0" y="T1"/>
                </a:cxn>
                <a:cxn ang="T11">
                  <a:pos x="T2" y="T3"/>
                </a:cxn>
                <a:cxn ang="T12">
                  <a:pos x="T4" y="T5"/>
                </a:cxn>
                <a:cxn ang="T13">
                  <a:pos x="T6" y="T7"/>
                </a:cxn>
                <a:cxn ang="T14">
                  <a:pos x="T8" y="T9"/>
                </a:cxn>
              </a:cxnLst>
              <a:rect l="T15" t="T16" r="T17" b="T18"/>
              <a:pathLst>
                <a:path w="164" h="21">
                  <a:moveTo>
                    <a:pt x="164" y="3"/>
                  </a:moveTo>
                  <a:lnTo>
                    <a:pt x="164" y="21"/>
                  </a:lnTo>
                  <a:lnTo>
                    <a:pt x="36" y="21"/>
                  </a:lnTo>
                  <a:lnTo>
                    <a:pt x="36"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8" name="Freeform 32"/>
            <p:cNvSpPr>
              <a:spLocks/>
            </p:cNvSpPr>
            <p:nvPr/>
          </p:nvSpPr>
          <p:spPr bwMode="auto">
            <a:xfrm>
              <a:off x="4502" y="1941"/>
              <a:ext cx="35" cy="70"/>
            </a:xfrm>
            <a:custGeom>
              <a:avLst/>
              <a:gdLst>
                <a:gd name="T0" fmla="*/ 3 w 3"/>
                <a:gd name="T1" fmla="*/ 6 h 6"/>
                <a:gd name="T2" fmla="*/ 2 w 3"/>
                <a:gd name="T3" fmla="*/ 0 h 6"/>
                <a:gd name="T4" fmla="*/ 0 w 3"/>
                <a:gd name="T5" fmla="*/ 6 h 6"/>
                <a:gd name="T6" fmla="*/ 2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9" name="Freeform 33"/>
            <p:cNvSpPr>
              <a:spLocks/>
            </p:cNvSpPr>
            <p:nvPr/>
          </p:nvSpPr>
          <p:spPr bwMode="auto">
            <a:xfrm>
              <a:off x="4502" y="1941"/>
              <a:ext cx="35" cy="70"/>
            </a:xfrm>
            <a:custGeom>
              <a:avLst/>
              <a:gdLst>
                <a:gd name="T0" fmla="*/ 35 w 35"/>
                <a:gd name="T1" fmla="*/ 70 h 70"/>
                <a:gd name="T2" fmla="*/ 24 w 35"/>
                <a:gd name="T3" fmla="*/ 0 h 70"/>
                <a:gd name="T4" fmla="*/ 0 w 35"/>
                <a:gd name="T5" fmla="*/ 70 h 70"/>
                <a:gd name="T6" fmla="*/ 24 w 35"/>
                <a:gd name="T7" fmla="*/ 70 h 70"/>
                <a:gd name="T8" fmla="*/ 35 w 35"/>
                <a:gd name="T9" fmla="*/ 7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4" y="0"/>
                  </a:lnTo>
                  <a:lnTo>
                    <a:pt x="0" y="70"/>
                  </a:lnTo>
                  <a:lnTo>
                    <a:pt x="24" y="70"/>
                  </a:lnTo>
                  <a:lnTo>
                    <a:pt x="35" y="70"/>
                  </a:lnTo>
                  <a:close/>
                </a:path>
              </a:pathLst>
            </a:custGeom>
            <a:solidFill>
              <a:srgbClr val="000000"/>
            </a:solidFill>
            <a:ln w="0">
              <a:solidFill>
                <a:srgbClr val="000000"/>
              </a:solidFill>
              <a:prstDash val="solid"/>
              <a:round/>
              <a:headEnd/>
              <a:tailEnd/>
            </a:ln>
          </p:spPr>
          <p:txBody>
            <a:bodyPr/>
            <a:lstStyle/>
            <a:p>
              <a:endParaRPr lang="en-US"/>
            </a:p>
          </p:txBody>
        </p:sp>
        <p:sp>
          <p:nvSpPr>
            <p:cNvPr id="55330" name="Freeform 34"/>
            <p:cNvSpPr>
              <a:spLocks/>
            </p:cNvSpPr>
            <p:nvPr/>
          </p:nvSpPr>
          <p:spPr bwMode="auto">
            <a:xfrm>
              <a:off x="1420" y="2023"/>
              <a:ext cx="3106" cy="291"/>
            </a:xfrm>
            <a:custGeom>
              <a:avLst/>
              <a:gdLst>
                <a:gd name="T0" fmla="*/ 267 w 267"/>
                <a:gd name="T1" fmla="*/ 0 h 25"/>
                <a:gd name="T2" fmla="*/ 267 w 267"/>
                <a:gd name="T3" fmla="*/ 25 h 25"/>
                <a:gd name="T4" fmla="*/ 25 w 267"/>
                <a:gd name="T5" fmla="*/ 25 h 25"/>
                <a:gd name="T6" fmla="*/ 25 w 267"/>
                <a:gd name="T7" fmla="*/ 7 h 25"/>
                <a:gd name="T8" fmla="*/ 0 w 267"/>
                <a:gd name="T9" fmla="*/ 7 h 25"/>
                <a:gd name="T10" fmla="*/ 0 60000 65536"/>
                <a:gd name="T11" fmla="*/ 0 60000 65536"/>
                <a:gd name="T12" fmla="*/ 0 60000 65536"/>
                <a:gd name="T13" fmla="*/ 0 60000 65536"/>
                <a:gd name="T14" fmla="*/ 0 60000 65536"/>
                <a:gd name="T15" fmla="*/ 0 w 267"/>
                <a:gd name="T16" fmla="*/ 0 h 25"/>
                <a:gd name="T17" fmla="*/ 267 w 267"/>
                <a:gd name="T18" fmla="*/ 25 h 25"/>
              </a:gdLst>
              <a:ahLst/>
              <a:cxnLst>
                <a:cxn ang="T10">
                  <a:pos x="T0" y="T1"/>
                </a:cxn>
                <a:cxn ang="T11">
                  <a:pos x="T2" y="T3"/>
                </a:cxn>
                <a:cxn ang="T12">
                  <a:pos x="T4" y="T5"/>
                </a:cxn>
                <a:cxn ang="T13">
                  <a:pos x="T6" y="T7"/>
                </a:cxn>
                <a:cxn ang="T14">
                  <a:pos x="T8" y="T9"/>
                </a:cxn>
              </a:cxnLst>
              <a:rect l="T15" t="T16" r="T17" b="T18"/>
              <a:pathLst>
                <a:path w="267" h="25">
                  <a:moveTo>
                    <a:pt x="267" y="0"/>
                  </a:moveTo>
                  <a:lnTo>
                    <a:pt x="267" y="25"/>
                  </a:lnTo>
                  <a:lnTo>
                    <a:pt x="25" y="25"/>
                  </a:lnTo>
                  <a:lnTo>
                    <a:pt x="25" y="7"/>
                  </a:lnTo>
                  <a:lnTo>
                    <a:pt x="0" y="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1" name="Rectangle 35"/>
            <p:cNvSpPr>
              <a:spLocks noChangeArrowheads="1"/>
            </p:cNvSpPr>
            <p:nvPr/>
          </p:nvSpPr>
          <p:spPr bwMode="auto">
            <a:xfrm>
              <a:off x="2502" y="2034"/>
              <a:ext cx="3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INTA1</a:t>
              </a:r>
              <a:endParaRPr lang="en-US" sz="2400">
                <a:latin typeface="Constantia" pitchFamily="18" charset="0"/>
              </a:endParaRPr>
            </a:p>
          </p:txBody>
        </p:sp>
        <p:sp>
          <p:nvSpPr>
            <p:cNvPr id="55332" name="Rectangle 36"/>
            <p:cNvSpPr>
              <a:spLocks noChangeArrowheads="1"/>
            </p:cNvSpPr>
            <p:nvPr/>
          </p:nvSpPr>
          <p:spPr bwMode="auto">
            <a:xfrm>
              <a:off x="2490" y="1464"/>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I</a:t>
              </a:r>
              <a:endParaRPr lang="en-US" sz="2400">
                <a:latin typeface="Constantia" pitchFamily="18" charset="0"/>
              </a:endParaRPr>
            </a:p>
          </p:txBody>
        </p:sp>
        <p:sp>
          <p:nvSpPr>
            <p:cNvPr id="55333" name="Rectangle 37"/>
            <p:cNvSpPr>
              <a:spLocks noChangeArrowheads="1"/>
            </p:cNvSpPr>
            <p:nvPr/>
          </p:nvSpPr>
          <p:spPr bwMode="auto">
            <a:xfrm>
              <a:off x="2525" y="1464"/>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N</a:t>
              </a:r>
              <a:endParaRPr lang="en-US" sz="2400">
                <a:latin typeface="Constantia" pitchFamily="18" charset="0"/>
              </a:endParaRPr>
            </a:p>
          </p:txBody>
        </p:sp>
        <p:sp>
          <p:nvSpPr>
            <p:cNvPr id="55334" name="Rectangle 38"/>
            <p:cNvSpPr>
              <a:spLocks noChangeArrowheads="1"/>
            </p:cNvSpPr>
            <p:nvPr/>
          </p:nvSpPr>
          <p:spPr bwMode="auto">
            <a:xfrm>
              <a:off x="2607" y="1464"/>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55335" name="Rectangle 39"/>
            <p:cNvSpPr>
              <a:spLocks noChangeArrowheads="1"/>
            </p:cNvSpPr>
            <p:nvPr/>
          </p:nvSpPr>
          <p:spPr bwMode="auto">
            <a:xfrm>
              <a:off x="2676" y="1464"/>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55336" name="Rectangle 40"/>
            <p:cNvSpPr>
              <a:spLocks noChangeArrowheads="1"/>
            </p:cNvSpPr>
            <p:nvPr/>
          </p:nvSpPr>
          <p:spPr bwMode="auto">
            <a:xfrm>
              <a:off x="2758" y="146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1</a:t>
              </a:r>
              <a:endParaRPr lang="en-US" sz="2400">
                <a:latin typeface="Constantia" pitchFamily="18" charset="0"/>
              </a:endParaRPr>
            </a:p>
          </p:txBody>
        </p:sp>
        <p:sp>
          <p:nvSpPr>
            <p:cNvPr id="55337" name="Line 41"/>
            <p:cNvSpPr>
              <a:spLocks noChangeShapeType="1"/>
            </p:cNvSpPr>
            <p:nvPr/>
          </p:nvSpPr>
          <p:spPr bwMode="auto">
            <a:xfrm flipH="1">
              <a:off x="2502" y="1476"/>
              <a:ext cx="23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8" name="Rectangle 42"/>
            <p:cNvSpPr>
              <a:spLocks noChangeArrowheads="1"/>
            </p:cNvSpPr>
            <p:nvPr/>
          </p:nvSpPr>
          <p:spPr bwMode="auto">
            <a:xfrm>
              <a:off x="4584" y="147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I</a:t>
              </a:r>
              <a:endParaRPr lang="en-US" sz="2400">
                <a:latin typeface="Constantia" pitchFamily="18" charset="0"/>
              </a:endParaRPr>
            </a:p>
          </p:txBody>
        </p:sp>
        <p:sp>
          <p:nvSpPr>
            <p:cNvPr id="55339" name="Rectangle 43"/>
            <p:cNvSpPr>
              <a:spLocks noChangeArrowheads="1"/>
            </p:cNvSpPr>
            <p:nvPr/>
          </p:nvSpPr>
          <p:spPr bwMode="auto">
            <a:xfrm>
              <a:off x="4630" y="147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N</a:t>
              </a:r>
              <a:endParaRPr lang="en-US" sz="2400">
                <a:latin typeface="Constantia" pitchFamily="18" charset="0"/>
              </a:endParaRPr>
            </a:p>
          </p:txBody>
        </p:sp>
        <p:sp>
          <p:nvSpPr>
            <p:cNvPr id="55340" name="Rectangle 44"/>
            <p:cNvSpPr>
              <a:spLocks noChangeArrowheads="1"/>
            </p:cNvSpPr>
            <p:nvPr/>
          </p:nvSpPr>
          <p:spPr bwMode="auto">
            <a:xfrm>
              <a:off x="4712" y="147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T</a:t>
              </a:r>
              <a:endParaRPr lang="en-US" sz="2400">
                <a:latin typeface="Constantia" pitchFamily="18" charset="0"/>
              </a:endParaRPr>
            </a:p>
          </p:txBody>
        </p:sp>
        <p:sp>
          <p:nvSpPr>
            <p:cNvPr id="55341" name="Rectangle 45"/>
            <p:cNvSpPr>
              <a:spLocks noChangeArrowheads="1"/>
            </p:cNvSpPr>
            <p:nvPr/>
          </p:nvSpPr>
          <p:spPr bwMode="auto">
            <a:xfrm>
              <a:off x="4781" y="147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R</a:t>
              </a:r>
              <a:endParaRPr lang="en-US" sz="2400">
                <a:latin typeface="Constantia" pitchFamily="18" charset="0"/>
              </a:endParaRPr>
            </a:p>
          </p:txBody>
        </p:sp>
        <p:sp>
          <p:nvSpPr>
            <p:cNvPr id="55342" name="Rectangle 46"/>
            <p:cNvSpPr>
              <a:spLocks noChangeArrowheads="1"/>
            </p:cNvSpPr>
            <p:nvPr/>
          </p:nvSpPr>
          <p:spPr bwMode="auto">
            <a:xfrm>
              <a:off x="4863" y="147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43" name="Line 47"/>
            <p:cNvSpPr>
              <a:spLocks noChangeShapeType="1"/>
            </p:cNvSpPr>
            <p:nvPr/>
          </p:nvSpPr>
          <p:spPr bwMode="auto">
            <a:xfrm flipH="1">
              <a:off x="4595" y="1488"/>
              <a:ext cx="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Rectangle 48"/>
            <p:cNvSpPr>
              <a:spLocks noChangeArrowheads="1"/>
            </p:cNvSpPr>
            <p:nvPr/>
          </p:nvSpPr>
          <p:spPr bwMode="auto">
            <a:xfrm>
              <a:off x="4607" y="2034"/>
              <a:ext cx="24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Nimbus Roman No9 L"/>
                </a:rPr>
                <a:t>INTA</a:t>
              </a:r>
              <a:endParaRPr lang="en-US" sz="2400">
                <a:latin typeface="Constantia" pitchFamily="18" charset="0"/>
              </a:endParaRPr>
            </a:p>
          </p:txBody>
        </p:sp>
        <p:sp>
          <p:nvSpPr>
            <p:cNvPr id="55345" name="Rectangle 49"/>
            <p:cNvSpPr>
              <a:spLocks noChangeArrowheads="1"/>
            </p:cNvSpPr>
            <p:nvPr/>
          </p:nvSpPr>
          <p:spPr bwMode="auto">
            <a:xfrm>
              <a:off x="4863" y="203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1">
                  <a:solidFill>
                    <a:srgbClr val="000000"/>
                  </a:solidFill>
                  <a:latin typeface="Nimbus Roman No9 L"/>
                </a:rPr>
                <a:t>p</a:t>
              </a:r>
              <a:endParaRPr lang="en-US" sz="2400">
                <a:latin typeface="Constantia" pitchFamily="18" charset="0"/>
              </a:endParaRPr>
            </a:p>
          </p:txBody>
        </p:sp>
        <p:sp>
          <p:nvSpPr>
            <p:cNvPr id="55346" name="Freeform 50"/>
            <p:cNvSpPr>
              <a:spLocks/>
            </p:cNvSpPr>
            <p:nvPr/>
          </p:nvSpPr>
          <p:spPr bwMode="auto">
            <a:xfrm>
              <a:off x="3851" y="1802"/>
              <a:ext cx="12"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7" name="Freeform 51"/>
            <p:cNvSpPr>
              <a:spLocks/>
            </p:cNvSpPr>
            <p:nvPr/>
          </p:nvSpPr>
          <p:spPr bwMode="auto">
            <a:xfrm>
              <a:off x="3921" y="1802"/>
              <a:ext cx="11"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8" name="Freeform 52"/>
            <p:cNvSpPr>
              <a:spLocks/>
            </p:cNvSpPr>
            <p:nvPr/>
          </p:nvSpPr>
          <p:spPr bwMode="auto">
            <a:xfrm>
              <a:off x="3991" y="1802"/>
              <a:ext cx="11" cy="11"/>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9" name="Rectangle 53"/>
            <p:cNvSpPr>
              <a:spLocks noChangeArrowheads="1"/>
            </p:cNvSpPr>
            <p:nvPr/>
          </p:nvSpPr>
          <p:spPr bwMode="auto">
            <a:xfrm>
              <a:off x="2072" y="1685"/>
              <a:ext cx="721"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5350" name="Rectangle 54"/>
            <p:cNvSpPr>
              <a:spLocks noChangeArrowheads="1"/>
            </p:cNvSpPr>
            <p:nvPr/>
          </p:nvSpPr>
          <p:spPr bwMode="auto">
            <a:xfrm>
              <a:off x="4165" y="1685"/>
              <a:ext cx="709"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5351" name="Rectangle 55"/>
            <p:cNvSpPr>
              <a:spLocks noChangeArrowheads="1"/>
            </p:cNvSpPr>
            <p:nvPr/>
          </p:nvSpPr>
          <p:spPr bwMode="auto">
            <a:xfrm>
              <a:off x="2967" y="1685"/>
              <a:ext cx="721"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5352" name="Rectangle 56"/>
            <p:cNvSpPr>
              <a:spLocks noChangeArrowheads="1"/>
            </p:cNvSpPr>
            <p:nvPr/>
          </p:nvSpPr>
          <p:spPr bwMode="auto">
            <a:xfrm>
              <a:off x="1234" y="1453"/>
              <a:ext cx="186" cy="709"/>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55353" name="Rectangle 57"/>
            <p:cNvSpPr>
              <a:spLocks noChangeArrowheads="1"/>
            </p:cNvSpPr>
            <p:nvPr/>
          </p:nvSpPr>
          <p:spPr bwMode="auto">
            <a:xfrm>
              <a:off x="1234" y="1453"/>
              <a:ext cx="186" cy="709"/>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grpSp>
      <p:sp>
        <p:nvSpPr>
          <p:cNvPr id="55299" name="Text Box 58"/>
          <p:cNvSpPr txBox="1">
            <a:spLocks noChangeArrowheads="1"/>
          </p:cNvSpPr>
          <p:nvPr/>
        </p:nvSpPr>
        <p:spPr bwMode="auto">
          <a:xfrm>
            <a:off x="592138" y="3671888"/>
            <a:ext cx="831650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dirty="0"/>
              <a:t>Each device has a separate interrupt-request and interrupt-acknowledge line. </a:t>
            </a:r>
          </a:p>
          <a:p>
            <a:pPr>
              <a:buFontTx/>
              <a:buChar char="•"/>
            </a:pPr>
            <a:r>
              <a:rPr lang="en-US" i="1" dirty="0"/>
              <a:t>Each interrupt-request line is assigned a different priority level. </a:t>
            </a:r>
          </a:p>
          <a:p>
            <a:pPr>
              <a:buFontTx/>
              <a:buChar char="•"/>
            </a:pPr>
            <a:r>
              <a:rPr lang="en-US" i="1" dirty="0"/>
              <a:t>Interrupt requests received over these lines are sent to a </a:t>
            </a:r>
            <a:r>
              <a:rPr lang="en-US" i="1" dirty="0">
                <a:solidFill>
                  <a:srgbClr val="FF0000"/>
                </a:solidFill>
              </a:rPr>
              <a:t>priority arbitration circuit</a:t>
            </a:r>
          </a:p>
          <a:p>
            <a:r>
              <a:rPr lang="en-US" i="1" dirty="0"/>
              <a:t> in the processor. </a:t>
            </a:r>
          </a:p>
          <a:p>
            <a:pPr>
              <a:buFontTx/>
              <a:buChar char="•"/>
            </a:pPr>
            <a:r>
              <a:rPr lang="en-US" i="1" dirty="0"/>
              <a:t>If the interrupt request has a higher priority level than the priority of the processor,</a:t>
            </a:r>
          </a:p>
          <a:p>
            <a:r>
              <a:rPr lang="en-US" i="1" dirty="0"/>
              <a:t> then the request is accepted.</a:t>
            </a:r>
          </a:p>
        </p:txBody>
      </p:sp>
    </p:spTree>
    <p:extLst>
      <p:ext uri="{BB962C8B-B14F-4D97-AF65-F5344CB8AC3E}">
        <p14:creationId xmlns:p14="http://schemas.microsoft.com/office/powerpoint/2010/main" val="150965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dirty="0"/>
              <a:t>Simultaneous Request: DAISY CHAINING</a:t>
            </a:r>
          </a:p>
        </p:txBody>
      </p:sp>
      <p:sp>
        <p:nvSpPr>
          <p:cNvPr id="386051"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a:solidFill>
                  <a:schemeClr val="accent2"/>
                </a:solidFill>
              </a:rPr>
              <a:t>Which interrupt request does the processor accept if it receives interrupt requests from two or more devices simultaneously?.</a:t>
            </a:r>
            <a:r>
              <a:rPr lang="en-US"/>
              <a:t> </a:t>
            </a:r>
          </a:p>
          <a:p>
            <a:pPr marL="274320" indent="-274320" fontAlgn="auto">
              <a:spcAft>
                <a:spcPts val="0"/>
              </a:spcAft>
              <a:buClr>
                <a:schemeClr val="accent3"/>
              </a:buClr>
              <a:buFont typeface="Wingdings 2"/>
              <a:buChar char=""/>
              <a:defRPr/>
            </a:pPr>
            <a:r>
              <a:rPr lang="en-US">
                <a:solidFill>
                  <a:schemeClr val="accent2"/>
                </a:solidFill>
              </a:rPr>
              <a:t>If the I/O devices are organized in a priority structure, the processor accepts the interrupt request from a device with higher priority.</a:t>
            </a:r>
            <a:endParaRPr lang="en-US"/>
          </a:p>
          <a:p>
            <a:pPr marL="640080" lvl="1" indent="-246888" fontAlgn="auto">
              <a:spcAft>
                <a:spcPts val="0"/>
              </a:spcAft>
              <a:buFont typeface="Wingdings 2"/>
              <a:buChar char=""/>
              <a:defRPr/>
            </a:pPr>
            <a:r>
              <a:rPr lang="en-US" sz="1800"/>
              <a:t>Each device has its own interrupt request and interrupt acknowledge line. </a:t>
            </a:r>
          </a:p>
          <a:p>
            <a:pPr marL="640080" lvl="1" indent="-246888" fontAlgn="auto">
              <a:spcAft>
                <a:spcPts val="0"/>
              </a:spcAft>
              <a:buFont typeface="Wingdings 2"/>
              <a:buChar char=""/>
              <a:defRPr/>
            </a:pPr>
            <a:r>
              <a:rPr lang="en-US" sz="1800"/>
              <a:t>A different priority level is assigned to the interrupt request line of each device.</a:t>
            </a:r>
            <a:endParaRPr lang="en-US"/>
          </a:p>
          <a:p>
            <a:pPr marL="274320" indent="-274320" fontAlgn="auto">
              <a:spcAft>
                <a:spcPts val="0"/>
              </a:spcAft>
              <a:buClr>
                <a:schemeClr val="accent3"/>
              </a:buClr>
              <a:buFont typeface="Wingdings 2"/>
              <a:buChar char=""/>
              <a:defRPr/>
            </a:pPr>
            <a:r>
              <a:rPr lang="en-US">
                <a:solidFill>
                  <a:srgbClr val="CC3300"/>
                </a:solidFill>
              </a:rPr>
              <a:t>However, if the devices share an interrupt request line, then how does the processor decide which interrupt request to accept?</a:t>
            </a:r>
            <a:r>
              <a:rPr lang="en-US"/>
              <a:t>  </a:t>
            </a:r>
          </a:p>
        </p:txBody>
      </p:sp>
    </p:spTree>
    <p:extLst>
      <p:ext uri="{BB962C8B-B14F-4D97-AF65-F5344CB8AC3E}">
        <p14:creationId xmlns:p14="http://schemas.microsoft.com/office/powerpoint/2010/main" val="289506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57200" y="381000"/>
            <a:ext cx="8305800" cy="685800"/>
          </a:xfrm>
        </p:spPr>
        <p:txBody>
          <a:bodyPr/>
          <a:lstStyle/>
          <a:p>
            <a:pPr fontAlgn="auto">
              <a:spcAft>
                <a:spcPts val="0"/>
              </a:spcAft>
              <a:defRPr/>
            </a:pPr>
            <a:r>
              <a:rPr lang="en-US" dirty="0"/>
              <a:t>	Interrupts (contd..)</a:t>
            </a:r>
          </a:p>
        </p:txBody>
      </p:sp>
      <p:grpSp>
        <p:nvGrpSpPr>
          <p:cNvPr id="57346" name="Group 3"/>
          <p:cNvGrpSpPr>
            <a:grpSpLocks/>
          </p:cNvGrpSpPr>
          <p:nvPr/>
        </p:nvGrpSpPr>
        <p:grpSpPr bwMode="auto">
          <a:xfrm>
            <a:off x="1822450" y="3252788"/>
            <a:ext cx="5324475" cy="876300"/>
            <a:chOff x="483" y="1067"/>
            <a:chExt cx="3354" cy="552"/>
          </a:xfrm>
        </p:grpSpPr>
        <p:sp>
          <p:nvSpPr>
            <p:cNvPr id="57350" name="Rectangle 4"/>
            <p:cNvSpPr>
              <a:spLocks noChangeArrowheads="1"/>
            </p:cNvSpPr>
            <p:nvPr/>
          </p:nvSpPr>
          <p:spPr bwMode="auto">
            <a:xfrm rot="-5400000">
              <a:off x="469" y="1288"/>
              <a:ext cx="3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Processor</a:t>
              </a:r>
              <a:endParaRPr lang="en-US" sz="2400">
                <a:latin typeface="Constantia" pitchFamily="18" charset="0"/>
              </a:endParaRPr>
            </a:p>
          </p:txBody>
        </p:sp>
        <p:sp>
          <p:nvSpPr>
            <p:cNvPr id="57351" name="Rectangle 5"/>
            <p:cNvSpPr>
              <a:spLocks noChangeArrowheads="1"/>
            </p:cNvSpPr>
            <p:nvPr/>
          </p:nvSpPr>
          <p:spPr bwMode="auto">
            <a:xfrm>
              <a:off x="2335" y="1445"/>
              <a:ext cx="3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 2</a:t>
              </a:r>
              <a:endParaRPr lang="en-US" sz="2400">
                <a:latin typeface="Constantia" pitchFamily="18" charset="0"/>
              </a:endParaRPr>
            </a:p>
          </p:txBody>
        </p:sp>
        <p:sp>
          <p:nvSpPr>
            <p:cNvPr id="57352" name="Freeform 6"/>
            <p:cNvSpPr>
              <a:spLocks/>
            </p:cNvSpPr>
            <p:nvPr/>
          </p:nvSpPr>
          <p:spPr bwMode="auto">
            <a:xfrm>
              <a:off x="2150"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3" name="Freeform 7"/>
            <p:cNvSpPr>
              <a:spLocks/>
            </p:cNvSpPr>
            <p:nvPr/>
          </p:nvSpPr>
          <p:spPr bwMode="auto">
            <a:xfrm>
              <a:off x="2150"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54" name="Line 8"/>
            <p:cNvSpPr>
              <a:spLocks noChangeShapeType="1"/>
            </p:cNvSpPr>
            <p:nvPr/>
          </p:nvSpPr>
          <p:spPr bwMode="auto">
            <a:xfrm flipH="1">
              <a:off x="1850" y="1503"/>
              <a:ext cx="30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Freeform 9"/>
            <p:cNvSpPr>
              <a:spLocks/>
            </p:cNvSpPr>
            <p:nvPr/>
          </p:nvSpPr>
          <p:spPr bwMode="auto">
            <a:xfrm>
              <a:off x="1239"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6" name="Freeform 10"/>
            <p:cNvSpPr>
              <a:spLocks/>
            </p:cNvSpPr>
            <p:nvPr/>
          </p:nvSpPr>
          <p:spPr bwMode="auto">
            <a:xfrm>
              <a:off x="1239"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57" name="Line 11"/>
            <p:cNvSpPr>
              <a:spLocks noChangeShapeType="1"/>
            </p:cNvSpPr>
            <p:nvPr/>
          </p:nvSpPr>
          <p:spPr bwMode="auto">
            <a:xfrm flipH="1">
              <a:off x="822" y="1503"/>
              <a:ext cx="41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Freeform 12"/>
            <p:cNvSpPr>
              <a:spLocks/>
            </p:cNvSpPr>
            <p:nvPr/>
          </p:nvSpPr>
          <p:spPr bwMode="auto">
            <a:xfrm>
              <a:off x="841" y="1183"/>
              <a:ext cx="59" cy="19"/>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9" name="Freeform 13"/>
            <p:cNvSpPr>
              <a:spLocks/>
            </p:cNvSpPr>
            <p:nvPr/>
          </p:nvSpPr>
          <p:spPr bwMode="auto">
            <a:xfrm>
              <a:off x="841" y="1183"/>
              <a:ext cx="59" cy="19"/>
            </a:xfrm>
            <a:custGeom>
              <a:avLst/>
              <a:gdLst>
                <a:gd name="T0" fmla="*/ 59 w 59"/>
                <a:gd name="T1" fmla="*/ 0 h 19"/>
                <a:gd name="T2" fmla="*/ 0 w 59"/>
                <a:gd name="T3" fmla="*/ 10 h 19"/>
                <a:gd name="T4" fmla="*/ 59 w 59"/>
                <a:gd name="T5" fmla="*/ 19 h 19"/>
                <a:gd name="T6" fmla="*/ 59 w 59"/>
                <a:gd name="T7" fmla="*/ 10 h 19"/>
                <a:gd name="T8" fmla="*/ 59 w 59"/>
                <a:gd name="T9" fmla="*/ 0 h 19"/>
                <a:gd name="T10" fmla="*/ 0 60000 65536"/>
                <a:gd name="T11" fmla="*/ 0 60000 65536"/>
                <a:gd name="T12" fmla="*/ 0 60000 65536"/>
                <a:gd name="T13" fmla="*/ 0 60000 65536"/>
                <a:gd name="T14" fmla="*/ 0 60000 65536"/>
                <a:gd name="T15" fmla="*/ 0 w 59"/>
                <a:gd name="T16" fmla="*/ 0 h 19"/>
                <a:gd name="T17" fmla="*/ 59 w 59"/>
                <a:gd name="T18" fmla="*/ 19 h 19"/>
              </a:gdLst>
              <a:ahLst/>
              <a:cxnLst>
                <a:cxn ang="T10">
                  <a:pos x="T0" y="T1"/>
                </a:cxn>
                <a:cxn ang="T11">
                  <a:pos x="T2" y="T3"/>
                </a:cxn>
                <a:cxn ang="T12">
                  <a:pos x="T4" y="T5"/>
                </a:cxn>
                <a:cxn ang="T13">
                  <a:pos x="T6" y="T7"/>
                </a:cxn>
                <a:cxn ang="T14">
                  <a:pos x="T8" y="T9"/>
                </a:cxn>
              </a:cxnLst>
              <a:rect l="T15" t="T16" r="T17" b="T18"/>
              <a:pathLst>
                <a:path w="59" h="19">
                  <a:moveTo>
                    <a:pt x="59" y="0"/>
                  </a:moveTo>
                  <a:lnTo>
                    <a:pt x="0" y="10"/>
                  </a:lnTo>
                  <a:lnTo>
                    <a:pt x="59" y="19"/>
                  </a:lnTo>
                  <a:lnTo>
                    <a:pt x="59" y="10"/>
                  </a:lnTo>
                  <a:lnTo>
                    <a:pt x="59" y="0"/>
                  </a:lnTo>
                  <a:close/>
                </a:path>
              </a:pathLst>
            </a:custGeom>
            <a:solidFill>
              <a:srgbClr val="000000"/>
            </a:solidFill>
            <a:ln w="0">
              <a:solidFill>
                <a:srgbClr val="000000"/>
              </a:solidFill>
              <a:prstDash val="solid"/>
              <a:round/>
              <a:headEnd/>
              <a:tailEnd/>
            </a:ln>
          </p:spPr>
          <p:txBody>
            <a:bodyPr/>
            <a:lstStyle/>
            <a:p>
              <a:endParaRPr lang="en-US"/>
            </a:p>
          </p:txBody>
        </p:sp>
        <p:sp>
          <p:nvSpPr>
            <p:cNvPr id="57360" name="Freeform 14"/>
            <p:cNvSpPr>
              <a:spLocks/>
            </p:cNvSpPr>
            <p:nvPr/>
          </p:nvSpPr>
          <p:spPr bwMode="auto">
            <a:xfrm>
              <a:off x="900" y="1193"/>
              <a:ext cx="2676" cy="184"/>
            </a:xfrm>
            <a:custGeom>
              <a:avLst/>
              <a:gdLst>
                <a:gd name="T0" fmla="*/ 0 w 276"/>
                <a:gd name="T1" fmla="*/ 0 h 19"/>
                <a:gd name="T2" fmla="*/ 276 w 276"/>
                <a:gd name="T3" fmla="*/ 0 h 19"/>
                <a:gd name="T4" fmla="*/ 276 w 276"/>
                <a:gd name="T5" fmla="*/ 19 h 19"/>
                <a:gd name="T6" fmla="*/ 0 60000 65536"/>
                <a:gd name="T7" fmla="*/ 0 60000 65536"/>
                <a:gd name="T8" fmla="*/ 0 60000 65536"/>
                <a:gd name="T9" fmla="*/ 0 w 276"/>
                <a:gd name="T10" fmla="*/ 0 h 19"/>
                <a:gd name="T11" fmla="*/ 276 w 276"/>
                <a:gd name="T12" fmla="*/ 19 h 19"/>
              </a:gdLst>
              <a:ahLst/>
              <a:cxnLst>
                <a:cxn ang="T6">
                  <a:pos x="T0" y="T1"/>
                </a:cxn>
                <a:cxn ang="T7">
                  <a:pos x="T2" y="T3"/>
                </a:cxn>
                <a:cxn ang="T8">
                  <a:pos x="T4" y="T5"/>
                </a:cxn>
              </a:cxnLst>
              <a:rect l="T9" t="T10" r="T11" b="T12"/>
              <a:pathLst>
                <a:path w="276" h="19">
                  <a:moveTo>
                    <a:pt x="0" y="0"/>
                  </a:moveTo>
                  <a:lnTo>
                    <a:pt x="276" y="0"/>
                  </a:lnTo>
                  <a:lnTo>
                    <a:pt x="276" y="1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61" name="Line 15"/>
            <p:cNvSpPr>
              <a:spLocks noChangeShapeType="1"/>
            </p:cNvSpPr>
            <p:nvPr/>
          </p:nvSpPr>
          <p:spPr bwMode="auto">
            <a:xfrm>
              <a:off x="2490" y="1193"/>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2" name="Line 16"/>
            <p:cNvSpPr>
              <a:spLocks noChangeShapeType="1"/>
            </p:cNvSpPr>
            <p:nvPr/>
          </p:nvSpPr>
          <p:spPr bwMode="auto">
            <a:xfrm>
              <a:off x="1588" y="1193"/>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3" name="Rectangle 17"/>
            <p:cNvSpPr>
              <a:spLocks noChangeArrowheads="1"/>
            </p:cNvSpPr>
            <p:nvPr/>
          </p:nvSpPr>
          <p:spPr bwMode="auto">
            <a:xfrm>
              <a:off x="2121" y="1067"/>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7364" name="Rectangle 18"/>
            <p:cNvSpPr>
              <a:spLocks noChangeArrowheads="1"/>
            </p:cNvSpPr>
            <p:nvPr/>
          </p:nvSpPr>
          <p:spPr bwMode="auto">
            <a:xfrm>
              <a:off x="2160" y="1067"/>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7365" name="Rectangle 19"/>
            <p:cNvSpPr>
              <a:spLocks noChangeArrowheads="1"/>
            </p:cNvSpPr>
            <p:nvPr/>
          </p:nvSpPr>
          <p:spPr bwMode="auto">
            <a:xfrm>
              <a:off x="2228" y="1067"/>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7366" name="Rectangle 20"/>
            <p:cNvSpPr>
              <a:spLocks noChangeArrowheads="1"/>
            </p:cNvSpPr>
            <p:nvPr/>
          </p:nvSpPr>
          <p:spPr bwMode="auto">
            <a:xfrm>
              <a:off x="2286" y="1067"/>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7367" name="Line 21"/>
            <p:cNvSpPr>
              <a:spLocks noChangeShapeType="1"/>
            </p:cNvSpPr>
            <p:nvPr/>
          </p:nvSpPr>
          <p:spPr bwMode="auto">
            <a:xfrm flipH="1">
              <a:off x="2131" y="1076"/>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8" name="Rectangle 22"/>
            <p:cNvSpPr>
              <a:spLocks noChangeArrowheads="1"/>
            </p:cNvSpPr>
            <p:nvPr/>
          </p:nvSpPr>
          <p:spPr bwMode="auto">
            <a:xfrm>
              <a:off x="967" y="1513"/>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INTA</a:t>
              </a:r>
              <a:endParaRPr lang="en-US" sz="2400">
                <a:latin typeface="Constantia" pitchFamily="18" charset="0"/>
              </a:endParaRPr>
            </a:p>
          </p:txBody>
        </p:sp>
        <p:sp>
          <p:nvSpPr>
            <p:cNvPr id="57369" name="Rectangle 23"/>
            <p:cNvSpPr>
              <a:spLocks noChangeArrowheads="1"/>
            </p:cNvSpPr>
            <p:nvPr/>
          </p:nvSpPr>
          <p:spPr bwMode="auto">
            <a:xfrm>
              <a:off x="2218"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7370" name="Line 24"/>
            <p:cNvSpPr>
              <a:spLocks noChangeShapeType="1"/>
            </p:cNvSpPr>
            <p:nvPr/>
          </p:nvSpPr>
          <p:spPr bwMode="auto">
            <a:xfrm flipH="1">
              <a:off x="2751" y="1503"/>
              <a:ext cx="16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1" name="Freeform 25"/>
            <p:cNvSpPr>
              <a:spLocks/>
            </p:cNvSpPr>
            <p:nvPr/>
          </p:nvSpPr>
          <p:spPr bwMode="auto">
            <a:xfrm>
              <a:off x="3236" y="1484"/>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2" name="Freeform 26"/>
            <p:cNvSpPr>
              <a:spLocks/>
            </p:cNvSpPr>
            <p:nvPr/>
          </p:nvSpPr>
          <p:spPr bwMode="auto">
            <a:xfrm>
              <a:off x="3236"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7373" name="Line 27"/>
            <p:cNvSpPr>
              <a:spLocks noChangeShapeType="1"/>
            </p:cNvSpPr>
            <p:nvPr/>
          </p:nvSpPr>
          <p:spPr bwMode="auto">
            <a:xfrm flipH="1">
              <a:off x="3139" y="1503"/>
              <a:ext cx="8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4" name="Freeform 28"/>
            <p:cNvSpPr>
              <a:spLocks/>
            </p:cNvSpPr>
            <p:nvPr/>
          </p:nvSpPr>
          <p:spPr bwMode="auto">
            <a:xfrm>
              <a:off x="3071"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5" name="Freeform 29"/>
            <p:cNvSpPr>
              <a:spLocks/>
            </p:cNvSpPr>
            <p:nvPr/>
          </p:nvSpPr>
          <p:spPr bwMode="auto">
            <a:xfrm>
              <a:off x="3081" y="1493"/>
              <a:ext cx="10"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6" name="Freeform 30"/>
            <p:cNvSpPr>
              <a:spLocks/>
            </p:cNvSpPr>
            <p:nvPr/>
          </p:nvSpPr>
          <p:spPr bwMode="auto">
            <a:xfrm>
              <a:off x="3023" y="1493"/>
              <a:ext cx="19" cy="20"/>
            </a:xfrm>
            <a:custGeom>
              <a:avLst/>
              <a:gdLst>
                <a:gd name="T0" fmla="*/ 10 w 19"/>
                <a:gd name="T1" fmla="*/ 10 h 20"/>
                <a:gd name="T2" fmla="*/ 19 w 19"/>
                <a:gd name="T3" fmla="*/ 10 h 20"/>
                <a:gd name="T4" fmla="*/ 19 w 19"/>
                <a:gd name="T5" fmla="*/ 0 h 20"/>
                <a:gd name="T6" fmla="*/ 10 w 19"/>
                <a:gd name="T7" fmla="*/ 0 h 20"/>
                <a:gd name="T8" fmla="*/ 0 w 19"/>
                <a:gd name="T9" fmla="*/ 0 h 20"/>
                <a:gd name="T10" fmla="*/ 0 w 19"/>
                <a:gd name="T11" fmla="*/ 10 h 20"/>
                <a:gd name="T12" fmla="*/ 0 w 19"/>
                <a:gd name="T13" fmla="*/ 20 h 20"/>
                <a:gd name="T14" fmla="*/ 10 w 19"/>
                <a:gd name="T15" fmla="*/ 20 h 20"/>
                <a:gd name="T16" fmla="*/ 19 w 19"/>
                <a:gd name="T17" fmla="*/ 20 h 20"/>
                <a:gd name="T18" fmla="*/ 19 w 19"/>
                <a:gd name="T19" fmla="*/ 10 h 20"/>
                <a:gd name="T20" fmla="*/ 10 w 19"/>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20"/>
                <a:gd name="T35" fmla="*/ 19 w 19"/>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20">
                  <a:moveTo>
                    <a:pt x="10" y="10"/>
                  </a:moveTo>
                  <a:lnTo>
                    <a:pt x="19" y="10"/>
                  </a:lnTo>
                  <a:lnTo>
                    <a:pt x="19" y="0"/>
                  </a:lnTo>
                  <a:lnTo>
                    <a:pt x="10" y="0"/>
                  </a:lnTo>
                  <a:lnTo>
                    <a:pt x="0" y="0"/>
                  </a:lnTo>
                  <a:lnTo>
                    <a:pt x="0" y="10"/>
                  </a:lnTo>
                  <a:lnTo>
                    <a:pt x="0" y="20"/>
                  </a:lnTo>
                  <a:lnTo>
                    <a:pt x="10" y="20"/>
                  </a:lnTo>
                  <a:lnTo>
                    <a:pt x="19" y="20"/>
                  </a:lnTo>
                  <a:lnTo>
                    <a:pt x="19"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7" name="Freeform 31"/>
            <p:cNvSpPr>
              <a:spLocks/>
            </p:cNvSpPr>
            <p:nvPr/>
          </p:nvSpPr>
          <p:spPr bwMode="auto">
            <a:xfrm>
              <a:off x="3033" y="1493"/>
              <a:ext cx="9"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8" name="Freeform 32"/>
            <p:cNvSpPr>
              <a:spLocks/>
            </p:cNvSpPr>
            <p:nvPr/>
          </p:nvSpPr>
          <p:spPr bwMode="auto">
            <a:xfrm>
              <a:off x="2974"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57379" name="Freeform 33"/>
            <p:cNvSpPr>
              <a:spLocks/>
            </p:cNvSpPr>
            <p:nvPr/>
          </p:nvSpPr>
          <p:spPr bwMode="auto">
            <a:xfrm>
              <a:off x="2974" y="1493"/>
              <a:ext cx="10" cy="10"/>
            </a:xfrm>
            <a:custGeom>
              <a:avLst/>
              <a:gdLst>
                <a:gd name="T0" fmla="*/ 1 w 1"/>
                <a:gd name="T1" fmla="*/ 0 h 1"/>
                <a:gd name="T2" fmla="*/ 0 w 1"/>
                <a:gd name="T3" fmla="*/ 0 h 1"/>
                <a:gd name="T4" fmla="*/ 0 w 1"/>
                <a:gd name="T5" fmla="*/ 0 h 1"/>
                <a:gd name="T6" fmla="*/ 0 w 1"/>
                <a:gd name="T7" fmla="*/ 1 h 1"/>
                <a:gd name="T8" fmla="*/ 1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0" name="Rectangle 34"/>
            <p:cNvSpPr>
              <a:spLocks noChangeArrowheads="1"/>
            </p:cNvSpPr>
            <p:nvPr/>
          </p:nvSpPr>
          <p:spPr bwMode="auto">
            <a:xfrm>
              <a:off x="3411" y="1445"/>
              <a:ext cx="2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7381" name="Rectangle 35"/>
            <p:cNvSpPr>
              <a:spLocks noChangeArrowheads="1"/>
            </p:cNvSpPr>
            <p:nvPr/>
          </p:nvSpPr>
          <p:spPr bwMode="auto">
            <a:xfrm>
              <a:off x="3702" y="144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i="1">
                  <a:solidFill>
                    <a:srgbClr val="000000"/>
                  </a:solidFill>
                  <a:latin typeface="Nimbus Roman No9 L"/>
                </a:rPr>
                <a:t>n</a:t>
              </a:r>
              <a:endParaRPr lang="en-US" sz="2400">
                <a:latin typeface="Constantia" pitchFamily="18" charset="0"/>
              </a:endParaRPr>
            </a:p>
          </p:txBody>
        </p:sp>
        <p:sp>
          <p:nvSpPr>
            <p:cNvPr id="57382" name="Rectangle 36"/>
            <p:cNvSpPr>
              <a:spLocks noChangeArrowheads="1"/>
            </p:cNvSpPr>
            <p:nvPr/>
          </p:nvSpPr>
          <p:spPr bwMode="auto">
            <a:xfrm>
              <a:off x="3304"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7383" name="Rectangle 37"/>
            <p:cNvSpPr>
              <a:spLocks noChangeArrowheads="1"/>
            </p:cNvSpPr>
            <p:nvPr/>
          </p:nvSpPr>
          <p:spPr bwMode="auto">
            <a:xfrm>
              <a:off x="1433" y="1445"/>
              <a:ext cx="31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 1</a:t>
              </a:r>
              <a:endParaRPr lang="en-US" sz="2400">
                <a:latin typeface="Constantia" pitchFamily="18" charset="0"/>
              </a:endParaRPr>
            </a:p>
          </p:txBody>
        </p:sp>
        <p:sp>
          <p:nvSpPr>
            <p:cNvPr id="57384" name="Rectangle 38"/>
            <p:cNvSpPr>
              <a:spLocks noChangeArrowheads="1"/>
            </p:cNvSpPr>
            <p:nvPr/>
          </p:nvSpPr>
          <p:spPr bwMode="auto">
            <a:xfrm>
              <a:off x="1317"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7385" name="Rectangle 39"/>
            <p:cNvSpPr>
              <a:spLocks noChangeArrowheads="1"/>
            </p:cNvSpPr>
            <p:nvPr/>
          </p:nvSpPr>
          <p:spPr bwMode="auto">
            <a:xfrm>
              <a:off x="483" y="1067"/>
              <a:ext cx="339" cy="55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grpSp>
      <p:sp>
        <p:nvSpPr>
          <p:cNvPr id="57347" name="Text Box 40"/>
          <p:cNvSpPr txBox="1">
            <a:spLocks noChangeArrowheads="1"/>
          </p:cNvSpPr>
          <p:nvPr/>
        </p:nvSpPr>
        <p:spPr bwMode="auto">
          <a:xfrm>
            <a:off x="630238" y="1155700"/>
            <a:ext cx="78708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i="1" u="sng" dirty="0"/>
              <a:t>Polling scheme:</a:t>
            </a:r>
            <a:endParaRPr lang="en-US" i="1" dirty="0"/>
          </a:p>
          <a:p>
            <a:pPr>
              <a:buFontTx/>
              <a:buChar char="•"/>
            </a:pPr>
            <a:r>
              <a:rPr lang="en-US" i="1" dirty="0"/>
              <a:t>If the processor uses a polling mechanism to poll the status registers of I/O devices</a:t>
            </a:r>
          </a:p>
          <a:p>
            <a:r>
              <a:rPr lang="en-US" i="1" dirty="0"/>
              <a:t> to determine which device is requesting an interrupt.</a:t>
            </a:r>
          </a:p>
          <a:p>
            <a:pPr>
              <a:buFontTx/>
              <a:buChar char="•"/>
            </a:pPr>
            <a:r>
              <a:rPr lang="en-US" i="1" dirty="0"/>
              <a:t>In this case the priority is determined by the order in which the devices are polled.</a:t>
            </a:r>
          </a:p>
          <a:p>
            <a:pPr>
              <a:buFontTx/>
              <a:buChar char="•"/>
            </a:pPr>
            <a:r>
              <a:rPr lang="en-US" i="1" dirty="0"/>
              <a:t>The first device with status bit set to 1 is the device whose interrupt request is </a:t>
            </a:r>
          </a:p>
          <a:p>
            <a:r>
              <a:rPr lang="en-US" i="1" dirty="0"/>
              <a:t> accepted.</a:t>
            </a:r>
          </a:p>
        </p:txBody>
      </p:sp>
      <p:sp>
        <p:nvSpPr>
          <p:cNvPr id="57348" name="Text Box 41"/>
          <p:cNvSpPr txBox="1">
            <a:spLocks noChangeArrowheads="1"/>
          </p:cNvSpPr>
          <p:nvPr/>
        </p:nvSpPr>
        <p:spPr bwMode="auto">
          <a:xfrm>
            <a:off x="758825" y="2554288"/>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p>
          <a:p>
            <a:r>
              <a:rPr lang="en-US" i="1" u="sng"/>
              <a:t>Daisy chain scheme:</a:t>
            </a:r>
            <a:endParaRPr lang="en-US"/>
          </a:p>
        </p:txBody>
      </p:sp>
      <p:sp>
        <p:nvSpPr>
          <p:cNvPr id="57349" name="Text Box 42"/>
          <p:cNvSpPr txBox="1">
            <a:spLocks noChangeArrowheads="1"/>
          </p:cNvSpPr>
          <p:nvPr/>
        </p:nvSpPr>
        <p:spPr bwMode="auto">
          <a:xfrm>
            <a:off x="630238" y="4203700"/>
            <a:ext cx="8201025"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dirty="0"/>
              <a:t>Devices are connected to form a daisy chain. </a:t>
            </a:r>
          </a:p>
          <a:p>
            <a:pPr>
              <a:buFontTx/>
              <a:buChar char="•"/>
            </a:pPr>
            <a:r>
              <a:rPr lang="en-US" i="1" dirty="0"/>
              <a:t>Devices share the interrupt-request line, and interrupt-acknowledge line is connected</a:t>
            </a:r>
          </a:p>
          <a:p>
            <a:r>
              <a:rPr lang="en-US" i="1" dirty="0"/>
              <a:t> to form a daisy chain. </a:t>
            </a:r>
          </a:p>
          <a:p>
            <a:pPr>
              <a:buFontTx/>
              <a:buChar char="•"/>
            </a:pPr>
            <a:r>
              <a:rPr lang="en-US" i="1" dirty="0"/>
              <a:t>When devices raise an interrupt request, the interrupt-request line is activated.</a:t>
            </a:r>
          </a:p>
          <a:p>
            <a:pPr>
              <a:buFontTx/>
              <a:buChar char="•"/>
            </a:pPr>
            <a:r>
              <a:rPr lang="en-US" i="1" dirty="0"/>
              <a:t>The processor in response activates interrupt-acknowledge. </a:t>
            </a:r>
          </a:p>
          <a:p>
            <a:pPr>
              <a:buFontTx/>
              <a:buChar char="•"/>
            </a:pPr>
            <a:r>
              <a:rPr lang="en-US" i="1" dirty="0"/>
              <a:t>Received by device 1, if device 1 does not need service, it passes the signal to device 2.</a:t>
            </a:r>
          </a:p>
          <a:p>
            <a:pPr>
              <a:buFontTx/>
              <a:buChar char="•"/>
            </a:pPr>
            <a:r>
              <a:rPr lang="en-US" i="1" dirty="0"/>
              <a:t>Device that is electrically closest to the processor has the highest priority.</a:t>
            </a:r>
          </a:p>
        </p:txBody>
      </p:sp>
    </p:spTree>
    <p:extLst>
      <p:ext uri="{BB962C8B-B14F-4D97-AF65-F5344CB8AC3E}">
        <p14:creationId xmlns:p14="http://schemas.microsoft.com/office/powerpoint/2010/main" val="3419141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457200" y="304800"/>
            <a:ext cx="8305800" cy="838200"/>
          </a:xfrm>
        </p:spPr>
        <p:txBody>
          <a:bodyPr/>
          <a:lstStyle/>
          <a:p>
            <a:pPr fontAlgn="auto">
              <a:spcAft>
                <a:spcPts val="0"/>
              </a:spcAft>
              <a:defRPr/>
            </a:pPr>
            <a:r>
              <a:rPr lang="en-US" dirty="0"/>
              <a:t>	Interrupts (contd..)</a:t>
            </a:r>
          </a:p>
        </p:txBody>
      </p:sp>
      <p:sp>
        <p:nvSpPr>
          <p:cNvPr id="58370" name="Text Box 3"/>
          <p:cNvSpPr txBox="1">
            <a:spLocks noChangeArrowheads="1"/>
          </p:cNvSpPr>
          <p:nvPr/>
        </p:nvSpPr>
        <p:spPr bwMode="auto">
          <a:xfrm>
            <a:off x="579438" y="1265238"/>
            <a:ext cx="81534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a:t>When I/O devices were organized into a priority structure, each device had its own</a:t>
            </a:r>
          </a:p>
          <a:p>
            <a:r>
              <a:rPr lang="en-US" i="1"/>
              <a:t> interrupt-request and interrupt-acknowledge line.</a:t>
            </a:r>
          </a:p>
          <a:p>
            <a:pPr>
              <a:buFontTx/>
              <a:buChar char="•"/>
            </a:pPr>
            <a:r>
              <a:rPr lang="en-US" i="1"/>
              <a:t>When I/O devices were organized in a daisy chain fashion, the devices shared an </a:t>
            </a:r>
          </a:p>
          <a:p>
            <a:r>
              <a:rPr lang="en-US" i="1"/>
              <a:t> interrupt-request line, and the interrupt-acknowledge propagated through the devices.</a:t>
            </a:r>
          </a:p>
          <a:p>
            <a:pPr>
              <a:buFontTx/>
              <a:buChar char="•"/>
            </a:pPr>
            <a:r>
              <a:rPr lang="en-US" i="1"/>
              <a:t>A combination of priority structure and daisy chain scheme can also used.</a:t>
            </a:r>
          </a:p>
        </p:txBody>
      </p:sp>
      <p:grpSp>
        <p:nvGrpSpPr>
          <p:cNvPr id="58371" name="Group 4"/>
          <p:cNvGrpSpPr>
            <a:grpSpLocks/>
          </p:cNvGrpSpPr>
          <p:nvPr/>
        </p:nvGrpSpPr>
        <p:grpSpPr bwMode="auto">
          <a:xfrm>
            <a:off x="2003425" y="2778125"/>
            <a:ext cx="5324475" cy="2416175"/>
            <a:chOff x="483" y="2211"/>
            <a:chExt cx="3354" cy="1522"/>
          </a:xfrm>
        </p:grpSpPr>
        <p:sp>
          <p:nvSpPr>
            <p:cNvPr id="58373" name="Rectangle 5"/>
            <p:cNvSpPr>
              <a:spLocks noChangeArrowheads="1"/>
            </p:cNvSpPr>
            <p:nvPr/>
          </p:nvSpPr>
          <p:spPr bwMode="auto">
            <a:xfrm>
              <a:off x="483" y="2347"/>
              <a:ext cx="775" cy="1047"/>
            </a:xfrm>
            <a:prstGeom prst="rect">
              <a:avLst/>
            </a:prstGeom>
            <a:solidFill>
              <a:srgbClr val="FF9F9F"/>
            </a:solidFill>
            <a:ln w="0">
              <a:solidFill>
                <a:srgbClr val="C00000"/>
              </a:solidFill>
              <a:miter lim="800000"/>
              <a:headEnd/>
              <a:tailEnd/>
            </a:ln>
          </p:spPr>
          <p:txBody>
            <a:bodyPr/>
            <a:lstStyle/>
            <a:p>
              <a:endParaRPr lang="en-US">
                <a:latin typeface="Constantia" pitchFamily="18" charset="0"/>
              </a:endParaRPr>
            </a:p>
          </p:txBody>
        </p:sp>
        <p:sp>
          <p:nvSpPr>
            <p:cNvPr id="58374" name="Rectangle 6"/>
            <p:cNvSpPr>
              <a:spLocks noChangeArrowheads="1"/>
            </p:cNvSpPr>
            <p:nvPr/>
          </p:nvSpPr>
          <p:spPr bwMode="auto">
            <a:xfrm>
              <a:off x="483" y="2347"/>
              <a:ext cx="775" cy="1047"/>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8375" name="Line 7"/>
            <p:cNvSpPr>
              <a:spLocks noChangeShapeType="1"/>
            </p:cNvSpPr>
            <p:nvPr/>
          </p:nvSpPr>
          <p:spPr bwMode="auto">
            <a:xfrm flipV="1">
              <a:off x="483" y="2347"/>
              <a:ext cx="1" cy="1047"/>
            </a:xfrm>
            <a:prstGeom prst="line">
              <a:avLst/>
            </a:prstGeom>
            <a:noFill/>
            <a:ln w="15875">
              <a:solidFill>
                <a:srgbClr val="B2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8"/>
            <p:cNvSpPr>
              <a:spLocks noChangeShapeType="1"/>
            </p:cNvSpPr>
            <p:nvPr/>
          </p:nvSpPr>
          <p:spPr bwMode="auto">
            <a:xfrm flipV="1">
              <a:off x="483" y="2347"/>
              <a:ext cx="1" cy="1047"/>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Freeform 9"/>
            <p:cNvSpPr>
              <a:spLocks/>
            </p:cNvSpPr>
            <p:nvPr/>
          </p:nvSpPr>
          <p:spPr bwMode="auto">
            <a:xfrm>
              <a:off x="2112" y="2996"/>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8" name="Freeform 10"/>
            <p:cNvSpPr>
              <a:spLocks/>
            </p:cNvSpPr>
            <p:nvPr/>
          </p:nvSpPr>
          <p:spPr bwMode="auto">
            <a:xfrm>
              <a:off x="2112" y="2928"/>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9" name="Freeform 11"/>
            <p:cNvSpPr>
              <a:spLocks/>
            </p:cNvSpPr>
            <p:nvPr/>
          </p:nvSpPr>
          <p:spPr bwMode="auto">
            <a:xfrm>
              <a:off x="2112" y="2870"/>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0" name="Freeform 12"/>
            <p:cNvSpPr>
              <a:spLocks/>
            </p:cNvSpPr>
            <p:nvPr/>
          </p:nvSpPr>
          <p:spPr bwMode="auto">
            <a:xfrm>
              <a:off x="2877" y="2638"/>
              <a:ext cx="59"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1" name="Freeform 13"/>
            <p:cNvSpPr>
              <a:spLocks/>
            </p:cNvSpPr>
            <p:nvPr/>
          </p:nvSpPr>
          <p:spPr bwMode="auto">
            <a:xfrm>
              <a:off x="2877" y="2638"/>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82" name="Line 14"/>
            <p:cNvSpPr>
              <a:spLocks noChangeShapeType="1"/>
            </p:cNvSpPr>
            <p:nvPr/>
          </p:nvSpPr>
          <p:spPr bwMode="auto">
            <a:xfrm flipH="1">
              <a:off x="2383" y="2657"/>
              <a:ext cx="4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Rectangle 15"/>
            <p:cNvSpPr>
              <a:spLocks noChangeArrowheads="1"/>
            </p:cNvSpPr>
            <p:nvPr/>
          </p:nvSpPr>
          <p:spPr bwMode="auto">
            <a:xfrm>
              <a:off x="1995" y="2599"/>
              <a:ext cx="2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384" name="Rectangle 16"/>
            <p:cNvSpPr>
              <a:spLocks noChangeArrowheads="1"/>
            </p:cNvSpPr>
            <p:nvPr/>
          </p:nvSpPr>
          <p:spPr bwMode="auto">
            <a:xfrm>
              <a:off x="3100" y="2599"/>
              <a:ext cx="2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385" name="Freeform 17"/>
            <p:cNvSpPr>
              <a:spLocks/>
            </p:cNvSpPr>
            <p:nvPr/>
          </p:nvSpPr>
          <p:spPr bwMode="auto">
            <a:xfrm>
              <a:off x="3760" y="3375"/>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6" name="Freeform 18"/>
            <p:cNvSpPr>
              <a:spLocks/>
            </p:cNvSpPr>
            <p:nvPr/>
          </p:nvSpPr>
          <p:spPr bwMode="auto">
            <a:xfrm>
              <a:off x="3760" y="3375"/>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87" name="Line 19"/>
            <p:cNvSpPr>
              <a:spLocks noChangeShapeType="1"/>
            </p:cNvSpPr>
            <p:nvPr/>
          </p:nvSpPr>
          <p:spPr bwMode="auto">
            <a:xfrm flipH="1">
              <a:off x="3488" y="3394"/>
              <a:ext cx="2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Freeform 20"/>
            <p:cNvSpPr>
              <a:spLocks/>
            </p:cNvSpPr>
            <p:nvPr/>
          </p:nvSpPr>
          <p:spPr bwMode="auto">
            <a:xfrm>
              <a:off x="3760" y="2638"/>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9" name="Freeform 21"/>
            <p:cNvSpPr>
              <a:spLocks/>
            </p:cNvSpPr>
            <p:nvPr/>
          </p:nvSpPr>
          <p:spPr bwMode="auto">
            <a:xfrm>
              <a:off x="3760"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90" name="Line 22"/>
            <p:cNvSpPr>
              <a:spLocks noChangeShapeType="1"/>
            </p:cNvSpPr>
            <p:nvPr/>
          </p:nvSpPr>
          <p:spPr bwMode="auto">
            <a:xfrm flipH="1">
              <a:off x="3488" y="2657"/>
              <a:ext cx="2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1" name="Freeform 23"/>
            <p:cNvSpPr>
              <a:spLocks/>
            </p:cNvSpPr>
            <p:nvPr/>
          </p:nvSpPr>
          <p:spPr bwMode="auto">
            <a:xfrm>
              <a:off x="2877" y="3375"/>
              <a:ext cx="59"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92" name="Freeform 24"/>
            <p:cNvSpPr>
              <a:spLocks/>
            </p:cNvSpPr>
            <p:nvPr/>
          </p:nvSpPr>
          <p:spPr bwMode="auto">
            <a:xfrm>
              <a:off x="2877" y="3375"/>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393" name="Line 25"/>
            <p:cNvSpPr>
              <a:spLocks noChangeShapeType="1"/>
            </p:cNvSpPr>
            <p:nvPr/>
          </p:nvSpPr>
          <p:spPr bwMode="auto">
            <a:xfrm flipH="1">
              <a:off x="2383" y="3394"/>
              <a:ext cx="4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4" name="Line 26"/>
            <p:cNvSpPr>
              <a:spLocks noChangeShapeType="1"/>
            </p:cNvSpPr>
            <p:nvPr/>
          </p:nvSpPr>
          <p:spPr bwMode="auto">
            <a:xfrm>
              <a:off x="2112" y="3084"/>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5" name="Line 27"/>
            <p:cNvSpPr>
              <a:spLocks noChangeShapeType="1"/>
            </p:cNvSpPr>
            <p:nvPr/>
          </p:nvSpPr>
          <p:spPr bwMode="auto">
            <a:xfrm>
              <a:off x="2112" y="2347"/>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6" name="Line 28"/>
            <p:cNvSpPr>
              <a:spLocks noChangeShapeType="1"/>
            </p:cNvSpPr>
            <p:nvPr/>
          </p:nvSpPr>
          <p:spPr bwMode="auto">
            <a:xfrm>
              <a:off x="3217" y="2347"/>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7" name="Line 29"/>
            <p:cNvSpPr>
              <a:spLocks noChangeShapeType="1"/>
            </p:cNvSpPr>
            <p:nvPr/>
          </p:nvSpPr>
          <p:spPr bwMode="auto">
            <a:xfrm>
              <a:off x="3217" y="3084"/>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8" name="Freeform 30"/>
            <p:cNvSpPr>
              <a:spLocks/>
            </p:cNvSpPr>
            <p:nvPr/>
          </p:nvSpPr>
          <p:spPr bwMode="auto">
            <a:xfrm>
              <a:off x="1084" y="3074"/>
              <a:ext cx="58" cy="19"/>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99" name="Freeform 31"/>
            <p:cNvSpPr>
              <a:spLocks/>
            </p:cNvSpPr>
            <p:nvPr/>
          </p:nvSpPr>
          <p:spPr bwMode="auto">
            <a:xfrm>
              <a:off x="1084" y="3074"/>
              <a:ext cx="58" cy="19"/>
            </a:xfrm>
            <a:custGeom>
              <a:avLst/>
              <a:gdLst>
                <a:gd name="T0" fmla="*/ 58 w 58"/>
                <a:gd name="T1" fmla="*/ 0 h 19"/>
                <a:gd name="T2" fmla="*/ 0 w 58"/>
                <a:gd name="T3" fmla="*/ 10 h 19"/>
                <a:gd name="T4" fmla="*/ 58 w 58"/>
                <a:gd name="T5" fmla="*/ 19 h 19"/>
                <a:gd name="T6" fmla="*/ 58 w 58"/>
                <a:gd name="T7" fmla="*/ 10 h 19"/>
                <a:gd name="T8" fmla="*/ 58 w 58"/>
                <a:gd name="T9" fmla="*/ 0 h 19"/>
                <a:gd name="T10" fmla="*/ 0 60000 65536"/>
                <a:gd name="T11" fmla="*/ 0 60000 65536"/>
                <a:gd name="T12" fmla="*/ 0 60000 65536"/>
                <a:gd name="T13" fmla="*/ 0 60000 65536"/>
                <a:gd name="T14" fmla="*/ 0 60000 65536"/>
                <a:gd name="T15" fmla="*/ 0 w 58"/>
                <a:gd name="T16" fmla="*/ 0 h 19"/>
                <a:gd name="T17" fmla="*/ 58 w 58"/>
                <a:gd name="T18" fmla="*/ 19 h 19"/>
              </a:gdLst>
              <a:ahLst/>
              <a:cxnLst>
                <a:cxn ang="T10">
                  <a:pos x="T0" y="T1"/>
                </a:cxn>
                <a:cxn ang="T11">
                  <a:pos x="T2" y="T3"/>
                </a:cxn>
                <a:cxn ang="T12">
                  <a:pos x="T4" y="T5"/>
                </a:cxn>
                <a:cxn ang="T13">
                  <a:pos x="T6" y="T7"/>
                </a:cxn>
                <a:cxn ang="T14">
                  <a:pos x="T8" y="T9"/>
                </a:cxn>
              </a:cxnLst>
              <a:rect l="T15" t="T16" r="T17" b="T18"/>
              <a:pathLst>
                <a:path w="58" h="19">
                  <a:moveTo>
                    <a:pt x="58" y="0"/>
                  </a:moveTo>
                  <a:lnTo>
                    <a:pt x="0" y="10"/>
                  </a:lnTo>
                  <a:lnTo>
                    <a:pt x="58" y="19"/>
                  </a:lnTo>
                  <a:lnTo>
                    <a:pt x="58" y="10"/>
                  </a:lnTo>
                  <a:lnTo>
                    <a:pt x="58" y="0"/>
                  </a:lnTo>
                  <a:close/>
                </a:path>
              </a:pathLst>
            </a:custGeom>
            <a:solidFill>
              <a:srgbClr val="000000"/>
            </a:solidFill>
            <a:ln w="0">
              <a:solidFill>
                <a:srgbClr val="000000"/>
              </a:solidFill>
              <a:prstDash val="solid"/>
              <a:round/>
              <a:headEnd/>
              <a:tailEnd/>
            </a:ln>
          </p:spPr>
          <p:txBody>
            <a:bodyPr/>
            <a:lstStyle/>
            <a:p>
              <a:endParaRPr lang="en-US"/>
            </a:p>
          </p:txBody>
        </p:sp>
        <p:sp>
          <p:nvSpPr>
            <p:cNvPr id="58400" name="Line 32"/>
            <p:cNvSpPr>
              <a:spLocks noChangeShapeType="1"/>
            </p:cNvSpPr>
            <p:nvPr/>
          </p:nvSpPr>
          <p:spPr bwMode="auto">
            <a:xfrm>
              <a:off x="1142" y="3084"/>
              <a:ext cx="269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1" name="Freeform 33"/>
            <p:cNvSpPr>
              <a:spLocks/>
            </p:cNvSpPr>
            <p:nvPr/>
          </p:nvSpPr>
          <p:spPr bwMode="auto">
            <a:xfrm>
              <a:off x="1772" y="3384"/>
              <a:ext cx="58" cy="2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02" name="Freeform 34"/>
            <p:cNvSpPr>
              <a:spLocks/>
            </p:cNvSpPr>
            <p:nvPr/>
          </p:nvSpPr>
          <p:spPr bwMode="auto">
            <a:xfrm>
              <a:off x="1772" y="3384"/>
              <a:ext cx="58" cy="20"/>
            </a:xfrm>
            <a:custGeom>
              <a:avLst/>
              <a:gdLst>
                <a:gd name="T0" fmla="*/ 0 w 58"/>
                <a:gd name="T1" fmla="*/ 20 h 20"/>
                <a:gd name="T2" fmla="*/ 58 w 58"/>
                <a:gd name="T3" fmla="*/ 10 h 20"/>
                <a:gd name="T4" fmla="*/ 0 w 58"/>
                <a:gd name="T5" fmla="*/ 0 h 20"/>
                <a:gd name="T6" fmla="*/ 0 w 58"/>
                <a:gd name="T7" fmla="*/ 10 h 20"/>
                <a:gd name="T8" fmla="*/ 0 w 58"/>
                <a:gd name="T9" fmla="*/ 2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0" y="20"/>
                  </a:moveTo>
                  <a:lnTo>
                    <a:pt x="58"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58403" name="Freeform 35"/>
            <p:cNvSpPr>
              <a:spLocks/>
            </p:cNvSpPr>
            <p:nvPr/>
          </p:nvSpPr>
          <p:spPr bwMode="auto">
            <a:xfrm>
              <a:off x="1074" y="3210"/>
              <a:ext cx="698" cy="184"/>
            </a:xfrm>
            <a:custGeom>
              <a:avLst/>
              <a:gdLst>
                <a:gd name="T0" fmla="*/ 72 w 72"/>
                <a:gd name="T1" fmla="*/ 19 h 19"/>
                <a:gd name="T2" fmla="*/ 44 w 72"/>
                <a:gd name="T3" fmla="*/ 19 h 19"/>
                <a:gd name="T4" fmla="*/ 44 w 72"/>
                <a:gd name="T5" fmla="*/ 0 h 19"/>
                <a:gd name="T6" fmla="*/ 0 w 72"/>
                <a:gd name="T7" fmla="*/ 0 h 19"/>
                <a:gd name="T8" fmla="*/ 0 60000 65536"/>
                <a:gd name="T9" fmla="*/ 0 60000 65536"/>
                <a:gd name="T10" fmla="*/ 0 60000 65536"/>
                <a:gd name="T11" fmla="*/ 0 60000 65536"/>
                <a:gd name="T12" fmla="*/ 0 w 72"/>
                <a:gd name="T13" fmla="*/ 0 h 19"/>
                <a:gd name="T14" fmla="*/ 72 w 72"/>
                <a:gd name="T15" fmla="*/ 19 h 19"/>
              </a:gdLst>
              <a:ahLst/>
              <a:cxnLst>
                <a:cxn ang="T8">
                  <a:pos x="T0" y="T1"/>
                </a:cxn>
                <a:cxn ang="T9">
                  <a:pos x="T2" y="T3"/>
                </a:cxn>
                <a:cxn ang="T10">
                  <a:pos x="T4" y="T5"/>
                </a:cxn>
                <a:cxn ang="T11">
                  <a:pos x="T6" y="T7"/>
                </a:cxn>
              </a:cxnLst>
              <a:rect l="T12" t="T13" r="T14" b="T15"/>
              <a:pathLst>
                <a:path w="72" h="19">
                  <a:moveTo>
                    <a:pt x="72" y="19"/>
                  </a:moveTo>
                  <a:lnTo>
                    <a:pt x="44" y="19"/>
                  </a:lnTo>
                  <a:lnTo>
                    <a:pt x="44" y="0"/>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04" name="Rectangle 36"/>
            <p:cNvSpPr>
              <a:spLocks noChangeArrowheads="1"/>
            </p:cNvSpPr>
            <p:nvPr/>
          </p:nvSpPr>
          <p:spPr bwMode="auto">
            <a:xfrm>
              <a:off x="880" y="3627"/>
              <a:ext cx="2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circuit</a:t>
              </a:r>
              <a:endParaRPr lang="en-US" sz="2400">
                <a:latin typeface="Constantia" pitchFamily="18" charset="0"/>
              </a:endParaRPr>
            </a:p>
          </p:txBody>
        </p:sp>
        <p:sp>
          <p:nvSpPr>
            <p:cNvPr id="58405" name="Rectangle 37"/>
            <p:cNvSpPr>
              <a:spLocks noChangeArrowheads="1"/>
            </p:cNvSpPr>
            <p:nvPr/>
          </p:nvSpPr>
          <p:spPr bwMode="auto">
            <a:xfrm>
              <a:off x="667" y="3540"/>
              <a:ext cx="65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Priority arbitration</a:t>
              </a:r>
              <a:endParaRPr lang="en-US" sz="2400">
                <a:latin typeface="Constantia" pitchFamily="18" charset="0"/>
              </a:endParaRPr>
            </a:p>
          </p:txBody>
        </p:sp>
        <p:sp>
          <p:nvSpPr>
            <p:cNvPr id="58406" name="Freeform 38"/>
            <p:cNvSpPr>
              <a:spLocks/>
            </p:cNvSpPr>
            <p:nvPr/>
          </p:nvSpPr>
          <p:spPr bwMode="auto">
            <a:xfrm>
              <a:off x="967" y="3278"/>
              <a:ext cx="20" cy="38"/>
            </a:xfrm>
            <a:custGeom>
              <a:avLst/>
              <a:gdLst>
                <a:gd name="T0" fmla="*/ 2 w 2"/>
                <a:gd name="T1" fmla="*/ 4 h 4"/>
                <a:gd name="T2" fmla="*/ 1 w 2"/>
                <a:gd name="T3" fmla="*/ 0 h 4"/>
                <a:gd name="T4" fmla="*/ 0 w 2"/>
                <a:gd name="T5" fmla="*/ 4 h 4"/>
                <a:gd name="T6" fmla="*/ 1 w 2"/>
                <a:gd name="T7" fmla="*/ 4 h 4"/>
                <a:gd name="T8" fmla="*/ 2 w 2"/>
                <a:gd name="T9" fmla="*/ 4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07" name="Freeform 39"/>
            <p:cNvSpPr>
              <a:spLocks/>
            </p:cNvSpPr>
            <p:nvPr/>
          </p:nvSpPr>
          <p:spPr bwMode="auto">
            <a:xfrm>
              <a:off x="967" y="3278"/>
              <a:ext cx="20" cy="38"/>
            </a:xfrm>
            <a:custGeom>
              <a:avLst/>
              <a:gdLst>
                <a:gd name="T0" fmla="*/ 20 w 20"/>
                <a:gd name="T1" fmla="*/ 38 h 38"/>
                <a:gd name="T2" fmla="*/ 10 w 20"/>
                <a:gd name="T3" fmla="*/ 0 h 38"/>
                <a:gd name="T4" fmla="*/ 0 w 20"/>
                <a:gd name="T5" fmla="*/ 38 h 38"/>
                <a:gd name="T6" fmla="*/ 10 w 20"/>
                <a:gd name="T7" fmla="*/ 38 h 38"/>
                <a:gd name="T8" fmla="*/ 20 w 20"/>
                <a:gd name="T9" fmla="*/ 38 h 38"/>
                <a:gd name="T10" fmla="*/ 0 60000 65536"/>
                <a:gd name="T11" fmla="*/ 0 60000 65536"/>
                <a:gd name="T12" fmla="*/ 0 60000 65536"/>
                <a:gd name="T13" fmla="*/ 0 60000 65536"/>
                <a:gd name="T14" fmla="*/ 0 60000 65536"/>
                <a:gd name="T15" fmla="*/ 0 w 20"/>
                <a:gd name="T16" fmla="*/ 0 h 38"/>
                <a:gd name="T17" fmla="*/ 20 w 20"/>
                <a:gd name="T18" fmla="*/ 38 h 38"/>
              </a:gdLst>
              <a:ahLst/>
              <a:cxnLst>
                <a:cxn ang="T10">
                  <a:pos x="T0" y="T1"/>
                </a:cxn>
                <a:cxn ang="T11">
                  <a:pos x="T2" y="T3"/>
                </a:cxn>
                <a:cxn ang="T12">
                  <a:pos x="T4" y="T5"/>
                </a:cxn>
                <a:cxn ang="T13">
                  <a:pos x="T6" y="T7"/>
                </a:cxn>
                <a:cxn ang="T14">
                  <a:pos x="T8" y="T9"/>
                </a:cxn>
              </a:cxnLst>
              <a:rect l="T15" t="T16" r="T17" b="T18"/>
              <a:pathLst>
                <a:path w="20" h="38">
                  <a:moveTo>
                    <a:pt x="20" y="38"/>
                  </a:moveTo>
                  <a:lnTo>
                    <a:pt x="10" y="0"/>
                  </a:lnTo>
                  <a:lnTo>
                    <a:pt x="0" y="38"/>
                  </a:lnTo>
                  <a:lnTo>
                    <a:pt x="10" y="38"/>
                  </a:lnTo>
                  <a:lnTo>
                    <a:pt x="20" y="38"/>
                  </a:lnTo>
                  <a:close/>
                </a:path>
              </a:pathLst>
            </a:custGeom>
            <a:solidFill>
              <a:srgbClr val="000000"/>
            </a:solidFill>
            <a:ln w="0">
              <a:solidFill>
                <a:srgbClr val="000000"/>
              </a:solidFill>
              <a:prstDash val="solid"/>
              <a:round/>
              <a:headEnd/>
              <a:tailEnd/>
            </a:ln>
          </p:spPr>
          <p:txBody>
            <a:bodyPr/>
            <a:lstStyle/>
            <a:p>
              <a:endParaRPr lang="en-US"/>
            </a:p>
          </p:txBody>
        </p:sp>
        <p:sp>
          <p:nvSpPr>
            <p:cNvPr id="58408" name="Line 40"/>
            <p:cNvSpPr>
              <a:spLocks noChangeShapeType="1"/>
            </p:cNvSpPr>
            <p:nvPr/>
          </p:nvSpPr>
          <p:spPr bwMode="auto">
            <a:xfrm>
              <a:off x="977" y="3326"/>
              <a:ext cx="1" cy="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9" name="Rectangle 41"/>
            <p:cNvSpPr>
              <a:spLocks noChangeArrowheads="1"/>
            </p:cNvSpPr>
            <p:nvPr/>
          </p:nvSpPr>
          <p:spPr bwMode="auto">
            <a:xfrm rot="-5400000">
              <a:off x="459" y="2810"/>
              <a:ext cx="3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Processor</a:t>
              </a:r>
              <a:endParaRPr lang="en-US" sz="2400">
                <a:latin typeface="Constantia" pitchFamily="18" charset="0"/>
              </a:endParaRPr>
            </a:p>
          </p:txBody>
        </p:sp>
        <p:sp>
          <p:nvSpPr>
            <p:cNvPr id="58410" name="Rectangle 42"/>
            <p:cNvSpPr>
              <a:spLocks noChangeArrowheads="1"/>
            </p:cNvSpPr>
            <p:nvPr/>
          </p:nvSpPr>
          <p:spPr bwMode="auto">
            <a:xfrm>
              <a:off x="1995" y="3336"/>
              <a:ext cx="2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411" name="Rectangle 43"/>
            <p:cNvSpPr>
              <a:spLocks noChangeArrowheads="1"/>
            </p:cNvSpPr>
            <p:nvPr/>
          </p:nvSpPr>
          <p:spPr bwMode="auto">
            <a:xfrm>
              <a:off x="3100" y="3336"/>
              <a:ext cx="2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Device</a:t>
              </a:r>
              <a:endParaRPr lang="en-US" sz="2400">
                <a:latin typeface="Constantia" pitchFamily="18" charset="0"/>
              </a:endParaRPr>
            </a:p>
          </p:txBody>
        </p:sp>
        <p:sp>
          <p:nvSpPr>
            <p:cNvPr id="58412" name="Freeform 44"/>
            <p:cNvSpPr>
              <a:spLocks/>
            </p:cNvSpPr>
            <p:nvPr/>
          </p:nvSpPr>
          <p:spPr bwMode="auto">
            <a:xfrm>
              <a:off x="1772" y="2638"/>
              <a:ext cx="58" cy="29"/>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13" name="Freeform 45"/>
            <p:cNvSpPr>
              <a:spLocks/>
            </p:cNvSpPr>
            <p:nvPr/>
          </p:nvSpPr>
          <p:spPr bwMode="auto">
            <a:xfrm>
              <a:off x="1772"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58414" name="Line 46"/>
            <p:cNvSpPr>
              <a:spLocks noChangeShapeType="1"/>
            </p:cNvSpPr>
            <p:nvPr/>
          </p:nvSpPr>
          <p:spPr bwMode="auto">
            <a:xfrm flipH="1">
              <a:off x="1074" y="2657"/>
              <a:ext cx="69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5" name="Freeform 47"/>
            <p:cNvSpPr>
              <a:spLocks/>
            </p:cNvSpPr>
            <p:nvPr/>
          </p:nvSpPr>
          <p:spPr bwMode="auto">
            <a:xfrm>
              <a:off x="1084" y="2521"/>
              <a:ext cx="58" cy="20"/>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16" name="Freeform 48"/>
            <p:cNvSpPr>
              <a:spLocks/>
            </p:cNvSpPr>
            <p:nvPr/>
          </p:nvSpPr>
          <p:spPr bwMode="auto">
            <a:xfrm>
              <a:off x="1084" y="2521"/>
              <a:ext cx="58" cy="20"/>
            </a:xfrm>
            <a:custGeom>
              <a:avLst/>
              <a:gdLst>
                <a:gd name="T0" fmla="*/ 58 w 58"/>
                <a:gd name="T1" fmla="*/ 0 h 20"/>
                <a:gd name="T2" fmla="*/ 0 w 58"/>
                <a:gd name="T3" fmla="*/ 10 h 20"/>
                <a:gd name="T4" fmla="*/ 58 w 58"/>
                <a:gd name="T5" fmla="*/ 20 h 20"/>
                <a:gd name="T6" fmla="*/ 58 w 58"/>
                <a:gd name="T7" fmla="*/ 10 h 20"/>
                <a:gd name="T8" fmla="*/ 58 w 58"/>
                <a:gd name="T9" fmla="*/ 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58" y="0"/>
                  </a:moveTo>
                  <a:lnTo>
                    <a:pt x="0" y="10"/>
                  </a:lnTo>
                  <a:lnTo>
                    <a:pt x="58" y="20"/>
                  </a:lnTo>
                  <a:lnTo>
                    <a:pt x="58" y="10"/>
                  </a:lnTo>
                  <a:lnTo>
                    <a:pt x="58" y="0"/>
                  </a:lnTo>
                  <a:close/>
                </a:path>
              </a:pathLst>
            </a:custGeom>
            <a:solidFill>
              <a:srgbClr val="000000"/>
            </a:solidFill>
            <a:ln w="0">
              <a:solidFill>
                <a:srgbClr val="000000"/>
              </a:solidFill>
              <a:prstDash val="solid"/>
              <a:round/>
              <a:headEnd/>
              <a:tailEnd/>
            </a:ln>
          </p:spPr>
          <p:txBody>
            <a:bodyPr/>
            <a:lstStyle/>
            <a:p>
              <a:endParaRPr lang="en-US"/>
            </a:p>
          </p:txBody>
        </p:sp>
        <p:sp>
          <p:nvSpPr>
            <p:cNvPr id="58417" name="Freeform 49"/>
            <p:cNvSpPr>
              <a:spLocks/>
            </p:cNvSpPr>
            <p:nvPr/>
          </p:nvSpPr>
          <p:spPr bwMode="auto">
            <a:xfrm>
              <a:off x="1142" y="2347"/>
              <a:ext cx="2695" cy="184"/>
            </a:xfrm>
            <a:custGeom>
              <a:avLst/>
              <a:gdLst>
                <a:gd name="T0" fmla="*/ 0 w 278"/>
                <a:gd name="T1" fmla="*/ 19 h 19"/>
                <a:gd name="T2" fmla="*/ 37 w 278"/>
                <a:gd name="T3" fmla="*/ 19 h 19"/>
                <a:gd name="T4" fmla="*/ 37 w 278"/>
                <a:gd name="T5" fmla="*/ 0 h 19"/>
                <a:gd name="T6" fmla="*/ 278 w 278"/>
                <a:gd name="T7" fmla="*/ 0 h 19"/>
                <a:gd name="T8" fmla="*/ 0 60000 65536"/>
                <a:gd name="T9" fmla="*/ 0 60000 65536"/>
                <a:gd name="T10" fmla="*/ 0 60000 65536"/>
                <a:gd name="T11" fmla="*/ 0 60000 65536"/>
                <a:gd name="T12" fmla="*/ 0 w 278"/>
                <a:gd name="T13" fmla="*/ 0 h 19"/>
                <a:gd name="T14" fmla="*/ 278 w 278"/>
                <a:gd name="T15" fmla="*/ 19 h 19"/>
              </a:gdLst>
              <a:ahLst/>
              <a:cxnLst>
                <a:cxn ang="T8">
                  <a:pos x="T0" y="T1"/>
                </a:cxn>
                <a:cxn ang="T9">
                  <a:pos x="T2" y="T3"/>
                </a:cxn>
                <a:cxn ang="T10">
                  <a:pos x="T4" y="T5"/>
                </a:cxn>
                <a:cxn ang="T11">
                  <a:pos x="T6" y="T7"/>
                </a:cxn>
              </a:cxnLst>
              <a:rect l="T12" t="T13" r="T14" b="T15"/>
              <a:pathLst>
                <a:path w="278" h="19">
                  <a:moveTo>
                    <a:pt x="0" y="19"/>
                  </a:moveTo>
                  <a:lnTo>
                    <a:pt x="37" y="19"/>
                  </a:lnTo>
                  <a:lnTo>
                    <a:pt x="37" y="0"/>
                  </a:lnTo>
                  <a:lnTo>
                    <a:pt x="278"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18" name="Rectangle 50"/>
            <p:cNvSpPr>
              <a:spLocks noChangeArrowheads="1"/>
            </p:cNvSpPr>
            <p:nvPr/>
          </p:nvSpPr>
          <p:spPr bwMode="auto">
            <a:xfrm>
              <a:off x="1530" y="2211"/>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8419" name="Rectangle 51"/>
            <p:cNvSpPr>
              <a:spLocks noChangeArrowheads="1"/>
            </p:cNvSpPr>
            <p:nvPr/>
          </p:nvSpPr>
          <p:spPr bwMode="auto">
            <a:xfrm>
              <a:off x="1569" y="2211"/>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8420" name="Rectangle 52"/>
            <p:cNvSpPr>
              <a:spLocks noChangeArrowheads="1"/>
            </p:cNvSpPr>
            <p:nvPr/>
          </p:nvSpPr>
          <p:spPr bwMode="auto">
            <a:xfrm>
              <a:off x="1636" y="2211"/>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8421" name="Rectangle 53"/>
            <p:cNvSpPr>
              <a:spLocks noChangeArrowheads="1"/>
            </p:cNvSpPr>
            <p:nvPr/>
          </p:nvSpPr>
          <p:spPr bwMode="auto">
            <a:xfrm>
              <a:off x="1695" y="2211"/>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8422" name="Rectangle 54"/>
            <p:cNvSpPr>
              <a:spLocks noChangeArrowheads="1"/>
            </p:cNvSpPr>
            <p:nvPr/>
          </p:nvSpPr>
          <p:spPr bwMode="auto">
            <a:xfrm>
              <a:off x="1762" y="2211"/>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1</a:t>
              </a:r>
              <a:endParaRPr lang="en-US" sz="2400">
                <a:latin typeface="Constantia" pitchFamily="18" charset="0"/>
              </a:endParaRPr>
            </a:p>
          </p:txBody>
        </p:sp>
        <p:sp>
          <p:nvSpPr>
            <p:cNvPr id="58423" name="Line 55"/>
            <p:cNvSpPr>
              <a:spLocks noChangeShapeType="1"/>
            </p:cNvSpPr>
            <p:nvPr/>
          </p:nvSpPr>
          <p:spPr bwMode="auto">
            <a:xfrm flipH="1">
              <a:off x="1539" y="2221"/>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4" name="Rectangle 56"/>
            <p:cNvSpPr>
              <a:spLocks noChangeArrowheads="1"/>
            </p:cNvSpPr>
            <p:nvPr/>
          </p:nvSpPr>
          <p:spPr bwMode="auto">
            <a:xfrm>
              <a:off x="1530" y="2948"/>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a:t>
              </a:r>
              <a:endParaRPr lang="en-US" sz="2400">
                <a:latin typeface="Constantia" pitchFamily="18" charset="0"/>
              </a:endParaRPr>
            </a:p>
          </p:txBody>
        </p:sp>
        <p:sp>
          <p:nvSpPr>
            <p:cNvPr id="58425" name="Rectangle 57"/>
            <p:cNvSpPr>
              <a:spLocks noChangeArrowheads="1"/>
            </p:cNvSpPr>
            <p:nvPr/>
          </p:nvSpPr>
          <p:spPr bwMode="auto">
            <a:xfrm>
              <a:off x="1559" y="2948"/>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N</a:t>
              </a:r>
              <a:endParaRPr lang="en-US" sz="2400">
                <a:latin typeface="Constantia" pitchFamily="18" charset="0"/>
              </a:endParaRPr>
            </a:p>
          </p:txBody>
        </p:sp>
        <p:sp>
          <p:nvSpPr>
            <p:cNvPr id="58426" name="Rectangle 58"/>
            <p:cNvSpPr>
              <a:spLocks noChangeArrowheads="1"/>
            </p:cNvSpPr>
            <p:nvPr/>
          </p:nvSpPr>
          <p:spPr bwMode="auto">
            <a:xfrm>
              <a:off x="1627" y="294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T</a:t>
              </a:r>
              <a:endParaRPr lang="en-US" sz="2400">
                <a:latin typeface="Constantia" pitchFamily="18" charset="0"/>
              </a:endParaRPr>
            </a:p>
          </p:txBody>
        </p:sp>
        <p:sp>
          <p:nvSpPr>
            <p:cNvPr id="58427" name="Rectangle 59"/>
            <p:cNvSpPr>
              <a:spLocks noChangeArrowheads="1"/>
            </p:cNvSpPr>
            <p:nvPr/>
          </p:nvSpPr>
          <p:spPr bwMode="auto">
            <a:xfrm>
              <a:off x="1685" y="2948"/>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R</a:t>
              </a:r>
              <a:endParaRPr lang="en-US" sz="2400">
                <a:latin typeface="Constantia" pitchFamily="18" charset="0"/>
              </a:endParaRPr>
            </a:p>
          </p:txBody>
        </p:sp>
        <p:sp>
          <p:nvSpPr>
            <p:cNvPr id="58428" name="Rectangle 60"/>
            <p:cNvSpPr>
              <a:spLocks noChangeArrowheads="1"/>
            </p:cNvSpPr>
            <p:nvPr/>
          </p:nvSpPr>
          <p:spPr bwMode="auto">
            <a:xfrm>
              <a:off x="1762" y="2948"/>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i="1">
                  <a:solidFill>
                    <a:srgbClr val="000000"/>
                  </a:solidFill>
                  <a:latin typeface="Nimbus Roman No9 L"/>
                </a:rPr>
                <a:t>p</a:t>
              </a:r>
              <a:endParaRPr lang="en-US" sz="2400">
                <a:latin typeface="Constantia" pitchFamily="18" charset="0"/>
              </a:endParaRPr>
            </a:p>
          </p:txBody>
        </p:sp>
        <p:sp>
          <p:nvSpPr>
            <p:cNvPr id="58429" name="Line 61"/>
            <p:cNvSpPr>
              <a:spLocks noChangeShapeType="1"/>
            </p:cNvSpPr>
            <p:nvPr/>
          </p:nvSpPr>
          <p:spPr bwMode="auto">
            <a:xfrm flipH="1">
              <a:off x="1539" y="2958"/>
              <a:ext cx="1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0" name="Rectangle 62"/>
            <p:cNvSpPr>
              <a:spLocks noChangeArrowheads="1"/>
            </p:cNvSpPr>
            <p:nvPr/>
          </p:nvSpPr>
          <p:spPr bwMode="auto">
            <a:xfrm>
              <a:off x="1413" y="2667"/>
              <a:ext cx="2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INTA1</a:t>
              </a:r>
              <a:endParaRPr lang="en-US" sz="2400">
                <a:latin typeface="Constantia" pitchFamily="18" charset="0"/>
              </a:endParaRPr>
            </a:p>
          </p:txBody>
        </p:sp>
        <p:sp>
          <p:nvSpPr>
            <p:cNvPr id="58431" name="Rectangle 63"/>
            <p:cNvSpPr>
              <a:spLocks noChangeArrowheads="1"/>
            </p:cNvSpPr>
            <p:nvPr/>
          </p:nvSpPr>
          <p:spPr bwMode="auto">
            <a:xfrm>
              <a:off x="1413" y="3404"/>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latin typeface="Nimbus Roman No9 L"/>
                </a:rPr>
                <a:t>INTA</a:t>
              </a:r>
              <a:endParaRPr lang="en-US" sz="2400">
                <a:latin typeface="Constantia" pitchFamily="18" charset="0"/>
              </a:endParaRPr>
            </a:p>
          </p:txBody>
        </p:sp>
        <p:sp>
          <p:nvSpPr>
            <p:cNvPr id="58432" name="Rectangle 64"/>
            <p:cNvSpPr>
              <a:spLocks noChangeArrowheads="1"/>
            </p:cNvSpPr>
            <p:nvPr/>
          </p:nvSpPr>
          <p:spPr bwMode="auto">
            <a:xfrm>
              <a:off x="1627" y="340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i="1">
                  <a:solidFill>
                    <a:srgbClr val="000000"/>
                  </a:solidFill>
                  <a:latin typeface="Nimbus Roman No9 L"/>
                </a:rPr>
                <a:t>p</a:t>
              </a:r>
              <a:endParaRPr lang="en-US" sz="2400">
                <a:latin typeface="Constantia" pitchFamily="18" charset="0"/>
              </a:endParaRPr>
            </a:p>
          </p:txBody>
        </p:sp>
        <p:sp>
          <p:nvSpPr>
            <p:cNvPr id="58433" name="Freeform 65"/>
            <p:cNvSpPr>
              <a:spLocks/>
            </p:cNvSpPr>
            <p:nvPr/>
          </p:nvSpPr>
          <p:spPr bwMode="auto">
            <a:xfrm>
              <a:off x="3217" y="2996"/>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4" name="Freeform 66"/>
            <p:cNvSpPr>
              <a:spLocks/>
            </p:cNvSpPr>
            <p:nvPr/>
          </p:nvSpPr>
          <p:spPr bwMode="auto">
            <a:xfrm>
              <a:off x="3217" y="2928"/>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5" name="Freeform 67"/>
            <p:cNvSpPr>
              <a:spLocks/>
            </p:cNvSpPr>
            <p:nvPr/>
          </p:nvSpPr>
          <p:spPr bwMode="auto">
            <a:xfrm>
              <a:off x="3217" y="2870"/>
              <a:ext cx="9" cy="1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436" name="Rectangle 68"/>
            <p:cNvSpPr>
              <a:spLocks noChangeArrowheads="1"/>
            </p:cNvSpPr>
            <p:nvPr/>
          </p:nvSpPr>
          <p:spPr bwMode="auto">
            <a:xfrm>
              <a:off x="1850" y="3268"/>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8437" name="Rectangle 69"/>
            <p:cNvSpPr>
              <a:spLocks noChangeArrowheads="1"/>
            </p:cNvSpPr>
            <p:nvPr/>
          </p:nvSpPr>
          <p:spPr bwMode="auto">
            <a:xfrm>
              <a:off x="2955" y="3268"/>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8438" name="Rectangle 70"/>
            <p:cNvSpPr>
              <a:spLocks noChangeArrowheads="1"/>
            </p:cNvSpPr>
            <p:nvPr/>
          </p:nvSpPr>
          <p:spPr bwMode="auto">
            <a:xfrm>
              <a:off x="2955" y="2531"/>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8439" name="Rectangle 71"/>
            <p:cNvSpPr>
              <a:spLocks noChangeArrowheads="1"/>
            </p:cNvSpPr>
            <p:nvPr/>
          </p:nvSpPr>
          <p:spPr bwMode="auto">
            <a:xfrm>
              <a:off x="1850" y="2531"/>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58440" name="Rectangle 72"/>
            <p:cNvSpPr>
              <a:spLocks noChangeArrowheads="1"/>
            </p:cNvSpPr>
            <p:nvPr/>
          </p:nvSpPr>
          <p:spPr bwMode="auto">
            <a:xfrm>
              <a:off x="890" y="2473"/>
              <a:ext cx="184" cy="795"/>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58441" name="Rectangle 73"/>
            <p:cNvSpPr>
              <a:spLocks noChangeArrowheads="1"/>
            </p:cNvSpPr>
            <p:nvPr/>
          </p:nvSpPr>
          <p:spPr bwMode="auto">
            <a:xfrm>
              <a:off x="890" y="2473"/>
              <a:ext cx="184" cy="795"/>
            </a:xfrm>
            <a:prstGeom prst="rect">
              <a:avLst/>
            </a:prstGeom>
            <a:noFill/>
            <a:ln w="15875">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grpSp>
      <p:sp>
        <p:nvSpPr>
          <p:cNvPr id="58372" name="Text Box 74"/>
          <p:cNvSpPr txBox="1">
            <a:spLocks noChangeArrowheads="1"/>
          </p:cNvSpPr>
          <p:nvPr/>
        </p:nvSpPr>
        <p:spPr bwMode="auto">
          <a:xfrm>
            <a:off x="719138" y="5165725"/>
            <a:ext cx="7350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a:t>Devices are organized into groups. </a:t>
            </a:r>
          </a:p>
          <a:p>
            <a:pPr>
              <a:buFontTx/>
              <a:buChar char="•"/>
            </a:pPr>
            <a:r>
              <a:rPr lang="en-US" i="1"/>
              <a:t>Each group is assigned a different priority level. </a:t>
            </a:r>
          </a:p>
          <a:p>
            <a:pPr>
              <a:buFontTx/>
              <a:buChar char="•"/>
            </a:pPr>
            <a:r>
              <a:rPr lang="en-US" i="1"/>
              <a:t>All the devices within a single group share an interrupt-request line, and are </a:t>
            </a:r>
          </a:p>
          <a:p>
            <a:r>
              <a:rPr lang="en-US" i="1"/>
              <a:t>connected to form a daisy chain.</a:t>
            </a:r>
          </a:p>
        </p:txBody>
      </p:sp>
    </p:spTree>
    <p:extLst>
      <p:ext uri="{BB962C8B-B14F-4D97-AF65-F5344CB8AC3E}">
        <p14:creationId xmlns:p14="http://schemas.microsoft.com/office/powerpoint/2010/main" val="228839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a:t>Controlling Device Request</a:t>
            </a:r>
          </a:p>
        </p:txBody>
      </p:sp>
      <p:sp>
        <p:nvSpPr>
          <p:cNvPr id="389123"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solidFill>
                  <a:schemeClr val="accent2"/>
                </a:solidFill>
              </a:rPr>
              <a:t>Only those devices that are being used in a program should be allowed to generate interrupt requests.</a:t>
            </a:r>
            <a:r>
              <a:rPr lang="en-US" dirty="0"/>
              <a:t> </a:t>
            </a:r>
          </a:p>
          <a:p>
            <a:pPr marL="274320" indent="-274320" fontAlgn="auto">
              <a:spcAft>
                <a:spcPts val="0"/>
              </a:spcAft>
              <a:buClr>
                <a:schemeClr val="accent3"/>
              </a:buClr>
              <a:buFont typeface="Wingdings 2"/>
              <a:buChar char=""/>
              <a:defRPr/>
            </a:pPr>
            <a:r>
              <a:rPr lang="en-US" dirty="0">
                <a:solidFill>
                  <a:schemeClr val="accent2"/>
                </a:solidFill>
              </a:rPr>
              <a:t>To control which devices are allowed to generate interrupt requests, the interface circuit of each I/O device has an interrupt-enable bit. </a:t>
            </a:r>
          </a:p>
          <a:p>
            <a:pPr marL="640080" lvl="1" indent="-246888" fontAlgn="auto">
              <a:spcAft>
                <a:spcPts val="0"/>
              </a:spcAft>
              <a:buFont typeface="Wingdings 2"/>
              <a:buChar char=""/>
              <a:defRPr/>
            </a:pPr>
            <a:r>
              <a:rPr lang="en-US" sz="1800" dirty="0"/>
              <a:t>If the interrupt-enable bit in the device interface is set to 1, then the device is allowed to generate an interrupt-request.</a:t>
            </a:r>
          </a:p>
          <a:p>
            <a:pPr marL="274320" indent="-274320" fontAlgn="auto">
              <a:spcAft>
                <a:spcPts val="0"/>
              </a:spcAft>
              <a:buClr>
                <a:schemeClr val="accent3"/>
              </a:buClr>
              <a:buFont typeface="Wingdings 2"/>
              <a:buChar char=""/>
              <a:defRPr/>
            </a:pPr>
            <a:r>
              <a:rPr lang="en-US" dirty="0">
                <a:solidFill>
                  <a:srgbClr val="CC3300"/>
                </a:solidFill>
              </a:rPr>
              <a:t>Interrupt-enable bit in the device’s interface circuit determines whether the device is allowed to generate an interrupt request. </a:t>
            </a:r>
          </a:p>
          <a:p>
            <a:pPr marL="274320" indent="-274320" fontAlgn="auto">
              <a:spcAft>
                <a:spcPts val="0"/>
              </a:spcAft>
              <a:buClr>
                <a:schemeClr val="accent3"/>
              </a:buClr>
              <a:buFont typeface="Wingdings 2"/>
              <a:buChar char=""/>
              <a:defRPr/>
            </a:pPr>
            <a:r>
              <a:rPr lang="en-US" dirty="0">
                <a:solidFill>
                  <a:srgbClr val="CC3300"/>
                </a:solidFill>
              </a:rPr>
              <a:t>Interrupt-enable bit in the processor status register or the priority structure of the interrupts determines whether a given interrupt will be accepted.</a:t>
            </a:r>
          </a:p>
        </p:txBody>
      </p:sp>
    </p:spTree>
    <p:extLst>
      <p:ext uri="{BB962C8B-B14F-4D97-AF65-F5344CB8AC3E}">
        <p14:creationId xmlns:p14="http://schemas.microsoft.com/office/powerpoint/2010/main" val="415725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t>Direct Memory Access (contd..)</a:t>
            </a:r>
          </a:p>
        </p:txBody>
      </p:sp>
      <p:sp>
        <p:nvSpPr>
          <p:cNvPr id="396291"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solidFill>
                  <a:schemeClr val="accent2"/>
                </a:solidFill>
              </a:rPr>
              <a:t>Direct Memory Access (DMA):</a:t>
            </a:r>
          </a:p>
          <a:p>
            <a:pPr marL="640080" lvl="1" indent="-246888" fontAlgn="auto">
              <a:spcAft>
                <a:spcPts val="0"/>
              </a:spcAft>
              <a:buFont typeface="Wingdings 2"/>
              <a:buChar char=""/>
              <a:defRPr/>
            </a:pPr>
            <a:r>
              <a:rPr lang="en-US" sz="1800" dirty="0"/>
              <a:t>A special control unit may be provided to transfer a block of data directly between an I/O device and the main memory, without continuous intervention by the processor. </a:t>
            </a:r>
          </a:p>
          <a:p>
            <a:pPr marL="274320" indent="-274320" fontAlgn="auto">
              <a:spcAft>
                <a:spcPts val="0"/>
              </a:spcAft>
              <a:buClr>
                <a:schemeClr val="accent3"/>
              </a:buClr>
              <a:buFont typeface="Wingdings 2"/>
              <a:buChar char=""/>
              <a:defRPr/>
            </a:pPr>
            <a:r>
              <a:rPr lang="en-US" dirty="0">
                <a:solidFill>
                  <a:schemeClr val="accent2"/>
                </a:solidFill>
              </a:rPr>
              <a:t>Control unit which performs these transfers is a part of the I/O device’s interface circuit. This control unit is called as a DMA controller.</a:t>
            </a:r>
          </a:p>
          <a:p>
            <a:pPr marL="274320" indent="-274320" fontAlgn="auto">
              <a:spcAft>
                <a:spcPts val="0"/>
              </a:spcAft>
              <a:buClr>
                <a:schemeClr val="accent3"/>
              </a:buClr>
              <a:buFont typeface="Wingdings 2"/>
              <a:buChar char=""/>
              <a:defRPr/>
            </a:pPr>
            <a:r>
              <a:rPr lang="en-US" dirty="0">
                <a:solidFill>
                  <a:schemeClr val="accent2"/>
                </a:solidFill>
              </a:rPr>
              <a:t>DMA controller performs functions that would be normally carried out by the processor:</a:t>
            </a:r>
            <a:endParaRPr lang="en-US" dirty="0"/>
          </a:p>
          <a:p>
            <a:pPr marL="640080" lvl="1" indent="-246888" fontAlgn="auto">
              <a:spcAft>
                <a:spcPts val="0"/>
              </a:spcAft>
              <a:buFont typeface="Wingdings 2"/>
              <a:buChar char=""/>
              <a:defRPr/>
            </a:pPr>
            <a:r>
              <a:rPr lang="en-US" sz="1800" dirty="0"/>
              <a:t>For each word transferred, it provides the memory address and all the control signals.</a:t>
            </a:r>
          </a:p>
          <a:p>
            <a:pPr marL="640080" lvl="1" indent="-246888" fontAlgn="auto">
              <a:spcAft>
                <a:spcPts val="0"/>
              </a:spcAft>
              <a:buFont typeface="Wingdings 2"/>
              <a:buChar char=""/>
              <a:defRPr/>
            </a:pPr>
            <a:r>
              <a:rPr lang="en-US" sz="1800" dirty="0"/>
              <a:t>To transfer a block of data, it increments the memory addresses and keeps track of the number of transfers.</a:t>
            </a:r>
          </a:p>
        </p:txBody>
      </p:sp>
    </p:spTree>
    <p:extLst>
      <p:ext uri="{BB962C8B-B14F-4D97-AF65-F5344CB8AC3E}">
        <p14:creationId xmlns:p14="http://schemas.microsoft.com/office/powerpoint/2010/main" val="214816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76200"/>
            <a:ext cx="8229600" cy="1143000"/>
          </a:xfrm>
        </p:spPr>
        <p:txBody>
          <a:bodyPr/>
          <a:lstStyle/>
          <a:p>
            <a:r>
              <a:rPr lang="en-US" dirty="0"/>
              <a:t>	Direct Memory Access (contd..)</a:t>
            </a:r>
          </a:p>
        </p:txBody>
      </p:sp>
      <p:sp>
        <p:nvSpPr>
          <p:cNvPr id="397315" name="Rectangle 3"/>
          <p:cNvSpPr>
            <a:spLocks noGrp="1" noChangeArrowheads="1"/>
          </p:cNvSpPr>
          <p:nvPr>
            <p:ph type="body" idx="1"/>
          </p:nvPr>
        </p:nvSpPr>
        <p:spPr>
          <a:xfrm>
            <a:off x="457200" y="1676400"/>
            <a:ext cx="8229600" cy="4389438"/>
          </a:xfrm>
        </p:spPr>
        <p:txBody>
          <a:bodyPr>
            <a:normAutofit lnSpcReduction="10000"/>
          </a:bodyPr>
          <a:lstStyle/>
          <a:p>
            <a:pPr marL="274320" indent="-274320" fontAlgn="auto">
              <a:spcAft>
                <a:spcPts val="0"/>
              </a:spcAft>
              <a:buClr>
                <a:schemeClr val="accent3"/>
              </a:buClr>
              <a:buFont typeface="Wingdings 2"/>
              <a:buChar char=""/>
              <a:defRPr/>
            </a:pPr>
            <a:r>
              <a:rPr lang="en-US" dirty="0"/>
              <a:t>DMA controller can transfer a block of data from an external device to the processor, without any intervention from the processor. </a:t>
            </a:r>
          </a:p>
          <a:p>
            <a:pPr marL="640080" lvl="1" indent="-246888" fontAlgn="auto">
              <a:spcAft>
                <a:spcPts val="0"/>
              </a:spcAft>
              <a:buFont typeface="Wingdings 2"/>
              <a:buChar char=""/>
              <a:defRPr/>
            </a:pPr>
            <a:r>
              <a:rPr lang="en-US" sz="1800" dirty="0">
                <a:solidFill>
                  <a:srgbClr val="CC3300"/>
                </a:solidFill>
              </a:rPr>
              <a:t>However, the operation of the DMA controller must be under the control of a program executed by the processor. That is, the processor must initiate the DMA transfer.</a:t>
            </a:r>
            <a:r>
              <a:rPr lang="en-US" dirty="0"/>
              <a:t> </a:t>
            </a:r>
          </a:p>
          <a:p>
            <a:pPr marL="274320" indent="-274320" fontAlgn="auto">
              <a:spcAft>
                <a:spcPts val="0"/>
              </a:spcAft>
              <a:buClr>
                <a:schemeClr val="accent3"/>
              </a:buClr>
              <a:buFont typeface="Wingdings 2"/>
              <a:buChar char=""/>
              <a:defRPr/>
            </a:pPr>
            <a:r>
              <a:rPr lang="en-US" dirty="0">
                <a:solidFill>
                  <a:schemeClr val="accent2"/>
                </a:solidFill>
              </a:rPr>
              <a:t>To initiate the DMA transfer, the processor informs the DMA controller of:</a:t>
            </a:r>
          </a:p>
          <a:p>
            <a:pPr marL="640080" lvl="1" indent="-246888" fontAlgn="auto">
              <a:spcAft>
                <a:spcPts val="0"/>
              </a:spcAft>
              <a:buFont typeface="Wingdings 2"/>
              <a:buChar char=""/>
              <a:defRPr/>
            </a:pPr>
            <a:r>
              <a:rPr lang="en-US" sz="1800" dirty="0"/>
              <a:t>Starting address,</a:t>
            </a:r>
          </a:p>
          <a:p>
            <a:pPr marL="640080" lvl="1" indent="-246888" fontAlgn="auto">
              <a:spcAft>
                <a:spcPts val="0"/>
              </a:spcAft>
              <a:buFont typeface="Wingdings 2"/>
              <a:buChar char=""/>
              <a:defRPr/>
            </a:pPr>
            <a:r>
              <a:rPr lang="en-US" sz="1800" dirty="0"/>
              <a:t>Number of words in the block.</a:t>
            </a:r>
          </a:p>
          <a:p>
            <a:pPr marL="640080" lvl="1" indent="-246888" fontAlgn="auto">
              <a:spcAft>
                <a:spcPts val="0"/>
              </a:spcAft>
              <a:buFont typeface="Wingdings 2"/>
              <a:buChar char=""/>
              <a:defRPr/>
            </a:pPr>
            <a:r>
              <a:rPr lang="en-US" sz="1800" dirty="0"/>
              <a:t>Direction of transfer (I/O device to the memory, or memory to the I/O device).</a:t>
            </a:r>
          </a:p>
          <a:p>
            <a:pPr marL="274320" indent="-274320" fontAlgn="auto">
              <a:spcAft>
                <a:spcPts val="0"/>
              </a:spcAft>
              <a:buClr>
                <a:schemeClr val="accent3"/>
              </a:buClr>
              <a:buFont typeface="Wingdings 2"/>
              <a:buChar char=""/>
              <a:defRPr/>
            </a:pPr>
            <a:r>
              <a:rPr lang="en-US" dirty="0">
                <a:solidFill>
                  <a:schemeClr val="accent2"/>
                </a:solidFill>
              </a:rPr>
              <a:t>Once the DMA controller completes the DMA transfer, it informs the processor by raising an interrupt signal.</a:t>
            </a:r>
            <a:endParaRPr lang="en-US" dirty="0"/>
          </a:p>
        </p:txBody>
      </p:sp>
    </p:spTree>
    <p:extLst>
      <p:ext uri="{BB962C8B-B14F-4D97-AF65-F5344CB8AC3E}">
        <p14:creationId xmlns:p14="http://schemas.microsoft.com/office/powerpoint/2010/main" val="160731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67000" y="6356350"/>
            <a:ext cx="3352800" cy="365125"/>
          </a:xfrm>
        </p:spPr>
        <p:txBody>
          <a:bodyPr/>
          <a:lstStyle/>
          <a:p>
            <a:pPr algn="l">
              <a:defRPr/>
            </a:pPr>
            <a:fld id="{1C0EBFBE-6058-4872-BB93-336C5902C61D}" type="slidenum">
              <a:rPr lang="en-US"/>
              <a:pPr algn="l">
                <a:defRPr/>
              </a:pPr>
              <a:t>3</a:t>
            </a:fld>
            <a:endParaRPr lang="en-US" dirty="0"/>
          </a:p>
        </p:txBody>
      </p:sp>
      <p:sp>
        <p:nvSpPr>
          <p:cNvPr id="18434" name="Rectangle 2"/>
          <p:cNvSpPr>
            <a:spLocks noGrp="1" noChangeArrowheads="1"/>
          </p:cNvSpPr>
          <p:nvPr>
            <p:ph type="title"/>
          </p:nvPr>
        </p:nvSpPr>
        <p:spPr/>
        <p:txBody>
          <a:bodyPr/>
          <a:lstStyle/>
          <a:p>
            <a:r>
              <a:rPr lang="en-US" dirty="0"/>
              <a:t>Accessing I/O devices (contd..)</a:t>
            </a:r>
          </a:p>
        </p:txBody>
      </p:sp>
      <p:sp>
        <p:nvSpPr>
          <p:cNvPr id="369667" name="Rectangle 3"/>
          <p:cNvSpPr>
            <a:spLocks noGrp="1" noChangeArrowheads="1"/>
          </p:cNvSpPr>
          <p:nvPr>
            <p:ph type="body" idx="1"/>
          </p:nvPr>
        </p:nvSpPr>
        <p:spPr>
          <a:xfrm>
            <a:off x="685800" y="1066800"/>
            <a:ext cx="7772400" cy="5180013"/>
          </a:xfrm>
        </p:spPr>
        <p:txBody>
          <a:bodyPr>
            <a:normAutofit fontScale="92500" lnSpcReduction="20000"/>
          </a:bodyPr>
          <a:lstStyle/>
          <a:p>
            <a:pPr marL="274320" indent="-274320" fontAlgn="auto">
              <a:spcAft>
                <a:spcPts val="0"/>
              </a:spcAft>
              <a:buClr>
                <a:schemeClr val="accent3"/>
              </a:buClr>
              <a:buFont typeface="Wingdings 2"/>
              <a:buChar char=""/>
              <a:defRPr/>
            </a:pPr>
            <a:endParaRPr lang="en-US" dirty="0">
              <a:solidFill>
                <a:schemeClr val="accent2"/>
              </a:solidFill>
            </a:endParaRPr>
          </a:p>
          <a:p>
            <a:pPr marL="176213" lvl="3" indent="-176213">
              <a:buClr>
                <a:srgbClr val="000082"/>
              </a:buClr>
              <a:buFont typeface="Wingdings" pitchFamily="2" charset="2"/>
              <a:buChar char="Ø"/>
              <a:defRPr/>
            </a:pPr>
            <a:r>
              <a:rPr lang="en-US" altLang="ko-KR" sz="1700" b="1" dirty="0">
                <a:solidFill>
                  <a:srgbClr val="7030A0"/>
                </a:solidFill>
                <a:latin typeface="Constantia" pitchFamily="18" charset="0"/>
                <a:ea typeface="굴림"/>
                <a:cs typeface="Arial" pitchFamily="34" charset="0"/>
              </a:rPr>
              <a:t>Based on Address Space used by I/O devices: </a:t>
            </a:r>
          </a:p>
          <a:p>
            <a:pPr marL="274320" indent="-274320" fontAlgn="auto">
              <a:spcAft>
                <a:spcPts val="0"/>
              </a:spcAft>
              <a:buClr>
                <a:schemeClr val="accent3"/>
              </a:buClr>
              <a:buFont typeface="Wingdings 2"/>
              <a:buChar char=""/>
              <a:defRPr/>
            </a:pPr>
            <a:r>
              <a:rPr lang="en-US" dirty="0">
                <a:solidFill>
                  <a:schemeClr val="accent2"/>
                </a:solidFill>
              </a:rPr>
              <a:t>I/O devices and the memory may share the same address </a:t>
            </a:r>
            <a:r>
              <a:rPr lang="en-US" dirty="0" err="1">
                <a:solidFill>
                  <a:schemeClr val="accent2"/>
                </a:solidFill>
              </a:rPr>
              <a:t>space:Memory</a:t>
            </a:r>
            <a:r>
              <a:rPr lang="en-US" dirty="0">
                <a:solidFill>
                  <a:schemeClr val="accent2"/>
                </a:solidFill>
              </a:rPr>
              <a:t> mapped i/o</a:t>
            </a:r>
            <a:endParaRPr lang="en-US" dirty="0"/>
          </a:p>
          <a:p>
            <a:pPr marL="640080" lvl="1" indent="-246888" fontAlgn="auto">
              <a:spcAft>
                <a:spcPts val="0"/>
              </a:spcAft>
              <a:buFont typeface="Wingdings 2"/>
              <a:buChar char=""/>
              <a:defRPr/>
            </a:pPr>
            <a:r>
              <a:rPr lang="en-US" sz="1800" dirty="0"/>
              <a:t>Memory-mapped I/O. </a:t>
            </a:r>
          </a:p>
          <a:p>
            <a:pPr marL="640080" lvl="1" indent="-246888" fontAlgn="auto">
              <a:spcAft>
                <a:spcPts val="0"/>
              </a:spcAft>
              <a:buFont typeface="Wingdings 2"/>
              <a:buChar char=""/>
              <a:defRPr/>
            </a:pPr>
            <a:r>
              <a:rPr lang="en-US" sz="1800" dirty="0"/>
              <a:t>Any machine instruction that can access memory can be used to transfer data to or from an I/O device.</a:t>
            </a:r>
          </a:p>
          <a:p>
            <a:pPr marL="640080" lvl="1" indent="-246888" fontAlgn="auto">
              <a:spcAft>
                <a:spcPts val="0"/>
              </a:spcAft>
              <a:buFont typeface="Wingdings 2"/>
              <a:buChar char=""/>
              <a:defRPr/>
            </a:pPr>
            <a:r>
              <a:rPr lang="en-US" sz="1800" dirty="0"/>
              <a:t>Simpler software.</a:t>
            </a:r>
            <a:r>
              <a:rPr kumimoji="1" lang="en-US" altLang="ko-KR" sz="1800" dirty="0">
                <a:solidFill>
                  <a:srgbClr val="A50021"/>
                </a:solidFill>
                <a:latin typeface="Constantia" pitchFamily="18" charset="0"/>
                <a:cs typeface="Arial" pitchFamily="34" charset="0"/>
              </a:rPr>
              <a:t> Motorola</a:t>
            </a:r>
          </a:p>
          <a:p>
            <a:pPr marL="393192" lvl="1" indent="0" fontAlgn="auto">
              <a:spcAft>
                <a:spcPts val="0"/>
              </a:spcAft>
              <a:buNone/>
              <a:defRPr/>
            </a:pPr>
            <a:endParaRPr lang="en-US" sz="1800" dirty="0"/>
          </a:p>
          <a:p>
            <a:pPr marL="274320" lvl="3" indent="-274320" fontAlgn="auto">
              <a:spcAft>
                <a:spcPts val="0"/>
              </a:spcAft>
              <a:buClr>
                <a:schemeClr val="accent3"/>
              </a:buClr>
              <a:buSzPct val="100000"/>
              <a:buFont typeface="Wingdings 2"/>
              <a:buChar char=""/>
              <a:defRPr/>
            </a:pPr>
            <a:r>
              <a:rPr lang="en-US" dirty="0">
                <a:solidFill>
                  <a:schemeClr val="accent2"/>
                </a:solidFill>
              </a:rPr>
              <a:t>I/O devices and the memory may have different address spaces: </a:t>
            </a:r>
            <a:r>
              <a:rPr lang="en-US" altLang="ko-KR" sz="1700" b="1" dirty="0">
                <a:solidFill>
                  <a:srgbClr val="D01608"/>
                </a:solidFill>
                <a:latin typeface="Constantia" pitchFamily="18" charset="0"/>
                <a:ea typeface="굴림"/>
                <a:cs typeface="Arial" pitchFamily="34" charset="0"/>
              </a:rPr>
              <a:t>Isolated I/O</a:t>
            </a:r>
            <a:r>
              <a:rPr lang="en-US" altLang="ko-KR" sz="1700" dirty="0">
                <a:solidFill>
                  <a:srgbClr val="000082"/>
                </a:solidFill>
                <a:latin typeface="Constantia" pitchFamily="18" charset="0"/>
                <a:ea typeface="굴림"/>
                <a:cs typeface="Arial" pitchFamily="34" charset="0"/>
              </a:rPr>
              <a:t> or </a:t>
            </a:r>
            <a:r>
              <a:rPr lang="en-US" altLang="ko-KR" sz="1700" b="1" dirty="0">
                <a:solidFill>
                  <a:srgbClr val="D01608"/>
                </a:solidFill>
                <a:latin typeface="Constantia" pitchFamily="18" charset="0"/>
                <a:ea typeface="굴림"/>
                <a:cs typeface="Arial" pitchFamily="34" charset="0"/>
              </a:rPr>
              <a:t>I/O Mapped I/O</a:t>
            </a:r>
            <a:endParaRPr lang="en-US" dirty="0">
              <a:solidFill>
                <a:schemeClr val="accent2"/>
              </a:solidFill>
            </a:endParaRPr>
          </a:p>
          <a:p>
            <a:pPr marL="640080" lvl="1" indent="-246888" fontAlgn="auto">
              <a:spcAft>
                <a:spcPts val="0"/>
              </a:spcAft>
              <a:buFont typeface="Wingdings 2"/>
              <a:buChar char=""/>
              <a:defRPr/>
            </a:pPr>
            <a:r>
              <a:rPr lang="en-US" sz="1800" dirty="0"/>
              <a:t>Special instructions to transfer data to and from I/O devices. </a:t>
            </a:r>
          </a:p>
          <a:p>
            <a:pPr marL="640080" lvl="1" indent="-246888" fontAlgn="auto">
              <a:spcAft>
                <a:spcPts val="0"/>
              </a:spcAft>
              <a:buFont typeface="Wingdings 2"/>
              <a:buChar char=""/>
              <a:defRPr/>
            </a:pPr>
            <a:r>
              <a:rPr lang="en-US" sz="1800" dirty="0"/>
              <a:t>I/O devices may have to deal with fewer address lines.</a:t>
            </a:r>
          </a:p>
          <a:p>
            <a:pPr marL="640080" lvl="1" indent="-246888" fontAlgn="auto">
              <a:spcAft>
                <a:spcPts val="0"/>
              </a:spcAft>
              <a:buFont typeface="Wingdings 2"/>
              <a:buChar char=""/>
              <a:defRPr/>
            </a:pPr>
            <a:r>
              <a:rPr lang="en-US" sz="1800" dirty="0"/>
              <a:t>I/O address lines need not be physically separate from memory address lines. </a:t>
            </a:r>
          </a:p>
          <a:p>
            <a:pPr marL="640080" lvl="1" indent="-246888" fontAlgn="auto">
              <a:spcAft>
                <a:spcPts val="0"/>
              </a:spcAft>
              <a:buFont typeface="Wingdings 2"/>
              <a:buChar char=""/>
              <a:defRPr/>
            </a:pPr>
            <a:r>
              <a:rPr lang="en-US" sz="1800" dirty="0"/>
              <a:t>In fact, address lines may be shared between I/O devices and memory, with a control signal to indicate whether it is a memory address or an I/O address.</a:t>
            </a:r>
          </a:p>
          <a:p>
            <a:pPr marL="640080" lvl="1" indent="-246888" fontAlgn="auto">
              <a:spcAft>
                <a:spcPts val="0"/>
              </a:spcAft>
              <a:buFont typeface="Wingdings 2"/>
              <a:buChar char=""/>
              <a:defRPr/>
            </a:pPr>
            <a:r>
              <a:rPr kumimoji="1" lang="en-US" altLang="ko-KR" sz="1800" dirty="0">
                <a:solidFill>
                  <a:srgbClr val="A50021"/>
                </a:solidFill>
                <a:latin typeface="Constantia" pitchFamily="18" charset="0"/>
                <a:cs typeface="Arial" pitchFamily="34" charset="0"/>
              </a:rPr>
              <a:t>Intel, </a:t>
            </a:r>
            <a:r>
              <a:rPr kumimoji="1" lang="en-US" altLang="ko-KR" sz="1800" dirty="0" err="1">
                <a:solidFill>
                  <a:srgbClr val="A50021"/>
                </a:solidFill>
                <a:latin typeface="Constantia" pitchFamily="18" charset="0"/>
                <a:cs typeface="Arial" pitchFamily="34" charset="0"/>
              </a:rPr>
              <a:t>Zilog</a:t>
            </a:r>
            <a:endParaRPr kumimoji="1" lang="en-US" altLang="ko-KR" sz="1800" dirty="0">
              <a:solidFill>
                <a:srgbClr val="A50021"/>
              </a:solidFill>
              <a:latin typeface="Constantia" pitchFamily="18" charset="0"/>
              <a:cs typeface="Arial" pitchFamily="34" charset="0"/>
            </a:endParaRPr>
          </a:p>
          <a:p>
            <a:pPr marL="640080" lvl="1" indent="-246888" fontAlgn="auto">
              <a:spcAft>
                <a:spcPts val="0"/>
              </a:spcAft>
              <a:buFont typeface="Wingdings 2"/>
              <a:buChar char=""/>
              <a:defRPr/>
            </a:pPr>
            <a:endParaRPr lang="en-US" sz="1800" dirty="0"/>
          </a:p>
          <a:p>
            <a:pPr marL="640080" lvl="1" indent="-246888" fontAlgn="auto">
              <a:spcAft>
                <a:spcPts val="0"/>
              </a:spcAft>
              <a:buFont typeface="Wingdings 2"/>
              <a:buChar char=""/>
              <a:defRPr/>
            </a:pPr>
            <a:endParaRPr lang="en-US" sz="1800" dirty="0"/>
          </a:p>
        </p:txBody>
      </p:sp>
    </p:spTree>
    <p:extLst>
      <p:ext uri="{BB962C8B-B14F-4D97-AF65-F5344CB8AC3E}">
        <p14:creationId xmlns:p14="http://schemas.microsoft.com/office/powerpoint/2010/main" val="4184643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76200"/>
            <a:ext cx="8229600" cy="1143000"/>
          </a:xfrm>
        </p:spPr>
        <p:txBody>
          <a:bodyPr/>
          <a:lstStyle/>
          <a:p>
            <a:r>
              <a:rPr lang="en-US" dirty="0"/>
              <a:t>	Direct Memory Access (contd..)</a:t>
            </a:r>
          </a:p>
        </p:txBody>
      </p:sp>
      <p:sp>
        <p:nvSpPr>
          <p:cNvPr id="397315" name="Rectangle 3"/>
          <p:cNvSpPr>
            <a:spLocks noGrp="1" noChangeArrowheads="1"/>
          </p:cNvSpPr>
          <p:nvPr>
            <p:ph type="body" idx="1"/>
          </p:nvPr>
        </p:nvSpPr>
        <p:spPr>
          <a:xfrm>
            <a:off x="457200" y="1676400"/>
            <a:ext cx="8229600" cy="4389438"/>
          </a:xfrm>
        </p:spPr>
        <p:txBody>
          <a:bodyPr>
            <a:normAutofit/>
          </a:bodyPr>
          <a:lstStyle/>
          <a:p>
            <a:pPr marL="274320" indent="-274320" fontAlgn="auto">
              <a:spcAft>
                <a:spcPts val="0"/>
              </a:spcAft>
              <a:buClr>
                <a:schemeClr val="accent3"/>
              </a:buClr>
              <a:buFont typeface="Wingdings 2"/>
              <a:buChar char=""/>
              <a:defRPr/>
            </a:pPr>
            <a:r>
              <a:rPr lang="en-US" dirty="0"/>
              <a:t>While a DMA Transfer is taking place, the program that requested the transfer cannot continue, and the processor can be used to execute another program.</a:t>
            </a:r>
          </a:p>
          <a:p>
            <a:pPr marL="274320" indent="-274320" fontAlgn="auto">
              <a:spcAft>
                <a:spcPts val="0"/>
              </a:spcAft>
              <a:buClr>
                <a:schemeClr val="accent3"/>
              </a:buClr>
              <a:buFont typeface="Wingdings 2"/>
              <a:buChar char=""/>
              <a:defRPr/>
            </a:pPr>
            <a:r>
              <a:rPr lang="en-US" dirty="0"/>
              <a:t>After the DMA transfer is completed ,the processor can return to the program that requested the transfer.</a:t>
            </a:r>
          </a:p>
          <a:p>
            <a:pPr marL="274320" indent="-274320" fontAlgn="auto">
              <a:spcAft>
                <a:spcPts val="0"/>
              </a:spcAft>
              <a:buClr>
                <a:schemeClr val="accent3"/>
              </a:buClr>
              <a:buFont typeface="Wingdings 2"/>
              <a:buChar char=""/>
              <a:defRPr/>
            </a:pPr>
            <a:r>
              <a:rPr lang="en-US" dirty="0"/>
              <a:t>The 0S is also responsible for suspending the execution of one program and starting another.</a:t>
            </a:r>
          </a:p>
          <a:p>
            <a:pPr marL="274320" indent="-274320" fontAlgn="auto">
              <a:spcAft>
                <a:spcPts val="0"/>
              </a:spcAft>
              <a:buClr>
                <a:schemeClr val="accent3"/>
              </a:buClr>
              <a:buFont typeface="Wingdings 2"/>
              <a:buChar char=""/>
              <a:defRPr/>
            </a:pPr>
            <a:r>
              <a:rPr lang="en-US" dirty="0"/>
              <a:t>Thus for an  I/O operation involving DMA, the OS puts the programs requested the transfer in BLOCKED STATE, </a:t>
            </a:r>
            <a:r>
              <a:rPr lang="en-US" dirty="0" err="1"/>
              <a:t>initates</a:t>
            </a:r>
            <a:r>
              <a:rPr lang="en-US" dirty="0"/>
              <a:t> the DMA transfer and starts execution of another program.</a:t>
            </a:r>
          </a:p>
          <a:p>
            <a:pPr marL="274320" indent="-274320" fontAlgn="auto">
              <a:spcAft>
                <a:spcPts val="0"/>
              </a:spcAft>
              <a:buClr>
                <a:schemeClr val="accent3"/>
              </a:buClr>
              <a:buFont typeface="Wingdings 2"/>
              <a:buChar char=""/>
              <a:defRPr/>
            </a:pPr>
            <a:r>
              <a:rPr lang="en-US" dirty="0"/>
              <a:t>When transfer is completed, DMA controller informs the processor by sending interrupt request and </a:t>
            </a:r>
            <a:r>
              <a:rPr lang="en-US" dirty="0" err="1"/>
              <a:t>os</a:t>
            </a:r>
            <a:r>
              <a:rPr lang="en-US" dirty="0"/>
              <a:t> puts the suspended program to RUNNABLE STATE</a:t>
            </a:r>
          </a:p>
        </p:txBody>
      </p:sp>
    </p:spTree>
    <p:extLst>
      <p:ext uri="{BB962C8B-B14F-4D97-AF65-F5344CB8AC3E}">
        <p14:creationId xmlns:p14="http://schemas.microsoft.com/office/powerpoint/2010/main" val="854637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1"/>
            <a:ext cx="6781800" cy="304799"/>
          </a:xfrm>
        </p:spPr>
        <p:txBody>
          <a:bodyPr/>
          <a:lstStyle/>
          <a:p>
            <a:r>
              <a:rPr lang="en-US" dirty="0"/>
              <a:t>DMA controller registers(</a:t>
            </a:r>
            <a:r>
              <a:rPr lang="en-US" dirty="0" err="1"/>
              <a:t>Contd</a:t>
            </a:r>
            <a:r>
              <a:rPr lang="en-US" dirty="0"/>
              <a:t>…)</a:t>
            </a:r>
          </a:p>
        </p:txBody>
      </p:sp>
      <p:sp>
        <p:nvSpPr>
          <p:cNvPr id="3" name="Slide Number Placeholder 2"/>
          <p:cNvSpPr>
            <a:spLocks noGrp="1"/>
          </p:cNvSpPr>
          <p:nvPr>
            <p:ph type="sldNum" sz="quarter" idx="11"/>
          </p:nvPr>
        </p:nvSpPr>
        <p:spPr/>
        <p:txBody>
          <a:bodyPr/>
          <a:lstStyle/>
          <a:p>
            <a:pPr>
              <a:defRPr/>
            </a:pPr>
            <a:fld id="{A6E6CD6A-821E-4109-892A-804BEFA6C0E9}" type="slidenum">
              <a:rPr lang="en-US" smtClean="0"/>
              <a:pPr>
                <a:defRPr/>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06" y="1143001"/>
            <a:ext cx="87485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0" y="3657600"/>
            <a:ext cx="8686800" cy="2677656"/>
          </a:xfrm>
          <a:prstGeom prst="rect">
            <a:avLst/>
          </a:prstGeom>
        </p:spPr>
        <p:txBody>
          <a:bodyPr wrap="square">
            <a:spAutoFit/>
          </a:bodyPr>
          <a:lstStyle/>
          <a:p>
            <a:pPr marL="342900" indent="-342900" fontAlgn="auto">
              <a:spcAft>
                <a:spcPts val="0"/>
              </a:spcAft>
              <a:buClr>
                <a:schemeClr val="accent3"/>
              </a:buClr>
              <a:buFont typeface="Wingdings" pitchFamily="2" charset="2"/>
              <a:buChar char="§"/>
              <a:defRPr/>
            </a:pPr>
            <a:r>
              <a:rPr lang="en-US" sz="1400" dirty="0">
                <a:solidFill>
                  <a:schemeClr val="accent2"/>
                </a:solidFill>
              </a:rPr>
              <a:t>To start a DMA Transfer of a block of data from main memory to one of disks, a program writes the address and word count information into the registers of corresponding channel of disk controller.</a:t>
            </a:r>
          </a:p>
          <a:p>
            <a:pPr marL="342900" indent="-342900" fontAlgn="auto">
              <a:spcAft>
                <a:spcPts val="0"/>
              </a:spcAft>
              <a:buClr>
                <a:schemeClr val="accent3"/>
              </a:buClr>
              <a:buFont typeface="+mj-lt"/>
              <a:buAutoNum type="arabicPeriod"/>
              <a:defRPr/>
            </a:pPr>
            <a:r>
              <a:rPr lang="en-US" sz="1400" dirty="0">
                <a:solidFill>
                  <a:schemeClr val="accent2"/>
                </a:solidFill>
              </a:rPr>
              <a:t>DMA controller provides the disk controller with information to identify the data for future retrieval.</a:t>
            </a:r>
          </a:p>
          <a:p>
            <a:pPr marL="342900" indent="-342900" fontAlgn="auto">
              <a:spcAft>
                <a:spcPts val="0"/>
              </a:spcAft>
              <a:buClr>
                <a:schemeClr val="accent3"/>
              </a:buClr>
              <a:buFont typeface="+mj-lt"/>
              <a:buAutoNum type="arabicPeriod"/>
              <a:defRPr/>
            </a:pPr>
            <a:r>
              <a:rPr lang="en-US" sz="1400" dirty="0">
                <a:solidFill>
                  <a:schemeClr val="accent2"/>
                </a:solidFill>
              </a:rPr>
              <a:t>DMA controller proceeds independently to implement the specified operation.</a:t>
            </a:r>
          </a:p>
          <a:p>
            <a:pPr marL="342900" indent="-342900" fontAlgn="auto">
              <a:spcAft>
                <a:spcPts val="0"/>
              </a:spcAft>
              <a:buClr>
                <a:schemeClr val="accent3"/>
              </a:buClr>
              <a:buFont typeface="+mj-lt"/>
              <a:buAutoNum type="arabicPeriod"/>
              <a:defRPr/>
            </a:pPr>
            <a:r>
              <a:rPr lang="en-US" sz="1400" dirty="0">
                <a:solidFill>
                  <a:schemeClr val="accent2"/>
                </a:solidFill>
              </a:rPr>
              <a:t>When the DMA Transfer is completed, it is recorded in the status and control register  of the DMA  Channel by setting the DONE bit</a:t>
            </a:r>
          </a:p>
          <a:p>
            <a:pPr marL="342900" indent="-342900" fontAlgn="auto">
              <a:spcAft>
                <a:spcPts val="0"/>
              </a:spcAft>
              <a:buClr>
                <a:schemeClr val="accent3"/>
              </a:buClr>
              <a:buFont typeface="+mj-lt"/>
              <a:buAutoNum type="arabicPeriod"/>
              <a:defRPr/>
            </a:pPr>
            <a:r>
              <a:rPr lang="en-US" sz="1400" dirty="0">
                <a:solidFill>
                  <a:schemeClr val="accent2"/>
                </a:solidFill>
              </a:rPr>
              <a:t>At the same time if the IE bit =1,the controller sends an interrupt request to the processor and sets IRQ=1.</a:t>
            </a:r>
          </a:p>
          <a:p>
            <a:pPr marL="342900" indent="-342900" fontAlgn="auto">
              <a:spcAft>
                <a:spcPts val="0"/>
              </a:spcAft>
              <a:buClr>
                <a:schemeClr val="accent3"/>
              </a:buClr>
              <a:buFont typeface="+mj-lt"/>
              <a:buAutoNum type="arabicPeriod"/>
              <a:defRPr/>
            </a:pPr>
            <a:r>
              <a:rPr lang="en-US" sz="1400" dirty="0">
                <a:solidFill>
                  <a:schemeClr val="accent2"/>
                </a:solidFill>
              </a:rPr>
              <a:t>Status register also holds the other information ,such as whether transfer took place correctly or with errors</a:t>
            </a:r>
          </a:p>
        </p:txBody>
      </p:sp>
    </p:spTree>
    <p:extLst>
      <p:ext uri="{BB962C8B-B14F-4D97-AF65-F5344CB8AC3E}">
        <p14:creationId xmlns:p14="http://schemas.microsoft.com/office/powerpoint/2010/main" val="4005051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304800" y="381000"/>
            <a:ext cx="8229600" cy="1143000"/>
          </a:xfrm>
        </p:spPr>
        <p:txBody>
          <a:bodyPr/>
          <a:lstStyle/>
          <a:p>
            <a:r>
              <a:rPr lang="en-US" dirty="0"/>
              <a:t>	Direct Memory Access (contd..)</a:t>
            </a:r>
          </a:p>
        </p:txBody>
      </p:sp>
      <p:sp>
        <p:nvSpPr>
          <p:cNvPr id="401411"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solidFill>
                  <a:schemeClr val="accent2"/>
                </a:solidFill>
              </a:rPr>
              <a:t>Processor and DMA controllers have to use the bus in an interwoven/blended fashion to access the memory.</a:t>
            </a:r>
            <a:r>
              <a:rPr lang="en-US" dirty="0"/>
              <a:t> </a:t>
            </a:r>
          </a:p>
          <a:p>
            <a:pPr marL="640080" lvl="1" indent="-246888" fontAlgn="auto">
              <a:spcAft>
                <a:spcPts val="0"/>
              </a:spcAft>
              <a:buFont typeface="Wingdings 2"/>
              <a:buChar char=""/>
              <a:defRPr/>
            </a:pPr>
            <a:r>
              <a:rPr lang="en-US" sz="1800" dirty="0"/>
              <a:t>DMA devices are given higher priority than the processor to access the bus. </a:t>
            </a:r>
          </a:p>
          <a:p>
            <a:pPr marL="640080" lvl="1" indent="-246888" fontAlgn="auto">
              <a:spcAft>
                <a:spcPts val="0"/>
              </a:spcAft>
              <a:buFont typeface="Wingdings 2"/>
              <a:buChar char=""/>
              <a:defRPr/>
            </a:pPr>
            <a:r>
              <a:rPr lang="en-US" sz="1800" dirty="0"/>
              <a:t>Among different DMA devices, high priority is given to high-speed peripherals such as a disk or a graphics display device.</a:t>
            </a:r>
          </a:p>
          <a:p>
            <a:pPr marL="274320" indent="-274320" fontAlgn="auto">
              <a:spcAft>
                <a:spcPts val="0"/>
              </a:spcAft>
              <a:buClr>
                <a:schemeClr val="accent3"/>
              </a:buClr>
              <a:buFont typeface="Wingdings 2"/>
              <a:buChar char=""/>
              <a:defRPr/>
            </a:pPr>
            <a:r>
              <a:rPr lang="en-US" dirty="0"/>
              <a:t>Processor originates most memory access cycles on the bus.</a:t>
            </a:r>
            <a:r>
              <a:rPr lang="en-US" sz="1800" dirty="0"/>
              <a:t> </a:t>
            </a:r>
          </a:p>
          <a:p>
            <a:pPr marL="640080" lvl="1" indent="-246888" fontAlgn="auto">
              <a:spcAft>
                <a:spcPts val="0"/>
              </a:spcAft>
              <a:buFont typeface="Wingdings 2"/>
              <a:buChar char=""/>
              <a:defRPr/>
            </a:pPr>
            <a:r>
              <a:rPr lang="en-US" sz="1800" dirty="0">
                <a:solidFill>
                  <a:srgbClr val="CC3300"/>
                </a:solidFill>
              </a:rPr>
              <a:t>DMA controller can be said to “steal” memory access cycles from the bus. This interweaving technique is called as </a:t>
            </a:r>
            <a:r>
              <a:rPr lang="en-US" sz="1800" u="sng" dirty="0">
                <a:solidFill>
                  <a:srgbClr val="CC3300"/>
                </a:solidFill>
              </a:rPr>
              <a:t>“cycle stealing”.</a:t>
            </a:r>
          </a:p>
          <a:p>
            <a:pPr marL="274320" indent="-274320" fontAlgn="auto">
              <a:spcAft>
                <a:spcPts val="0"/>
              </a:spcAft>
              <a:buClr>
                <a:schemeClr val="accent3"/>
              </a:buClr>
              <a:buFont typeface="Wingdings 2"/>
              <a:buChar char=""/>
              <a:defRPr/>
            </a:pPr>
            <a:r>
              <a:rPr lang="en-US" dirty="0">
                <a:solidFill>
                  <a:srgbClr val="CC3300"/>
                </a:solidFill>
              </a:rPr>
              <a:t>An alternate approach is the provide a DMA controller an exclusive capability to initiate transfers on the bus, and hence exclusive access to the main memory. This is known as the </a:t>
            </a:r>
            <a:r>
              <a:rPr lang="en-US" u="sng" dirty="0">
                <a:solidFill>
                  <a:srgbClr val="CC3300"/>
                </a:solidFill>
              </a:rPr>
              <a:t>block or burst mode</a:t>
            </a:r>
            <a:r>
              <a:rPr lang="en-US" dirty="0">
                <a:solidFill>
                  <a:srgbClr val="CC3300"/>
                </a:solidFill>
              </a:rPr>
              <a:t>.</a:t>
            </a:r>
          </a:p>
        </p:txBody>
      </p:sp>
    </p:spTree>
    <p:extLst>
      <p:ext uri="{BB962C8B-B14F-4D97-AF65-F5344CB8AC3E}">
        <p14:creationId xmlns:p14="http://schemas.microsoft.com/office/powerpoint/2010/main" val="3996067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066800" y="457200"/>
            <a:ext cx="7620000" cy="609600"/>
          </a:xfrm>
        </p:spPr>
        <p:txBody>
          <a:bodyPr/>
          <a:lstStyle/>
          <a:p>
            <a:r>
              <a:rPr lang="en-US" dirty="0"/>
              <a:t>Bus arbitration</a:t>
            </a:r>
          </a:p>
        </p:txBody>
      </p:sp>
      <p:sp>
        <p:nvSpPr>
          <p:cNvPr id="4100"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t>Processor and DMA controllers both need to initiate data transfers on the bus and access main memory. </a:t>
            </a:r>
          </a:p>
          <a:p>
            <a:pPr marL="274320" indent="-274320" fontAlgn="auto">
              <a:spcAft>
                <a:spcPts val="0"/>
              </a:spcAft>
              <a:buClr>
                <a:schemeClr val="accent3"/>
              </a:buClr>
              <a:buFont typeface="Wingdings 2"/>
              <a:buChar char=""/>
              <a:defRPr/>
            </a:pPr>
            <a:r>
              <a:rPr lang="en-US" dirty="0">
                <a:solidFill>
                  <a:schemeClr val="accent2"/>
                </a:solidFill>
              </a:rPr>
              <a:t>The device that is allowed to initiate transfers on the bus at any given time is called the bus master. </a:t>
            </a:r>
          </a:p>
          <a:p>
            <a:pPr marL="274320" indent="-274320" fontAlgn="auto">
              <a:spcAft>
                <a:spcPts val="0"/>
              </a:spcAft>
              <a:buClr>
                <a:schemeClr val="accent3"/>
              </a:buClr>
              <a:buFont typeface="Wingdings 2"/>
              <a:buChar char=""/>
              <a:defRPr/>
            </a:pPr>
            <a:r>
              <a:rPr lang="en-US" dirty="0"/>
              <a:t>When the current bus master relinquishes its status as the bus master, another device can acquire this status. </a:t>
            </a:r>
          </a:p>
          <a:p>
            <a:pPr marL="640080" lvl="1" indent="-246888" fontAlgn="auto">
              <a:spcAft>
                <a:spcPts val="0"/>
              </a:spcAft>
              <a:buFont typeface="Wingdings 2"/>
              <a:buChar char=""/>
              <a:defRPr/>
            </a:pPr>
            <a:r>
              <a:rPr lang="en-US" sz="1800" dirty="0">
                <a:solidFill>
                  <a:srgbClr val="CC3300"/>
                </a:solidFill>
              </a:rPr>
              <a:t>The process by which the next device to become the bus master is selected and bus mastership is transferred to it is called </a:t>
            </a:r>
            <a:r>
              <a:rPr lang="en-US" sz="1800" u="sng" dirty="0">
                <a:solidFill>
                  <a:srgbClr val="CC3300"/>
                </a:solidFill>
              </a:rPr>
              <a:t>bus arbitration</a:t>
            </a:r>
            <a:r>
              <a:rPr lang="en-US" sz="1800" dirty="0">
                <a:solidFill>
                  <a:srgbClr val="CC3300"/>
                </a:solidFill>
              </a:rPr>
              <a:t>.</a:t>
            </a:r>
          </a:p>
          <a:p>
            <a:pPr marL="274320" indent="-274320" fontAlgn="auto">
              <a:spcAft>
                <a:spcPts val="0"/>
              </a:spcAft>
              <a:buClr>
                <a:schemeClr val="accent3"/>
              </a:buClr>
              <a:buFont typeface="Wingdings 2"/>
              <a:buChar char=""/>
              <a:defRPr/>
            </a:pPr>
            <a:r>
              <a:rPr lang="en-US" dirty="0">
                <a:solidFill>
                  <a:schemeClr val="accent2"/>
                </a:solidFill>
              </a:rPr>
              <a:t>Centralized arbitration:</a:t>
            </a:r>
          </a:p>
          <a:p>
            <a:pPr marL="640080" lvl="1" indent="-246888" fontAlgn="auto">
              <a:spcAft>
                <a:spcPts val="0"/>
              </a:spcAft>
              <a:buFont typeface="Wingdings 2"/>
              <a:buChar char=""/>
              <a:defRPr/>
            </a:pPr>
            <a:r>
              <a:rPr lang="en-US" sz="1800" dirty="0"/>
              <a:t>A single bus arbiter performs the arbitration.</a:t>
            </a:r>
          </a:p>
          <a:p>
            <a:pPr marL="274320" indent="-274320" fontAlgn="auto">
              <a:spcAft>
                <a:spcPts val="0"/>
              </a:spcAft>
              <a:buClr>
                <a:schemeClr val="accent3"/>
              </a:buClr>
              <a:buFont typeface="Wingdings 2"/>
              <a:buChar char=""/>
              <a:defRPr/>
            </a:pPr>
            <a:r>
              <a:rPr lang="en-US" dirty="0">
                <a:solidFill>
                  <a:schemeClr val="accent2"/>
                </a:solidFill>
              </a:rPr>
              <a:t>Distributed arbitration:</a:t>
            </a:r>
          </a:p>
          <a:p>
            <a:pPr marL="640080" lvl="1" indent="-246888" fontAlgn="auto">
              <a:spcAft>
                <a:spcPts val="0"/>
              </a:spcAft>
              <a:buFont typeface="Wingdings 2"/>
              <a:buChar char=""/>
              <a:defRPr/>
            </a:pPr>
            <a:r>
              <a:rPr lang="en-US" sz="1800" dirty="0"/>
              <a:t>All devices participate in the selection of the next bus master.</a:t>
            </a:r>
          </a:p>
        </p:txBody>
      </p:sp>
    </p:spTree>
    <p:extLst>
      <p:ext uri="{BB962C8B-B14F-4D97-AF65-F5344CB8AC3E}">
        <p14:creationId xmlns:p14="http://schemas.microsoft.com/office/powerpoint/2010/main" val="43634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t>Centralized Bus Arbitration</a:t>
            </a:r>
          </a:p>
        </p:txBody>
      </p:sp>
      <p:grpSp>
        <p:nvGrpSpPr>
          <p:cNvPr id="78850" name="Group 4"/>
          <p:cNvGrpSpPr>
            <a:grpSpLocks noGrp="1"/>
          </p:cNvGrpSpPr>
          <p:nvPr/>
        </p:nvGrpSpPr>
        <p:grpSpPr bwMode="auto">
          <a:xfrm>
            <a:off x="914400" y="2362200"/>
            <a:ext cx="7010400" cy="3048000"/>
            <a:chOff x="936" y="1154"/>
            <a:chExt cx="3888" cy="1536"/>
          </a:xfrm>
        </p:grpSpPr>
        <p:sp>
          <p:nvSpPr>
            <p:cNvPr id="78851" name="Freeform 5"/>
            <p:cNvSpPr>
              <a:spLocks/>
            </p:cNvSpPr>
            <p:nvPr/>
          </p:nvSpPr>
          <p:spPr bwMode="auto">
            <a:xfrm>
              <a:off x="2350" y="2337"/>
              <a:ext cx="81" cy="27"/>
            </a:xfrm>
            <a:custGeom>
              <a:avLst/>
              <a:gdLst>
                <a:gd name="T0" fmla="*/ 0 w 6"/>
                <a:gd name="T1" fmla="*/ 27 h 2"/>
                <a:gd name="T2" fmla="*/ 81 w 6"/>
                <a:gd name="T3" fmla="*/ 14 h 2"/>
                <a:gd name="T4" fmla="*/ 0 w 6"/>
                <a:gd name="T5" fmla="*/ 0 h 2"/>
                <a:gd name="T6" fmla="*/ 0 w 6"/>
                <a:gd name="T7" fmla="*/ 14 h 2"/>
                <a:gd name="T8" fmla="*/ 0 w 6"/>
                <a:gd name="T9" fmla="*/ 2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52" name="Freeform 6"/>
            <p:cNvSpPr>
              <a:spLocks/>
            </p:cNvSpPr>
            <p:nvPr/>
          </p:nvSpPr>
          <p:spPr bwMode="auto">
            <a:xfrm>
              <a:off x="2350" y="2337"/>
              <a:ext cx="81" cy="27"/>
            </a:xfrm>
            <a:custGeom>
              <a:avLst/>
              <a:gdLst>
                <a:gd name="T0" fmla="*/ 0 w 81"/>
                <a:gd name="T1" fmla="*/ 27 h 27"/>
                <a:gd name="T2" fmla="*/ 81 w 81"/>
                <a:gd name="T3" fmla="*/ 13 h 27"/>
                <a:gd name="T4" fmla="*/ 0 w 81"/>
                <a:gd name="T5" fmla="*/ 0 h 27"/>
                <a:gd name="T6" fmla="*/ 0 w 81"/>
                <a:gd name="T7" fmla="*/ 13 h 27"/>
                <a:gd name="T8" fmla="*/ 0 w 81"/>
                <a:gd name="T9" fmla="*/ 27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0" y="27"/>
                  </a:moveTo>
                  <a:lnTo>
                    <a:pt x="81"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US"/>
            </a:p>
          </p:txBody>
        </p:sp>
        <p:sp>
          <p:nvSpPr>
            <p:cNvPr id="78853" name="Line 7"/>
            <p:cNvSpPr>
              <a:spLocks noChangeShapeType="1"/>
            </p:cNvSpPr>
            <p:nvPr/>
          </p:nvSpPr>
          <p:spPr bwMode="auto">
            <a:xfrm flipH="1">
              <a:off x="1779" y="2350"/>
              <a:ext cx="57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4" name="Freeform 8"/>
            <p:cNvSpPr>
              <a:spLocks/>
            </p:cNvSpPr>
            <p:nvPr/>
          </p:nvSpPr>
          <p:spPr bwMode="auto">
            <a:xfrm>
              <a:off x="4729" y="1317"/>
              <a:ext cx="81" cy="41"/>
            </a:xfrm>
            <a:custGeom>
              <a:avLst/>
              <a:gdLst>
                <a:gd name="T0" fmla="*/ 0 w 6"/>
                <a:gd name="T1" fmla="*/ 41 h 3"/>
                <a:gd name="T2" fmla="*/ 81 w 6"/>
                <a:gd name="T3" fmla="*/ 14 h 3"/>
                <a:gd name="T4" fmla="*/ 0 w 6"/>
                <a:gd name="T5" fmla="*/ 0 h 3"/>
                <a:gd name="T6" fmla="*/ 0 w 6"/>
                <a:gd name="T7" fmla="*/ 14 h 3"/>
                <a:gd name="T8" fmla="*/ 0 w 6"/>
                <a:gd name="T9" fmla="*/ 4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55" name="Freeform 9"/>
            <p:cNvSpPr>
              <a:spLocks/>
            </p:cNvSpPr>
            <p:nvPr/>
          </p:nvSpPr>
          <p:spPr bwMode="auto">
            <a:xfrm>
              <a:off x="4729" y="1317"/>
              <a:ext cx="81" cy="41"/>
            </a:xfrm>
            <a:custGeom>
              <a:avLst/>
              <a:gdLst>
                <a:gd name="T0" fmla="*/ 0 w 81"/>
                <a:gd name="T1" fmla="*/ 41 h 41"/>
                <a:gd name="T2" fmla="*/ 81 w 81"/>
                <a:gd name="T3" fmla="*/ 14 h 41"/>
                <a:gd name="T4" fmla="*/ 0 w 81"/>
                <a:gd name="T5" fmla="*/ 0 h 41"/>
                <a:gd name="T6" fmla="*/ 0 w 81"/>
                <a:gd name="T7" fmla="*/ 14 h 41"/>
                <a:gd name="T8" fmla="*/ 0 w 81"/>
                <a:gd name="T9" fmla="*/ 41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0" y="41"/>
                  </a:moveTo>
                  <a:lnTo>
                    <a:pt x="81" y="14"/>
                  </a:lnTo>
                  <a:lnTo>
                    <a:pt x="0" y="0"/>
                  </a:lnTo>
                  <a:lnTo>
                    <a:pt x="0" y="14"/>
                  </a:lnTo>
                  <a:lnTo>
                    <a:pt x="0" y="41"/>
                  </a:lnTo>
                  <a:close/>
                </a:path>
              </a:pathLst>
            </a:custGeom>
            <a:solidFill>
              <a:srgbClr val="000000"/>
            </a:solidFill>
            <a:ln w="0">
              <a:solidFill>
                <a:srgbClr val="000000"/>
              </a:solidFill>
              <a:round/>
              <a:headEnd/>
              <a:tailEnd/>
            </a:ln>
          </p:spPr>
          <p:txBody>
            <a:bodyPr/>
            <a:lstStyle/>
            <a:p>
              <a:endParaRPr lang="en-US"/>
            </a:p>
          </p:txBody>
        </p:sp>
        <p:sp>
          <p:nvSpPr>
            <p:cNvPr id="78856" name="Freeform 10"/>
            <p:cNvSpPr>
              <a:spLocks/>
            </p:cNvSpPr>
            <p:nvPr/>
          </p:nvSpPr>
          <p:spPr bwMode="auto">
            <a:xfrm>
              <a:off x="1793" y="1317"/>
              <a:ext cx="81" cy="41"/>
            </a:xfrm>
            <a:custGeom>
              <a:avLst/>
              <a:gdLst>
                <a:gd name="T0" fmla="*/ 81 w 6"/>
                <a:gd name="T1" fmla="*/ 0 h 3"/>
                <a:gd name="T2" fmla="*/ 0 w 6"/>
                <a:gd name="T3" fmla="*/ 14 h 3"/>
                <a:gd name="T4" fmla="*/ 81 w 6"/>
                <a:gd name="T5" fmla="*/ 41 h 3"/>
                <a:gd name="T6" fmla="*/ 81 w 6"/>
                <a:gd name="T7" fmla="*/ 14 h 3"/>
                <a:gd name="T8" fmla="*/ 8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57" name="Freeform 11"/>
            <p:cNvSpPr>
              <a:spLocks/>
            </p:cNvSpPr>
            <p:nvPr/>
          </p:nvSpPr>
          <p:spPr bwMode="auto">
            <a:xfrm>
              <a:off x="1793" y="1317"/>
              <a:ext cx="81" cy="41"/>
            </a:xfrm>
            <a:custGeom>
              <a:avLst/>
              <a:gdLst>
                <a:gd name="T0" fmla="*/ 81 w 81"/>
                <a:gd name="T1" fmla="*/ 0 h 41"/>
                <a:gd name="T2" fmla="*/ 0 w 81"/>
                <a:gd name="T3" fmla="*/ 14 h 41"/>
                <a:gd name="T4" fmla="*/ 81 w 81"/>
                <a:gd name="T5" fmla="*/ 41 h 41"/>
                <a:gd name="T6" fmla="*/ 81 w 81"/>
                <a:gd name="T7" fmla="*/ 14 h 41"/>
                <a:gd name="T8" fmla="*/ 81 w 81"/>
                <a:gd name="T9" fmla="*/ 0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81" y="0"/>
                  </a:moveTo>
                  <a:lnTo>
                    <a:pt x="0" y="14"/>
                  </a:lnTo>
                  <a:lnTo>
                    <a:pt x="81" y="41"/>
                  </a:lnTo>
                  <a:lnTo>
                    <a:pt x="81" y="14"/>
                  </a:lnTo>
                  <a:lnTo>
                    <a:pt x="81" y="0"/>
                  </a:lnTo>
                  <a:close/>
                </a:path>
              </a:pathLst>
            </a:custGeom>
            <a:solidFill>
              <a:srgbClr val="000000"/>
            </a:solidFill>
            <a:ln w="0">
              <a:solidFill>
                <a:srgbClr val="000000"/>
              </a:solidFill>
              <a:round/>
              <a:headEnd/>
              <a:tailEnd/>
            </a:ln>
          </p:spPr>
          <p:txBody>
            <a:bodyPr/>
            <a:lstStyle/>
            <a:p>
              <a:endParaRPr lang="en-US"/>
            </a:p>
          </p:txBody>
        </p:sp>
        <p:sp>
          <p:nvSpPr>
            <p:cNvPr id="78858" name="Line 12"/>
            <p:cNvSpPr>
              <a:spLocks noChangeShapeType="1"/>
            </p:cNvSpPr>
            <p:nvPr/>
          </p:nvSpPr>
          <p:spPr bwMode="auto">
            <a:xfrm>
              <a:off x="1888" y="1331"/>
              <a:ext cx="284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9" name="Freeform 13"/>
            <p:cNvSpPr>
              <a:spLocks/>
            </p:cNvSpPr>
            <p:nvPr/>
          </p:nvSpPr>
          <p:spPr bwMode="auto">
            <a:xfrm>
              <a:off x="1793" y="1657"/>
              <a:ext cx="81" cy="27"/>
            </a:xfrm>
            <a:custGeom>
              <a:avLst/>
              <a:gdLst>
                <a:gd name="T0" fmla="*/ 81 w 6"/>
                <a:gd name="T1" fmla="*/ 0 h 2"/>
                <a:gd name="T2" fmla="*/ 0 w 6"/>
                <a:gd name="T3" fmla="*/ 14 h 2"/>
                <a:gd name="T4" fmla="*/ 81 w 6"/>
                <a:gd name="T5" fmla="*/ 27 h 2"/>
                <a:gd name="T6" fmla="*/ 81 w 6"/>
                <a:gd name="T7" fmla="*/ 14 h 2"/>
                <a:gd name="T8" fmla="*/ 81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0" name="Freeform 14"/>
            <p:cNvSpPr>
              <a:spLocks/>
            </p:cNvSpPr>
            <p:nvPr/>
          </p:nvSpPr>
          <p:spPr bwMode="auto">
            <a:xfrm>
              <a:off x="1793" y="1657"/>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round/>
              <a:headEnd/>
              <a:tailEnd/>
            </a:ln>
          </p:spPr>
          <p:txBody>
            <a:bodyPr/>
            <a:lstStyle/>
            <a:p>
              <a:endParaRPr lang="en-US"/>
            </a:p>
          </p:txBody>
        </p:sp>
        <p:sp>
          <p:nvSpPr>
            <p:cNvPr id="78861" name="Line 15"/>
            <p:cNvSpPr>
              <a:spLocks noChangeShapeType="1"/>
            </p:cNvSpPr>
            <p:nvPr/>
          </p:nvSpPr>
          <p:spPr bwMode="auto">
            <a:xfrm>
              <a:off x="1888" y="1671"/>
              <a:ext cx="29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2" name="Freeform 16"/>
            <p:cNvSpPr>
              <a:spLocks/>
            </p:cNvSpPr>
            <p:nvPr/>
          </p:nvSpPr>
          <p:spPr bwMode="auto">
            <a:xfrm>
              <a:off x="2948" y="1698"/>
              <a:ext cx="27" cy="81"/>
            </a:xfrm>
            <a:custGeom>
              <a:avLst/>
              <a:gdLst>
                <a:gd name="T0" fmla="*/ 27 w 2"/>
                <a:gd name="T1" fmla="*/ 81 h 6"/>
                <a:gd name="T2" fmla="*/ 14 w 2"/>
                <a:gd name="T3" fmla="*/ 0 h 6"/>
                <a:gd name="T4" fmla="*/ 0 w 2"/>
                <a:gd name="T5" fmla="*/ 81 h 6"/>
                <a:gd name="T6" fmla="*/ 14 w 2"/>
                <a:gd name="T7" fmla="*/ 81 h 6"/>
                <a:gd name="T8" fmla="*/ 27 w 2"/>
                <a:gd name="T9" fmla="*/ 8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3" name="Freeform 17"/>
            <p:cNvSpPr>
              <a:spLocks/>
            </p:cNvSpPr>
            <p:nvPr/>
          </p:nvSpPr>
          <p:spPr bwMode="auto">
            <a:xfrm>
              <a:off x="2948" y="1698"/>
              <a:ext cx="27" cy="81"/>
            </a:xfrm>
            <a:custGeom>
              <a:avLst/>
              <a:gdLst>
                <a:gd name="T0" fmla="*/ 27 w 27"/>
                <a:gd name="T1" fmla="*/ 81 h 81"/>
                <a:gd name="T2" fmla="*/ 14 w 27"/>
                <a:gd name="T3" fmla="*/ 0 h 81"/>
                <a:gd name="T4" fmla="*/ 0 w 27"/>
                <a:gd name="T5" fmla="*/ 81 h 81"/>
                <a:gd name="T6" fmla="*/ 14 w 27"/>
                <a:gd name="T7" fmla="*/ 81 h 81"/>
                <a:gd name="T8" fmla="*/ 27 w 27"/>
                <a:gd name="T9" fmla="*/ 81 h 81"/>
                <a:gd name="T10" fmla="*/ 0 60000 65536"/>
                <a:gd name="T11" fmla="*/ 0 60000 65536"/>
                <a:gd name="T12" fmla="*/ 0 60000 65536"/>
                <a:gd name="T13" fmla="*/ 0 60000 65536"/>
                <a:gd name="T14" fmla="*/ 0 60000 65536"/>
                <a:gd name="T15" fmla="*/ 0 w 27"/>
                <a:gd name="T16" fmla="*/ 0 h 81"/>
                <a:gd name="T17" fmla="*/ 27 w 27"/>
                <a:gd name="T18" fmla="*/ 81 h 81"/>
              </a:gdLst>
              <a:ahLst/>
              <a:cxnLst>
                <a:cxn ang="T10">
                  <a:pos x="T0" y="T1"/>
                </a:cxn>
                <a:cxn ang="T11">
                  <a:pos x="T2" y="T3"/>
                </a:cxn>
                <a:cxn ang="T12">
                  <a:pos x="T4" y="T5"/>
                </a:cxn>
                <a:cxn ang="T13">
                  <a:pos x="T6" y="T7"/>
                </a:cxn>
                <a:cxn ang="T14">
                  <a:pos x="T8" y="T9"/>
                </a:cxn>
              </a:cxnLst>
              <a:rect l="T15" t="T16" r="T17" b="T18"/>
              <a:pathLst>
                <a:path w="27" h="81">
                  <a:moveTo>
                    <a:pt x="27" y="81"/>
                  </a:moveTo>
                  <a:lnTo>
                    <a:pt x="14" y="0"/>
                  </a:lnTo>
                  <a:lnTo>
                    <a:pt x="0" y="81"/>
                  </a:lnTo>
                  <a:lnTo>
                    <a:pt x="14" y="81"/>
                  </a:lnTo>
                  <a:lnTo>
                    <a:pt x="27" y="81"/>
                  </a:lnTo>
                  <a:close/>
                </a:path>
              </a:pathLst>
            </a:custGeom>
            <a:solidFill>
              <a:srgbClr val="000000"/>
            </a:solidFill>
            <a:ln w="0">
              <a:solidFill>
                <a:srgbClr val="000000"/>
              </a:solidFill>
              <a:round/>
              <a:headEnd/>
              <a:tailEnd/>
            </a:ln>
          </p:spPr>
          <p:txBody>
            <a:bodyPr/>
            <a:lstStyle/>
            <a:p>
              <a:endParaRPr lang="en-US"/>
            </a:p>
          </p:txBody>
        </p:sp>
        <p:sp>
          <p:nvSpPr>
            <p:cNvPr id="78864" name="Line 18"/>
            <p:cNvSpPr>
              <a:spLocks noChangeShapeType="1"/>
            </p:cNvSpPr>
            <p:nvPr/>
          </p:nvSpPr>
          <p:spPr bwMode="auto">
            <a:xfrm>
              <a:off x="2962" y="1779"/>
              <a:ext cx="1" cy="23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5" name="Freeform 19"/>
            <p:cNvSpPr>
              <a:spLocks/>
            </p:cNvSpPr>
            <p:nvPr/>
          </p:nvSpPr>
          <p:spPr bwMode="auto">
            <a:xfrm>
              <a:off x="2608" y="1915"/>
              <a:ext cx="41" cy="82"/>
            </a:xfrm>
            <a:custGeom>
              <a:avLst/>
              <a:gdLst>
                <a:gd name="T0" fmla="*/ 0 w 3"/>
                <a:gd name="T1" fmla="*/ 0 h 6"/>
                <a:gd name="T2" fmla="*/ 14 w 3"/>
                <a:gd name="T3" fmla="*/ 82 h 6"/>
                <a:gd name="T4" fmla="*/ 41 w 3"/>
                <a:gd name="T5" fmla="*/ 0 h 6"/>
                <a:gd name="T6" fmla="*/ 1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6" name="Freeform 20"/>
            <p:cNvSpPr>
              <a:spLocks/>
            </p:cNvSpPr>
            <p:nvPr/>
          </p:nvSpPr>
          <p:spPr bwMode="auto">
            <a:xfrm>
              <a:off x="2608" y="1915"/>
              <a:ext cx="41" cy="82"/>
            </a:xfrm>
            <a:custGeom>
              <a:avLst/>
              <a:gdLst>
                <a:gd name="T0" fmla="*/ 0 w 41"/>
                <a:gd name="T1" fmla="*/ 0 h 82"/>
                <a:gd name="T2" fmla="*/ 14 w 41"/>
                <a:gd name="T3" fmla="*/ 82 h 82"/>
                <a:gd name="T4" fmla="*/ 41 w 41"/>
                <a:gd name="T5" fmla="*/ 0 h 82"/>
                <a:gd name="T6" fmla="*/ 14 w 41"/>
                <a:gd name="T7" fmla="*/ 0 h 82"/>
                <a:gd name="T8" fmla="*/ 0 w 41"/>
                <a:gd name="T9" fmla="*/ 0 h 82"/>
                <a:gd name="T10" fmla="*/ 0 60000 65536"/>
                <a:gd name="T11" fmla="*/ 0 60000 65536"/>
                <a:gd name="T12" fmla="*/ 0 60000 65536"/>
                <a:gd name="T13" fmla="*/ 0 60000 65536"/>
                <a:gd name="T14" fmla="*/ 0 60000 65536"/>
                <a:gd name="T15" fmla="*/ 0 w 41"/>
                <a:gd name="T16" fmla="*/ 0 h 82"/>
                <a:gd name="T17" fmla="*/ 41 w 41"/>
                <a:gd name="T18" fmla="*/ 82 h 82"/>
              </a:gdLst>
              <a:ahLst/>
              <a:cxnLst>
                <a:cxn ang="T10">
                  <a:pos x="T0" y="T1"/>
                </a:cxn>
                <a:cxn ang="T11">
                  <a:pos x="T2" y="T3"/>
                </a:cxn>
                <a:cxn ang="T12">
                  <a:pos x="T4" y="T5"/>
                </a:cxn>
                <a:cxn ang="T13">
                  <a:pos x="T6" y="T7"/>
                </a:cxn>
                <a:cxn ang="T14">
                  <a:pos x="T8" y="T9"/>
                </a:cxn>
              </a:cxnLst>
              <a:rect l="T15" t="T16" r="T17" b="T18"/>
              <a:pathLst>
                <a:path w="41" h="82">
                  <a:moveTo>
                    <a:pt x="0" y="0"/>
                  </a:moveTo>
                  <a:lnTo>
                    <a:pt x="14" y="82"/>
                  </a:lnTo>
                  <a:lnTo>
                    <a:pt x="41" y="0"/>
                  </a:lnTo>
                  <a:lnTo>
                    <a:pt x="14" y="0"/>
                  </a:lnTo>
                  <a:lnTo>
                    <a:pt x="0" y="0"/>
                  </a:lnTo>
                  <a:close/>
                </a:path>
              </a:pathLst>
            </a:custGeom>
            <a:solidFill>
              <a:srgbClr val="000000"/>
            </a:solidFill>
            <a:ln w="0">
              <a:solidFill>
                <a:srgbClr val="000000"/>
              </a:solidFill>
              <a:round/>
              <a:headEnd/>
              <a:tailEnd/>
            </a:ln>
          </p:spPr>
          <p:txBody>
            <a:bodyPr/>
            <a:lstStyle/>
            <a:p>
              <a:endParaRPr lang="en-US"/>
            </a:p>
          </p:txBody>
        </p:sp>
        <p:sp>
          <p:nvSpPr>
            <p:cNvPr id="78867" name="Freeform 21"/>
            <p:cNvSpPr>
              <a:spLocks/>
            </p:cNvSpPr>
            <p:nvPr/>
          </p:nvSpPr>
          <p:spPr bwMode="auto">
            <a:xfrm>
              <a:off x="2608" y="1358"/>
              <a:ext cx="41" cy="82"/>
            </a:xfrm>
            <a:custGeom>
              <a:avLst/>
              <a:gdLst>
                <a:gd name="T0" fmla="*/ 41 w 3"/>
                <a:gd name="T1" fmla="*/ 82 h 6"/>
                <a:gd name="T2" fmla="*/ 14 w 3"/>
                <a:gd name="T3" fmla="*/ 0 h 6"/>
                <a:gd name="T4" fmla="*/ 0 w 3"/>
                <a:gd name="T5" fmla="*/ 82 h 6"/>
                <a:gd name="T6" fmla="*/ 14 w 3"/>
                <a:gd name="T7" fmla="*/ 82 h 6"/>
                <a:gd name="T8" fmla="*/ 41 w 3"/>
                <a:gd name="T9" fmla="*/ 82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8" name="Freeform 22"/>
            <p:cNvSpPr>
              <a:spLocks/>
            </p:cNvSpPr>
            <p:nvPr/>
          </p:nvSpPr>
          <p:spPr bwMode="auto">
            <a:xfrm>
              <a:off x="2608" y="1358"/>
              <a:ext cx="41" cy="82"/>
            </a:xfrm>
            <a:custGeom>
              <a:avLst/>
              <a:gdLst>
                <a:gd name="T0" fmla="*/ 41 w 41"/>
                <a:gd name="T1" fmla="*/ 82 h 82"/>
                <a:gd name="T2" fmla="*/ 14 w 41"/>
                <a:gd name="T3" fmla="*/ 0 h 82"/>
                <a:gd name="T4" fmla="*/ 0 w 41"/>
                <a:gd name="T5" fmla="*/ 82 h 82"/>
                <a:gd name="T6" fmla="*/ 14 w 41"/>
                <a:gd name="T7" fmla="*/ 82 h 82"/>
                <a:gd name="T8" fmla="*/ 41 w 41"/>
                <a:gd name="T9" fmla="*/ 82 h 82"/>
                <a:gd name="T10" fmla="*/ 0 60000 65536"/>
                <a:gd name="T11" fmla="*/ 0 60000 65536"/>
                <a:gd name="T12" fmla="*/ 0 60000 65536"/>
                <a:gd name="T13" fmla="*/ 0 60000 65536"/>
                <a:gd name="T14" fmla="*/ 0 60000 65536"/>
                <a:gd name="T15" fmla="*/ 0 w 41"/>
                <a:gd name="T16" fmla="*/ 0 h 82"/>
                <a:gd name="T17" fmla="*/ 41 w 41"/>
                <a:gd name="T18" fmla="*/ 82 h 82"/>
              </a:gdLst>
              <a:ahLst/>
              <a:cxnLst>
                <a:cxn ang="T10">
                  <a:pos x="T0" y="T1"/>
                </a:cxn>
                <a:cxn ang="T11">
                  <a:pos x="T2" y="T3"/>
                </a:cxn>
                <a:cxn ang="T12">
                  <a:pos x="T4" y="T5"/>
                </a:cxn>
                <a:cxn ang="T13">
                  <a:pos x="T6" y="T7"/>
                </a:cxn>
                <a:cxn ang="T14">
                  <a:pos x="T8" y="T9"/>
                </a:cxn>
              </a:cxnLst>
              <a:rect l="T15" t="T16" r="T17" b="T18"/>
              <a:pathLst>
                <a:path w="41" h="82">
                  <a:moveTo>
                    <a:pt x="41" y="82"/>
                  </a:moveTo>
                  <a:lnTo>
                    <a:pt x="14" y="0"/>
                  </a:lnTo>
                  <a:lnTo>
                    <a:pt x="0" y="82"/>
                  </a:lnTo>
                  <a:lnTo>
                    <a:pt x="14" y="82"/>
                  </a:lnTo>
                  <a:lnTo>
                    <a:pt x="41" y="82"/>
                  </a:lnTo>
                  <a:close/>
                </a:path>
              </a:pathLst>
            </a:custGeom>
            <a:solidFill>
              <a:srgbClr val="000000"/>
            </a:solidFill>
            <a:ln w="0">
              <a:solidFill>
                <a:srgbClr val="000000"/>
              </a:solidFill>
              <a:round/>
              <a:headEnd/>
              <a:tailEnd/>
            </a:ln>
          </p:spPr>
          <p:txBody>
            <a:bodyPr/>
            <a:lstStyle/>
            <a:p>
              <a:endParaRPr lang="en-US"/>
            </a:p>
          </p:txBody>
        </p:sp>
        <p:sp>
          <p:nvSpPr>
            <p:cNvPr id="78869" name="Line 23"/>
            <p:cNvSpPr>
              <a:spLocks noChangeShapeType="1"/>
            </p:cNvSpPr>
            <p:nvPr/>
          </p:nvSpPr>
          <p:spPr bwMode="auto">
            <a:xfrm>
              <a:off x="2622" y="1440"/>
              <a:ext cx="1" cy="4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70" name="Freeform 24"/>
            <p:cNvSpPr>
              <a:spLocks/>
            </p:cNvSpPr>
            <p:nvPr/>
          </p:nvSpPr>
          <p:spPr bwMode="auto">
            <a:xfrm>
              <a:off x="3967" y="1915"/>
              <a:ext cx="28" cy="82"/>
            </a:xfrm>
            <a:custGeom>
              <a:avLst/>
              <a:gdLst>
                <a:gd name="T0" fmla="*/ 0 w 2"/>
                <a:gd name="T1" fmla="*/ 0 h 6"/>
                <a:gd name="T2" fmla="*/ 14 w 2"/>
                <a:gd name="T3" fmla="*/ 82 h 6"/>
                <a:gd name="T4" fmla="*/ 28 w 2"/>
                <a:gd name="T5" fmla="*/ 0 h 6"/>
                <a:gd name="T6" fmla="*/ 1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71" name="Freeform 25"/>
            <p:cNvSpPr>
              <a:spLocks/>
            </p:cNvSpPr>
            <p:nvPr/>
          </p:nvSpPr>
          <p:spPr bwMode="auto">
            <a:xfrm>
              <a:off x="3967" y="1915"/>
              <a:ext cx="28" cy="82"/>
            </a:xfrm>
            <a:custGeom>
              <a:avLst/>
              <a:gdLst>
                <a:gd name="T0" fmla="*/ 0 w 28"/>
                <a:gd name="T1" fmla="*/ 0 h 82"/>
                <a:gd name="T2" fmla="*/ 14 w 28"/>
                <a:gd name="T3" fmla="*/ 82 h 82"/>
                <a:gd name="T4" fmla="*/ 28 w 28"/>
                <a:gd name="T5" fmla="*/ 0 h 82"/>
                <a:gd name="T6" fmla="*/ 14 w 28"/>
                <a:gd name="T7" fmla="*/ 0 h 82"/>
                <a:gd name="T8" fmla="*/ 0 w 28"/>
                <a:gd name="T9" fmla="*/ 0 h 82"/>
                <a:gd name="T10" fmla="*/ 0 60000 65536"/>
                <a:gd name="T11" fmla="*/ 0 60000 65536"/>
                <a:gd name="T12" fmla="*/ 0 60000 65536"/>
                <a:gd name="T13" fmla="*/ 0 60000 65536"/>
                <a:gd name="T14" fmla="*/ 0 60000 65536"/>
                <a:gd name="T15" fmla="*/ 0 w 28"/>
                <a:gd name="T16" fmla="*/ 0 h 82"/>
                <a:gd name="T17" fmla="*/ 28 w 28"/>
                <a:gd name="T18" fmla="*/ 82 h 82"/>
              </a:gdLst>
              <a:ahLst/>
              <a:cxnLst>
                <a:cxn ang="T10">
                  <a:pos x="T0" y="T1"/>
                </a:cxn>
                <a:cxn ang="T11">
                  <a:pos x="T2" y="T3"/>
                </a:cxn>
                <a:cxn ang="T12">
                  <a:pos x="T4" y="T5"/>
                </a:cxn>
                <a:cxn ang="T13">
                  <a:pos x="T6" y="T7"/>
                </a:cxn>
                <a:cxn ang="T14">
                  <a:pos x="T8" y="T9"/>
                </a:cxn>
              </a:cxnLst>
              <a:rect l="T15" t="T16" r="T17" b="T18"/>
              <a:pathLst>
                <a:path w="28" h="82">
                  <a:moveTo>
                    <a:pt x="0" y="0"/>
                  </a:moveTo>
                  <a:lnTo>
                    <a:pt x="14" y="82"/>
                  </a:lnTo>
                  <a:lnTo>
                    <a:pt x="28" y="0"/>
                  </a:lnTo>
                  <a:lnTo>
                    <a:pt x="14" y="0"/>
                  </a:lnTo>
                  <a:lnTo>
                    <a:pt x="0" y="0"/>
                  </a:lnTo>
                  <a:close/>
                </a:path>
              </a:pathLst>
            </a:custGeom>
            <a:solidFill>
              <a:srgbClr val="000000"/>
            </a:solidFill>
            <a:ln w="0">
              <a:solidFill>
                <a:srgbClr val="000000"/>
              </a:solidFill>
              <a:round/>
              <a:headEnd/>
              <a:tailEnd/>
            </a:ln>
          </p:spPr>
          <p:txBody>
            <a:bodyPr/>
            <a:lstStyle/>
            <a:p>
              <a:endParaRPr lang="en-US"/>
            </a:p>
          </p:txBody>
        </p:sp>
        <p:sp>
          <p:nvSpPr>
            <p:cNvPr id="78872" name="Freeform 26"/>
            <p:cNvSpPr>
              <a:spLocks/>
            </p:cNvSpPr>
            <p:nvPr/>
          </p:nvSpPr>
          <p:spPr bwMode="auto">
            <a:xfrm>
              <a:off x="3967" y="1358"/>
              <a:ext cx="28" cy="82"/>
            </a:xfrm>
            <a:custGeom>
              <a:avLst/>
              <a:gdLst>
                <a:gd name="T0" fmla="*/ 28 w 2"/>
                <a:gd name="T1" fmla="*/ 82 h 6"/>
                <a:gd name="T2" fmla="*/ 14 w 2"/>
                <a:gd name="T3" fmla="*/ 0 h 6"/>
                <a:gd name="T4" fmla="*/ 0 w 2"/>
                <a:gd name="T5" fmla="*/ 82 h 6"/>
                <a:gd name="T6" fmla="*/ 14 w 2"/>
                <a:gd name="T7" fmla="*/ 82 h 6"/>
                <a:gd name="T8" fmla="*/ 28 w 2"/>
                <a:gd name="T9" fmla="*/ 82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73" name="Freeform 27"/>
            <p:cNvSpPr>
              <a:spLocks/>
            </p:cNvSpPr>
            <p:nvPr/>
          </p:nvSpPr>
          <p:spPr bwMode="auto">
            <a:xfrm>
              <a:off x="3967" y="1358"/>
              <a:ext cx="28" cy="82"/>
            </a:xfrm>
            <a:custGeom>
              <a:avLst/>
              <a:gdLst>
                <a:gd name="T0" fmla="*/ 28 w 28"/>
                <a:gd name="T1" fmla="*/ 82 h 82"/>
                <a:gd name="T2" fmla="*/ 14 w 28"/>
                <a:gd name="T3" fmla="*/ 0 h 82"/>
                <a:gd name="T4" fmla="*/ 0 w 28"/>
                <a:gd name="T5" fmla="*/ 82 h 82"/>
                <a:gd name="T6" fmla="*/ 14 w 28"/>
                <a:gd name="T7" fmla="*/ 82 h 82"/>
                <a:gd name="T8" fmla="*/ 28 w 28"/>
                <a:gd name="T9" fmla="*/ 82 h 82"/>
                <a:gd name="T10" fmla="*/ 0 60000 65536"/>
                <a:gd name="T11" fmla="*/ 0 60000 65536"/>
                <a:gd name="T12" fmla="*/ 0 60000 65536"/>
                <a:gd name="T13" fmla="*/ 0 60000 65536"/>
                <a:gd name="T14" fmla="*/ 0 60000 65536"/>
                <a:gd name="T15" fmla="*/ 0 w 28"/>
                <a:gd name="T16" fmla="*/ 0 h 82"/>
                <a:gd name="T17" fmla="*/ 28 w 28"/>
                <a:gd name="T18" fmla="*/ 82 h 82"/>
              </a:gdLst>
              <a:ahLst/>
              <a:cxnLst>
                <a:cxn ang="T10">
                  <a:pos x="T0" y="T1"/>
                </a:cxn>
                <a:cxn ang="T11">
                  <a:pos x="T2" y="T3"/>
                </a:cxn>
                <a:cxn ang="T12">
                  <a:pos x="T4" y="T5"/>
                </a:cxn>
                <a:cxn ang="T13">
                  <a:pos x="T6" y="T7"/>
                </a:cxn>
                <a:cxn ang="T14">
                  <a:pos x="T8" y="T9"/>
                </a:cxn>
              </a:cxnLst>
              <a:rect l="T15" t="T16" r="T17" b="T18"/>
              <a:pathLst>
                <a:path w="28" h="82">
                  <a:moveTo>
                    <a:pt x="28" y="82"/>
                  </a:moveTo>
                  <a:lnTo>
                    <a:pt x="14" y="0"/>
                  </a:lnTo>
                  <a:lnTo>
                    <a:pt x="0" y="82"/>
                  </a:lnTo>
                  <a:lnTo>
                    <a:pt x="14" y="82"/>
                  </a:lnTo>
                  <a:lnTo>
                    <a:pt x="28" y="82"/>
                  </a:lnTo>
                  <a:close/>
                </a:path>
              </a:pathLst>
            </a:custGeom>
            <a:solidFill>
              <a:srgbClr val="000000"/>
            </a:solidFill>
            <a:ln w="0">
              <a:solidFill>
                <a:srgbClr val="000000"/>
              </a:solidFill>
              <a:round/>
              <a:headEnd/>
              <a:tailEnd/>
            </a:ln>
          </p:spPr>
          <p:txBody>
            <a:bodyPr/>
            <a:lstStyle/>
            <a:p>
              <a:endParaRPr lang="en-US"/>
            </a:p>
          </p:txBody>
        </p:sp>
        <p:sp>
          <p:nvSpPr>
            <p:cNvPr id="78874" name="Line 28"/>
            <p:cNvSpPr>
              <a:spLocks noChangeShapeType="1"/>
            </p:cNvSpPr>
            <p:nvPr/>
          </p:nvSpPr>
          <p:spPr bwMode="auto">
            <a:xfrm>
              <a:off x="3981" y="1440"/>
              <a:ext cx="1" cy="46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75" name="Freeform 29"/>
            <p:cNvSpPr>
              <a:spLocks/>
            </p:cNvSpPr>
            <p:nvPr/>
          </p:nvSpPr>
          <p:spPr bwMode="auto">
            <a:xfrm>
              <a:off x="4307" y="1698"/>
              <a:ext cx="27" cy="81"/>
            </a:xfrm>
            <a:custGeom>
              <a:avLst/>
              <a:gdLst>
                <a:gd name="T0" fmla="*/ 27 w 2"/>
                <a:gd name="T1" fmla="*/ 81 h 6"/>
                <a:gd name="T2" fmla="*/ 14 w 2"/>
                <a:gd name="T3" fmla="*/ 0 h 6"/>
                <a:gd name="T4" fmla="*/ 0 w 2"/>
                <a:gd name="T5" fmla="*/ 81 h 6"/>
                <a:gd name="T6" fmla="*/ 14 w 2"/>
                <a:gd name="T7" fmla="*/ 81 h 6"/>
                <a:gd name="T8" fmla="*/ 27 w 2"/>
                <a:gd name="T9" fmla="*/ 8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76" name="Freeform 30"/>
            <p:cNvSpPr>
              <a:spLocks/>
            </p:cNvSpPr>
            <p:nvPr/>
          </p:nvSpPr>
          <p:spPr bwMode="auto">
            <a:xfrm>
              <a:off x="4307" y="1698"/>
              <a:ext cx="27" cy="81"/>
            </a:xfrm>
            <a:custGeom>
              <a:avLst/>
              <a:gdLst>
                <a:gd name="T0" fmla="*/ 27 w 27"/>
                <a:gd name="T1" fmla="*/ 81 h 81"/>
                <a:gd name="T2" fmla="*/ 14 w 27"/>
                <a:gd name="T3" fmla="*/ 0 h 81"/>
                <a:gd name="T4" fmla="*/ 0 w 27"/>
                <a:gd name="T5" fmla="*/ 81 h 81"/>
                <a:gd name="T6" fmla="*/ 14 w 27"/>
                <a:gd name="T7" fmla="*/ 81 h 81"/>
                <a:gd name="T8" fmla="*/ 27 w 27"/>
                <a:gd name="T9" fmla="*/ 81 h 81"/>
                <a:gd name="T10" fmla="*/ 0 60000 65536"/>
                <a:gd name="T11" fmla="*/ 0 60000 65536"/>
                <a:gd name="T12" fmla="*/ 0 60000 65536"/>
                <a:gd name="T13" fmla="*/ 0 60000 65536"/>
                <a:gd name="T14" fmla="*/ 0 60000 65536"/>
                <a:gd name="T15" fmla="*/ 0 w 27"/>
                <a:gd name="T16" fmla="*/ 0 h 81"/>
                <a:gd name="T17" fmla="*/ 27 w 27"/>
                <a:gd name="T18" fmla="*/ 81 h 81"/>
              </a:gdLst>
              <a:ahLst/>
              <a:cxnLst>
                <a:cxn ang="T10">
                  <a:pos x="T0" y="T1"/>
                </a:cxn>
                <a:cxn ang="T11">
                  <a:pos x="T2" y="T3"/>
                </a:cxn>
                <a:cxn ang="T12">
                  <a:pos x="T4" y="T5"/>
                </a:cxn>
                <a:cxn ang="T13">
                  <a:pos x="T6" y="T7"/>
                </a:cxn>
                <a:cxn ang="T14">
                  <a:pos x="T8" y="T9"/>
                </a:cxn>
              </a:cxnLst>
              <a:rect l="T15" t="T16" r="T17" b="T18"/>
              <a:pathLst>
                <a:path w="27" h="81">
                  <a:moveTo>
                    <a:pt x="27" y="81"/>
                  </a:moveTo>
                  <a:lnTo>
                    <a:pt x="14" y="0"/>
                  </a:lnTo>
                  <a:lnTo>
                    <a:pt x="0" y="81"/>
                  </a:lnTo>
                  <a:lnTo>
                    <a:pt x="14" y="81"/>
                  </a:lnTo>
                  <a:lnTo>
                    <a:pt x="27" y="81"/>
                  </a:lnTo>
                  <a:close/>
                </a:path>
              </a:pathLst>
            </a:custGeom>
            <a:solidFill>
              <a:srgbClr val="000000"/>
            </a:solidFill>
            <a:ln w="0">
              <a:solidFill>
                <a:srgbClr val="000000"/>
              </a:solidFill>
              <a:round/>
              <a:headEnd/>
              <a:tailEnd/>
            </a:ln>
          </p:spPr>
          <p:txBody>
            <a:bodyPr/>
            <a:lstStyle/>
            <a:p>
              <a:endParaRPr lang="en-US"/>
            </a:p>
          </p:txBody>
        </p:sp>
        <p:sp>
          <p:nvSpPr>
            <p:cNvPr id="78877" name="Line 31"/>
            <p:cNvSpPr>
              <a:spLocks noChangeShapeType="1"/>
            </p:cNvSpPr>
            <p:nvPr/>
          </p:nvSpPr>
          <p:spPr bwMode="auto">
            <a:xfrm>
              <a:off x="4321" y="1779"/>
              <a:ext cx="1" cy="23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78" name="Rectangle 32"/>
            <p:cNvSpPr>
              <a:spLocks noChangeArrowheads="1"/>
            </p:cNvSpPr>
            <p:nvPr/>
          </p:nvSpPr>
          <p:spPr bwMode="auto">
            <a:xfrm>
              <a:off x="1113" y="1766"/>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Processor</a:t>
              </a:r>
              <a:endParaRPr lang="en-US" sz="2400">
                <a:latin typeface="Constantia" pitchFamily="18" charset="0"/>
              </a:endParaRPr>
            </a:p>
          </p:txBody>
        </p:sp>
        <p:sp>
          <p:nvSpPr>
            <p:cNvPr id="78879" name="Rectangle 33"/>
            <p:cNvSpPr>
              <a:spLocks noChangeArrowheads="1"/>
            </p:cNvSpPr>
            <p:nvPr/>
          </p:nvSpPr>
          <p:spPr bwMode="auto">
            <a:xfrm>
              <a:off x="2649" y="2120"/>
              <a:ext cx="2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DMA</a:t>
              </a:r>
              <a:endParaRPr lang="en-US" sz="2400">
                <a:latin typeface="Constantia" pitchFamily="18" charset="0"/>
              </a:endParaRPr>
            </a:p>
          </p:txBody>
        </p:sp>
        <p:sp>
          <p:nvSpPr>
            <p:cNvPr id="78880" name="Rectangle 34"/>
            <p:cNvSpPr>
              <a:spLocks noChangeArrowheads="1"/>
            </p:cNvSpPr>
            <p:nvPr/>
          </p:nvSpPr>
          <p:spPr bwMode="auto">
            <a:xfrm>
              <a:off x="2554" y="2256"/>
              <a:ext cx="4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controller</a:t>
              </a:r>
              <a:endParaRPr lang="en-US" sz="2400">
                <a:latin typeface="Constantia" pitchFamily="18" charset="0"/>
              </a:endParaRPr>
            </a:p>
          </p:txBody>
        </p:sp>
        <p:sp>
          <p:nvSpPr>
            <p:cNvPr id="78881" name="Rectangle 35"/>
            <p:cNvSpPr>
              <a:spLocks noChangeArrowheads="1"/>
            </p:cNvSpPr>
            <p:nvPr/>
          </p:nvSpPr>
          <p:spPr bwMode="auto">
            <a:xfrm>
              <a:off x="2758" y="240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1</a:t>
              </a:r>
              <a:endParaRPr lang="en-US" sz="2400">
                <a:latin typeface="Constantia" pitchFamily="18" charset="0"/>
              </a:endParaRPr>
            </a:p>
          </p:txBody>
        </p:sp>
        <p:sp>
          <p:nvSpPr>
            <p:cNvPr id="78882" name="Rectangle 36"/>
            <p:cNvSpPr>
              <a:spLocks noChangeArrowheads="1"/>
            </p:cNvSpPr>
            <p:nvPr/>
          </p:nvSpPr>
          <p:spPr bwMode="auto">
            <a:xfrm>
              <a:off x="4008" y="2120"/>
              <a:ext cx="2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DMA</a:t>
              </a:r>
              <a:endParaRPr lang="en-US" sz="2400">
                <a:latin typeface="Constantia" pitchFamily="18" charset="0"/>
              </a:endParaRPr>
            </a:p>
          </p:txBody>
        </p:sp>
        <p:sp>
          <p:nvSpPr>
            <p:cNvPr id="78883" name="Rectangle 37"/>
            <p:cNvSpPr>
              <a:spLocks noChangeArrowheads="1"/>
            </p:cNvSpPr>
            <p:nvPr/>
          </p:nvSpPr>
          <p:spPr bwMode="auto">
            <a:xfrm>
              <a:off x="3913" y="2256"/>
              <a:ext cx="4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controller</a:t>
              </a:r>
              <a:endParaRPr lang="en-US" sz="2400">
                <a:latin typeface="Constantia" pitchFamily="18" charset="0"/>
              </a:endParaRPr>
            </a:p>
          </p:txBody>
        </p:sp>
        <p:sp>
          <p:nvSpPr>
            <p:cNvPr id="78884" name="Rectangle 38"/>
            <p:cNvSpPr>
              <a:spLocks noChangeArrowheads="1"/>
            </p:cNvSpPr>
            <p:nvPr/>
          </p:nvSpPr>
          <p:spPr bwMode="auto">
            <a:xfrm>
              <a:off x="4117" y="240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2</a:t>
              </a:r>
              <a:endParaRPr lang="en-US" sz="2400">
                <a:latin typeface="Constantia" pitchFamily="18" charset="0"/>
              </a:endParaRPr>
            </a:p>
          </p:txBody>
        </p:sp>
        <p:sp>
          <p:nvSpPr>
            <p:cNvPr id="78885" name="Rectangle 39"/>
            <p:cNvSpPr>
              <a:spLocks noChangeArrowheads="1"/>
            </p:cNvSpPr>
            <p:nvPr/>
          </p:nvSpPr>
          <p:spPr bwMode="auto">
            <a:xfrm>
              <a:off x="1997" y="2392"/>
              <a:ext cx="2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BG1</a:t>
              </a:r>
              <a:endParaRPr lang="en-US" sz="2400">
                <a:latin typeface="Constantia" pitchFamily="18" charset="0"/>
              </a:endParaRPr>
            </a:p>
          </p:txBody>
        </p:sp>
        <p:sp>
          <p:nvSpPr>
            <p:cNvPr id="78886" name="Rectangle 40"/>
            <p:cNvSpPr>
              <a:spLocks noChangeArrowheads="1"/>
            </p:cNvSpPr>
            <p:nvPr/>
          </p:nvSpPr>
          <p:spPr bwMode="auto">
            <a:xfrm>
              <a:off x="3356" y="2392"/>
              <a:ext cx="2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BG2</a:t>
              </a:r>
              <a:endParaRPr lang="en-US" sz="2400">
                <a:latin typeface="Constantia" pitchFamily="18" charset="0"/>
              </a:endParaRPr>
            </a:p>
          </p:txBody>
        </p:sp>
        <p:sp>
          <p:nvSpPr>
            <p:cNvPr id="78887" name="Freeform 41"/>
            <p:cNvSpPr>
              <a:spLocks/>
            </p:cNvSpPr>
            <p:nvPr/>
          </p:nvSpPr>
          <p:spPr bwMode="auto">
            <a:xfrm>
              <a:off x="3709" y="2337"/>
              <a:ext cx="82" cy="27"/>
            </a:xfrm>
            <a:custGeom>
              <a:avLst/>
              <a:gdLst>
                <a:gd name="T0" fmla="*/ 0 w 6"/>
                <a:gd name="T1" fmla="*/ 27 h 2"/>
                <a:gd name="T2" fmla="*/ 82 w 6"/>
                <a:gd name="T3" fmla="*/ 14 h 2"/>
                <a:gd name="T4" fmla="*/ 0 w 6"/>
                <a:gd name="T5" fmla="*/ 0 h 2"/>
                <a:gd name="T6" fmla="*/ 0 w 6"/>
                <a:gd name="T7" fmla="*/ 14 h 2"/>
                <a:gd name="T8" fmla="*/ 0 w 6"/>
                <a:gd name="T9" fmla="*/ 2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88" name="Freeform 42"/>
            <p:cNvSpPr>
              <a:spLocks/>
            </p:cNvSpPr>
            <p:nvPr/>
          </p:nvSpPr>
          <p:spPr bwMode="auto">
            <a:xfrm>
              <a:off x="3709" y="2337"/>
              <a:ext cx="82" cy="27"/>
            </a:xfrm>
            <a:custGeom>
              <a:avLst/>
              <a:gdLst>
                <a:gd name="T0" fmla="*/ 0 w 82"/>
                <a:gd name="T1" fmla="*/ 27 h 27"/>
                <a:gd name="T2" fmla="*/ 82 w 82"/>
                <a:gd name="T3" fmla="*/ 13 h 27"/>
                <a:gd name="T4" fmla="*/ 0 w 82"/>
                <a:gd name="T5" fmla="*/ 0 h 27"/>
                <a:gd name="T6" fmla="*/ 0 w 82"/>
                <a:gd name="T7" fmla="*/ 13 h 27"/>
                <a:gd name="T8" fmla="*/ 0 w 82"/>
                <a:gd name="T9" fmla="*/ 27 h 27"/>
                <a:gd name="T10" fmla="*/ 0 60000 65536"/>
                <a:gd name="T11" fmla="*/ 0 60000 65536"/>
                <a:gd name="T12" fmla="*/ 0 60000 65536"/>
                <a:gd name="T13" fmla="*/ 0 60000 65536"/>
                <a:gd name="T14" fmla="*/ 0 60000 65536"/>
                <a:gd name="T15" fmla="*/ 0 w 82"/>
                <a:gd name="T16" fmla="*/ 0 h 27"/>
                <a:gd name="T17" fmla="*/ 82 w 82"/>
                <a:gd name="T18" fmla="*/ 27 h 27"/>
              </a:gdLst>
              <a:ahLst/>
              <a:cxnLst>
                <a:cxn ang="T10">
                  <a:pos x="T0" y="T1"/>
                </a:cxn>
                <a:cxn ang="T11">
                  <a:pos x="T2" y="T3"/>
                </a:cxn>
                <a:cxn ang="T12">
                  <a:pos x="T4" y="T5"/>
                </a:cxn>
                <a:cxn ang="T13">
                  <a:pos x="T6" y="T7"/>
                </a:cxn>
                <a:cxn ang="T14">
                  <a:pos x="T8" y="T9"/>
                </a:cxn>
              </a:cxnLst>
              <a:rect l="T15" t="T16" r="T17" b="T18"/>
              <a:pathLst>
                <a:path w="82" h="27">
                  <a:moveTo>
                    <a:pt x="0" y="27"/>
                  </a:moveTo>
                  <a:lnTo>
                    <a:pt x="82"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US"/>
            </a:p>
          </p:txBody>
        </p:sp>
        <p:sp>
          <p:nvSpPr>
            <p:cNvPr id="78889" name="Line 43"/>
            <p:cNvSpPr>
              <a:spLocks noChangeShapeType="1"/>
            </p:cNvSpPr>
            <p:nvPr/>
          </p:nvSpPr>
          <p:spPr bwMode="auto">
            <a:xfrm flipH="1">
              <a:off x="3138" y="2350"/>
              <a:ext cx="57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90" name="Rectangle 44"/>
            <p:cNvSpPr>
              <a:spLocks noChangeArrowheads="1"/>
            </p:cNvSpPr>
            <p:nvPr/>
          </p:nvSpPr>
          <p:spPr bwMode="auto">
            <a:xfrm>
              <a:off x="3206" y="149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1" name="Rectangle 45"/>
            <p:cNvSpPr>
              <a:spLocks noChangeArrowheads="1"/>
            </p:cNvSpPr>
            <p:nvPr/>
          </p:nvSpPr>
          <p:spPr bwMode="auto">
            <a:xfrm>
              <a:off x="3301" y="149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R</a:t>
              </a:r>
              <a:endParaRPr lang="en-US" sz="2400">
                <a:latin typeface="Constantia" pitchFamily="18" charset="0"/>
              </a:endParaRPr>
            </a:p>
          </p:txBody>
        </p:sp>
        <p:sp>
          <p:nvSpPr>
            <p:cNvPr id="78892" name="Line 46"/>
            <p:cNvSpPr>
              <a:spLocks noChangeShapeType="1"/>
            </p:cNvSpPr>
            <p:nvPr/>
          </p:nvSpPr>
          <p:spPr bwMode="auto">
            <a:xfrm flipH="1">
              <a:off x="3220" y="1500"/>
              <a:ext cx="14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93" name="Rectangle 47"/>
            <p:cNvSpPr>
              <a:spLocks noChangeArrowheads="1"/>
            </p:cNvSpPr>
            <p:nvPr/>
          </p:nvSpPr>
          <p:spPr bwMode="auto">
            <a:xfrm>
              <a:off x="3125" y="115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4" name="Rectangle 48"/>
            <p:cNvSpPr>
              <a:spLocks noChangeArrowheads="1"/>
            </p:cNvSpPr>
            <p:nvPr/>
          </p:nvSpPr>
          <p:spPr bwMode="auto">
            <a:xfrm>
              <a:off x="3220" y="115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B</a:t>
              </a:r>
              <a:endParaRPr lang="en-US" sz="2400">
                <a:latin typeface="Constantia" pitchFamily="18" charset="0"/>
              </a:endParaRPr>
            </a:p>
          </p:txBody>
        </p:sp>
        <p:sp>
          <p:nvSpPr>
            <p:cNvPr id="78895" name="Rectangle 49"/>
            <p:cNvSpPr>
              <a:spLocks noChangeArrowheads="1"/>
            </p:cNvSpPr>
            <p:nvPr/>
          </p:nvSpPr>
          <p:spPr bwMode="auto">
            <a:xfrm>
              <a:off x="3301" y="115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S</a:t>
              </a:r>
              <a:endParaRPr lang="en-US" sz="2400">
                <a:latin typeface="Constantia" pitchFamily="18" charset="0"/>
              </a:endParaRPr>
            </a:p>
          </p:txBody>
        </p:sp>
        <p:sp>
          <p:nvSpPr>
            <p:cNvPr id="78896" name="Rectangle 50"/>
            <p:cNvSpPr>
              <a:spLocks noChangeArrowheads="1"/>
            </p:cNvSpPr>
            <p:nvPr/>
          </p:nvSpPr>
          <p:spPr bwMode="auto">
            <a:xfrm>
              <a:off x="3383" y="1154"/>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Nimbus Roman No9 L"/>
                </a:rPr>
                <a:t>Y</a:t>
              </a:r>
              <a:endParaRPr lang="en-US" sz="2400">
                <a:latin typeface="Constantia" pitchFamily="18" charset="0"/>
              </a:endParaRPr>
            </a:p>
          </p:txBody>
        </p:sp>
        <p:sp>
          <p:nvSpPr>
            <p:cNvPr id="78897" name="Line 51"/>
            <p:cNvSpPr>
              <a:spLocks noChangeShapeType="1"/>
            </p:cNvSpPr>
            <p:nvPr/>
          </p:nvSpPr>
          <p:spPr bwMode="auto">
            <a:xfrm flipH="1">
              <a:off x="3138" y="1154"/>
              <a:ext cx="31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98" name="Freeform 52"/>
            <p:cNvSpPr>
              <a:spLocks/>
            </p:cNvSpPr>
            <p:nvPr/>
          </p:nvSpPr>
          <p:spPr bwMode="auto">
            <a:xfrm>
              <a:off x="4729" y="2337"/>
              <a:ext cx="81" cy="41"/>
            </a:xfrm>
            <a:custGeom>
              <a:avLst/>
              <a:gdLst>
                <a:gd name="T0" fmla="*/ 0 w 6"/>
                <a:gd name="T1" fmla="*/ 41 h 3"/>
                <a:gd name="T2" fmla="*/ 81 w 6"/>
                <a:gd name="T3" fmla="*/ 14 h 3"/>
                <a:gd name="T4" fmla="*/ 0 w 6"/>
                <a:gd name="T5" fmla="*/ 0 h 3"/>
                <a:gd name="T6" fmla="*/ 0 w 6"/>
                <a:gd name="T7" fmla="*/ 14 h 3"/>
                <a:gd name="T8" fmla="*/ 0 w 6"/>
                <a:gd name="T9" fmla="*/ 4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99" name="Freeform 53"/>
            <p:cNvSpPr>
              <a:spLocks/>
            </p:cNvSpPr>
            <p:nvPr/>
          </p:nvSpPr>
          <p:spPr bwMode="auto">
            <a:xfrm>
              <a:off x="4729" y="2337"/>
              <a:ext cx="81" cy="41"/>
            </a:xfrm>
            <a:custGeom>
              <a:avLst/>
              <a:gdLst>
                <a:gd name="T0" fmla="*/ 0 w 81"/>
                <a:gd name="T1" fmla="*/ 41 h 41"/>
                <a:gd name="T2" fmla="*/ 81 w 81"/>
                <a:gd name="T3" fmla="*/ 13 h 41"/>
                <a:gd name="T4" fmla="*/ 0 w 81"/>
                <a:gd name="T5" fmla="*/ 0 h 41"/>
                <a:gd name="T6" fmla="*/ 0 w 81"/>
                <a:gd name="T7" fmla="*/ 13 h 41"/>
                <a:gd name="T8" fmla="*/ 0 w 81"/>
                <a:gd name="T9" fmla="*/ 41 h 41"/>
                <a:gd name="T10" fmla="*/ 0 60000 65536"/>
                <a:gd name="T11" fmla="*/ 0 60000 65536"/>
                <a:gd name="T12" fmla="*/ 0 60000 65536"/>
                <a:gd name="T13" fmla="*/ 0 60000 65536"/>
                <a:gd name="T14" fmla="*/ 0 60000 65536"/>
                <a:gd name="T15" fmla="*/ 0 w 81"/>
                <a:gd name="T16" fmla="*/ 0 h 41"/>
                <a:gd name="T17" fmla="*/ 81 w 81"/>
                <a:gd name="T18" fmla="*/ 41 h 41"/>
              </a:gdLst>
              <a:ahLst/>
              <a:cxnLst>
                <a:cxn ang="T10">
                  <a:pos x="T0" y="T1"/>
                </a:cxn>
                <a:cxn ang="T11">
                  <a:pos x="T2" y="T3"/>
                </a:cxn>
                <a:cxn ang="T12">
                  <a:pos x="T4" y="T5"/>
                </a:cxn>
                <a:cxn ang="T13">
                  <a:pos x="T6" y="T7"/>
                </a:cxn>
                <a:cxn ang="T14">
                  <a:pos x="T8" y="T9"/>
                </a:cxn>
              </a:cxnLst>
              <a:rect l="T15" t="T16" r="T17" b="T18"/>
              <a:pathLst>
                <a:path w="81" h="41">
                  <a:moveTo>
                    <a:pt x="0" y="41"/>
                  </a:moveTo>
                  <a:lnTo>
                    <a:pt x="81" y="13"/>
                  </a:lnTo>
                  <a:lnTo>
                    <a:pt x="0" y="0"/>
                  </a:lnTo>
                  <a:lnTo>
                    <a:pt x="0" y="13"/>
                  </a:lnTo>
                  <a:lnTo>
                    <a:pt x="0" y="41"/>
                  </a:lnTo>
                  <a:close/>
                </a:path>
              </a:pathLst>
            </a:custGeom>
            <a:solidFill>
              <a:srgbClr val="000000"/>
            </a:solidFill>
            <a:ln w="0">
              <a:solidFill>
                <a:srgbClr val="000000"/>
              </a:solidFill>
              <a:round/>
              <a:headEnd/>
              <a:tailEnd/>
            </a:ln>
          </p:spPr>
          <p:txBody>
            <a:bodyPr/>
            <a:lstStyle/>
            <a:p>
              <a:endParaRPr lang="en-US"/>
            </a:p>
          </p:txBody>
        </p:sp>
        <p:sp>
          <p:nvSpPr>
            <p:cNvPr id="78900" name="Line 54"/>
            <p:cNvSpPr>
              <a:spLocks noChangeShapeType="1"/>
            </p:cNvSpPr>
            <p:nvPr/>
          </p:nvSpPr>
          <p:spPr bwMode="auto">
            <a:xfrm flipH="1">
              <a:off x="4484" y="2350"/>
              <a:ext cx="2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01" name="Rectangle 55"/>
            <p:cNvSpPr>
              <a:spLocks noChangeArrowheads="1"/>
            </p:cNvSpPr>
            <p:nvPr/>
          </p:nvSpPr>
          <p:spPr bwMode="auto">
            <a:xfrm>
              <a:off x="2459" y="2011"/>
              <a:ext cx="679" cy="67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78902" name="Rectangle 56"/>
            <p:cNvSpPr>
              <a:spLocks noChangeArrowheads="1"/>
            </p:cNvSpPr>
            <p:nvPr/>
          </p:nvSpPr>
          <p:spPr bwMode="auto">
            <a:xfrm>
              <a:off x="3818" y="2011"/>
              <a:ext cx="666" cy="67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78903" name="Rectangle 57"/>
            <p:cNvSpPr>
              <a:spLocks noChangeArrowheads="1"/>
            </p:cNvSpPr>
            <p:nvPr/>
          </p:nvSpPr>
          <p:spPr bwMode="auto">
            <a:xfrm>
              <a:off x="936" y="1168"/>
              <a:ext cx="843" cy="1359"/>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grpSp>
    </p:spTree>
    <p:extLst>
      <p:ext uri="{BB962C8B-B14F-4D97-AF65-F5344CB8AC3E}">
        <p14:creationId xmlns:p14="http://schemas.microsoft.com/office/powerpoint/2010/main" val="369065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t>Centralized Bus Arbitration(cont.,)</a:t>
            </a:r>
          </a:p>
        </p:txBody>
      </p:sp>
      <p:sp>
        <p:nvSpPr>
          <p:cNvPr id="3" name="Content Placeholder 2"/>
          <p:cNvSpPr>
            <a:spLocks noGrp="1"/>
          </p:cNvSpPr>
          <p:nvPr>
            <p:ph idx="1"/>
          </p:nvPr>
        </p:nvSpPr>
        <p:spPr/>
        <p:txBody>
          <a:bodyPr>
            <a:normAutofit/>
          </a:bodyPr>
          <a:lstStyle/>
          <a:p>
            <a:pPr marL="274320" indent="-274320" fontAlgn="auto">
              <a:spcAft>
                <a:spcPts val="0"/>
              </a:spcAft>
              <a:buClr>
                <a:schemeClr val="accent3"/>
              </a:buClr>
              <a:buFontTx/>
              <a:buChar char="•"/>
              <a:defRPr/>
            </a:pPr>
            <a:r>
              <a:rPr lang="en-US" i="1" dirty="0"/>
              <a:t>Bus arbiter may be the processor or a separate unit connected to the bus.</a:t>
            </a:r>
          </a:p>
          <a:p>
            <a:pPr marL="274320" indent="-274320" fontAlgn="auto">
              <a:spcAft>
                <a:spcPts val="0"/>
              </a:spcAft>
              <a:buClr>
                <a:schemeClr val="accent3"/>
              </a:buClr>
              <a:buFontTx/>
              <a:buChar char="•"/>
              <a:defRPr/>
            </a:pPr>
            <a:r>
              <a:rPr lang="en-US" i="1" dirty="0"/>
              <a:t>Normally, the processor is the bus master, unless it grants bus membership to one  of the DMA controllers. </a:t>
            </a:r>
          </a:p>
          <a:p>
            <a:pPr marL="274320" indent="-274320" fontAlgn="auto">
              <a:spcAft>
                <a:spcPts val="0"/>
              </a:spcAft>
              <a:buClr>
                <a:schemeClr val="accent3"/>
              </a:buClr>
              <a:buFontTx/>
              <a:buChar char="•"/>
              <a:defRPr/>
            </a:pPr>
            <a:r>
              <a:rPr lang="en-US" i="1" dirty="0"/>
              <a:t>DMA controller requests the control of the bus by asserting the Bus Request (BR) line. </a:t>
            </a:r>
          </a:p>
          <a:p>
            <a:pPr marL="274320" indent="-274320" fontAlgn="auto">
              <a:spcAft>
                <a:spcPts val="0"/>
              </a:spcAft>
              <a:buClr>
                <a:schemeClr val="accent3"/>
              </a:buClr>
              <a:buFontTx/>
              <a:buChar char="•"/>
              <a:defRPr/>
            </a:pPr>
            <a:r>
              <a:rPr lang="en-US" i="1" dirty="0"/>
              <a:t>In response, the processor activates the Bus-Grant1 (BG1) line, indicating that the  controller may use the bus when it is free. </a:t>
            </a:r>
          </a:p>
          <a:p>
            <a:pPr marL="274320" indent="-274320" fontAlgn="auto">
              <a:spcAft>
                <a:spcPts val="0"/>
              </a:spcAft>
              <a:buClr>
                <a:schemeClr val="accent3"/>
              </a:buClr>
              <a:buFontTx/>
              <a:buChar char="•"/>
              <a:defRPr/>
            </a:pPr>
            <a:r>
              <a:rPr lang="en-US" i="1" dirty="0"/>
              <a:t>BG1 signal is connected to all DMA controllers in a daisy chain fashion.  </a:t>
            </a:r>
          </a:p>
          <a:p>
            <a:pPr marL="274320" indent="-274320" fontAlgn="auto">
              <a:spcAft>
                <a:spcPts val="0"/>
              </a:spcAft>
              <a:buClr>
                <a:schemeClr val="accent3"/>
              </a:buClr>
              <a:buFontTx/>
              <a:buChar char="•"/>
              <a:defRPr/>
            </a:pPr>
            <a:r>
              <a:rPr lang="en-US" i="1" dirty="0"/>
              <a:t>BBSY signal is 0, it indicates that the bus is busy. When BBSY becomes 1, the DMA  controller which asserted BR can acquire control of the bus.</a:t>
            </a:r>
          </a:p>
        </p:txBody>
      </p:sp>
    </p:spTree>
    <p:extLst>
      <p:ext uri="{BB962C8B-B14F-4D97-AF65-F5344CB8AC3E}">
        <p14:creationId xmlns:p14="http://schemas.microsoft.com/office/powerpoint/2010/main" val="22764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52400" y="228600"/>
            <a:ext cx="8305800" cy="1143000"/>
          </a:xfrm>
        </p:spPr>
        <p:txBody>
          <a:bodyPr/>
          <a:lstStyle/>
          <a:p>
            <a:pPr fontAlgn="auto">
              <a:spcAft>
                <a:spcPts val="0"/>
              </a:spcAft>
              <a:defRPr/>
            </a:pPr>
            <a:r>
              <a:rPr lang="en-US" dirty="0"/>
              <a:t>	Centralized arbitration (contd..)</a:t>
            </a:r>
          </a:p>
        </p:txBody>
      </p:sp>
      <p:grpSp>
        <p:nvGrpSpPr>
          <p:cNvPr id="80898" name="Group 81"/>
          <p:cNvGrpSpPr>
            <a:grpSpLocks/>
          </p:cNvGrpSpPr>
          <p:nvPr/>
        </p:nvGrpSpPr>
        <p:grpSpPr bwMode="auto">
          <a:xfrm>
            <a:off x="1589088" y="1431925"/>
            <a:ext cx="5780087" cy="4297363"/>
            <a:chOff x="1001" y="762"/>
            <a:chExt cx="3641" cy="2707"/>
          </a:xfrm>
        </p:grpSpPr>
        <p:grpSp>
          <p:nvGrpSpPr>
            <p:cNvPr id="80899" name="Group 3"/>
            <p:cNvGrpSpPr>
              <a:grpSpLocks/>
            </p:cNvGrpSpPr>
            <p:nvPr/>
          </p:nvGrpSpPr>
          <p:grpSpPr bwMode="auto">
            <a:xfrm>
              <a:off x="1001" y="1001"/>
              <a:ext cx="3482" cy="1836"/>
              <a:chOff x="1134" y="1023"/>
              <a:chExt cx="3482" cy="1836"/>
            </a:xfrm>
          </p:grpSpPr>
          <p:sp>
            <p:nvSpPr>
              <p:cNvPr id="80908" name="Rectangle 4"/>
              <p:cNvSpPr>
                <a:spLocks noChangeArrowheads="1"/>
              </p:cNvSpPr>
              <p:nvPr/>
            </p:nvSpPr>
            <p:spPr bwMode="auto">
              <a:xfrm>
                <a:off x="1134" y="2350"/>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09" name="Rectangle 5"/>
              <p:cNvSpPr>
                <a:spLocks noChangeArrowheads="1"/>
              </p:cNvSpPr>
              <p:nvPr/>
            </p:nvSpPr>
            <p:spPr bwMode="auto">
              <a:xfrm>
                <a:off x="1207" y="2350"/>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10" name="Rectangle 6"/>
              <p:cNvSpPr>
                <a:spLocks noChangeArrowheads="1"/>
              </p:cNvSpPr>
              <p:nvPr/>
            </p:nvSpPr>
            <p:spPr bwMode="auto">
              <a:xfrm>
                <a:off x="1269" y="235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S</a:t>
                </a:r>
                <a:endParaRPr lang="en-US" sz="2400">
                  <a:latin typeface="Constantia" pitchFamily="18" charset="0"/>
                </a:endParaRPr>
              </a:p>
            </p:txBody>
          </p:sp>
          <p:sp>
            <p:nvSpPr>
              <p:cNvPr id="80911" name="Rectangle 7"/>
              <p:cNvSpPr>
                <a:spLocks noChangeArrowheads="1"/>
              </p:cNvSpPr>
              <p:nvPr/>
            </p:nvSpPr>
            <p:spPr bwMode="auto">
              <a:xfrm>
                <a:off x="1331" y="2350"/>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Y</a:t>
                </a:r>
                <a:endParaRPr lang="en-US" sz="2400">
                  <a:latin typeface="Constantia" pitchFamily="18" charset="0"/>
                </a:endParaRPr>
              </a:p>
            </p:txBody>
          </p:sp>
          <p:sp>
            <p:nvSpPr>
              <p:cNvPr id="80912" name="Line 8"/>
              <p:cNvSpPr>
                <a:spLocks noChangeShapeType="1"/>
              </p:cNvSpPr>
              <p:nvPr/>
            </p:nvSpPr>
            <p:spPr bwMode="auto">
              <a:xfrm flipH="1">
                <a:off x="1144" y="2330"/>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3" name="Freeform 9"/>
              <p:cNvSpPr>
                <a:spLocks/>
              </p:cNvSpPr>
              <p:nvPr/>
            </p:nvSpPr>
            <p:spPr bwMode="auto">
              <a:xfrm>
                <a:off x="2678" y="2391"/>
                <a:ext cx="62" cy="21"/>
              </a:xfrm>
              <a:custGeom>
                <a:avLst/>
                <a:gdLst>
                  <a:gd name="T0" fmla="*/ 0 w 6"/>
                  <a:gd name="T1" fmla="*/ 21 h 2"/>
                  <a:gd name="T2" fmla="*/ 62 w 6"/>
                  <a:gd name="T3" fmla="*/ 11 h 2"/>
                  <a:gd name="T4" fmla="*/ 0 w 6"/>
                  <a:gd name="T5" fmla="*/ 0 h 2"/>
                  <a:gd name="T6" fmla="*/ 0 w 6"/>
                  <a:gd name="T7" fmla="*/ 11 h 2"/>
                  <a:gd name="T8" fmla="*/ 0 w 6"/>
                  <a:gd name="T9" fmla="*/ 2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4" name="Freeform 10"/>
              <p:cNvSpPr>
                <a:spLocks/>
              </p:cNvSpPr>
              <p:nvPr/>
            </p:nvSpPr>
            <p:spPr bwMode="auto">
              <a:xfrm>
                <a:off x="2678" y="2391"/>
                <a:ext cx="62" cy="21"/>
              </a:xfrm>
              <a:custGeom>
                <a:avLst/>
                <a:gdLst>
                  <a:gd name="T0" fmla="*/ 0 w 62"/>
                  <a:gd name="T1" fmla="*/ 21 h 21"/>
                  <a:gd name="T2" fmla="*/ 62 w 62"/>
                  <a:gd name="T3" fmla="*/ 10 h 21"/>
                  <a:gd name="T4" fmla="*/ 0 w 62"/>
                  <a:gd name="T5" fmla="*/ 0 h 21"/>
                  <a:gd name="T6" fmla="*/ 0 w 62"/>
                  <a:gd name="T7" fmla="*/ 10 h 21"/>
                  <a:gd name="T8" fmla="*/ 0 w 62"/>
                  <a:gd name="T9" fmla="*/ 21 h 21"/>
                  <a:gd name="T10" fmla="*/ 0 60000 65536"/>
                  <a:gd name="T11" fmla="*/ 0 60000 65536"/>
                  <a:gd name="T12" fmla="*/ 0 60000 65536"/>
                  <a:gd name="T13" fmla="*/ 0 60000 65536"/>
                  <a:gd name="T14" fmla="*/ 0 60000 65536"/>
                  <a:gd name="T15" fmla="*/ 0 w 62"/>
                  <a:gd name="T16" fmla="*/ 0 h 21"/>
                  <a:gd name="T17" fmla="*/ 62 w 62"/>
                  <a:gd name="T18" fmla="*/ 21 h 21"/>
                </a:gdLst>
                <a:ahLst/>
                <a:cxnLst>
                  <a:cxn ang="T10">
                    <a:pos x="T0" y="T1"/>
                  </a:cxn>
                  <a:cxn ang="T11">
                    <a:pos x="T2" y="T3"/>
                  </a:cxn>
                  <a:cxn ang="T12">
                    <a:pos x="T4" y="T5"/>
                  </a:cxn>
                  <a:cxn ang="T13">
                    <a:pos x="T6" y="T7"/>
                  </a:cxn>
                  <a:cxn ang="T14">
                    <a:pos x="T8" y="T9"/>
                  </a:cxn>
                </a:cxnLst>
                <a:rect l="T15" t="T16" r="T17" b="T18"/>
                <a:pathLst>
                  <a:path w="62" h="21">
                    <a:moveTo>
                      <a:pt x="0" y="21"/>
                    </a:moveTo>
                    <a:lnTo>
                      <a:pt x="62" y="10"/>
                    </a:lnTo>
                    <a:lnTo>
                      <a:pt x="0" y="0"/>
                    </a:lnTo>
                    <a:lnTo>
                      <a:pt x="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15" name="Freeform 11"/>
              <p:cNvSpPr>
                <a:spLocks/>
              </p:cNvSpPr>
              <p:nvPr/>
            </p:nvSpPr>
            <p:spPr bwMode="auto">
              <a:xfrm>
                <a:off x="2574" y="1344"/>
                <a:ext cx="94" cy="1057"/>
              </a:xfrm>
              <a:custGeom>
                <a:avLst/>
                <a:gdLst>
                  <a:gd name="T0" fmla="*/ 0 w 9"/>
                  <a:gd name="T1" fmla="*/ 0 h 102"/>
                  <a:gd name="T2" fmla="*/ 21 w 9"/>
                  <a:gd name="T3" fmla="*/ 21 h 102"/>
                  <a:gd name="T4" fmla="*/ 31 w 9"/>
                  <a:gd name="T5" fmla="*/ 41 h 102"/>
                  <a:gd name="T6" fmla="*/ 42 w 9"/>
                  <a:gd name="T7" fmla="*/ 62 h 102"/>
                  <a:gd name="T8" fmla="*/ 52 w 9"/>
                  <a:gd name="T9" fmla="*/ 104 h 102"/>
                  <a:gd name="T10" fmla="*/ 52 w 9"/>
                  <a:gd name="T11" fmla="*/ 166 h 102"/>
                  <a:gd name="T12" fmla="*/ 52 w 9"/>
                  <a:gd name="T13" fmla="*/ 238 h 102"/>
                  <a:gd name="T14" fmla="*/ 42 w 9"/>
                  <a:gd name="T15" fmla="*/ 352 h 102"/>
                  <a:gd name="T16" fmla="*/ 31 w 9"/>
                  <a:gd name="T17" fmla="*/ 497 h 102"/>
                  <a:gd name="T18" fmla="*/ 21 w 9"/>
                  <a:gd name="T19" fmla="*/ 642 h 102"/>
                  <a:gd name="T20" fmla="*/ 10 w 9"/>
                  <a:gd name="T21" fmla="*/ 756 h 102"/>
                  <a:gd name="T22" fmla="*/ 10 w 9"/>
                  <a:gd name="T23" fmla="*/ 839 h 102"/>
                  <a:gd name="T24" fmla="*/ 0 w 9"/>
                  <a:gd name="T25" fmla="*/ 891 h 102"/>
                  <a:gd name="T26" fmla="*/ 0 w 9"/>
                  <a:gd name="T27" fmla="*/ 933 h 102"/>
                  <a:gd name="T28" fmla="*/ 10 w 9"/>
                  <a:gd name="T29" fmla="*/ 964 h 102"/>
                  <a:gd name="T30" fmla="*/ 21 w 9"/>
                  <a:gd name="T31" fmla="*/ 984 h 102"/>
                  <a:gd name="T32" fmla="*/ 31 w 9"/>
                  <a:gd name="T33" fmla="*/ 1005 h 102"/>
                  <a:gd name="T34" fmla="*/ 52 w 9"/>
                  <a:gd name="T35" fmla="*/ 1026 h 102"/>
                  <a:gd name="T36" fmla="*/ 63 w 9"/>
                  <a:gd name="T37" fmla="*/ 1036 h 102"/>
                  <a:gd name="T38" fmla="*/ 84 w 9"/>
                  <a:gd name="T39" fmla="*/ 1047 h 102"/>
                  <a:gd name="T40" fmla="*/ 94 w 9"/>
                  <a:gd name="T41" fmla="*/ 1057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02"/>
                  <a:gd name="T65" fmla="*/ 9 w 9"/>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02">
                    <a:moveTo>
                      <a:pt x="0" y="0"/>
                    </a:moveTo>
                    <a:lnTo>
                      <a:pt x="2" y="2"/>
                    </a:lnTo>
                    <a:lnTo>
                      <a:pt x="3" y="4"/>
                    </a:lnTo>
                    <a:lnTo>
                      <a:pt x="4" y="6"/>
                    </a:lnTo>
                    <a:lnTo>
                      <a:pt x="5" y="10"/>
                    </a:lnTo>
                    <a:lnTo>
                      <a:pt x="5" y="16"/>
                    </a:lnTo>
                    <a:lnTo>
                      <a:pt x="5" y="23"/>
                    </a:lnTo>
                    <a:lnTo>
                      <a:pt x="4" y="34"/>
                    </a:lnTo>
                    <a:lnTo>
                      <a:pt x="3" y="48"/>
                    </a:lnTo>
                    <a:lnTo>
                      <a:pt x="2" y="62"/>
                    </a:lnTo>
                    <a:lnTo>
                      <a:pt x="1" y="73"/>
                    </a:lnTo>
                    <a:lnTo>
                      <a:pt x="1" y="81"/>
                    </a:lnTo>
                    <a:lnTo>
                      <a:pt x="0" y="86"/>
                    </a:lnTo>
                    <a:lnTo>
                      <a:pt x="0" y="90"/>
                    </a:lnTo>
                    <a:lnTo>
                      <a:pt x="1" y="93"/>
                    </a:lnTo>
                    <a:lnTo>
                      <a:pt x="2" y="95"/>
                    </a:lnTo>
                    <a:lnTo>
                      <a:pt x="3" y="97"/>
                    </a:lnTo>
                    <a:lnTo>
                      <a:pt x="5" y="99"/>
                    </a:lnTo>
                    <a:lnTo>
                      <a:pt x="6" y="100"/>
                    </a:lnTo>
                    <a:lnTo>
                      <a:pt x="8" y="101"/>
                    </a:lnTo>
                    <a:lnTo>
                      <a:pt x="9" y="10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6" name="Freeform 12"/>
              <p:cNvSpPr>
                <a:spLocks/>
              </p:cNvSpPr>
              <p:nvPr/>
            </p:nvSpPr>
            <p:spPr bwMode="auto">
              <a:xfrm>
                <a:off x="2491" y="1334"/>
                <a:ext cx="73" cy="31"/>
              </a:xfrm>
              <a:custGeom>
                <a:avLst/>
                <a:gdLst>
                  <a:gd name="T0" fmla="*/ 10 w 7"/>
                  <a:gd name="T1" fmla="*/ 31 h 3"/>
                  <a:gd name="T2" fmla="*/ 73 w 7"/>
                  <a:gd name="T3" fmla="*/ 10 h 3"/>
                  <a:gd name="T4" fmla="*/ 0 w 7"/>
                  <a:gd name="T5" fmla="*/ 0 h 3"/>
                  <a:gd name="T6" fmla="*/ 0 w 7"/>
                  <a:gd name="T7" fmla="*/ 10 h 3"/>
                  <a:gd name="T8" fmla="*/ 10 w 7"/>
                  <a:gd name="T9" fmla="*/ 31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1" y="3"/>
                    </a:moveTo>
                    <a:lnTo>
                      <a:pt x="7" y="1"/>
                    </a:lnTo>
                    <a:lnTo>
                      <a:pt x="0" y="0"/>
                    </a:lnTo>
                    <a:lnTo>
                      <a:pt x="0" y="1"/>
                    </a:lnTo>
                    <a:lnTo>
                      <a:pt x="1"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7" name="Freeform 13"/>
              <p:cNvSpPr>
                <a:spLocks/>
              </p:cNvSpPr>
              <p:nvPr/>
            </p:nvSpPr>
            <p:spPr bwMode="auto">
              <a:xfrm>
                <a:off x="2491" y="1334"/>
                <a:ext cx="73" cy="31"/>
              </a:xfrm>
              <a:custGeom>
                <a:avLst/>
                <a:gdLst>
                  <a:gd name="T0" fmla="*/ 11 w 73"/>
                  <a:gd name="T1" fmla="*/ 31 h 31"/>
                  <a:gd name="T2" fmla="*/ 73 w 73"/>
                  <a:gd name="T3" fmla="*/ 10 h 31"/>
                  <a:gd name="T4" fmla="*/ 0 w 73"/>
                  <a:gd name="T5" fmla="*/ 0 h 31"/>
                  <a:gd name="T6" fmla="*/ 0 w 73"/>
                  <a:gd name="T7" fmla="*/ 10 h 31"/>
                  <a:gd name="T8" fmla="*/ 11 w 73"/>
                  <a:gd name="T9" fmla="*/ 31 h 31"/>
                  <a:gd name="T10" fmla="*/ 0 60000 65536"/>
                  <a:gd name="T11" fmla="*/ 0 60000 65536"/>
                  <a:gd name="T12" fmla="*/ 0 60000 65536"/>
                  <a:gd name="T13" fmla="*/ 0 60000 65536"/>
                  <a:gd name="T14" fmla="*/ 0 60000 65536"/>
                  <a:gd name="T15" fmla="*/ 0 w 73"/>
                  <a:gd name="T16" fmla="*/ 0 h 31"/>
                  <a:gd name="T17" fmla="*/ 73 w 73"/>
                  <a:gd name="T18" fmla="*/ 31 h 31"/>
                </a:gdLst>
                <a:ahLst/>
                <a:cxnLst>
                  <a:cxn ang="T10">
                    <a:pos x="T0" y="T1"/>
                  </a:cxn>
                  <a:cxn ang="T11">
                    <a:pos x="T2" y="T3"/>
                  </a:cxn>
                  <a:cxn ang="T12">
                    <a:pos x="T4" y="T5"/>
                  </a:cxn>
                  <a:cxn ang="T13">
                    <a:pos x="T6" y="T7"/>
                  </a:cxn>
                  <a:cxn ang="T14">
                    <a:pos x="T8" y="T9"/>
                  </a:cxn>
                </a:cxnLst>
                <a:rect l="T15" t="T16" r="T17" b="T18"/>
                <a:pathLst>
                  <a:path w="73" h="31">
                    <a:moveTo>
                      <a:pt x="11" y="31"/>
                    </a:moveTo>
                    <a:lnTo>
                      <a:pt x="73" y="10"/>
                    </a:lnTo>
                    <a:lnTo>
                      <a:pt x="0" y="0"/>
                    </a:lnTo>
                    <a:lnTo>
                      <a:pt x="0" y="10"/>
                    </a:lnTo>
                    <a:lnTo>
                      <a:pt x="11" y="31"/>
                    </a:lnTo>
                    <a:close/>
                  </a:path>
                </a:pathLst>
              </a:custGeom>
              <a:solidFill>
                <a:srgbClr val="000000"/>
              </a:solidFill>
              <a:ln w="0">
                <a:solidFill>
                  <a:srgbClr val="000000"/>
                </a:solidFill>
                <a:round/>
                <a:headEnd/>
                <a:tailEnd/>
              </a:ln>
            </p:spPr>
            <p:txBody>
              <a:bodyPr/>
              <a:lstStyle/>
              <a:p>
                <a:endParaRPr lang="en-US"/>
              </a:p>
            </p:txBody>
          </p:sp>
          <p:sp>
            <p:nvSpPr>
              <p:cNvPr id="80918" name="Freeform 14"/>
              <p:cNvSpPr>
                <a:spLocks/>
              </p:cNvSpPr>
              <p:nvPr/>
            </p:nvSpPr>
            <p:spPr bwMode="auto">
              <a:xfrm>
                <a:off x="2398" y="1344"/>
                <a:ext cx="93" cy="1078"/>
              </a:xfrm>
              <a:custGeom>
                <a:avLst/>
                <a:gdLst>
                  <a:gd name="T0" fmla="*/ 0 w 9"/>
                  <a:gd name="T1" fmla="*/ 1078 h 104"/>
                  <a:gd name="T2" fmla="*/ 21 w 9"/>
                  <a:gd name="T3" fmla="*/ 1057 h 104"/>
                  <a:gd name="T4" fmla="*/ 31 w 9"/>
                  <a:gd name="T5" fmla="*/ 1037 h 104"/>
                  <a:gd name="T6" fmla="*/ 41 w 9"/>
                  <a:gd name="T7" fmla="*/ 1005 h 104"/>
                  <a:gd name="T8" fmla="*/ 52 w 9"/>
                  <a:gd name="T9" fmla="*/ 964 h 104"/>
                  <a:gd name="T10" fmla="*/ 52 w 9"/>
                  <a:gd name="T11" fmla="*/ 912 h 104"/>
                  <a:gd name="T12" fmla="*/ 41 w 9"/>
                  <a:gd name="T13" fmla="*/ 829 h 104"/>
                  <a:gd name="T14" fmla="*/ 41 w 9"/>
                  <a:gd name="T15" fmla="*/ 715 h 104"/>
                  <a:gd name="T16" fmla="*/ 31 w 9"/>
                  <a:gd name="T17" fmla="*/ 570 h 104"/>
                  <a:gd name="T18" fmla="*/ 21 w 9"/>
                  <a:gd name="T19" fmla="*/ 415 h 104"/>
                  <a:gd name="T20" fmla="*/ 10 w 9"/>
                  <a:gd name="T21" fmla="*/ 311 h 104"/>
                  <a:gd name="T22" fmla="*/ 0 w 9"/>
                  <a:gd name="T23" fmla="*/ 228 h 104"/>
                  <a:gd name="T24" fmla="*/ 0 w 9"/>
                  <a:gd name="T25" fmla="*/ 166 h 104"/>
                  <a:gd name="T26" fmla="*/ 0 w 9"/>
                  <a:gd name="T27" fmla="*/ 124 h 104"/>
                  <a:gd name="T28" fmla="*/ 10 w 9"/>
                  <a:gd name="T29" fmla="*/ 104 h 104"/>
                  <a:gd name="T30" fmla="*/ 10 w 9"/>
                  <a:gd name="T31" fmla="*/ 83 h 104"/>
                  <a:gd name="T32" fmla="*/ 31 w 9"/>
                  <a:gd name="T33" fmla="*/ 62 h 104"/>
                  <a:gd name="T34" fmla="*/ 41 w 9"/>
                  <a:gd name="T35" fmla="*/ 31 h 104"/>
                  <a:gd name="T36" fmla="*/ 62 w 9"/>
                  <a:gd name="T37" fmla="*/ 21 h 104"/>
                  <a:gd name="T38" fmla="*/ 72 w 9"/>
                  <a:gd name="T39" fmla="*/ 10 h 104"/>
                  <a:gd name="T40" fmla="*/ 93 w 9"/>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04"/>
                  <a:gd name="T65" fmla="*/ 9 w 9"/>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04">
                    <a:moveTo>
                      <a:pt x="0" y="104"/>
                    </a:moveTo>
                    <a:lnTo>
                      <a:pt x="2" y="102"/>
                    </a:lnTo>
                    <a:lnTo>
                      <a:pt x="3" y="100"/>
                    </a:lnTo>
                    <a:lnTo>
                      <a:pt x="4" y="97"/>
                    </a:lnTo>
                    <a:lnTo>
                      <a:pt x="5" y="93"/>
                    </a:lnTo>
                    <a:lnTo>
                      <a:pt x="5" y="88"/>
                    </a:lnTo>
                    <a:lnTo>
                      <a:pt x="4" y="80"/>
                    </a:lnTo>
                    <a:lnTo>
                      <a:pt x="4" y="69"/>
                    </a:lnTo>
                    <a:lnTo>
                      <a:pt x="3" y="55"/>
                    </a:lnTo>
                    <a:lnTo>
                      <a:pt x="2" y="40"/>
                    </a:lnTo>
                    <a:lnTo>
                      <a:pt x="1" y="30"/>
                    </a:lnTo>
                    <a:lnTo>
                      <a:pt x="0" y="22"/>
                    </a:lnTo>
                    <a:lnTo>
                      <a:pt x="0" y="16"/>
                    </a:lnTo>
                    <a:lnTo>
                      <a:pt x="0" y="12"/>
                    </a:lnTo>
                    <a:lnTo>
                      <a:pt x="1" y="10"/>
                    </a:lnTo>
                    <a:lnTo>
                      <a:pt x="1" y="8"/>
                    </a:lnTo>
                    <a:lnTo>
                      <a:pt x="3" y="6"/>
                    </a:lnTo>
                    <a:lnTo>
                      <a:pt x="4" y="3"/>
                    </a:lnTo>
                    <a:lnTo>
                      <a:pt x="6" y="2"/>
                    </a:lnTo>
                    <a:lnTo>
                      <a:pt x="7" y="1"/>
                    </a:lnTo>
                    <a:lnTo>
                      <a:pt x="9"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9" name="Freeform 15"/>
              <p:cNvSpPr>
                <a:spLocks/>
              </p:cNvSpPr>
              <p:nvPr/>
            </p:nvSpPr>
            <p:spPr bwMode="auto">
              <a:xfrm>
                <a:off x="1973" y="1655"/>
                <a:ext cx="62" cy="31"/>
              </a:xfrm>
              <a:custGeom>
                <a:avLst/>
                <a:gdLst>
                  <a:gd name="T0" fmla="*/ 0 w 6"/>
                  <a:gd name="T1" fmla="*/ 21 h 3"/>
                  <a:gd name="T2" fmla="*/ 62 w 6"/>
                  <a:gd name="T3" fmla="*/ 31 h 3"/>
                  <a:gd name="T4" fmla="*/ 10 w 6"/>
                  <a:gd name="T5" fmla="*/ 0 h 3"/>
                  <a:gd name="T6" fmla="*/ 0 w 6"/>
                  <a:gd name="T7" fmla="*/ 10 h 3"/>
                  <a:gd name="T8" fmla="*/ 0 w 6"/>
                  <a:gd name="T9" fmla="*/ 2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2"/>
                    </a:moveTo>
                    <a:lnTo>
                      <a:pt x="6" y="3"/>
                    </a:lnTo>
                    <a:lnTo>
                      <a:pt x="1"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0" name="Freeform 16"/>
              <p:cNvSpPr>
                <a:spLocks/>
              </p:cNvSpPr>
              <p:nvPr/>
            </p:nvSpPr>
            <p:spPr bwMode="auto">
              <a:xfrm>
                <a:off x="1973" y="1655"/>
                <a:ext cx="62" cy="31"/>
              </a:xfrm>
              <a:custGeom>
                <a:avLst/>
                <a:gdLst>
                  <a:gd name="T0" fmla="*/ 0 w 62"/>
                  <a:gd name="T1" fmla="*/ 21 h 31"/>
                  <a:gd name="T2" fmla="*/ 62 w 62"/>
                  <a:gd name="T3" fmla="*/ 31 h 31"/>
                  <a:gd name="T4" fmla="*/ 11 w 62"/>
                  <a:gd name="T5" fmla="*/ 0 h 31"/>
                  <a:gd name="T6" fmla="*/ 0 w 62"/>
                  <a:gd name="T7" fmla="*/ 11 h 31"/>
                  <a:gd name="T8" fmla="*/ 0 w 62"/>
                  <a:gd name="T9" fmla="*/ 21 h 31"/>
                  <a:gd name="T10" fmla="*/ 0 60000 65536"/>
                  <a:gd name="T11" fmla="*/ 0 60000 65536"/>
                  <a:gd name="T12" fmla="*/ 0 60000 65536"/>
                  <a:gd name="T13" fmla="*/ 0 60000 65536"/>
                  <a:gd name="T14" fmla="*/ 0 60000 65536"/>
                  <a:gd name="T15" fmla="*/ 0 w 62"/>
                  <a:gd name="T16" fmla="*/ 0 h 31"/>
                  <a:gd name="T17" fmla="*/ 62 w 62"/>
                  <a:gd name="T18" fmla="*/ 31 h 31"/>
                </a:gdLst>
                <a:ahLst/>
                <a:cxnLst>
                  <a:cxn ang="T10">
                    <a:pos x="T0" y="T1"/>
                  </a:cxn>
                  <a:cxn ang="T11">
                    <a:pos x="T2" y="T3"/>
                  </a:cxn>
                  <a:cxn ang="T12">
                    <a:pos x="T4" y="T5"/>
                  </a:cxn>
                  <a:cxn ang="T13">
                    <a:pos x="T6" y="T7"/>
                  </a:cxn>
                  <a:cxn ang="T14">
                    <a:pos x="T8" y="T9"/>
                  </a:cxn>
                </a:cxnLst>
                <a:rect l="T15" t="T16" r="T17" b="T18"/>
                <a:pathLst>
                  <a:path w="62" h="31">
                    <a:moveTo>
                      <a:pt x="0" y="21"/>
                    </a:moveTo>
                    <a:lnTo>
                      <a:pt x="62" y="31"/>
                    </a:lnTo>
                    <a:lnTo>
                      <a:pt x="11"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80921" name="Freeform 17"/>
              <p:cNvSpPr>
                <a:spLocks/>
              </p:cNvSpPr>
              <p:nvPr/>
            </p:nvSpPr>
            <p:spPr bwMode="auto">
              <a:xfrm>
                <a:off x="1870" y="1344"/>
                <a:ext cx="103" cy="322"/>
              </a:xfrm>
              <a:custGeom>
                <a:avLst/>
                <a:gdLst>
                  <a:gd name="T0" fmla="*/ 0 w 10"/>
                  <a:gd name="T1" fmla="*/ 0 h 31"/>
                  <a:gd name="T2" fmla="*/ 31 w 10"/>
                  <a:gd name="T3" fmla="*/ 10 h 31"/>
                  <a:gd name="T4" fmla="*/ 52 w 10"/>
                  <a:gd name="T5" fmla="*/ 21 h 31"/>
                  <a:gd name="T6" fmla="*/ 62 w 10"/>
                  <a:gd name="T7" fmla="*/ 31 h 31"/>
                  <a:gd name="T8" fmla="*/ 72 w 10"/>
                  <a:gd name="T9" fmla="*/ 42 h 31"/>
                  <a:gd name="T10" fmla="*/ 82 w 10"/>
                  <a:gd name="T11" fmla="*/ 62 h 31"/>
                  <a:gd name="T12" fmla="*/ 72 w 10"/>
                  <a:gd name="T13" fmla="*/ 83 h 31"/>
                  <a:gd name="T14" fmla="*/ 72 w 10"/>
                  <a:gd name="T15" fmla="*/ 114 h 31"/>
                  <a:gd name="T16" fmla="*/ 62 w 10"/>
                  <a:gd name="T17" fmla="*/ 156 h 31"/>
                  <a:gd name="T18" fmla="*/ 52 w 10"/>
                  <a:gd name="T19" fmla="*/ 197 h 31"/>
                  <a:gd name="T20" fmla="*/ 52 w 10"/>
                  <a:gd name="T21" fmla="*/ 229 h 31"/>
                  <a:gd name="T22" fmla="*/ 41 w 10"/>
                  <a:gd name="T23" fmla="*/ 249 h 31"/>
                  <a:gd name="T24" fmla="*/ 41 w 10"/>
                  <a:gd name="T25" fmla="*/ 270 h 31"/>
                  <a:gd name="T26" fmla="*/ 52 w 10"/>
                  <a:gd name="T27" fmla="*/ 280 h 31"/>
                  <a:gd name="T28" fmla="*/ 62 w 10"/>
                  <a:gd name="T29" fmla="*/ 301 h 31"/>
                  <a:gd name="T30" fmla="*/ 82 w 10"/>
                  <a:gd name="T31" fmla="*/ 312 h 31"/>
                  <a:gd name="T32" fmla="*/ 103 w 10"/>
                  <a:gd name="T33" fmla="*/ 322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
                  <a:gd name="T52" fmla="*/ 0 h 31"/>
                  <a:gd name="T53" fmla="*/ 10 w 1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 h="31">
                    <a:moveTo>
                      <a:pt x="0" y="0"/>
                    </a:moveTo>
                    <a:lnTo>
                      <a:pt x="3" y="1"/>
                    </a:lnTo>
                    <a:lnTo>
                      <a:pt x="5" y="2"/>
                    </a:lnTo>
                    <a:lnTo>
                      <a:pt x="6" y="3"/>
                    </a:lnTo>
                    <a:lnTo>
                      <a:pt x="7" y="4"/>
                    </a:lnTo>
                    <a:lnTo>
                      <a:pt x="8" y="6"/>
                    </a:lnTo>
                    <a:lnTo>
                      <a:pt x="7" y="8"/>
                    </a:lnTo>
                    <a:lnTo>
                      <a:pt x="7" y="11"/>
                    </a:lnTo>
                    <a:lnTo>
                      <a:pt x="6" y="15"/>
                    </a:lnTo>
                    <a:lnTo>
                      <a:pt x="5" y="19"/>
                    </a:lnTo>
                    <a:lnTo>
                      <a:pt x="5" y="22"/>
                    </a:lnTo>
                    <a:lnTo>
                      <a:pt x="4" y="24"/>
                    </a:lnTo>
                    <a:lnTo>
                      <a:pt x="4" y="26"/>
                    </a:lnTo>
                    <a:lnTo>
                      <a:pt x="5" y="27"/>
                    </a:lnTo>
                    <a:lnTo>
                      <a:pt x="6" y="29"/>
                    </a:lnTo>
                    <a:lnTo>
                      <a:pt x="8" y="30"/>
                    </a:lnTo>
                    <a:lnTo>
                      <a:pt x="10" y="3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2" name="Freeform 18"/>
              <p:cNvSpPr>
                <a:spLocks/>
              </p:cNvSpPr>
              <p:nvPr/>
            </p:nvSpPr>
            <p:spPr bwMode="auto">
              <a:xfrm>
                <a:off x="2098" y="1987"/>
                <a:ext cx="51" cy="52"/>
              </a:xfrm>
              <a:custGeom>
                <a:avLst/>
                <a:gdLst>
                  <a:gd name="T0" fmla="*/ 0 w 5"/>
                  <a:gd name="T1" fmla="*/ 21 h 5"/>
                  <a:gd name="T2" fmla="*/ 51 w 5"/>
                  <a:gd name="T3" fmla="*/ 52 h 5"/>
                  <a:gd name="T4" fmla="*/ 10 w 5"/>
                  <a:gd name="T5" fmla="*/ 0 h 5"/>
                  <a:gd name="T6" fmla="*/ 10 w 5"/>
                  <a:gd name="T7" fmla="*/ 10 h 5"/>
                  <a:gd name="T8" fmla="*/ 0 w 5"/>
                  <a:gd name="T9" fmla="*/ 21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0" y="2"/>
                    </a:moveTo>
                    <a:lnTo>
                      <a:pt x="5" y="5"/>
                    </a:lnTo>
                    <a:lnTo>
                      <a:pt x="1" y="0"/>
                    </a:lnTo>
                    <a:lnTo>
                      <a:pt x="1"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3" name="Freeform 19"/>
              <p:cNvSpPr>
                <a:spLocks/>
              </p:cNvSpPr>
              <p:nvPr/>
            </p:nvSpPr>
            <p:spPr bwMode="auto">
              <a:xfrm>
                <a:off x="2098" y="1987"/>
                <a:ext cx="51" cy="52"/>
              </a:xfrm>
              <a:custGeom>
                <a:avLst/>
                <a:gdLst>
                  <a:gd name="T0" fmla="*/ 0 w 51"/>
                  <a:gd name="T1" fmla="*/ 21 h 52"/>
                  <a:gd name="T2" fmla="*/ 51 w 51"/>
                  <a:gd name="T3" fmla="*/ 52 h 52"/>
                  <a:gd name="T4" fmla="*/ 10 w 51"/>
                  <a:gd name="T5" fmla="*/ 0 h 52"/>
                  <a:gd name="T6" fmla="*/ 10 w 51"/>
                  <a:gd name="T7" fmla="*/ 10 h 52"/>
                  <a:gd name="T8" fmla="*/ 0 w 51"/>
                  <a:gd name="T9" fmla="*/ 21 h 52"/>
                  <a:gd name="T10" fmla="*/ 0 60000 65536"/>
                  <a:gd name="T11" fmla="*/ 0 60000 65536"/>
                  <a:gd name="T12" fmla="*/ 0 60000 65536"/>
                  <a:gd name="T13" fmla="*/ 0 60000 65536"/>
                  <a:gd name="T14" fmla="*/ 0 60000 65536"/>
                  <a:gd name="T15" fmla="*/ 0 w 51"/>
                  <a:gd name="T16" fmla="*/ 0 h 52"/>
                  <a:gd name="T17" fmla="*/ 51 w 51"/>
                  <a:gd name="T18" fmla="*/ 52 h 52"/>
                </a:gdLst>
                <a:ahLst/>
                <a:cxnLst>
                  <a:cxn ang="T10">
                    <a:pos x="T0" y="T1"/>
                  </a:cxn>
                  <a:cxn ang="T11">
                    <a:pos x="T2" y="T3"/>
                  </a:cxn>
                  <a:cxn ang="T12">
                    <a:pos x="T4" y="T5"/>
                  </a:cxn>
                  <a:cxn ang="T13">
                    <a:pos x="T6" y="T7"/>
                  </a:cxn>
                  <a:cxn ang="T14">
                    <a:pos x="T8" y="T9"/>
                  </a:cxn>
                </a:cxnLst>
                <a:rect l="T15" t="T16" r="T17" b="T18"/>
                <a:pathLst>
                  <a:path w="51" h="52">
                    <a:moveTo>
                      <a:pt x="0" y="21"/>
                    </a:moveTo>
                    <a:lnTo>
                      <a:pt x="51" y="52"/>
                    </a:lnTo>
                    <a:lnTo>
                      <a:pt x="10" y="0"/>
                    </a:lnTo>
                    <a:lnTo>
                      <a:pt x="1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24" name="Freeform 20"/>
              <p:cNvSpPr>
                <a:spLocks/>
              </p:cNvSpPr>
              <p:nvPr/>
            </p:nvSpPr>
            <p:spPr bwMode="auto">
              <a:xfrm>
                <a:off x="2046" y="1697"/>
                <a:ext cx="62" cy="300"/>
              </a:xfrm>
              <a:custGeom>
                <a:avLst/>
                <a:gdLst>
                  <a:gd name="T0" fmla="*/ 0 w 6"/>
                  <a:gd name="T1" fmla="*/ 0 h 29"/>
                  <a:gd name="T2" fmla="*/ 52 w 6"/>
                  <a:gd name="T3" fmla="*/ 41 h 29"/>
                  <a:gd name="T4" fmla="*/ 62 w 6"/>
                  <a:gd name="T5" fmla="*/ 72 h 29"/>
                  <a:gd name="T6" fmla="*/ 52 w 6"/>
                  <a:gd name="T7" fmla="*/ 114 h 29"/>
                  <a:gd name="T8" fmla="*/ 31 w 6"/>
                  <a:gd name="T9" fmla="*/ 176 h 29"/>
                  <a:gd name="T10" fmla="*/ 21 w 6"/>
                  <a:gd name="T11" fmla="*/ 217 h 29"/>
                  <a:gd name="T12" fmla="*/ 10 w 6"/>
                  <a:gd name="T13" fmla="*/ 248 h 29"/>
                  <a:gd name="T14" fmla="*/ 21 w 6"/>
                  <a:gd name="T15" fmla="*/ 269 h 29"/>
                  <a:gd name="T16" fmla="*/ 52 w 6"/>
                  <a:gd name="T17" fmla="*/ 30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29"/>
                  <a:gd name="T29" fmla="*/ 6 w 6"/>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29">
                    <a:moveTo>
                      <a:pt x="0" y="0"/>
                    </a:moveTo>
                    <a:lnTo>
                      <a:pt x="5" y="4"/>
                    </a:lnTo>
                    <a:lnTo>
                      <a:pt x="6" y="7"/>
                    </a:lnTo>
                    <a:lnTo>
                      <a:pt x="5" y="11"/>
                    </a:lnTo>
                    <a:lnTo>
                      <a:pt x="3" y="17"/>
                    </a:lnTo>
                    <a:lnTo>
                      <a:pt x="2" y="21"/>
                    </a:lnTo>
                    <a:lnTo>
                      <a:pt x="1" y="24"/>
                    </a:lnTo>
                    <a:lnTo>
                      <a:pt x="2" y="26"/>
                    </a:lnTo>
                    <a:lnTo>
                      <a:pt x="5" y="2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5" name="Freeform 21"/>
              <p:cNvSpPr>
                <a:spLocks/>
              </p:cNvSpPr>
              <p:nvPr/>
            </p:nvSpPr>
            <p:spPr bwMode="auto">
              <a:xfrm>
                <a:off x="3155" y="1987"/>
                <a:ext cx="51" cy="52"/>
              </a:xfrm>
              <a:custGeom>
                <a:avLst/>
                <a:gdLst>
                  <a:gd name="T0" fmla="*/ 0 w 5"/>
                  <a:gd name="T1" fmla="*/ 21 h 5"/>
                  <a:gd name="T2" fmla="*/ 51 w 5"/>
                  <a:gd name="T3" fmla="*/ 52 h 5"/>
                  <a:gd name="T4" fmla="*/ 10 w 5"/>
                  <a:gd name="T5" fmla="*/ 0 h 5"/>
                  <a:gd name="T6" fmla="*/ 10 w 5"/>
                  <a:gd name="T7" fmla="*/ 10 h 5"/>
                  <a:gd name="T8" fmla="*/ 0 w 5"/>
                  <a:gd name="T9" fmla="*/ 21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0" y="2"/>
                    </a:moveTo>
                    <a:lnTo>
                      <a:pt x="5" y="5"/>
                    </a:lnTo>
                    <a:lnTo>
                      <a:pt x="1" y="0"/>
                    </a:lnTo>
                    <a:lnTo>
                      <a:pt x="1"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6" name="Freeform 22"/>
              <p:cNvSpPr>
                <a:spLocks/>
              </p:cNvSpPr>
              <p:nvPr/>
            </p:nvSpPr>
            <p:spPr bwMode="auto">
              <a:xfrm>
                <a:off x="3155" y="1987"/>
                <a:ext cx="51" cy="52"/>
              </a:xfrm>
              <a:custGeom>
                <a:avLst/>
                <a:gdLst>
                  <a:gd name="T0" fmla="*/ 0 w 51"/>
                  <a:gd name="T1" fmla="*/ 21 h 52"/>
                  <a:gd name="T2" fmla="*/ 51 w 51"/>
                  <a:gd name="T3" fmla="*/ 52 h 52"/>
                  <a:gd name="T4" fmla="*/ 10 w 51"/>
                  <a:gd name="T5" fmla="*/ 0 h 52"/>
                  <a:gd name="T6" fmla="*/ 10 w 51"/>
                  <a:gd name="T7" fmla="*/ 10 h 52"/>
                  <a:gd name="T8" fmla="*/ 0 w 51"/>
                  <a:gd name="T9" fmla="*/ 21 h 52"/>
                  <a:gd name="T10" fmla="*/ 0 60000 65536"/>
                  <a:gd name="T11" fmla="*/ 0 60000 65536"/>
                  <a:gd name="T12" fmla="*/ 0 60000 65536"/>
                  <a:gd name="T13" fmla="*/ 0 60000 65536"/>
                  <a:gd name="T14" fmla="*/ 0 60000 65536"/>
                  <a:gd name="T15" fmla="*/ 0 w 51"/>
                  <a:gd name="T16" fmla="*/ 0 h 52"/>
                  <a:gd name="T17" fmla="*/ 51 w 51"/>
                  <a:gd name="T18" fmla="*/ 52 h 52"/>
                </a:gdLst>
                <a:ahLst/>
                <a:cxnLst>
                  <a:cxn ang="T10">
                    <a:pos x="T0" y="T1"/>
                  </a:cxn>
                  <a:cxn ang="T11">
                    <a:pos x="T2" y="T3"/>
                  </a:cxn>
                  <a:cxn ang="T12">
                    <a:pos x="T4" y="T5"/>
                  </a:cxn>
                  <a:cxn ang="T13">
                    <a:pos x="T6" y="T7"/>
                  </a:cxn>
                  <a:cxn ang="T14">
                    <a:pos x="T8" y="T9"/>
                  </a:cxn>
                </a:cxnLst>
                <a:rect l="T15" t="T16" r="T17" b="T18"/>
                <a:pathLst>
                  <a:path w="51" h="52">
                    <a:moveTo>
                      <a:pt x="0" y="21"/>
                    </a:moveTo>
                    <a:lnTo>
                      <a:pt x="51" y="52"/>
                    </a:lnTo>
                    <a:lnTo>
                      <a:pt x="10" y="0"/>
                    </a:lnTo>
                    <a:lnTo>
                      <a:pt x="10" y="10"/>
                    </a:lnTo>
                    <a:lnTo>
                      <a:pt x="0" y="21"/>
                    </a:lnTo>
                    <a:close/>
                  </a:path>
                </a:pathLst>
              </a:custGeom>
              <a:solidFill>
                <a:srgbClr val="000000"/>
              </a:solidFill>
              <a:ln w="0">
                <a:solidFill>
                  <a:srgbClr val="000000"/>
                </a:solidFill>
                <a:round/>
                <a:headEnd/>
                <a:tailEnd/>
              </a:ln>
            </p:spPr>
            <p:txBody>
              <a:bodyPr/>
              <a:lstStyle/>
              <a:p>
                <a:endParaRPr lang="en-US"/>
              </a:p>
            </p:txBody>
          </p:sp>
          <p:sp>
            <p:nvSpPr>
              <p:cNvPr id="80927" name="Freeform 23"/>
              <p:cNvSpPr>
                <a:spLocks/>
              </p:cNvSpPr>
              <p:nvPr/>
            </p:nvSpPr>
            <p:spPr bwMode="auto">
              <a:xfrm>
                <a:off x="3103" y="1697"/>
                <a:ext cx="62" cy="300"/>
              </a:xfrm>
              <a:custGeom>
                <a:avLst/>
                <a:gdLst>
                  <a:gd name="T0" fmla="*/ 0 w 6"/>
                  <a:gd name="T1" fmla="*/ 0 h 29"/>
                  <a:gd name="T2" fmla="*/ 52 w 6"/>
                  <a:gd name="T3" fmla="*/ 41 h 29"/>
                  <a:gd name="T4" fmla="*/ 62 w 6"/>
                  <a:gd name="T5" fmla="*/ 72 h 29"/>
                  <a:gd name="T6" fmla="*/ 52 w 6"/>
                  <a:gd name="T7" fmla="*/ 114 h 29"/>
                  <a:gd name="T8" fmla="*/ 31 w 6"/>
                  <a:gd name="T9" fmla="*/ 176 h 29"/>
                  <a:gd name="T10" fmla="*/ 21 w 6"/>
                  <a:gd name="T11" fmla="*/ 217 h 29"/>
                  <a:gd name="T12" fmla="*/ 10 w 6"/>
                  <a:gd name="T13" fmla="*/ 248 h 29"/>
                  <a:gd name="T14" fmla="*/ 31 w 6"/>
                  <a:gd name="T15" fmla="*/ 269 h 29"/>
                  <a:gd name="T16" fmla="*/ 52 w 6"/>
                  <a:gd name="T17" fmla="*/ 30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29"/>
                  <a:gd name="T29" fmla="*/ 6 w 6"/>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29">
                    <a:moveTo>
                      <a:pt x="0" y="0"/>
                    </a:moveTo>
                    <a:lnTo>
                      <a:pt x="5" y="4"/>
                    </a:lnTo>
                    <a:lnTo>
                      <a:pt x="6" y="7"/>
                    </a:lnTo>
                    <a:lnTo>
                      <a:pt x="5" y="11"/>
                    </a:lnTo>
                    <a:lnTo>
                      <a:pt x="3" y="17"/>
                    </a:lnTo>
                    <a:lnTo>
                      <a:pt x="2" y="21"/>
                    </a:lnTo>
                    <a:lnTo>
                      <a:pt x="1" y="24"/>
                    </a:lnTo>
                    <a:lnTo>
                      <a:pt x="3" y="26"/>
                    </a:lnTo>
                    <a:lnTo>
                      <a:pt x="5" y="2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8" name="Freeform 24"/>
              <p:cNvSpPr>
                <a:spLocks/>
              </p:cNvSpPr>
              <p:nvPr/>
            </p:nvSpPr>
            <p:spPr bwMode="auto">
              <a:xfrm>
                <a:off x="3030" y="1676"/>
                <a:ext cx="62" cy="31"/>
              </a:xfrm>
              <a:custGeom>
                <a:avLst/>
                <a:gdLst>
                  <a:gd name="T0" fmla="*/ 0 w 6"/>
                  <a:gd name="T1" fmla="*/ 31 h 3"/>
                  <a:gd name="T2" fmla="*/ 62 w 6"/>
                  <a:gd name="T3" fmla="*/ 21 h 3"/>
                  <a:gd name="T4" fmla="*/ 0 w 6"/>
                  <a:gd name="T5" fmla="*/ 0 h 3"/>
                  <a:gd name="T6" fmla="*/ 0 w 6"/>
                  <a:gd name="T7" fmla="*/ 21 h 3"/>
                  <a:gd name="T8" fmla="*/ 0 w 6"/>
                  <a:gd name="T9" fmla="*/ 3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29" name="Freeform 25"/>
              <p:cNvSpPr>
                <a:spLocks/>
              </p:cNvSpPr>
              <p:nvPr/>
            </p:nvSpPr>
            <p:spPr bwMode="auto">
              <a:xfrm>
                <a:off x="3030" y="1676"/>
                <a:ext cx="62" cy="31"/>
              </a:xfrm>
              <a:custGeom>
                <a:avLst/>
                <a:gdLst>
                  <a:gd name="T0" fmla="*/ 0 w 62"/>
                  <a:gd name="T1" fmla="*/ 31 h 31"/>
                  <a:gd name="T2" fmla="*/ 62 w 62"/>
                  <a:gd name="T3" fmla="*/ 21 h 31"/>
                  <a:gd name="T4" fmla="*/ 0 w 62"/>
                  <a:gd name="T5" fmla="*/ 0 h 31"/>
                  <a:gd name="T6" fmla="*/ 0 w 62"/>
                  <a:gd name="T7" fmla="*/ 21 h 31"/>
                  <a:gd name="T8" fmla="*/ 0 w 62"/>
                  <a:gd name="T9" fmla="*/ 31 h 31"/>
                  <a:gd name="T10" fmla="*/ 0 60000 65536"/>
                  <a:gd name="T11" fmla="*/ 0 60000 65536"/>
                  <a:gd name="T12" fmla="*/ 0 60000 65536"/>
                  <a:gd name="T13" fmla="*/ 0 60000 65536"/>
                  <a:gd name="T14" fmla="*/ 0 60000 65536"/>
                  <a:gd name="T15" fmla="*/ 0 w 62"/>
                  <a:gd name="T16" fmla="*/ 0 h 31"/>
                  <a:gd name="T17" fmla="*/ 62 w 62"/>
                  <a:gd name="T18" fmla="*/ 31 h 31"/>
                </a:gdLst>
                <a:ahLst/>
                <a:cxnLst>
                  <a:cxn ang="T10">
                    <a:pos x="T0" y="T1"/>
                  </a:cxn>
                  <a:cxn ang="T11">
                    <a:pos x="T2" y="T3"/>
                  </a:cxn>
                  <a:cxn ang="T12">
                    <a:pos x="T4" y="T5"/>
                  </a:cxn>
                  <a:cxn ang="T13">
                    <a:pos x="T6" y="T7"/>
                  </a:cxn>
                  <a:cxn ang="T14">
                    <a:pos x="T8" y="T9"/>
                  </a:cxn>
                </a:cxnLst>
                <a:rect l="T15" t="T16" r="T17" b="T18"/>
                <a:pathLst>
                  <a:path w="62" h="31">
                    <a:moveTo>
                      <a:pt x="0" y="31"/>
                    </a:moveTo>
                    <a:lnTo>
                      <a:pt x="62" y="21"/>
                    </a:lnTo>
                    <a:lnTo>
                      <a:pt x="0" y="0"/>
                    </a:lnTo>
                    <a:lnTo>
                      <a:pt x="0" y="21"/>
                    </a:lnTo>
                    <a:lnTo>
                      <a:pt x="0" y="31"/>
                    </a:lnTo>
                    <a:close/>
                  </a:path>
                </a:pathLst>
              </a:custGeom>
              <a:solidFill>
                <a:srgbClr val="000000"/>
              </a:solidFill>
              <a:ln w="0">
                <a:solidFill>
                  <a:srgbClr val="000000"/>
                </a:solidFill>
                <a:round/>
                <a:headEnd/>
                <a:tailEnd/>
              </a:ln>
            </p:spPr>
            <p:txBody>
              <a:bodyPr/>
              <a:lstStyle/>
              <a:p>
                <a:endParaRPr lang="en-US"/>
              </a:p>
            </p:txBody>
          </p:sp>
          <p:sp>
            <p:nvSpPr>
              <p:cNvPr id="80930" name="Freeform 26"/>
              <p:cNvSpPr>
                <a:spLocks/>
              </p:cNvSpPr>
              <p:nvPr/>
            </p:nvSpPr>
            <p:spPr bwMode="auto">
              <a:xfrm>
                <a:off x="2574" y="1344"/>
                <a:ext cx="446" cy="353"/>
              </a:xfrm>
              <a:custGeom>
                <a:avLst/>
                <a:gdLst>
                  <a:gd name="T0" fmla="*/ 0 w 43"/>
                  <a:gd name="T1" fmla="*/ 0 h 34"/>
                  <a:gd name="T2" fmla="*/ 52 w 43"/>
                  <a:gd name="T3" fmla="*/ 0 h 34"/>
                  <a:gd name="T4" fmla="*/ 93 w 43"/>
                  <a:gd name="T5" fmla="*/ 0 h 34"/>
                  <a:gd name="T6" fmla="*/ 124 w 43"/>
                  <a:gd name="T7" fmla="*/ 10 h 34"/>
                  <a:gd name="T8" fmla="*/ 145 w 43"/>
                  <a:gd name="T9" fmla="*/ 21 h 34"/>
                  <a:gd name="T10" fmla="*/ 166 w 43"/>
                  <a:gd name="T11" fmla="*/ 42 h 34"/>
                  <a:gd name="T12" fmla="*/ 197 w 43"/>
                  <a:gd name="T13" fmla="*/ 73 h 34"/>
                  <a:gd name="T14" fmla="*/ 228 w 43"/>
                  <a:gd name="T15" fmla="*/ 114 h 34"/>
                  <a:gd name="T16" fmla="*/ 270 w 43"/>
                  <a:gd name="T17" fmla="*/ 177 h 34"/>
                  <a:gd name="T18" fmla="*/ 322 w 43"/>
                  <a:gd name="T19" fmla="*/ 260 h 34"/>
                  <a:gd name="T20" fmla="*/ 363 w 43"/>
                  <a:gd name="T21" fmla="*/ 311 h 34"/>
                  <a:gd name="T22" fmla="*/ 405 w 43"/>
                  <a:gd name="T23" fmla="*/ 343 h 34"/>
                  <a:gd name="T24" fmla="*/ 446 w 43"/>
                  <a:gd name="T25" fmla="*/ 353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34"/>
                  <a:gd name="T41" fmla="*/ 43 w 43"/>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34">
                    <a:moveTo>
                      <a:pt x="0" y="0"/>
                    </a:moveTo>
                    <a:lnTo>
                      <a:pt x="5" y="0"/>
                    </a:lnTo>
                    <a:lnTo>
                      <a:pt x="9" y="0"/>
                    </a:lnTo>
                    <a:lnTo>
                      <a:pt x="12" y="1"/>
                    </a:lnTo>
                    <a:lnTo>
                      <a:pt x="14" y="2"/>
                    </a:lnTo>
                    <a:lnTo>
                      <a:pt x="16" y="4"/>
                    </a:lnTo>
                    <a:lnTo>
                      <a:pt x="19" y="7"/>
                    </a:lnTo>
                    <a:lnTo>
                      <a:pt x="22" y="11"/>
                    </a:lnTo>
                    <a:lnTo>
                      <a:pt x="26" y="17"/>
                    </a:lnTo>
                    <a:lnTo>
                      <a:pt x="31" y="25"/>
                    </a:lnTo>
                    <a:lnTo>
                      <a:pt x="35" y="30"/>
                    </a:lnTo>
                    <a:lnTo>
                      <a:pt x="39" y="33"/>
                    </a:lnTo>
                    <a:lnTo>
                      <a:pt x="43" y="3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31" name="Line 27"/>
              <p:cNvSpPr>
                <a:spLocks noChangeShapeType="1"/>
              </p:cNvSpPr>
              <p:nvPr/>
            </p:nvSpPr>
            <p:spPr bwMode="auto">
              <a:xfrm flipV="1">
                <a:off x="2398" y="2515"/>
                <a:ext cx="1" cy="2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2" name="Line 28"/>
              <p:cNvSpPr>
                <a:spLocks noChangeShapeType="1"/>
              </p:cNvSpPr>
              <p:nvPr/>
            </p:nvSpPr>
            <p:spPr bwMode="auto">
              <a:xfrm flipV="1">
                <a:off x="4108" y="2515"/>
                <a:ext cx="1" cy="2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3" name="Line 29"/>
              <p:cNvSpPr>
                <a:spLocks noChangeShapeType="1"/>
              </p:cNvSpPr>
              <p:nvPr/>
            </p:nvSpPr>
            <p:spPr bwMode="auto">
              <a:xfrm flipV="1">
                <a:off x="3756" y="2515"/>
                <a:ext cx="1" cy="2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4" name="Line 30"/>
              <p:cNvSpPr>
                <a:spLocks noChangeShapeType="1"/>
              </p:cNvSpPr>
              <p:nvPr/>
            </p:nvSpPr>
            <p:spPr bwMode="auto">
              <a:xfrm flipV="1">
                <a:off x="2750" y="2515"/>
                <a:ext cx="1" cy="2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5" name="Freeform 31"/>
              <p:cNvSpPr>
                <a:spLocks/>
              </p:cNvSpPr>
              <p:nvPr/>
            </p:nvSpPr>
            <p:spPr bwMode="auto">
              <a:xfrm>
                <a:off x="2771" y="2692"/>
                <a:ext cx="62" cy="20"/>
              </a:xfrm>
              <a:custGeom>
                <a:avLst/>
                <a:gdLst>
                  <a:gd name="T0" fmla="*/ 62 w 6"/>
                  <a:gd name="T1" fmla="*/ 0 h 2"/>
                  <a:gd name="T2" fmla="*/ 0 w 6"/>
                  <a:gd name="T3" fmla="*/ 10 h 2"/>
                  <a:gd name="T4" fmla="*/ 62 w 6"/>
                  <a:gd name="T5" fmla="*/ 20 h 2"/>
                  <a:gd name="T6" fmla="*/ 62 w 6"/>
                  <a:gd name="T7" fmla="*/ 10 h 2"/>
                  <a:gd name="T8" fmla="*/ 62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36" name="Freeform 32"/>
              <p:cNvSpPr>
                <a:spLocks/>
              </p:cNvSpPr>
              <p:nvPr/>
            </p:nvSpPr>
            <p:spPr bwMode="auto">
              <a:xfrm>
                <a:off x="2771" y="2692"/>
                <a:ext cx="62" cy="20"/>
              </a:xfrm>
              <a:custGeom>
                <a:avLst/>
                <a:gdLst>
                  <a:gd name="T0" fmla="*/ 62 w 62"/>
                  <a:gd name="T1" fmla="*/ 0 h 20"/>
                  <a:gd name="T2" fmla="*/ 0 w 62"/>
                  <a:gd name="T3" fmla="*/ 10 h 20"/>
                  <a:gd name="T4" fmla="*/ 62 w 62"/>
                  <a:gd name="T5" fmla="*/ 20 h 20"/>
                  <a:gd name="T6" fmla="*/ 62 w 62"/>
                  <a:gd name="T7" fmla="*/ 10 h 20"/>
                  <a:gd name="T8" fmla="*/ 62 w 62"/>
                  <a:gd name="T9" fmla="*/ 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62" y="0"/>
                    </a:moveTo>
                    <a:lnTo>
                      <a:pt x="0" y="10"/>
                    </a:lnTo>
                    <a:lnTo>
                      <a:pt x="62" y="20"/>
                    </a:lnTo>
                    <a:lnTo>
                      <a:pt x="62" y="10"/>
                    </a:lnTo>
                    <a:lnTo>
                      <a:pt x="62" y="0"/>
                    </a:lnTo>
                    <a:close/>
                  </a:path>
                </a:pathLst>
              </a:custGeom>
              <a:solidFill>
                <a:srgbClr val="000000"/>
              </a:solidFill>
              <a:ln w="0">
                <a:solidFill>
                  <a:srgbClr val="000000"/>
                </a:solidFill>
                <a:round/>
                <a:headEnd/>
                <a:tailEnd/>
              </a:ln>
            </p:spPr>
            <p:txBody>
              <a:bodyPr/>
              <a:lstStyle/>
              <a:p>
                <a:endParaRPr lang="en-US"/>
              </a:p>
            </p:txBody>
          </p:sp>
          <p:sp>
            <p:nvSpPr>
              <p:cNvPr id="80937" name="Freeform 33"/>
              <p:cNvSpPr>
                <a:spLocks/>
              </p:cNvSpPr>
              <p:nvPr/>
            </p:nvSpPr>
            <p:spPr bwMode="auto">
              <a:xfrm>
                <a:off x="3673"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38" name="Freeform 34"/>
              <p:cNvSpPr>
                <a:spLocks/>
              </p:cNvSpPr>
              <p:nvPr/>
            </p:nvSpPr>
            <p:spPr bwMode="auto">
              <a:xfrm>
                <a:off x="3673"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39" name="Line 35"/>
              <p:cNvSpPr>
                <a:spLocks noChangeShapeType="1"/>
              </p:cNvSpPr>
              <p:nvPr/>
            </p:nvSpPr>
            <p:spPr bwMode="auto">
              <a:xfrm flipH="1">
                <a:off x="2833" y="2702"/>
                <a:ext cx="8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40" name="Freeform 36"/>
              <p:cNvSpPr>
                <a:spLocks/>
              </p:cNvSpPr>
              <p:nvPr/>
            </p:nvSpPr>
            <p:spPr bwMode="auto">
              <a:xfrm>
                <a:off x="4118" y="2692"/>
                <a:ext cx="73" cy="20"/>
              </a:xfrm>
              <a:custGeom>
                <a:avLst/>
                <a:gdLst>
                  <a:gd name="T0" fmla="*/ 73 w 7"/>
                  <a:gd name="T1" fmla="*/ 0 h 2"/>
                  <a:gd name="T2" fmla="*/ 0 w 7"/>
                  <a:gd name="T3" fmla="*/ 10 h 2"/>
                  <a:gd name="T4" fmla="*/ 73 w 7"/>
                  <a:gd name="T5" fmla="*/ 20 h 2"/>
                  <a:gd name="T6" fmla="*/ 73 w 7"/>
                  <a:gd name="T7" fmla="*/ 10 h 2"/>
                  <a:gd name="T8" fmla="*/ 73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41" name="Freeform 37"/>
              <p:cNvSpPr>
                <a:spLocks/>
              </p:cNvSpPr>
              <p:nvPr/>
            </p:nvSpPr>
            <p:spPr bwMode="auto">
              <a:xfrm>
                <a:off x="4118" y="2692"/>
                <a:ext cx="73" cy="20"/>
              </a:xfrm>
              <a:custGeom>
                <a:avLst/>
                <a:gdLst>
                  <a:gd name="T0" fmla="*/ 73 w 73"/>
                  <a:gd name="T1" fmla="*/ 0 h 20"/>
                  <a:gd name="T2" fmla="*/ 0 w 73"/>
                  <a:gd name="T3" fmla="*/ 10 h 20"/>
                  <a:gd name="T4" fmla="*/ 73 w 73"/>
                  <a:gd name="T5" fmla="*/ 20 h 20"/>
                  <a:gd name="T6" fmla="*/ 73 w 73"/>
                  <a:gd name="T7" fmla="*/ 10 h 20"/>
                  <a:gd name="T8" fmla="*/ 73 w 73"/>
                  <a:gd name="T9" fmla="*/ 0 h 20"/>
                  <a:gd name="T10" fmla="*/ 0 60000 65536"/>
                  <a:gd name="T11" fmla="*/ 0 60000 65536"/>
                  <a:gd name="T12" fmla="*/ 0 60000 65536"/>
                  <a:gd name="T13" fmla="*/ 0 60000 65536"/>
                  <a:gd name="T14" fmla="*/ 0 60000 65536"/>
                  <a:gd name="T15" fmla="*/ 0 w 73"/>
                  <a:gd name="T16" fmla="*/ 0 h 20"/>
                  <a:gd name="T17" fmla="*/ 73 w 73"/>
                  <a:gd name="T18" fmla="*/ 20 h 20"/>
                </a:gdLst>
                <a:ahLst/>
                <a:cxnLst>
                  <a:cxn ang="T10">
                    <a:pos x="T0" y="T1"/>
                  </a:cxn>
                  <a:cxn ang="T11">
                    <a:pos x="T2" y="T3"/>
                  </a:cxn>
                  <a:cxn ang="T12">
                    <a:pos x="T4" y="T5"/>
                  </a:cxn>
                  <a:cxn ang="T13">
                    <a:pos x="T6" y="T7"/>
                  </a:cxn>
                  <a:cxn ang="T14">
                    <a:pos x="T8" y="T9"/>
                  </a:cxn>
                </a:cxnLst>
                <a:rect l="T15" t="T16" r="T17" b="T18"/>
                <a:pathLst>
                  <a:path w="73" h="20">
                    <a:moveTo>
                      <a:pt x="73" y="0"/>
                    </a:moveTo>
                    <a:lnTo>
                      <a:pt x="0" y="10"/>
                    </a:lnTo>
                    <a:lnTo>
                      <a:pt x="73" y="20"/>
                    </a:lnTo>
                    <a:lnTo>
                      <a:pt x="73" y="10"/>
                    </a:lnTo>
                    <a:lnTo>
                      <a:pt x="73" y="0"/>
                    </a:lnTo>
                    <a:close/>
                  </a:path>
                </a:pathLst>
              </a:custGeom>
              <a:solidFill>
                <a:srgbClr val="000000"/>
              </a:solidFill>
              <a:ln w="0">
                <a:solidFill>
                  <a:srgbClr val="000000"/>
                </a:solidFill>
                <a:round/>
                <a:headEnd/>
                <a:tailEnd/>
              </a:ln>
            </p:spPr>
            <p:txBody>
              <a:bodyPr/>
              <a:lstStyle/>
              <a:p>
                <a:endParaRPr lang="en-US"/>
              </a:p>
            </p:txBody>
          </p:sp>
          <p:sp>
            <p:nvSpPr>
              <p:cNvPr id="80942" name="Freeform 38"/>
              <p:cNvSpPr>
                <a:spLocks/>
              </p:cNvSpPr>
              <p:nvPr/>
            </p:nvSpPr>
            <p:spPr bwMode="auto">
              <a:xfrm>
                <a:off x="4543"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43" name="Freeform 39"/>
              <p:cNvSpPr>
                <a:spLocks/>
              </p:cNvSpPr>
              <p:nvPr/>
            </p:nvSpPr>
            <p:spPr bwMode="auto">
              <a:xfrm>
                <a:off x="4543"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44" name="Line 40"/>
              <p:cNvSpPr>
                <a:spLocks noChangeShapeType="1"/>
              </p:cNvSpPr>
              <p:nvPr/>
            </p:nvSpPr>
            <p:spPr bwMode="auto">
              <a:xfrm flipH="1">
                <a:off x="4191" y="2702"/>
                <a:ext cx="3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45" name="Freeform 41"/>
              <p:cNvSpPr>
                <a:spLocks/>
              </p:cNvSpPr>
              <p:nvPr/>
            </p:nvSpPr>
            <p:spPr bwMode="auto">
              <a:xfrm>
                <a:off x="2326" y="2692"/>
                <a:ext cx="62" cy="20"/>
              </a:xfrm>
              <a:custGeom>
                <a:avLst/>
                <a:gdLst>
                  <a:gd name="T0" fmla="*/ 0 w 6"/>
                  <a:gd name="T1" fmla="*/ 20 h 2"/>
                  <a:gd name="T2" fmla="*/ 62 w 6"/>
                  <a:gd name="T3" fmla="*/ 10 h 2"/>
                  <a:gd name="T4" fmla="*/ 0 w 6"/>
                  <a:gd name="T5" fmla="*/ 0 h 2"/>
                  <a:gd name="T6" fmla="*/ 0 w 6"/>
                  <a:gd name="T7" fmla="*/ 10 h 2"/>
                  <a:gd name="T8" fmla="*/ 0 w 6"/>
                  <a:gd name="T9" fmla="*/ 2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46" name="Freeform 42"/>
              <p:cNvSpPr>
                <a:spLocks/>
              </p:cNvSpPr>
              <p:nvPr/>
            </p:nvSpPr>
            <p:spPr bwMode="auto">
              <a:xfrm>
                <a:off x="2326" y="2692"/>
                <a:ext cx="62" cy="20"/>
              </a:xfrm>
              <a:custGeom>
                <a:avLst/>
                <a:gdLst>
                  <a:gd name="T0" fmla="*/ 0 w 62"/>
                  <a:gd name="T1" fmla="*/ 20 h 20"/>
                  <a:gd name="T2" fmla="*/ 62 w 62"/>
                  <a:gd name="T3" fmla="*/ 10 h 20"/>
                  <a:gd name="T4" fmla="*/ 0 w 62"/>
                  <a:gd name="T5" fmla="*/ 0 h 20"/>
                  <a:gd name="T6" fmla="*/ 0 w 62"/>
                  <a:gd name="T7" fmla="*/ 10 h 20"/>
                  <a:gd name="T8" fmla="*/ 0 w 62"/>
                  <a:gd name="T9" fmla="*/ 2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0" y="20"/>
                    </a:moveTo>
                    <a:lnTo>
                      <a:pt x="62"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80947" name="Freeform 43"/>
              <p:cNvSpPr>
                <a:spLocks/>
              </p:cNvSpPr>
              <p:nvPr/>
            </p:nvSpPr>
            <p:spPr bwMode="auto">
              <a:xfrm>
                <a:off x="1538" y="2692"/>
                <a:ext cx="62" cy="20"/>
              </a:xfrm>
              <a:custGeom>
                <a:avLst/>
                <a:gdLst>
                  <a:gd name="T0" fmla="*/ 62 w 6"/>
                  <a:gd name="T1" fmla="*/ 0 h 2"/>
                  <a:gd name="T2" fmla="*/ 0 w 6"/>
                  <a:gd name="T3" fmla="*/ 10 h 2"/>
                  <a:gd name="T4" fmla="*/ 62 w 6"/>
                  <a:gd name="T5" fmla="*/ 20 h 2"/>
                  <a:gd name="T6" fmla="*/ 62 w 6"/>
                  <a:gd name="T7" fmla="*/ 10 h 2"/>
                  <a:gd name="T8" fmla="*/ 62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48" name="Freeform 44"/>
              <p:cNvSpPr>
                <a:spLocks/>
              </p:cNvSpPr>
              <p:nvPr/>
            </p:nvSpPr>
            <p:spPr bwMode="auto">
              <a:xfrm>
                <a:off x="1538" y="2692"/>
                <a:ext cx="62" cy="20"/>
              </a:xfrm>
              <a:custGeom>
                <a:avLst/>
                <a:gdLst>
                  <a:gd name="T0" fmla="*/ 62 w 62"/>
                  <a:gd name="T1" fmla="*/ 0 h 20"/>
                  <a:gd name="T2" fmla="*/ 0 w 62"/>
                  <a:gd name="T3" fmla="*/ 10 h 20"/>
                  <a:gd name="T4" fmla="*/ 62 w 62"/>
                  <a:gd name="T5" fmla="*/ 20 h 20"/>
                  <a:gd name="T6" fmla="*/ 62 w 62"/>
                  <a:gd name="T7" fmla="*/ 10 h 20"/>
                  <a:gd name="T8" fmla="*/ 62 w 62"/>
                  <a:gd name="T9" fmla="*/ 0 h 20"/>
                  <a:gd name="T10" fmla="*/ 0 60000 65536"/>
                  <a:gd name="T11" fmla="*/ 0 60000 65536"/>
                  <a:gd name="T12" fmla="*/ 0 60000 65536"/>
                  <a:gd name="T13" fmla="*/ 0 60000 65536"/>
                  <a:gd name="T14" fmla="*/ 0 60000 65536"/>
                  <a:gd name="T15" fmla="*/ 0 w 62"/>
                  <a:gd name="T16" fmla="*/ 0 h 20"/>
                  <a:gd name="T17" fmla="*/ 62 w 62"/>
                  <a:gd name="T18" fmla="*/ 20 h 20"/>
                </a:gdLst>
                <a:ahLst/>
                <a:cxnLst>
                  <a:cxn ang="T10">
                    <a:pos x="T0" y="T1"/>
                  </a:cxn>
                  <a:cxn ang="T11">
                    <a:pos x="T2" y="T3"/>
                  </a:cxn>
                  <a:cxn ang="T12">
                    <a:pos x="T4" y="T5"/>
                  </a:cxn>
                  <a:cxn ang="T13">
                    <a:pos x="T6" y="T7"/>
                  </a:cxn>
                  <a:cxn ang="T14">
                    <a:pos x="T8" y="T9"/>
                  </a:cxn>
                </a:cxnLst>
                <a:rect l="T15" t="T16" r="T17" b="T18"/>
                <a:pathLst>
                  <a:path w="62" h="20">
                    <a:moveTo>
                      <a:pt x="62" y="0"/>
                    </a:moveTo>
                    <a:lnTo>
                      <a:pt x="0" y="10"/>
                    </a:lnTo>
                    <a:lnTo>
                      <a:pt x="62" y="20"/>
                    </a:lnTo>
                    <a:lnTo>
                      <a:pt x="62" y="10"/>
                    </a:lnTo>
                    <a:lnTo>
                      <a:pt x="62" y="0"/>
                    </a:lnTo>
                    <a:close/>
                  </a:path>
                </a:pathLst>
              </a:custGeom>
              <a:solidFill>
                <a:srgbClr val="000000"/>
              </a:solidFill>
              <a:ln w="0">
                <a:solidFill>
                  <a:srgbClr val="000000"/>
                </a:solidFill>
                <a:round/>
                <a:headEnd/>
                <a:tailEnd/>
              </a:ln>
            </p:spPr>
            <p:txBody>
              <a:bodyPr/>
              <a:lstStyle/>
              <a:p>
                <a:endParaRPr lang="en-US"/>
              </a:p>
            </p:txBody>
          </p:sp>
          <p:sp>
            <p:nvSpPr>
              <p:cNvPr id="80949" name="Line 45"/>
              <p:cNvSpPr>
                <a:spLocks noChangeShapeType="1"/>
              </p:cNvSpPr>
              <p:nvPr/>
            </p:nvSpPr>
            <p:spPr bwMode="auto">
              <a:xfrm>
                <a:off x="1600" y="2702"/>
                <a:ext cx="7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50" name="Freeform 46"/>
              <p:cNvSpPr>
                <a:spLocks/>
              </p:cNvSpPr>
              <p:nvPr/>
            </p:nvSpPr>
            <p:spPr bwMode="auto">
              <a:xfrm>
                <a:off x="1517" y="1251"/>
                <a:ext cx="1897" cy="176"/>
              </a:xfrm>
              <a:custGeom>
                <a:avLst/>
                <a:gdLst>
                  <a:gd name="T0" fmla="*/ 1897 w 183"/>
                  <a:gd name="T1" fmla="*/ 0 h 17"/>
                  <a:gd name="T2" fmla="*/ 1057 w 183"/>
                  <a:gd name="T3" fmla="*/ 0 h 17"/>
                  <a:gd name="T4" fmla="*/ 1057 w 183"/>
                  <a:gd name="T5" fmla="*/ 176 h 17"/>
                  <a:gd name="T6" fmla="*/ 352 w 183"/>
                  <a:gd name="T7" fmla="*/ 176 h 17"/>
                  <a:gd name="T8" fmla="*/ 352 w 183"/>
                  <a:gd name="T9" fmla="*/ 0 h 17"/>
                  <a:gd name="T10" fmla="*/ 0 w 183"/>
                  <a:gd name="T11" fmla="*/ 0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0"/>
                    </a:moveTo>
                    <a:lnTo>
                      <a:pt x="102" y="0"/>
                    </a:lnTo>
                    <a:lnTo>
                      <a:pt x="102" y="17"/>
                    </a:lnTo>
                    <a:lnTo>
                      <a:pt x="34" y="17"/>
                    </a:lnTo>
                    <a:lnTo>
                      <a:pt x="34" y="0"/>
                    </a:lnTo>
                    <a:lnTo>
                      <a:pt x="0" y="0"/>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51" name="Freeform 47"/>
              <p:cNvSpPr>
                <a:spLocks/>
              </p:cNvSpPr>
              <p:nvPr/>
            </p:nvSpPr>
            <p:spPr bwMode="auto">
              <a:xfrm>
                <a:off x="1517" y="1603"/>
                <a:ext cx="1897" cy="177"/>
              </a:xfrm>
              <a:custGeom>
                <a:avLst/>
                <a:gdLst>
                  <a:gd name="T0" fmla="*/ 1897 w 183"/>
                  <a:gd name="T1" fmla="*/ 177 h 17"/>
                  <a:gd name="T2" fmla="*/ 1586 w 183"/>
                  <a:gd name="T3" fmla="*/ 177 h 17"/>
                  <a:gd name="T4" fmla="*/ 1586 w 183"/>
                  <a:gd name="T5" fmla="*/ 0 h 17"/>
                  <a:gd name="T6" fmla="*/ 529 w 183"/>
                  <a:gd name="T7" fmla="*/ 0 h 17"/>
                  <a:gd name="T8" fmla="*/ 529 w 183"/>
                  <a:gd name="T9" fmla="*/ 177 h 17"/>
                  <a:gd name="T10" fmla="*/ 0 w 183"/>
                  <a:gd name="T11" fmla="*/ 177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17"/>
                    </a:moveTo>
                    <a:lnTo>
                      <a:pt x="153" y="17"/>
                    </a:lnTo>
                    <a:lnTo>
                      <a:pt x="153" y="0"/>
                    </a:lnTo>
                    <a:lnTo>
                      <a:pt x="51" y="0"/>
                    </a:lnTo>
                    <a:lnTo>
                      <a:pt x="51" y="17"/>
                    </a:lnTo>
                    <a:lnTo>
                      <a:pt x="0" y="17"/>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52" name="Freeform 48"/>
              <p:cNvSpPr>
                <a:spLocks/>
              </p:cNvSpPr>
              <p:nvPr/>
            </p:nvSpPr>
            <p:spPr bwMode="auto">
              <a:xfrm>
                <a:off x="1517" y="1956"/>
                <a:ext cx="1897" cy="176"/>
              </a:xfrm>
              <a:custGeom>
                <a:avLst/>
                <a:gdLst>
                  <a:gd name="T0" fmla="*/ 1897 w 183"/>
                  <a:gd name="T1" fmla="*/ 176 h 17"/>
                  <a:gd name="T2" fmla="*/ 1710 w 183"/>
                  <a:gd name="T3" fmla="*/ 176 h 17"/>
                  <a:gd name="T4" fmla="*/ 1710 w 183"/>
                  <a:gd name="T5" fmla="*/ 0 h 17"/>
                  <a:gd name="T6" fmla="*/ 653 w 183"/>
                  <a:gd name="T7" fmla="*/ 0 h 17"/>
                  <a:gd name="T8" fmla="*/ 653 w 183"/>
                  <a:gd name="T9" fmla="*/ 176 h 17"/>
                  <a:gd name="T10" fmla="*/ 0 w 183"/>
                  <a:gd name="T11" fmla="*/ 176 h 17"/>
                  <a:gd name="T12" fmla="*/ 0 60000 65536"/>
                  <a:gd name="T13" fmla="*/ 0 60000 65536"/>
                  <a:gd name="T14" fmla="*/ 0 60000 65536"/>
                  <a:gd name="T15" fmla="*/ 0 60000 65536"/>
                  <a:gd name="T16" fmla="*/ 0 60000 65536"/>
                  <a:gd name="T17" fmla="*/ 0 60000 65536"/>
                  <a:gd name="T18" fmla="*/ 0 w 183"/>
                  <a:gd name="T19" fmla="*/ 0 h 17"/>
                  <a:gd name="T20" fmla="*/ 183 w 18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3" h="17">
                    <a:moveTo>
                      <a:pt x="183" y="17"/>
                    </a:moveTo>
                    <a:lnTo>
                      <a:pt x="165" y="17"/>
                    </a:lnTo>
                    <a:lnTo>
                      <a:pt x="165" y="0"/>
                    </a:lnTo>
                    <a:lnTo>
                      <a:pt x="63" y="0"/>
                    </a:lnTo>
                    <a:lnTo>
                      <a:pt x="63" y="17"/>
                    </a:lnTo>
                    <a:lnTo>
                      <a:pt x="0" y="17"/>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53" name="Rectangle 49"/>
              <p:cNvSpPr>
                <a:spLocks noChangeArrowheads="1"/>
              </p:cNvSpPr>
              <p:nvPr/>
            </p:nvSpPr>
            <p:spPr bwMode="auto">
              <a:xfrm>
                <a:off x="1175" y="1635"/>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BG1</a:t>
                </a:r>
                <a:endParaRPr lang="en-US" sz="2400">
                  <a:latin typeface="Constantia" pitchFamily="18" charset="0"/>
                </a:endParaRPr>
              </a:p>
            </p:txBody>
          </p:sp>
          <p:sp>
            <p:nvSpPr>
              <p:cNvPr id="80954" name="Rectangle 50"/>
              <p:cNvSpPr>
                <a:spLocks noChangeArrowheads="1"/>
              </p:cNvSpPr>
              <p:nvPr/>
            </p:nvSpPr>
            <p:spPr bwMode="auto">
              <a:xfrm>
                <a:off x="1175" y="1987"/>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BG2</a:t>
                </a:r>
                <a:endParaRPr lang="en-US" sz="2400">
                  <a:latin typeface="Constantia" pitchFamily="18" charset="0"/>
                </a:endParaRPr>
              </a:p>
            </p:txBody>
          </p:sp>
          <p:sp>
            <p:nvSpPr>
              <p:cNvPr id="80955" name="Rectangle 51"/>
              <p:cNvSpPr>
                <a:spLocks noChangeArrowheads="1"/>
              </p:cNvSpPr>
              <p:nvPr/>
            </p:nvSpPr>
            <p:spPr bwMode="auto">
              <a:xfrm>
                <a:off x="1196" y="2578"/>
                <a:ext cx="1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Bus</a:t>
                </a:r>
                <a:endParaRPr lang="en-US" sz="2400">
                  <a:latin typeface="Constantia" pitchFamily="18" charset="0"/>
                </a:endParaRPr>
              </a:p>
            </p:txBody>
          </p:sp>
          <p:sp>
            <p:nvSpPr>
              <p:cNvPr id="80956" name="Rectangle 52"/>
              <p:cNvSpPr>
                <a:spLocks noChangeArrowheads="1"/>
              </p:cNvSpPr>
              <p:nvPr/>
            </p:nvSpPr>
            <p:spPr bwMode="auto">
              <a:xfrm>
                <a:off x="1144" y="2682"/>
                <a:ext cx="2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master</a:t>
                </a:r>
                <a:endParaRPr lang="en-US" sz="2400">
                  <a:latin typeface="Constantia" pitchFamily="18" charset="0"/>
                </a:endParaRPr>
              </a:p>
            </p:txBody>
          </p:sp>
          <p:sp>
            <p:nvSpPr>
              <p:cNvPr id="80957" name="Rectangle 53"/>
              <p:cNvSpPr>
                <a:spLocks noChangeArrowheads="1"/>
              </p:cNvSpPr>
              <p:nvPr/>
            </p:nvSpPr>
            <p:spPr bwMode="auto">
              <a:xfrm>
                <a:off x="1196" y="1293"/>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B</a:t>
                </a:r>
                <a:endParaRPr lang="en-US" sz="2400">
                  <a:latin typeface="Constantia" pitchFamily="18" charset="0"/>
                </a:endParaRPr>
              </a:p>
            </p:txBody>
          </p:sp>
          <p:sp>
            <p:nvSpPr>
              <p:cNvPr id="80958" name="Rectangle 54"/>
              <p:cNvSpPr>
                <a:spLocks noChangeArrowheads="1"/>
              </p:cNvSpPr>
              <p:nvPr/>
            </p:nvSpPr>
            <p:spPr bwMode="auto">
              <a:xfrm>
                <a:off x="1258" y="1293"/>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R</a:t>
                </a:r>
                <a:endParaRPr lang="en-US" sz="2400">
                  <a:latin typeface="Constantia" pitchFamily="18" charset="0"/>
                </a:endParaRPr>
              </a:p>
            </p:txBody>
          </p:sp>
          <p:sp>
            <p:nvSpPr>
              <p:cNvPr id="80959" name="Line 55"/>
              <p:cNvSpPr>
                <a:spLocks noChangeShapeType="1"/>
              </p:cNvSpPr>
              <p:nvPr/>
            </p:nvSpPr>
            <p:spPr bwMode="auto">
              <a:xfrm flipH="1">
                <a:off x="1207" y="1274"/>
                <a:ext cx="10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0" name="Rectangle 56"/>
              <p:cNvSpPr>
                <a:spLocks noChangeArrowheads="1"/>
              </p:cNvSpPr>
              <p:nvPr/>
            </p:nvSpPr>
            <p:spPr bwMode="auto">
              <a:xfrm>
                <a:off x="1776" y="2744"/>
                <a:ext cx="3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Processor</a:t>
                </a:r>
                <a:endParaRPr lang="en-US" sz="2400">
                  <a:latin typeface="Constantia" pitchFamily="18" charset="0"/>
                </a:endParaRPr>
              </a:p>
            </p:txBody>
          </p:sp>
          <p:sp>
            <p:nvSpPr>
              <p:cNvPr id="80961" name="Rectangle 57"/>
              <p:cNvSpPr>
                <a:spLocks noChangeArrowheads="1"/>
              </p:cNvSpPr>
              <p:nvPr/>
            </p:nvSpPr>
            <p:spPr bwMode="auto">
              <a:xfrm>
                <a:off x="2916" y="2744"/>
                <a:ext cx="6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DMA controller 2</a:t>
                </a:r>
                <a:endParaRPr lang="en-US" sz="2400">
                  <a:latin typeface="Constantia" pitchFamily="18" charset="0"/>
                </a:endParaRPr>
              </a:p>
            </p:txBody>
          </p:sp>
          <p:sp>
            <p:nvSpPr>
              <p:cNvPr id="80962" name="Rectangle 58"/>
              <p:cNvSpPr>
                <a:spLocks noChangeArrowheads="1"/>
              </p:cNvSpPr>
              <p:nvPr/>
            </p:nvSpPr>
            <p:spPr bwMode="auto">
              <a:xfrm>
                <a:off x="4180" y="2744"/>
                <a:ext cx="3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Processor</a:t>
                </a:r>
                <a:endParaRPr lang="en-US" sz="2400">
                  <a:latin typeface="Constantia" pitchFamily="18" charset="0"/>
                </a:endParaRPr>
              </a:p>
            </p:txBody>
          </p:sp>
          <p:sp>
            <p:nvSpPr>
              <p:cNvPr id="80963" name="Line 59"/>
              <p:cNvSpPr>
                <a:spLocks noChangeShapeType="1"/>
              </p:cNvSpPr>
              <p:nvPr/>
            </p:nvSpPr>
            <p:spPr bwMode="auto">
              <a:xfrm flipH="1">
                <a:off x="3559" y="1251"/>
                <a:ext cx="1057" cy="1"/>
              </a:xfrm>
              <a:prstGeom prst="line">
                <a:avLst/>
              </a:prstGeom>
              <a:noFill/>
              <a:ln w="158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4" name="Line 60"/>
              <p:cNvSpPr>
                <a:spLocks noChangeShapeType="1"/>
              </p:cNvSpPr>
              <p:nvPr/>
            </p:nvSpPr>
            <p:spPr bwMode="auto">
              <a:xfrm flipH="1">
                <a:off x="3465" y="1251"/>
                <a:ext cx="52" cy="1"/>
              </a:xfrm>
              <a:prstGeom prst="line">
                <a:avLst/>
              </a:prstGeom>
              <a:noFill/>
              <a:ln w="1587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5" name="Line 61"/>
              <p:cNvSpPr>
                <a:spLocks noChangeShapeType="1"/>
              </p:cNvSpPr>
              <p:nvPr/>
            </p:nvSpPr>
            <p:spPr bwMode="auto">
              <a:xfrm flipH="1">
                <a:off x="3559" y="1780"/>
                <a:ext cx="1057" cy="1"/>
              </a:xfrm>
              <a:prstGeom prst="line">
                <a:avLst/>
              </a:prstGeom>
              <a:noFill/>
              <a:ln w="1587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6" name="Line 62"/>
              <p:cNvSpPr>
                <a:spLocks noChangeShapeType="1"/>
              </p:cNvSpPr>
              <p:nvPr/>
            </p:nvSpPr>
            <p:spPr bwMode="auto">
              <a:xfrm flipH="1">
                <a:off x="3465" y="1780"/>
                <a:ext cx="52" cy="1"/>
              </a:xfrm>
              <a:prstGeom prst="line">
                <a:avLst/>
              </a:prstGeom>
              <a:noFill/>
              <a:ln w="1587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7" name="Line 63"/>
              <p:cNvSpPr>
                <a:spLocks noChangeShapeType="1"/>
              </p:cNvSpPr>
              <p:nvPr/>
            </p:nvSpPr>
            <p:spPr bwMode="auto">
              <a:xfrm flipH="1">
                <a:off x="3559" y="2132"/>
                <a:ext cx="1057" cy="1"/>
              </a:xfrm>
              <a:prstGeom prst="line">
                <a:avLst/>
              </a:prstGeom>
              <a:noFill/>
              <a:ln w="1587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8" name="Line 64"/>
              <p:cNvSpPr>
                <a:spLocks noChangeShapeType="1"/>
              </p:cNvSpPr>
              <p:nvPr/>
            </p:nvSpPr>
            <p:spPr bwMode="auto">
              <a:xfrm flipH="1">
                <a:off x="3465" y="2132"/>
                <a:ext cx="52" cy="1"/>
              </a:xfrm>
              <a:prstGeom prst="line">
                <a:avLst/>
              </a:prstGeom>
              <a:noFill/>
              <a:ln w="1587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69" name="Line 65"/>
              <p:cNvSpPr>
                <a:spLocks noChangeShapeType="1"/>
              </p:cNvSpPr>
              <p:nvPr/>
            </p:nvSpPr>
            <p:spPr bwMode="auto">
              <a:xfrm flipH="1">
                <a:off x="3465" y="2495"/>
                <a:ext cx="52" cy="1"/>
              </a:xfrm>
              <a:prstGeom prst="line">
                <a:avLst/>
              </a:prstGeom>
              <a:noFill/>
              <a:ln w="15875">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0" name="Freeform 66"/>
              <p:cNvSpPr>
                <a:spLocks/>
              </p:cNvSpPr>
              <p:nvPr/>
            </p:nvSpPr>
            <p:spPr bwMode="auto">
              <a:xfrm>
                <a:off x="3559" y="2308"/>
                <a:ext cx="1057" cy="187"/>
              </a:xfrm>
              <a:custGeom>
                <a:avLst/>
                <a:gdLst>
                  <a:gd name="T0" fmla="*/ 1057 w 102"/>
                  <a:gd name="T1" fmla="*/ 187 h 18"/>
                  <a:gd name="T2" fmla="*/ 549 w 102"/>
                  <a:gd name="T3" fmla="*/ 187 h 18"/>
                  <a:gd name="T4" fmla="*/ 549 w 102"/>
                  <a:gd name="T5" fmla="*/ 0 h 18"/>
                  <a:gd name="T6" fmla="*/ 197 w 102"/>
                  <a:gd name="T7" fmla="*/ 0 h 18"/>
                  <a:gd name="T8" fmla="*/ 197 w 102"/>
                  <a:gd name="T9" fmla="*/ 187 h 18"/>
                  <a:gd name="T10" fmla="*/ 0 w 102"/>
                  <a:gd name="T11" fmla="*/ 187 h 18"/>
                  <a:gd name="T12" fmla="*/ 0 60000 65536"/>
                  <a:gd name="T13" fmla="*/ 0 60000 65536"/>
                  <a:gd name="T14" fmla="*/ 0 60000 65536"/>
                  <a:gd name="T15" fmla="*/ 0 60000 65536"/>
                  <a:gd name="T16" fmla="*/ 0 60000 65536"/>
                  <a:gd name="T17" fmla="*/ 0 60000 65536"/>
                  <a:gd name="T18" fmla="*/ 0 w 102"/>
                  <a:gd name="T19" fmla="*/ 0 h 18"/>
                  <a:gd name="T20" fmla="*/ 102 w 10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02" h="18">
                    <a:moveTo>
                      <a:pt x="102" y="18"/>
                    </a:moveTo>
                    <a:lnTo>
                      <a:pt x="53" y="18"/>
                    </a:lnTo>
                    <a:lnTo>
                      <a:pt x="53" y="0"/>
                    </a:lnTo>
                    <a:lnTo>
                      <a:pt x="19" y="0"/>
                    </a:lnTo>
                    <a:lnTo>
                      <a:pt x="19" y="18"/>
                    </a:lnTo>
                    <a:lnTo>
                      <a:pt x="0" y="18"/>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71" name="Freeform 67"/>
              <p:cNvSpPr>
                <a:spLocks/>
              </p:cNvSpPr>
              <p:nvPr/>
            </p:nvSpPr>
            <p:spPr bwMode="auto">
              <a:xfrm>
                <a:off x="1517" y="2308"/>
                <a:ext cx="1907" cy="187"/>
              </a:xfrm>
              <a:custGeom>
                <a:avLst/>
                <a:gdLst>
                  <a:gd name="T0" fmla="*/ 1907 w 184"/>
                  <a:gd name="T1" fmla="*/ 187 h 18"/>
                  <a:gd name="T2" fmla="*/ 1233 w 184"/>
                  <a:gd name="T3" fmla="*/ 187 h 18"/>
                  <a:gd name="T4" fmla="*/ 1233 w 184"/>
                  <a:gd name="T5" fmla="*/ 0 h 18"/>
                  <a:gd name="T6" fmla="*/ 881 w 184"/>
                  <a:gd name="T7" fmla="*/ 0 h 18"/>
                  <a:gd name="T8" fmla="*/ 881 w 184"/>
                  <a:gd name="T9" fmla="*/ 187 h 18"/>
                  <a:gd name="T10" fmla="*/ 0 w 184"/>
                  <a:gd name="T11" fmla="*/ 187 h 18"/>
                  <a:gd name="T12" fmla="*/ 0 60000 65536"/>
                  <a:gd name="T13" fmla="*/ 0 60000 65536"/>
                  <a:gd name="T14" fmla="*/ 0 60000 65536"/>
                  <a:gd name="T15" fmla="*/ 0 60000 65536"/>
                  <a:gd name="T16" fmla="*/ 0 60000 65536"/>
                  <a:gd name="T17" fmla="*/ 0 60000 65536"/>
                  <a:gd name="T18" fmla="*/ 0 w 184"/>
                  <a:gd name="T19" fmla="*/ 0 h 18"/>
                  <a:gd name="T20" fmla="*/ 184 w 184"/>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84" h="18">
                    <a:moveTo>
                      <a:pt x="184" y="18"/>
                    </a:moveTo>
                    <a:lnTo>
                      <a:pt x="119" y="18"/>
                    </a:lnTo>
                    <a:lnTo>
                      <a:pt x="119" y="0"/>
                    </a:lnTo>
                    <a:lnTo>
                      <a:pt x="85" y="0"/>
                    </a:lnTo>
                    <a:lnTo>
                      <a:pt x="85" y="18"/>
                    </a:lnTo>
                    <a:lnTo>
                      <a:pt x="0" y="18"/>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72" name="Freeform 68"/>
              <p:cNvSpPr>
                <a:spLocks/>
              </p:cNvSpPr>
              <p:nvPr/>
            </p:nvSpPr>
            <p:spPr bwMode="auto">
              <a:xfrm>
                <a:off x="4035" y="1085"/>
                <a:ext cx="73" cy="21"/>
              </a:xfrm>
              <a:custGeom>
                <a:avLst/>
                <a:gdLst>
                  <a:gd name="T0" fmla="*/ 0 w 7"/>
                  <a:gd name="T1" fmla="*/ 21 h 2"/>
                  <a:gd name="T2" fmla="*/ 73 w 7"/>
                  <a:gd name="T3" fmla="*/ 11 h 2"/>
                  <a:gd name="T4" fmla="*/ 0 w 7"/>
                  <a:gd name="T5" fmla="*/ 0 h 2"/>
                  <a:gd name="T6" fmla="*/ 0 w 7"/>
                  <a:gd name="T7" fmla="*/ 11 h 2"/>
                  <a:gd name="T8" fmla="*/ 0 w 7"/>
                  <a:gd name="T9" fmla="*/ 21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73" name="Freeform 69"/>
              <p:cNvSpPr>
                <a:spLocks/>
              </p:cNvSpPr>
              <p:nvPr/>
            </p:nvSpPr>
            <p:spPr bwMode="auto">
              <a:xfrm>
                <a:off x="4035" y="1085"/>
                <a:ext cx="73" cy="21"/>
              </a:xfrm>
              <a:custGeom>
                <a:avLst/>
                <a:gdLst>
                  <a:gd name="T0" fmla="*/ 0 w 73"/>
                  <a:gd name="T1" fmla="*/ 21 h 21"/>
                  <a:gd name="T2" fmla="*/ 73 w 73"/>
                  <a:gd name="T3" fmla="*/ 11 h 21"/>
                  <a:gd name="T4" fmla="*/ 0 w 73"/>
                  <a:gd name="T5" fmla="*/ 0 h 21"/>
                  <a:gd name="T6" fmla="*/ 0 w 73"/>
                  <a:gd name="T7" fmla="*/ 11 h 21"/>
                  <a:gd name="T8" fmla="*/ 0 w 73"/>
                  <a:gd name="T9" fmla="*/ 21 h 21"/>
                  <a:gd name="T10" fmla="*/ 0 60000 65536"/>
                  <a:gd name="T11" fmla="*/ 0 60000 65536"/>
                  <a:gd name="T12" fmla="*/ 0 60000 65536"/>
                  <a:gd name="T13" fmla="*/ 0 60000 65536"/>
                  <a:gd name="T14" fmla="*/ 0 60000 65536"/>
                  <a:gd name="T15" fmla="*/ 0 w 73"/>
                  <a:gd name="T16" fmla="*/ 0 h 21"/>
                  <a:gd name="T17" fmla="*/ 73 w 73"/>
                  <a:gd name="T18" fmla="*/ 21 h 21"/>
                </a:gdLst>
                <a:ahLst/>
                <a:cxnLst>
                  <a:cxn ang="T10">
                    <a:pos x="T0" y="T1"/>
                  </a:cxn>
                  <a:cxn ang="T11">
                    <a:pos x="T2" y="T3"/>
                  </a:cxn>
                  <a:cxn ang="T12">
                    <a:pos x="T4" y="T5"/>
                  </a:cxn>
                  <a:cxn ang="T13">
                    <a:pos x="T6" y="T7"/>
                  </a:cxn>
                  <a:cxn ang="T14">
                    <a:pos x="T8" y="T9"/>
                  </a:cxn>
                </a:cxnLst>
                <a:rect l="T15" t="T16" r="T17" b="T18"/>
                <a:pathLst>
                  <a:path w="73" h="21">
                    <a:moveTo>
                      <a:pt x="0" y="21"/>
                    </a:moveTo>
                    <a:lnTo>
                      <a:pt x="7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80974" name="Line 70"/>
              <p:cNvSpPr>
                <a:spLocks noChangeShapeType="1"/>
              </p:cNvSpPr>
              <p:nvPr/>
            </p:nvSpPr>
            <p:spPr bwMode="auto">
              <a:xfrm flipH="1">
                <a:off x="3745" y="1096"/>
                <a:ext cx="29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5" name="Rectangle 71"/>
              <p:cNvSpPr>
                <a:spLocks noChangeArrowheads="1"/>
              </p:cNvSpPr>
              <p:nvPr/>
            </p:nvSpPr>
            <p:spPr bwMode="auto">
              <a:xfrm>
                <a:off x="4160" y="1023"/>
                <a:ext cx="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T</a:t>
                </a:r>
                <a:endParaRPr lang="en-US" sz="2400">
                  <a:latin typeface="Constantia" pitchFamily="18" charset="0"/>
                </a:endParaRPr>
              </a:p>
            </p:txBody>
          </p:sp>
          <p:sp>
            <p:nvSpPr>
              <p:cNvPr id="80976" name="Rectangle 72"/>
              <p:cNvSpPr>
                <a:spLocks noChangeArrowheads="1"/>
              </p:cNvSpPr>
              <p:nvPr/>
            </p:nvSpPr>
            <p:spPr bwMode="auto">
              <a:xfrm>
                <a:off x="4212" y="1023"/>
                <a:ext cx="1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ime</a:t>
                </a:r>
                <a:endParaRPr lang="en-US" sz="2400">
                  <a:latin typeface="Constantia" pitchFamily="18" charset="0"/>
                </a:endParaRPr>
              </a:p>
            </p:txBody>
          </p:sp>
        </p:grpSp>
        <p:sp>
          <p:nvSpPr>
            <p:cNvPr id="80900" name="Text Box 73"/>
            <p:cNvSpPr txBox="1">
              <a:spLocks noChangeArrowheads="1"/>
            </p:cNvSpPr>
            <p:nvPr/>
          </p:nvSpPr>
          <p:spPr bwMode="auto">
            <a:xfrm>
              <a:off x="1364" y="762"/>
              <a:ext cx="1271" cy="368"/>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sz="1600">
                  <a:latin typeface="Candara" pitchFamily="34" charset="0"/>
                </a:rPr>
                <a:t>DMA controller 2 </a:t>
              </a:r>
            </a:p>
            <a:p>
              <a:pPr algn="ctr"/>
              <a:r>
                <a:rPr lang="en-US" sz="1600">
                  <a:latin typeface="Candara" pitchFamily="34" charset="0"/>
                </a:rPr>
                <a:t>asserts the BR signal.</a:t>
              </a:r>
            </a:p>
          </p:txBody>
        </p:sp>
        <p:sp>
          <p:nvSpPr>
            <p:cNvPr id="80901" name="Text Box 74"/>
            <p:cNvSpPr txBox="1">
              <a:spLocks noChangeArrowheads="1"/>
            </p:cNvSpPr>
            <p:nvPr/>
          </p:nvSpPr>
          <p:spPr bwMode="auto">
            <a:xfrm>
              <a:off x="2988" y="1123"/>
              <a:ext cx="1073" cy="368"/>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sz="1600">
                  <a:latin typeface="Candara" pitchFamily="34" charset="0"/>
                </a:rPr>
                <a:t>Processor asserts</a:t>
              </a:r>
            </a:p>
            <a:p>
              <a:pPr algn="ctr"/>
              <a:r>
                <a:rPr lang="en-US" sz="1600">
                  <a:latin typeface="Candara" pitchFamily="34" charset="0"/>
                </a:rPr>
                <a:t>the BG1 signal</a:t>
              </a:r>
            </a:p>
          </p:txBody>
        </p:sp>
        <p:sp>
          <p:nvSpPr>
            <p:cNvPr id="80902" name="Text Box 75"/>
            <p:cNvSpPr txBox="1">
              <a:spLocks noChangeArrowheads="1"/>
            </p:cNvSpPr>
            <p:nvPr/>
          </p:nvSpPr>
          <p:spPr bwMode="auto">
            <a:xfrm>
              <a:off x="3299" y="1590"/>
              <a:ext cx="1343" cy="368"/>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sz="1600">
                  <a:latin typeface="Candara" pitchFamily="34" charset="0"/>
                </a:rPr>
                <a:t>BG1 signal propagates </a:t>
              </a:r>
            </a:p>
            <a:p>
              <a:pPr algn="ctr"/>
              <a:r>
                <a:rPr lang="en-US" sz="1600">
                  <a:latin typeface="Candara" pitchFamily="34" charset="0"/>
                </a:rPr>
                <a:t>to  DMA#2</a:t>
              </a:r>
              <a:r>
                <a:rPr lang="en-US" sz="1600">
                  <a:latin typeface="Comic Sans MS" pitchFamily="66" charset="0"/>
                </a:rPr>
                <a:t>.</a:t>
              </a:r>
            </a:p>
          </p:txBody>
        </p:sp>
        <p:sp>
          <p:nvSpPr>
            <p:cNvPr id="80903" name="Text Box 76"/>
            <p:cNvSpPr txBox="1">
              <a:spLocks noChangeArrowheads="1"/>
            </p:cNvSpPr>
            <p:nvPr/>
          </p:nvSpPr>
          <p:spPr bwMode="auto">
            <a:xfrm>
              <a:off x="2139" y="3101"/>
              <a:ext cx="1808" cy="368"/>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sz="1600">
                  <a:latin typeface="Candara" pitchFamily="34" charset="0"/>
                </a:rPr>
                <a:t>Processor relinquishes control</a:t>
              </a:r>
            </a:p>
            <a:p>
              <a:pPr algn="ctr"/>
              <a:r>
                <a:rPr lang="en-US" sz="1600">
                  <a:latin typeface="Candara" pitchFamily="34" charset="0"/>
                </a:rPr>
                <a:t>of the bus by setting BBSY to 1.</a:t>
              </a:r>
            </a:p>
          </p:txBody>
        </p:sp>
        <p:sp>
          <p:nvSpPr>
            <p:cNvPr id="80904" name="Freeform 77"/>
            <p:cNvSpPr>
              <a:spLocks/>
            </p:cNvSpPr>
            <p:nvPr/>
          </p:nvSpPr>
          <p:spPr bwMode="auto">
            <a:xfrm>
              <a:off x="1741" y="1119"/>
              <a:ext cx="170" cy="148"/>
            </a:xfrm>
            <a:custGeom>
              <a:avLst/>
              <a:gdLst>
                <a:gd name="T0" fmla="*/ 170 w 170"/>
                <a:gd name="T1" fmla="*/ 0 h 148"/>
                <a:gd name="T2" fmla="*/ 88 w 170"/>
                <a:gd name="T3" fmla="*/ 81 h 148"/>
                <a:gd name="T4" fmla="*/ 0 w 170"/>
                <a:gd name="T5" fmla="*/ 148 h 148"/>
                <a:gd name="T6" fmla="*/ 0 60000 65536"/>
                <a:gd name="T7" fmla="*/ 0 60000 65536"/>
                <a:gd name="T8" fmla="*/ 0 60000 65536"/>
                <a:gd name="T9" fmla="*/ 0 w 170"/>
                <a:gd name="T10" fmla="*/ 0 h 148"/>
                <a:gd name="T11" fmla="*/ 170 w 170"/>
                <a:gd name="T12" fmla="*/ 148 h 148"/>
              </a:gdLst>
              <a:ahLst/>
              <a:cxnLst>
                <a:cxn ang="T6">
                  <a:pos x="T0" y="T1"/>
                </a:cxn>
                <a:cxn ang="T7">
                  <a:pos x="T2" y="T3"/>
                </a:cxn>
                <a:cxn ang="T8">
                  <a:pos x="T4" y="T5"/>
                </a:cxn>
              </a:cxnLst>
              <a:rect l="T9" t="T10" r="T11" b="T12"/>
              <a:pathLst>
                <a:path w="170" h="148">
                  <a:moveTo>
                    <a:pt x="170" y="0"/>
                  </a:moveTo>
                  <a:cubicBezTo>
                    <a:pt x="143" y="28"/>
                    <a:pt x="116" y="56"/>
                    <a:pt x="88" y="81"/>
                  </a:cubicBezTo>
                  <a:cubicBezTo>
                    <a:pt x="60" y="106"/>
                    <a:pt x="30" y="127"/>
                    <a:pt x="0" y="148"/>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5" name="Freeform 78"/>
            <p:cNvSpPr>
              <a:spLocks/>
            </p:cNvSpPr>
            <p:nvPr/>
          </p:nvSpPr>
          <p:spPr bwMode="auto">
            <a:xfrm>
              <a:off x="1911" y="1319"/>
              <a:ext cx="1074" cy="318"/>
            </a:xfrm>
            <a:custGeom>
              <a:avLst/>
              <a:gdLst>
                <a:gd name="T0" fmla="*/ 1074 w 1074"/>
                <a:gd name="T1" fmla="*/ 0 h 318"/>
                <a:gd name="T2" fmla="*/ 592 w 1074"/>
                <a:gd name="T3" fmla="*/ 74 h 318"/>
                <a:gd name="T4" fmla="*/ 0 w 1074"/>
                <a:gd name="T5" fmla="*/ 318 h 318"/>
                <a:gd name="T6" fmla="*/ 0 60000 65536"/>
                <a:gd name="T7" fmla="*/ 0 60000 65536"/>
                <a:gd name="T8" fmla="*/ 0 60000 65536"/>
                <a:gd name="T9" fmla="*/ 0 w 1074"/>
                <a:gd name="T10" fmla="*/ 0 h 318"/>
                <a:gd name="T11" fmla="*/ 1074 w 1074"/>
                <a:gd name="T12" fmla="*/ 318 h 318"/>
              </a:gdLst>
              <a:ahLst/>
              <a:cxnLst>
                <a:cxn ang="T6">
                  <a:pos x="T0" y="T1"/>
                </a:cxn>
                <a:cxn ang="T7">
                  <a:pos x="T2" y="T3"/>
                </a:cxn>
                <a:cxn ang="T8">
                  <a:pos x="T4" y="T5"/>
                </a:cxn>
              </a:cxnLst>
              <a:rect l="T9" t="T10" r="T11" b="T12"/>
              <a:pathLst>
                <a:path w="1074" h="318">
                  <a:moveTo>
                    <a:pt x="1074" y="0"/>
                  </a:moveTo>
                  <a:cubicBezTo>
                    <a:pt x="922" y="10"/>
                    <a:pt x="771" y="21"/>
                    <a:pt x="592" y="74"/>
                  </a:cubicBezTo>
                  <a:cubicBezTo>
                    <a:pt x="413" y="127"/>
                    <a:pt x="206" y="222"/>
                    <a:pt x="0" y="318"/>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6" name="Freeform 79"/>
            <p:cNvSpPr>
              <a:spLocks/>
            </p:cNvSpPr>
            <p:nvPr/>
          </p:nvSpPr>
          <p:spPr bwMode="auto">
            <a:xfrm>
              <a:off x="2037" y="1770"/>
              <a:ext cx="1266" cy="252"/>
            </a:xfrm>
            <a:custGeom>
              <a:avLst/>
              <a:gdLst>
                <a:gd name="T0" fmla="*/ 1266 w 1266"/>
                <a:gd name="T1" fmla="*/ 0 h 252"/>
                <a:gd name="T2" fmla="*/ 555 w 1266"/>
                <a:gd name="T3" fmla="*/ 75 h 252"/>
                <a:gd name="T4" fmla="*/ 0 w 1266"/>
                <a:gd name="T5" fmla="*/ 252 h 252"/>
                <a:gd name="T6" fmla="*/ 0 60000 65536"/>
                <a:gd name="T7" fmla="*/ 0 60000 65536"/>
                <a:gd name="T8" fmla="*/ 0 60000 65536"/>
                <a:gd name="T9" fmla="*/ 0 w 1266"/>
                <a:gd name="T10" fmla="*/ 0 h 252"/>
                <a:gd name="T11" fmla="*/ 1266 w 1266"/>
                <a:gd name="T12" fmla="*/ 252 h 252"/>
              </a:gdLst>
              <a:ahLst/>
              <a:cxnLst>
                <a:cxn ang="T6">
                  <a:pos x="T0" y="T1"/>
                </a:cxn>
                <a:cxn ang="T7">
                  <a:pos x="T2" y="T3"/>
                </a:cxn>
                <a:cxn ang="T8">
                  <a:pos x="T4" y="T5"/>
                </a:cxn>
              </a:cxnLst>
              <a:rect l="T9" t="T10" r="T11" b="T12"/>
              <a:pathLst>
                <a:path w="1266" h="252">
                  <a:moveTo>
                    <a:pt x="1266" y="0"/>
                  </a:moveTo>
                  <a:cubicBezTo>
                    <a:pt x="1016" y="16"/>
                    <a:pt x="766" y="33"/>
                    <a:pt x="555" y="75"/>
                  </a:cubicBezTo>
                  <a:cubicBezTo>
                    <a:pt x="344" y="117"/>
                    <a:pt x="172" y="184"/>
                    <a:pt x="0" y="252"/>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7" name="Freeform 80"/>
            <p:cNvSpPr>
              <a:spLocks/>
            </p:cNvSpPr>
            <p:nvPr/>
          </p:nvSpPr>
          <p:spPr bwMode="auto">
            <a:xfrm>
              <a:off x="1958" y="2400"/>
              <a:ext cx="294" cy="830"/>
            </a:xfrm>
            <a:custGeom>
              <a:avLst/>
              <a:gdLst>
                <a:gd name="T0" fmla="*/ 175 w 294"/>
                <a:gd name="T1" fmla="*/ 830 h 830"/>
                <a:gd name="T2" fmla="*/ 20 w 294"/>
                <a:gd name="T3" fmla="*/ 437 h 830"/>
                <a:gd name="T4" fmla="*/ 294 w 294"/>
                <a:gd name="T5" fmla="*/ 0 h 830"/>
                <a:gd name="T6" fmla="*/ 0 60000 65536"/>
                <a:gd name="T7" fmla="*/ 0 60000 65536"/>
                <a:gd name="T8" fmla="*/ 0 60000 65536"/>
                <a:gd name="T9" fmla="*/ 0 w 294"/>
                <a:gd name="T10" fmla="*/ 0 h 830"/>
                <a:gd name="T11" fmla="*/ 294 w 294"/>
                <a:gd name="T12" fmla="*/ 830 h 830"/>
              </a:gdLst>
              <a:ahLst/>
              <a:cxnLst>
                <a:cxn ang="T6">
                  <a:pos x="T0" y="T1"/>
                </a:cxn>
                <a:cxn ang="T7">
                  <a:pos x="T2" y="T3"/>
                </a:cxn>
                <a:cxn ang="T8">
                  <a:pos x="T4" y="T5"/>
                </a:cxn>
              </a:cxnLst>
              <a:rect l="T9" t="T10" r="T11" b="T12"/>
              <a:pathLst>
                <a:path w="294" h="830">
                  <a:moveTo>
                    <a:pt x="175" y="830"/>
                  </a:moveTo>
                  <a:cubicBezTo>
                    <a:pt x="87" y="702"/>
                    <a:pt x="0" y="575"/>
                    <a:pt x="20" y="437"/>
                  </a:cubicBezTo>
                  <a:cubicBezTo>
                    <a:pt x="40" y="299"/>
                    <a:pt x="248" y="74"/>
                    <a:pt x="294" y="0"/>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114607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t>Distributed arbitration</a:t>
            </a:r>
          </a:p>
        </p:txBody>
      </p:sp>
      <p:sp>
        <p:nvSpPr>
          <p:cNvPr id="8196"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dirty="0">
                <a:solidFill>
                  <a:schemeClr val="accent2"/>
                </a:solidFill>
              </a:rPr>
              <a:t>All devices waiting to use the bus share the responsibility of carrying out the arbitration process.</a:t>
            </a:r>
            <a:r>
              <a:rPr lang="en-US" dirty="0"/>
              <a:t> </a:t>
            </a:r>
          </a:p>
          <a:p>
            <a:pPr marL="640080" lvl="1" indent="-246888" fontAlgn="auto">
              <a:spcAft>
                <a:spcPts val="0"/>
              </a:spcAft>
              <a:buFont typeface="Wingdings 2"/>
              <a:buChar char=""/>
              <a:defRPr/>
            </a:pPr>
            <a:r>
              <a:rPr lang="en-US" sz="1800" dirty="0"/>
              <a:t>Arbitration process does not depend on a central arbiter and hence distributed arbitration has higher reliability.</a:t>
            </a:r>
          </a:p>
          <a:p>
            <a:pPr marL="274320" indent="-274320" fontAlgn="auto">
              <a:spcAft>
                <a:spcPts val="0"/>
              </a:spcAft>
              <a:buClr>
                <a:schemeClr val="accent3"/>
              </a:buClr>
              <a:buFont typeface="Wingdings 2"/>
              <a:buChar char=""/>
              <a:defRPr/>
            </a:pPr>
            <a:r>
              <a:rPr lang="en-US" dirty="0">
                <a:solidFill>
                  <a:schemeClr val="accent2"/>
                </a:solidFill>
              </a:rPr>
              <a:t>Each device is assigned a 4-bit ID number.</a:t>
            </a:r>
            <a:endParaRPr lang="en-US" dirty="0"/>
          </a:p>
          <a:p>
            <a:pPr marL="274320" indent="-274320" fontAlgn="auto">
              <a:spcAft>
                <a:spcPts val="0"/>
              </a:spcAft>
              <a:buClr>
                <a:schemeClr val="accent3"/>
              </a:buClr>
              <a:buFont typeface="Wingdings 2"/>
              <a:buChar char=""/>
              <a:defRPr/>
            </a:pPr>
            <a:r>
              <a:rPr lang="en-US" dirty="0">
                <a:solidFill>
                  <a:schemeClr val="accent2"/>
                </a:solidFill>
              </a:rPr>
              <a:t>All the devices are connected using 5 lines, 4 arbitration lines to transmit the ID, and one line for the Start-Arbitration signal.</a:t>
            </a:r>
          </a:p>
          <a:p>
            <a:pPr marL="274320" indent="-274320" fontAlgn="auto">
              <a:spcAft>
                <a:spcPts val="0"/>
              </a:spcAft>
              <a:buClr>
                <a:schemeClr val="accent3"/>
              </a:buClr>
              <a:buFont typeface="Wingdings 2"/>
              <a:buChar char=""/>
              <a:defRPr/>
            </a:pPr>
            <a:r>
              <a:rPr lang="en-US" dirty="0">
                <a:solidFill>
                  <a:srgbClr val="CC3300"/>
                </a:solidFill>
              </a:rPr>
              <a:t>To request the bus a device:</a:t>
            </a:r>
          </a:p>
          <a:p>
            <a:pPr marL="640080" lvl="1" indent="-246888" fontAlgn="auto">
              <a:spcAft>
                <a:spcPts val="0"/>
              </a:spcAft>
              <a:buFont typeface="Wingdings 2"/>
              <a:buChar char=""/>
              <a:defRPr/>
            </a:pPr>
            <a:r>
              <a:rPr lang="en-US" sz="1800" dirty="0">
                <a:solidFill>
                  <a:srgbClr val="CC3300"/>
                </a:solidFill>
              </a:rPr>
              <a:t>Asserts the Start-Arbitration signal.</a:t>
            </a:r>
          </a:p>
          <a:p>
            <a:pPr marL="640080" lvl="1" indent="-246888" fontAlgn="auto">
              <a:spcAft>
                <a:spcPts val="0"/>
              </a:spcAft>
              <a:buFont typeface="Wingdings 2"/>
              <a:buChar char=""/>
              <a:defRPr/>
            </a:pPr>
            <a:r>
              <a:rPr lang="en-US" sz="1800" dirty="0">
                <a:solidFill>
                  <a:srgbClr val="CC3300"/>
                </a:solidFill>
              </a:rPr>
              <a:t>Places its 4-bit ID number on the arbitration lines.</a:t>
            </a:r>
          </a:p>
          <a:p>
            <a:pPr marL="274320" indent="-274320" fontAlgn="auto">
              <a:spcAft>
                <a:spcPts val="0"/>
              </a:spcAft>
              <a:buClr>
                <a:schemeClr val="accent3"/>
              </a:buClr>
              <a:buFont typeface="Wingdings 2"/>
              <a:buChar char=""/>
              <a:defRPr/>
            </a:pPr>
            <a:r>
              <a:rPr lang="en-US" dirty="0">
                <a:solidFill>
                  <a:srgbClr val="CC3300"/>
                </a:solidFill>
              </a:rPr>
              <a:t>The pattern that appears on the arbitration lines is the logical-OR of all the 4-bit device IDs placed on the arbitration lines.</a:t>
            </a:r>
            <a:endParaRPr lang="en-US" dirty="0"/>
          </a:p>
          <a:p>
            <a:pPr marL="640080" lvl="1" indent="-246888" fontAlgn="auto">
              <a:spcAft>
                <a:spcPts val="0"/>
              </a:spcAft>
              <a:buFont typeface="Wingdings 2"/>
              <a:buChar char=""/>
              <a:defRPr/>
            </a:pPr>
            <a:endParaRPr lang="en-US" dirty="0"/>
          </a:p>
        </p:txBody>
      </p:sp>
    </p:spTree>
    <p:extLst>
      <p:ext uri="{BB962C8B-B14F-4D97-AF65-F5344CB8AC3E}">
        <p14:creationId xmlns:p14="http://schemas.microsoft.com/office/powerpoint/2010/main" val="2250006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228600" y="381000"/>
            <a:ext cx="8229600" cy="1143000"/>
          </a:xfrm>
        </p:spPr>
        <p:txBody>
          <a:bodyPr/>
          <a:lstStyle/>
          <a:p>
            <a:r>
              <a:rPr lang="en-US" dirty="0"/>
              <a:t>	Distributed arbitration</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l="2925"/>
          <a:stretch>
            <a:fillRect/>
          </a:stretch>
        </p:blipFill>
        <p:spPr bwMode="auto">
          <a:xfrm>
            <a:off x="1120775" y="1676400"/>
            <a:ext cx="65754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t>Distributed arbitration(Contd.,)</a:t>
            </a:r>
          </a:p>
        </p:txBody>
      </p:sp>
      <p:sp>
        <p:nvSpPr>
          <p:cNvPr id="83970" name="Content Placeholder 2"/>
          <p:cNvSpPr>
            <a:spLocks noGrp="1"/>
          </p:cNvSpPr>
          <p:nvPr>
            <p:ph idx="1"/>
          </p:nvPr>
        </p:nvSpPr>
        <p:spPr/>
        <p:txBody>
          <a:bodyPr/>
          <a:lstStyle/>
          <a:p>
            <a:r>
              <a:rPr lang="en-US" i="1" u="sng">
                <a:solidFill>
                  <a:schemeClr val="accent2"/>
                </a:solidFill>
              </a:rPr>
              <a:t>Arbitration process:</a:t>
            </a:r>
          </a:p>
          <a:p>
            <a:pPr lvl="1"/>
            <a:r>
              <a:rPr lang="en-US" i="1">
                <a:solidFill>
                  <a:schemeClr val="accent2"/>
                </a:solidFill>
              </a:rPr>
              <a:t>Each device compares the pattern that appears on the arbitration lines to its own ID, starting with MSB. </a:t>
            </a:r>
          </a:p>
          <a:p>
            <a:pPr lvl="1"/>
            <a:r>
              <a:rPr lang="en-US" i="1">
                <a:solidFill>
                  <a:schemeClr val="accent2"/>
                </a:solidFill>
              </a:rPr>
              <a:t>If it detects a difference, it transmits 0s on the arbitration lines for that and all lower bit positions. </a:t>
            </a:r>
          </a:p>
          <a:p>
            <a:pPr lvl="1"/>
            <a:r>
              <a:rPr lang="en-US" i="1">
                <a:solidFill>
                  <a:schemeClr val="accent2"/>
                </a:solidFill>
              </a:rPr>
              <a:t>The pattern that appears on the arbitration lines is the logical-OR of all the 4-bit device IDs placed on the arbitration lines.</a:t>
            </a:r>
          </a:p>
          <a:p>
            <a:pPr lvl="1"/>
            <a:endParaRPr lang="en-US" i="1">
              <a:solidFill>
                <a:schemeClr val="accent2"/>
              </a:solidFill>
            </a:endParaRPr>
          </a:p>
          <a:p>
            <a:endParaRPr lang="en-US"/>
          </a:p>
        </p:txBody>
      </p:sp>
    </p:spTree>
    <p:extLst>
      <p:ext uri="{BB962C8B-B14F-4D97-AF65-F5344CB8AC3E}">
        <p14:creationId xmlns:p14="http://schemas.microsoft.com/office/powerpoint/2010/main" val="200597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04800" y="304800"/>
            <a:ext cx="8305800" cy="990600"/>
          </a:xfrm>
        </p:spPr>
        <p:txBody>
          <a:bodyPr/>
          <a:lstStyle/>
          <a:p>
            <a:pPr fontAlgn="auto">
              <a:spcAft>
                <a:spcPts val="0"/>
              </a:spcAft>
              <a:defRPr/>
            </a:pPr>
            <a:r>
              <a:rPr lang="en-US" dirty="0"/>
              <a:t>	Accessing I/O devices (contd..)</a:t>
            </a:r>
          </a:p>
        </p:txBody>
      </p:sp>
      <p:grpSp>
        <p:nvGrpSpPr>
          <p:cNvPr id="20482" name="Group 57"/>
          <p:cNvGrpSpPr>
            <a:grpSpLocks/>
          </p:cNvGrpSpPr>
          <p:nvPr/>
        </p:nvGrpSpPr>
        <p:grpSpPr bwMode="auto">
          <a:xfrm>
            <a:off x="1258888" y="1300163"/>
            <a:ext cx="6635750" cy="2738437"/>
            <a:chOff x="793" y="910"/>
            <a:chExt cx="4180" cy="1725"/>
          </a:xfrm>
        </p:grpSpPr>
        <p:sp>
          <p:nvSpPr>
            <p:cNvPr id="20484" name="Rectangle 4"/>
            <p:cNvSpPr>
              <a:spLocks noChangeArrowheads="1"/>
            </p:cNvSpPr>
            <p:nvPr/>
          </p:nvSpPr>
          <p:spPr bwMode="auto">
            <a:xfrm>
              <a:off x="1345" y="1523"/>
              <a:ext cx="2750" cy="700"/>
            </a:xfrm>
            <a:prstGeom prst="rect">
              <a:avLst/>
            </a:prstGeom>
            <a:solidFill>
              <a:srgbClr val="FF9F9F"/>
            </a:solidFill>
            <a:ln w="0">
              <a:solidFill>
                <a:srgbClr val="C00000"/>
              </a:solidFill>
              <a:miter lim="800000"/>
              <a:headEnd/>
              <a:tailEnd/>
            </a:ln>
          </p:spPr>
          <p:txBody>
            <a:bodyPr/>
            <a:lstStyle/>
            <a:p>
              <a:endParaRPr lang="en-US" dirty="0">
                <a:latin typeface="Constantia" pitchFamily="18" charset="0"/>
              </a:endParaRPr>
            </a:p>
          </p:txBody>
        </p:sp>
        <p:sp>
          <p:nvSpPr>
            <p:cNvPr id="20485" name="Rectangle 5"/>
            <p:cNvSpPr>
              <a:spLocks noChangeArrowheads="1"/>
            </p:cNvSpPr>
            <p:nvPr/>
          </p:nvSpPr>
          <p:spPr bwMode="auto">
            <a:xfrm>
              <a:off x="1345" y="1523"/>
              <a:ext cx="2750" cy="700"/>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Constantia" pitchFamily="18" charset="0"/>
              </a:endParaRPr>
            </a:p>
          </p:txBody>
        </p:sp>
        <p:sp>
          <p:nvSpPr>
            <p:cNvPr id="20486" name="Freeform 6"/>
            <p:cNvSpPr>
              <a:spLocks/>
            </p:cNvSpPr>
            <p:nvPr/>
          </p:nvSpPr>
          <p:spPr bwMode="auto">
            <a:xfrm>
              <a:off x="3482" y="1609"/>
              <a:ext cx="24" cy="73"/>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487" name="Freeform 7"/>
            <p:cNvSpPr>
              <a:spLocks/>
            </p:cNvSpPr>
            <p:nvPr/>
          </p:nvSpPr>
          <p:spPr bwMode="auto">
            <a:xfrm>
              <a:off x="3482" y="1609"/>
              <a:ext cx="24" cy="73"/>
            </a:xfrm>
            <a:custGeom>
              <a:avLst/>
              <a:gdLst>
                <a:gd name="T0" fmla="*/ 0 w 24"/>
                <a:gd name="T1" fmla="*/ 0 h 73"/>
                <a:gd name="T2" fmla="*/ 12 w 24"/>
                <a:gd name="T3" fmla="*/ 73 h 73"/>
                <a:gd name="T4" fmla="*/ 24 w 24"/>
                <a:gd name="T5" fmla="*/ 0 h 73"/>
                <a:gd name="T6" fmla="*/ 12 w 24"/>
                <a:gd name="T7" fmla="*/ 0 h 73"/>
                <a:gd name="T8" fmla="*/ 0 w 24"/>
                <a:gd name="T9" fmla="*/ 0 h 73"/>
                <a:gd name="T10" fmla="*/ 0 60000 65536"/>
                <a:gd name="T11" fmla="*/ 0 60000 65536"/>
                <a:gd name="T12" fmla="*/ 0 60000 65536"/>
                <a:gd name="T13" fmla="*/ 0 60000 65536"/>
                <a:gd name="T14" fmla="*/ 0 60000 65536"/>
                <a:gd name="T15" fmla="*/ 0 w 24"/>
                <a:gd name="T16" fmla="*/ 0 h 73"/>
                <a:gd name="T17" fmla="*/ 24 w 24"/>
                <a:gd name="T18" fmla="*/ 73 h 73"/>
              </a:gdLst>
              <a:ahLst/>
              <a:cxnLst>
                <a:cxn ang="T10">
                  <a:pos x="T0" y="T1"/>
                </a:cxn>
                <a:cxn ang="T11">
                  <a:pos x="T2" y="T3"/>
                </a:cxn>
                <a:cxn ang="T12">
                  <a:pos x="T4" y="T5"/>
                </a:cxn>
                <a:cxn ang="T13">
                  <a:pos x="T6" y="T7"/>
                </a:cxn>
                <a:cxn ang="T14">
                  <a:pos x="T8" y="T9"/>
                </a:cxn>
              </a:cxnLst>
              <a:rect l="T15" t="T16" r="T17" b="T18"/>
              <a:pathLst>
                <a:path w="24" h="73">
                  <a:moveTo>
                    <a:pt x="0" y="0"/>
                  </a:moveTo>
                  <a:lnTo>
                    <a:pt x="12" y="73"/>
                  </a:lnTo>
                  <a:lnTo>
                    <a:pt x="24"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dirty="0"/>
            </a:p>
          </p:txBody>
        </p:sp>
        <p:sp>
          <p:nvSpPr>
            <p:cNvPr id="20488" name="Freeform 8"/>
            <p:cNvSpPr>
              <a:spLocks/>
            </p:cNvSpPr>
            <p:nvPr/>
          </p:nvSpPr>
          <p:spPr bwMode="auto">
            <a:xfrm>
              <a:off x="3482" y="1159"/>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489" name="Freeform 9"/>
            <p:cNvSpPr>
              <a:spLocks/>
            </p:cNvSpPr>
            <p:nvPr/>
          </p:nvSpPr>
          <p:spPr bwMode="auto">
            <a:xfrm>
              <a:off x="3482" y="1159"/>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dirty="0"/>
            </a:p>
          </p:txBody>
        </p:sp>
        <p:sp>
          <p:nvSpPr>
            <p:cNvPr id="20490" name="Line 10"/>
            <p:cNvSpPr>
              <a:spLocks noChangeShapeType="1"/>
            </p:cNvSpPr>
            <p:nvPr/>
          </p:nvSpPr>
          <p:spPr bwMode="auto">
            <a:xfrm>
              <a:off x="3494" y="1240"/>
              <a:ext cx="1" cy="3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491" name="Freeform 14"/>
            <p:cNvSpPr>
              <a:spLocks/>
            </p:cNvSpPr>
            <p:nvPr/>
          </p:nvSpPr>
          <p:spPr bwMode="auto">
            <a:xfrm>
              <a:off x="1800"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492" name="Freeform 15"/>
            <p:cNvSpPr>
              <a:spLocks/>
            </p:cNvSpPr>
            <p:nvPr/>
          </p:nvSpPr>
          <p:spPr bwMode="auto">
            <a:xfrm>
              <a:off x="1800"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dirty="0"/>
            </a:p>
          </p:txBody>
        </p:sp>
        <p:sp>
          <p:nvSpPr>
            <p:cNvPr id="20493" name="Line 16"/>
            <p:cNvSpPr>
              <a:spLocks noChangeShapeType="1"/>
            </p:cNvSpPr>
            <p:nvPr/>
          </p:nvSpPr>
          <p:spPr bwMode="auto">
            <a:xfrm flipV="1">
              <a:off x="1812" y="1010"/>
              <a:ext cx="1" cy="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494" name="Freeform 17"/>
            <p:cNvSpPr>
              <a:spLocks/>
            </p:cNvSpPr>
            <p:nvPr/>
          </p:nvSpPr>
          <p:spPr bwMode="auto">
            <a:xfrm>
              <a:off x="2573" y="1609"/>
              <a:ext cx="37" cy="73"/>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495" name="Freeform 18"/>
            <p:cNvSpPr>
              <a:spLocks/>
            </p:cNvSpPr>
            <p:nvPr/>
          </p:nvSpPr>
          <p:spPr bwMode="auto">
            <a:xfrm>
              <a:off x="2573" y="1609"/>
              <a:ext cx="37" cy="73"/>
            </a:xfrm>
            <a:custGeom>
              <a:avLst/>
              <a:gdLst>
                <a:gd name="T0" fmla="*/ 0 w 37"/>
                <a:gd name="T1" fmla="*/ 0 h 73"/>
                <a:gd name="T2" fmla="*/ 12 w 37"/>
                <a:gd name="T3" fmla="*/ 73 h 73"/>
                <a:gd name="T4" fmla="*/ 37 w 37"/>
                <a:gd name="T5" fmla="*/ 0 h 73"/>
                <a:gd name="T6" fmla="*/ 12 w 37"/>
                <a:gd name="T7" fmla="*/ 0 h 73"/>
                <a:gd name="T8" fmla="*/ 0 w 37"/>
                <a:gd name="T9" fmla="*/ 0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0" y="0"/>
                  </a:moveTo>
                  <a:lnTo>
                    <a:pt x="12" y="73"/>
                  </a:lnTo>
                  <a:lnTo>
                    <a:pt x="37"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dirty="0"/>
            </a:p>
          </p:txBody>
        </p:sp>
        <p:sp>
          <p:nvSpPr>
            <p:cNvPr id="20496" name="Freeform 19"/>
            <p:cNvSpPr>
              <a:spLocks/>
            </p:cNvSpPr>
            <p:nvPr/>
          </p:nvSpPr>
          <p:spPr bwMode="auto">
            <a:xfrm>
              <a:off x="2573" y="1298"/>
              <a:ext cx="37" cy="73"/>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497" name="Freeform 20"/>
            <p:cNvSpPr>
              <a:spLocks/>
            </p:cNvSpPr>
            <p:nvPr/>
          </p:nvSpPr>
          <p:spPr bwMode="auto">
            <a:xfrm>
              <a:off x="2573" y="1298"/>
              <a:ext cx="37" cy="73"/>
            </a:xfrm>
            <a:custGeom>
              <a:avLst/>
              <a:gdLst>
                <a:gd name="T0" fmla="*/ 37 w 37"/>
                <a:gd name="T1" fmla="*/ 73 h 73"/>
                <a:gd name="T2" fmla="*/ 12 w 37"/>
                <a:gd name="T3" fmla="*/ 0 h 73"/>
                <a:gd name="T4" fmla="*/ 0 w 37"/>
                <a:gd name="T5" fmla="*/ 73 h 73"/>
                <a:gd name="T6" fmla="*/ 12 w 37"/>
                <a:gd name="T7" fmla="*/ 73 h 73"/>
                <a:gd name="T8" fmla="*/ 37 w 37"/>
                <a:gd name="T9" fmla="*/ 73 h 73"/>
                <a:gd name="T10" fmla="*/ 0 60000 65536"/>
                <a:gd name="T11" fmla="*/ 0 60000 65536"/>
                <a:gd name="T12" fmla="*/ 0 60000 65536"/>
                <a:gd name="T13" fmla="*/ 0 60000 65536"/>
                <a:gd name="T14" fmla="*/ 0 60000 65536"/>
                <a:gd name="T15" fmla="*/ 0 w 37"/>
                <a:gd name="T16" fmla="*/ 0 h 73"/>
                <a:gd name="T17" fmla="*/ 37 w 37"/>
                <a:gd name="T18" fmla="*/ 73 h 73"/>
              </a:gdLst>
              <a:ahLst/>
              <a:cxnLst>
                <a:cxn ang="T10">
                  <a:pos x="T0" y="T1"/>
                </a:cxn>
                <a:cxn ang="T11">
                  <a:pos x="T2" y="T3"/>
                </a:cxn>
                <a:cxn ang="T12">
                  <a:pos x="T4" y="T5"/>
                </a:cxn>
                <a:cxn ang="T13">
                  <a:pos x="T6" y="T7"/>
                </a:cxn>
                <a:cxn ang="T14">
                  <a:pos x="T8" y="T9"/>
                </a:cxn>
              </a:cxnLst>
              <a:rect l="T15" t="T16" r="T17" b="T18"/>
              <a:pathLst>
                <a:path w="37" h="73">
                  <a:moveTo>
                    <a:pt x="37" y="73"/>
                  </a:moveTo>
                  <a:lnTo>
                    <a:pt x="12" y="0"/>
                  </a:lnTo>
                  <a:lnTo>
                    <a:pt x="0" y="73"/>
                  </a:lnTo>
                  <a:lnTo>
                    <a:pt x="12" y="73"/>
                  </a:lnTo>
                  <a:lnTo>
                    <a:pt x="37" y="73"/>
                  </a:lnTo>
                  <a:close/>
                </a:path>
              </a:pathLst>
            </a:custGeom>
            <a:solidFill>
              <a:srgbClr val="000000"/>
            </a:solidFill>
            <a:ln w="0">
              <a:solidFill>
                <a:srgbClr val="000000"/>
              </a:solidFill>
              <a:prstDash val="solid"/>
              <a:round/>
              <a:headEnd/>
              <a:tailEnd/>
            </a:ln>
          </p:spPr>
          <p:txBody>
            <a:bodyPr/>
            <a:lstStyle/>
            <a:p>
              <a:endParaRPr lang="en-US" dirty="0"/>
            </a:p>
          </p:txBody>
        </p:sp>
        <p:sp>
          <p:nvSpPr>
            <p:cNvPr id="20498" name="Line 21"/>
            <p:cNvSpPr>
              <a:spLocks noChangeShapeType="1"/>
            </p:cNvSpPr>
            <p:nvPr/>
          </p:nvSpPr>
          <p:spPr bwMode="auto">
            <a:xfrm>
              <a:off x="2585" y="1371"/>
              <a:ext cx="1" cy="2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499" name="Rectangle 22"/>
            <p:cNvSpPr>
              <a:spLocks noChangeArrowheads="1"/>
            </p:cNvSpPr>
            <p:nvPr/>
          </p:nvSpPr>
          <p:spPr bwMode="auto">
            <a:xfrm>
              <a:off x="4353" y="1731"/>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dirty="0">
                  <a:solidFill>
                    <a:srgbClr val="000000"/>
                  </a:solidFill>
                  <a:latin typeface="Nimbus Roman No9 L"/>
                </a:rPr>
                <a:t>I/O</a:t>
              </a:r>
              <a:endParaRPr lang="en-US" sz="2400" dirty="0">
                <a:latin typeface="Constantia" pitchFamily="18" charset="0"/>
              </a:endParaRPr>
            </a:p>
          </p:txBody>
        </p:sp>
        <p:sp>
          <p:nvSpPr>
            <p:cNvPr id="20500" name="Rectangle 27"/>
            <p:cNvSpPr>
              <a:spLocks noChangeArrowheads="1"/>
            </p:cNvSpPr>
            <p:nvPr/>
          </p:nvSpPr>
          <p:spPr bwMode="auto">
            <a:xfrm>
              <a:off x="4353" y="1854"/>
              <a:ext cx="1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dirty="0" err="1">
                  <a:solidFill>
                    <a:srgbClr val="000000"/>
                  </a:solidFill>
                  <a:latin typeface="Nimbus Roman No9 L"/>
                </a:rPr>
                <a:t>int</a:t>
              </a:r>
              <a:endParaRPr lang="en-US" sz="2400">
                <a:latin typeface="Constantia" pitchFamily="18" charset="0"/>
              </a:endParaRPr>
            </a:p>
          </p:txBody>
        </p:sp>
        <p:sp>
          <p:nvSpPr>
            <p:cNvPr id="20501" name="Rectangle 28"/>
            <p:cNvSpPr>
              <a:spLocks noChangeArrowheads="1"/>
            </p:cNvSpPr>
            <p:nvPr/>
          </p:nvSpPr>
          <p:spPr bwMode="auto">
            <a:xfrm>
              <a:off x="4464" y="1854"/>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erface</a:t>
              </a:r>
              <a:endParaRPr lang="en-US" sz="2400">
                <a:latin typeface="Constantia" pitchFamily="18" charset="0"/>
              </a:endParaRPr>
            </a:p>
          </p:txBody>
        </p:sp>
        <p:sp>
          <p:nvSpPr>
            <p:cNvPr id="20502" name="Freeform 29"/>
            <p:cNvSpPr>
              <a:spLocks/>
            </p:cNvSpPr>
            <p:nvPr/>
          </p:nvSpPr>
          <p:spPr bwMode="auto">
            <a:xfrm>
              <a:off x="4194" y="1510"/>
              <a:ext cx="73" cy="356"/>
            </a:xfrm>
            <a:custGeom>
              <a:avLst/>
              <a:gdLst>
                <a:gd name="T0" fmla="*/ 0 w 6"/>
                <a:gd name="T1" fmla="*/ 0 h 29"/>
                <a:gd name="T2" fmla="*/ 1 w 6"/>
                <a:gd name="T3" fmla="*/ 1 h 29"/>
                <a:gd name="T4" fmla="*/ 2 w 6"/>
                <a:gd name="T5" fmla="*/ 1 h 29"/>
                <a:gd name="T6" fmla="*/ 2 w 6"/>
                <a:gd name="T7" fmla="*/ 2 h 29"/>
                <a:gd name="T8" fmla="*/ 2 w 6"/>
                <a:gd name="T9" fmla="*/ 3 h 29"/>
                <a:gd name="T10" fmla="*/ 2 w 6"/>
                <a:gd name="T11" fmla="*/ 3 h 29"/>
                <a:gd name="T12" fmla="*/ 2 w 6"/>
                <a:gd name="T13" fmla="*/ 11 h 29"/>
                <a:gd name="T14" fmla="*/ 2 w 6"/>
                <a:gd name="T15" fmla="*/ 15 h 29"/>
                <a:gd name="T16" fmla="*/ 2 w 6"/>
                <a:gd name="T17" fmla="*/ 18 h 29"/>
                <a:gd name="T18" fmla="*/ 2 w 6"/>
                <a:gd name="T19" fmla="*/ 26 h 29"/>
                <a:gd name="T20" fmla="*/ 2 w 6"/>
                <a:gd name="T21" fmla="*/ 27 h 29"/>
                <a:gd name="T22" fmla="*/ 2 w 6"/>
                <a:gd name="T23" fmla="*/ 27 h 29"/>
                <a:gd name="T24" fmla="*/ 2 w 6"/>
                <a:gd name="T25" fmla="*/ 28 h 29"/>
                <a:gd name="T26" fmla="*/ 3 w 6"/>
                <a:gd name="T27" fmla="*/ 28 h 29"/>
                <a:gd name="T28" fmla="*/ 6 w 6"/>
                <a:gd name="T29" fmla="*/ 29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9"/>
                <a:gd name="T47" fmla="*/ 6 w 6"/>
                <a:gd name="T48" fmla="*/ 29 h 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9">
                  <a:moveTo>
                    <a:pt x="0" y="0"/>
                  </a:moveTo>
                  <a:lnTo>
                    <a:pt x="1" y="1"/>
                  </a:lnTo>
                  <a:lnTo>
                    <a:pt x="2" y="1"/>
                  </a:lnTo>
                  <a:lnTo>
                    <a:pt x="2" y="2"/>
                  </a:lnTo>
                  <a:lnTo>
                    <a:pt x="2" y="3"/>
                  </a:lnTo>
                  <a:lnTo>
                    <a:pt x="2" y="11"/>
                  </a:lnTo>
                  <a:lnTo>
                    <a:pt x="2" y="15"/>
                  </a:lnTo>
                  <a:lnTo>
                    <a:pt x="2" y="18"/>
                  </a:lnTo>
                  <a:lnTo>
                    <a:pt x="2" y="26"/>
                  </a:lnTo>
                  <a:lnTo>
                    <a:pt x="2" y="27"/>
                  </a:lnTo>
                  <a:lnTo>
                    <a:pt x="2" y="28"/>
                  </a:lnTo>
                  <a:lnTo>
                    <a:pt x="3" y="28"/>
                  </a:lnTo>
                  <a:lnTo>
                    <a:pt x="6" y="2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30"/>
            <p:cNvSpPr>
              <a:spLocks/>
            </p:cNvSpPr>
            <p:nvPr/>
          </p:nvSpPr>
          <p:spPr bwMode="auto">
            <a:xfrm>
              <a:off x="4194" y="1866"/>
              <a:ext cx="73" cy="369"/>
            </a:xfrm>
            <a:custGeom>
              <a:avLst/>
              <a:gdLst>
                <a:gd name="T0" fmla="*/ 0 w 6"/>
                <a:gd name="T1" fmla="*/ 30 h 30"/>
                <a:gd name="T2" fmla="*/ 1 w 6"/>
                <a:gd name="T3" fmla="*/ 29 h 30"/>
                <a:gd name="T4" fmla="*/ 2 w 6"/>
                <a:gd name="T5" fmla="*/ 29 h 30"/>
                <a:gd name="T6" fmla="*/ 2 w 6"/>
                <a:gd name="T7" fmla="*/ 28 h 30"/>
                <a:gd name="T8" fmla="*/ 2 w 6"/>
                <a:gd name="T9" fmla="*/ 27 h 30"/>
                <a:gd name="T10" fmla="*/ 2 w 6"/>
                <a:gd name="T11" fmla="*/ 27 h 30"/>
                <a:gd name="T12" fmla="*/ 2 w 6"/>
                <a:gd name="T13" fmla="*/ 19 h 30"/>
                <a:gd name="T14" fmla="*/ 2 w 6"/>
                <a:gd name="T15" fmla="*/ 15 h 30"/>
                <a:gd name="T16" fmla="*/ 2 w 6"/>
                <a:gd name="T17" fmla="*/ 12 h 30"/>
                <a:gd name="T18" fmla="*/ 2 w 6"/>
                <a:gd name="T19" fmla="*/ 4 h 30"/>
                <a:gd name="T20" fmla="*/ 2 w 6"/>
                <a:gd name="T21" fmla="*/ 3 h 30"/>
                <a:gd name="T22" fmla="*/ 2 w 6"/>
                <a:gd name="T23" fmla="*/ 3 h 30"/>
                <a:gd name="T24" fmla="*/ 2 w 6"/>
                <a:gd name="T25" fmla="*/ 2 h 30"/>
                <a:gd name="T26" fmla="*/ 3 w 6"/>
                <a:gd name="T27" fmla="*/ 2 h 30"/>
                <a:gd name="T28" fmla="*/ 6 w 6"/>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30"/>
                <a:gd name="T47" fmla="*/ 6 w 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30">
                  <a:moveTo>
                    <a:pt x="0" y="30"/>
                  </a:moveTo>
                  <a:lnTo>
                    <a:pt x="1" y="29"/>
                  </a:lnTo>
                  <a:lnTo>
                    <a:pt x="2" y="29"/>
                  </a:lnTo>
                  <a:lnTo>
                    <a:pt x="2" y="28"/>
                  </a:lnTo>
                  <a:lnTo>
                    <a:pt x="2" y="27"/>
                  </a:lnTo>
                  <a:lnTo>
                    <a:pt x="2" y="19"/>
                  </a:lnTo>
                  <a:lnTo>
                    <a:pt x="2" y="15"/>
                  </a:lnTo>
                  <a:lnTo>
                    <a:pt x="2" y="12"/>
                  </a:lnTo>
                  <a:lnTo>
                    <a:pt x="2" y="4"/>
                  </a:lnTo>
                  <a:lnTo>
                    <a:pt x="2" y="3"/>
                  </a:lnTo>
                  <a:lnTo>
                    <a:pt x="2" y="2"/>
                  </a:lnTo>
                  <a:lnTo>
                    <a:pt x="3" y="2"/>
                  </a:lnTo>
                  <a:lnTo>
                    <a:pt x="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Freeform 31"/>
            <p:cNvSpPr>
              <a:spLocks/>
            </p:cNvSpPr>
            <p:nvPr/>
          </p:nvSpPr>
          <p:spPr bwMode="auto">
            <a:xfrm>
              <a:off x="2573" y="2063"/>
              <a:ext cx="37" cy="74"/>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5" name="Freeform 32"/>
            <p:cNvSpPr>
              <a:spLocks/>
            </p:cNvSpPr>
            <p:nvPr/>
          </p:nvSpPr>
          <p:spPr bwMode="auto">
            <a:xfrm>
              <a:off x="2573" y="2063"/>
              <a:ext cx="37" cy="74"/>
            </a:xfrm>
            <a:custGeom>
              <a:avLst/>
              <a:gdLst>
                <a:gd name="T0" fmla="*/ 37 w 37"/>
                <a:gd name="T1" fmla="*/ 74 h 74"/>
                <a:gd name="T2" fmla="*/ 12 w 37"/>
                <a:gd name="T3" fmla="*/ 0 h 74"/>
                <a:gd name="T4" fmla="*/ 0 w 37"/>
                <a:gd name="T5" fmla="*/ 74 h 74"/>
                <a:gd name="T6" fmla="*/ 12 w 37"/>
                <a:gd name="T7" fmla="*/ 74 h 74"/>
                <a:gd name="T8" fmla="*/ 37 w 37"/>
                <a:gd name="T9" fmla="*/ 74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37" y="74"/>
                  </a:moveTo>
                  <a:lnTo>
                    <a:pt x="12" y="0"/>
                  </a:lnTo>
                  <a:lnTo>
                    <a:pt x="0" y="74"/>
                  </a:lnTo>
                  <a:lnTo>
                    <a:pt x="12" y="74"/>
                  </a:lnTo>
                  <a:lnTo>
                    <a:pt x="37" y="74"/>
                  </a:lnTo>
                  <a:close/>
                </a:path>
              </a:pathLst>
            </a:custGeom>
            <a:solidFill>
              <a:srgbClr val="000000"/>
            </a:solidFill>
            <a:ln w="0">
              <a:solidFill>
                <a:srgbClr val="000000"/>
              </a:solidFill>
              <a:prstDash val="solid"/>
              <a:round/>
              <a:headEnd/>
              <a:tailEnd/>
            </a:ln>
          </p:spPr>
          <p:txBody>
            <a:bodyPr/>
            <a:lstStyle/>
            <a:p>
              <a:endParaRPr lang="en-US"/>
            </a:p>
          </p:txBody>
        </p:sp>
        <p:sp>
          <p:nvSpPr>
            <p:cNvPr id="20506" name="Line 33"/>
            <p:cNvSpPr>
              <a:spLocks noChangeShapeType="1"/>
            </p:cNvSpPr>
            <p:nvPr/>
          </p:nvSpPr>
          <p:spPr bwMode="auto">
            <a:xfrm flipV="1">
              <a:off x="2585" y="2149"/>
              <a:ext cx="1" cy="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Freeform 34"/>
            <p:cNvSpPr>
              <a:spLocks/>
            </p:cNvSpPr>
            <p:nvPr/>
          </p:nvSpPr>
          <p:spPr bwMode="auto">
            <a:xfrm>
              <a:off x="3482" y="2063"/>
              <a:ext cx="24" cy="74"/>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8" name="Freeform 35"/>
            <p:cNvSpPr>
              <a:spLocks/>
            </p:cNvSpPr>
            <p:nvPr/>
          </p:nvSpPr>
          <p:spPr bwMode="auto">
            <a:xfrm>
              <a:off x="3482" y="2063"/>
              <a:ext cx="24" cy="74"/>
            </a:xfrm>
            <a:custGeom>
              <a:avLst/>
              <a:gdLst>
                <a:gd name="T0" fmla="*/ 24 w 24"/>
                <a:gd name="T1" fmla="*/ 74 h 74"/>
                <a:gd name="T2" fmla="*/ 12 w 24"/>
                <a:gd name="T3" fmla="*/ 0 h 74"/>
                <a:gd name="T4" fmla="*/ 0 w 24"/>
                <a:gd name="T5" fmla="*/ 74 h 74"/>
                <a:gd name="T6" fmla="*/ 12 w 24"/>
                <a:gd name="T7" fmla="*/ 74 h 74"/>
                <a:gd name="T8" fmla="*/ 24 w 24"/>
                <a:gd name="T9" fmla="*/ 74 h 74"/>
                <a:gd name="T10" fmla="*/ 0 60000 65536"/>
                <a:gd name="T11" fmla="*/ 0 60000 65536"/>
                <a:gd name="T12" fmla="*/ 0 60000 65536"/>
                <a:gd name="T13" fmla="*/ 0 60000 65536"/>
                <a:gd name="T14" fmla="*/ 0 60000 65536"/>
                <a:gd name="T15" fmla="*/ 0 w 24"/>
                <a:gd name="T16" fmla="*/ 0 h 74"/>
                <a:gd name="T17" fmla="*/ 24 w 24"/>
                <a:gd name="T18" fmla="*/ 74 h 74"/>
              </a:gdLst>
              <a:ahLst/>
              <a:cxnLst>
                <a:cxn ang="T10">
                  <a:pos x="T0" y="T1"/>
                </a:cxn>
                <a:cxn ang="T11">
                  <a:pos x="T2" y="T3"/>
                </a:cxn>
                <a:cxn ang="T12">
                  <a:pos x="T4" y="T5"/>
                </a:cxn>
                <a:cxn ang="T13">
                  <a:pos x="T6" y="T7"/>
                </a:cxn>
                <a:cxn ang="T14">
                  <a:pos x="T8" y="T9"/>
                </a:cxn>
              </a:cxnLst>
              <a:rect l="T15" t="T16" r="T17" b="T18"/>
              <a:pathLst>
                <a:path w="24" h="74">
                  <a:moveTo>
                    <a:pt x="24" y="74"/>
                  </a:moveTo>
                  <a:lnTo>
                    <a:pt x="12" y="0"/>
                  </a:lnTo>
                  <a:lnTo>
                    <a:pt x="0" y="74"/>
                  </a:lnTo>
                  <a:lnTo>
                    <a:pt x="12" y="74"/>
                  </a:lnTo>
                  <a:lnTo>
                    <a:pt x="24" y="74"/>
                  </a:lnTo>
                  <a:close/>
                </a:path>
              </a:pathLst>
            </a:custGeom>
            <a:solidFill>
              <a:srgbClr val="000000"/>
            </a:solidFill>
            <a:ln w="0">
              <a:solidFill>
                <a:srgbClr val="000000"/>
              </a:solidFill>
              <a:prstDash val="solid"/>
              <a:round/>
              <a:headEnd/>
              <a:tailEnd/>
            </a:ln>
          </p:spPr>
          <p:txBody>
            <a:bodyPr/>
            <a:lstStyle/>
            <a:p>
              <a:endParaRPr lang="en-US"/>
            </a:p>
          </p:txBody>
        </p:sp>
        <p:sp>
          <p:nvSpPr>
            <p:cNvPr id="20509" name="Line 36"/>
            <p:cNvSpPr>
              <a:spLocks noChangeShapeType="1"/>
            </p:cNvSpPr>
            <p:nvPr/>
          </p:nvSpPr>
          <p:spPr bwMode="auto">
            <a:xfrm flipV="1">
              <a:off x="3494" y="2149"/>
              <a:ext cx="1" cy="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Rectangle 37"/>
            <p:cNvSpPr>
              <a:spLocks noChangeArrowheads="1"/>
            </p:cNvSpPr>
            <p:nvPr/>
          </p:nvSpPr>
          <p:spPr bwMode="auto">
            <a:xfrm>
              <a:off x="2254" y="1695"/>
              <a:ext cx="675"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1" name="Rectangle 38"/>
            <p:cNvSpPr>
              <a:spLocks noChangeArrowheads="1"/>
            </p:cNvSpPr>
            <p:nvPr/>
          </p:nvSpPr>
          <p:spPr bwMode="auto">
            <a:xfrm>
              <a:off x="2254" y="1695"/>
              <a:ext cx="675" cy="35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20512" name="Rectangle 39"/>
            <p:cNvSpPr>
              <a:spLocks noChangeArrowheads="1"/>
            </p:cNvSpPr>
            <p:nvPr/>
          </p:nvSpPr>
          <p:spPr bwMode="auto">
            <a:xfrm>
              <a:off x="1505" y="1695"/>
              <a:ext cx="62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3" name="Rectangle 40"/>
            <p:cNvSpPr>
              <a:spLocks noChangeArrowheads="1"/>
            </p:cNvSpPr>
            <p:nvPr/>
          </p:nvSpPr>
          <p:spPr bwMode="auto">
            <a:xfrm>
              <a:off x="1505" y="1695"/>
              <a:ext cx="626" cy="35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20514" name="Rectangle 41"/>
            <p:cNvSpPr>
              <a:spLocks noChangeArrowheads="1"/>
            </p:cNvSpPr>
            <p:nvPr/>
          </p:nvSpPr>
          <p:spPr bwMode="auto">
            <a:xfrm>
              <a:off x="3052" y="1695"/>
              <a:ext cx="896" cy="356"/>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15" name="Rectangle 42"/>
            <p:cNvSpPr>
              <a:spLocks noChangeArrowheads="1"/>
            </p:cNvSpPr>
            <p:nvPr/>
          </p:nvSpPr>
          <p:spPr bwMode="auto">
            <a:xfrm>
              <a:off x="3052" y="1695"/>
              <a:ext cx="896" cy="35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20516" name="Rectangle 43"/>
            <p:cNvSpPr>
              <a:spLocks noChangeArrowheads="1"/>
            </p:cNvSpPr>
            <p:nvPr/>
          </p:nvSpPr>
          <p:spPr bwMode="auto">
            <a:xfrm>
              <a:off x="1640" y="1854"/>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decoder</a:t>
              </a:r>
              <a:endParaRPr lang="en-US" sz="2400">
                <a:latin typeface="Constantia" pitchFamily="18" charset="0"/>
              </a:endParaRPr>
            </a:p>
          </p:txBody>
        </p:sp>
        <p:sp>
          <p:nvSpPr>
            <p:cNvPr id="20517" name="Rectangle 44"/>
            <p:cNvSpPr>
              <a:spLocks noChangeArrowheads="1"/>
            </p:cNvSpPr>
            <p:nvPr/>
          </p:nvSpPr>
          <p:spPr bwMode="auto">
            <a:xfrm>
              <a:off x="1640" y="1731"/>
              <a:ext cx="3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Address</a:t>
              </a:r>
              <a:endParaRPr lang="en-US" sz="2400">
                <a:latin typeface="Constantia" pitchFamily="18" charset="0"/>
              </a:endParaRPr>
            </a:p>
          </p:txBody>
        </p:sp>
        <p:sp>
          <p:nvSpPr>
            <p:cNvPr id="20518" name="Rectangle 45"/>
            <p:cNvSpPr>
              <a:spLocks noChangeArrowheads="1"/>
            </p:cNvSpPr>
            <p:nvPr/>
          </p:nvSpPr>
          <p:spPr bwMode="auto">
            <a:xfrm>
              <a:off x="3297" y="1731"/>
              <a:ext cx="4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Data and</a:t>
              </a:r>
              <a:endParaRPr lang="en-US" sz="2400">
                <a:latin typeface="Constantia" pitchFamily="18" charset="0"/>
              </a:endParaRPr>
            </a:p>
          </p:txBody>
        </p:sp>
        <p:sp>
          <p:nvSpPr>
            <p:cNvPr id="20519" name="Rectangle 46"/>
            <p:cNvSpPr>
              <a:spLocks noChangeArrowheads="1"/>
            </p:cNvSpPr>
            <p:nvPr/>
          </p:nvSpPr>
          <p:spPr bwMode="auto">
            <a:xfrm>
              <a:off x="3175" y="1854"/>
              <a:ext cx="6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status registers</a:t>
              </a:r>
              <a:endParaRPr lang="en-US" sz="2400">
                <a:latin typeface="Constantia" pitchFamily="18" charset="0"/>
              </a:endParaRPr>
            </a:p>
          </p:txBody>
        </p:sp>
        <p:sp>
          <p:nvSpPr>
            <p:cNvPr id="20520" name="Rectangle 47"/>
            <p:cNvSpPr>
              <a:spLocks noChangeArrowheads="1"/>
            </p:cNvSpPr>
            <p:nvPr/>
          </p:nvSpPr>
          <p:spPr bwMode="auto">
            <a:xfrm>
              <a:off x="2426" y="1731"/>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Control</a:t>
              </a:r>
              <a:endParaRPr lang="en-US" sz="2400">
                <a:latin typeface="Constantia" pitchFamily="18" charset="0"/>
              </a:endParaRPr>
            </a:p>
          </p:txBody>
        </p:sp>
        <p:sp>
          <p:nvSpPr>
            <p:cNvPr id="20521" name="Rectangle 48"/>
            <p:cNvSpPr>
              <a:spLocks noChangeArrowheads="1"/>
            </p:cNvSpPr>
            <p:nvPr/>
          </p:nvSpPr>
          <p:spPr bwMode="auto">
            <a:xfrm>
              <a:off x="2426" y="1854"/>
              <a:ext cx="3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circuits</a:t>
              </a:r>
              <a:endParaRPr lang="en-US" sz="2400">
                <a:latin typeface="Constantia" pitchFamily="18" charset="0"/>
              </a:endParaRPr>
            </a:p>
          </p:txBody>
        </p:sp>
        <p:grpSp>
          <p:nvGrpSpPr>
            <p:cNvPr id="20522" name="Group 54"/>
            <p:cNvGrpSpPr>
              <a:grpSpLocks/>
            </p:cNvGrpSpPr>
            <p:nvPr/>
          </p:nvGrpSpPr>
          <p:grpSpPr bwMode="auto">
            <a:xfrm>
              <a:off x="2082" y="2353"/>
              <a:ext cx="1927" cy="282"/>
              <a:chOff x="2082" y="2591"/>
              <a:chExt cx="1927" cy="282"/>
            </a:xfrm>
          </p:grpSpPr>
          <p:sp>
            <p:nvSpPr>
              <p:cNvPr id="20533" name="Rectangle 49"/>
              <p:cNvSpPr>
                <a:spLocks noChangeArrowheads="1"/>
              </p:cNvSpPr>
              <p:nvPr/>
            </p:nvSpPr>
            <p:spPr bwMode="auto">
              <a:xfrm>
                <a:off x="2082" y="2591"/>
                <a:ext cx="1927" cy="282"/>
              </a:xfrm>
              <a:prstGeom prst="rect">
                <a:avLst/>
              </a:prstGeom>
              <a:solidFill>
                <a:srgbClr val="FFFFFF"/>
              </a:solidFill>
              <a:ln w="0">
                <a:solidFill>
                  <a:srgbClr val="FFFFFF"/>
                </a:solidFill>
                <a:miter lim="800000"/>
                <a:headEnd/>
                <a:tailEnd/>
              </a:ln>
            </p:spPr>
            <p:txBody>
              <a:bodyPr/>
              <a:lstStyle/>
              <a:p>
                <a:endParaRPr lang="en-US">
                  <a:latin typeface="Constantia" pitchFamily="18" charset="0"/>
                </a:endParaRPr>
              </a:p>
            </p:txBody>
          </p:sp>
          <p:sp>
            <p:nvSpPr>
              <p:cNvPr id="20534" name="Rectangle 50"/>
              <p:cNvSpPr>
                <a:spLocks noChangeArrowheads="1"/>
              </p:cNvSpPr>
              <p:nvPr/>
            </p:nvSpPr>
            <p:spPr bwMode="auto">
              <a:xfrm>
                <a:off x="2082" y="2591"/>
                <a:ext cx="1927" cy="282"/>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Constantia" pitchFamily="18" charset="0"/>
                </a:endParaRPr>
              </a:p>
            </p:txBody>
          </p:sp>
          <p:sp>
            <p:nvSpPr>
              <p:cNvPr id="20535" name="Rectangle 51"/>
              <p:cNvSpPr>
                <a:spLocks noChangeArrowheads="1"/>
              </p:cNvSpPr>
              <p:nvPr/>
            </p:nvSpPr>
            <p:spPr bwMode="auto">
              <a:xfrm>
                <a:off x="2770" y="2652"/>
                <a:ext cx="5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Input device</a:t>
                </a:r>
                <a:endParaRPr lang="en-US" sz="2400">
                  <a:latin typeface="Constantia" pitchFamily="18" charset="0"/>
                </a:endParaRPr>
              </a:p>
            </p:txBody>
          </p:sp>
        </p:grpSp>
        <p:grpSp>
          <p:nvGrpSpPr>
            <p:cNvPr id="20523" name="Group 56"/>
            <p:cNvGrpSpPr>
              <a:grpSpLocks/>
            </p:cNvGrpSpPr>
            <p:nvPr/>
          </p:nvGrpSpPr>
          <p:grpSpPr bwMode="auto">
            <a:xfrm>
              <a:off x="793" y="910"/>
              <a:ext cx="4180" cy="465"/>
              <a:chOff x="793" y="749"/>
              <a:chExt cx="4180" cy="465"/>
            </a:xfrm>
          </p:grpSpPr>
          <p:sp>
            <p:nvSpPr>
              <p:cNvPr id="20524" name="Line 11"/>
              <p:cNvSpPr>
                <a:spLocks noChangeShapeType="1"/>
              </p:cNvSpPr>
              <p:nvPr/>
            </p:nvSpPr>
            <p:spPr bwMode="auto">
              <a:xfrm flipH="1">
                <a:off x="1161" y="1166"/>
                <a:ext cx="311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12"/>
              <p:cNvSpPr>
                <a:spLocks noChangeShapeType="1"/>
              </p:cNvSpPr>
              <p:nvPr/>
            </p:nvSpPr>
            <p:spPr bwMode="auto">
              <a:xfrm flipH="1">
                <a:off x="1161" y="995"/>
                <a:ext cx="311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13"/>
              <p:cNvSpPr>
                <a:spLocks noChangeShapeType="1"/>
              </p:cNvSpPr>
              <p:nvPr/>
            </p:nvSpPr>
            <p:spPr bwMode="auto">
              <a:xfrm flipH="1">
                <a:off x="1161" y="835"/>
                <a:ext cx="311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Rectangle 23"/>
              <p:cNvSpPr>
                <a:spLocks noChangeArrowheads="1"/>
              </p:cNvSpPr>
              <p:nvPr/>
            </p:nvSpPr>
            <p:spPr bwMode="auto">
              <a:xfrm>
                <a:off x="793" y="908"/>
                <a:ext cx="1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Bus</a:t>
                </a:r>
                <a:endParaRPr lang="en-US" sz="2400">
                  <a:latin typeface="Constantia" pitchFamily="18" charset="0"/>
                </a:endParaRPr>
              </a:p>
            </p:txBody>
          </p:sp>
          <p:sp>
            <p:nvSpPr>
              <p:cNvPr id="20528" name="Rectangle 24"/>
              <p:cNvSpPr>
                <a:spLocks noChangeArrowheads="1"/>
              </p:cNvSpPr>
              <p:nvPr/>
            </p:nvSpPr>
            <p:spPr bwMode="auto">
              <a:xfrm>
                <a:off x="4365" y="749"/>
                <a:ext cx="6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Address lines</a:t>
                </a:r>
                <a:endParaRPr lang="en-US" sz="2400">
                  <a:latin typeface="Constantia" pitchFamily="18" charset="0"/>
                </a:endParaRPr>
              </a:p>
            </p:txBody>
          </p:sp>
          <p:sp>
            <p:nvSpPr>
              <p:cNvPr id="20529" name="Rectangle 25"/>
              <p:cNvSpPr>
                <a:spLocks noChangeArrowheads="1"/>
              </p:cNvSpPr>
              <p:nvPr/>
            </p:nvSpPr>
            <p:spPr bwMode="auto">
              <a:xfrm>
                <a:off x="4365" y="920"/>
                <a:ext cx="4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Data lines</a:t>
                </a:r>
                <a:endParaRPr lang="en-US" sz="2400">
                  <a:latin typeface="Constantia" pitchFamily="18" charset="0"/>
                </a:endParaRPr>
              </a:p>
            </p:txBody>
          </p:sp>
          <p:sp>
            <p:nvSpPr>
              <p:cNvPr id="20530" name="Rectangle 26"/>
              <p:cNvSpPr>
                <a:spLocks noChangeArrowheads="1"/>
              </p:cNvSpPr>
              <p:nvPr/>
            </p:nvSpPr>
            <p:spPr bwMode="auto">
              <a:xfrm>
                <a:off x="4365" y="1080"/>
                <a:ext cx="5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Nimbus Roman No9 L"/>
                  </a:rPr>
                  <a:t>Control lines</a:t>
                </a:r>
                <a:endParaRPr lang="en-US" sz="2400">
                  <a:latin typeface="Constantia" pitchFamily="18" charset="0"/>
                </a:endParaRPr>
              </a:p>
            </p:txBody>
          </p:sp>
          <p:sp>
            <p:nvSpPr>
              <p:cNvPr id="20531" name="Freeform 52"/>
              <p:cNvSpPr>
                <a:spLocks/>
              </p:cNvSpPr>
              <p:nvPr/>
            </p:nvSpPr>
            <p:spPr bwMode="auto">
              <a:xfrm>
                <a:off x="1026" y="810"/>
                <a:ext cx="74" cy="185"/>
              </a:xfrm>
              <a:custGeom>
                <a:avLst/>
                <a:gdLst>
                  <a:gd name="T0" fmla="*/ 6 w 6"/>
                  <a:gd name="T1" fmla="*/ 0 h 15"/>
                  <a:gd name="T2" fmla="*/ 5 w 6"/>
                  <a:gd name="T3" fmla="*/ 1 h 15"/>
                  <a:gd name="T4" fmla="*/ 4 w 6"/>
                  <a:gd name="T5" fmla="*/ 2 h 15"/>
                  <a:gd name="T6" fmla="*/ 4 w 6"/>
                  <a:gd name="T7" fmla="*/ 3 h 15"/>
                  <a:gd name="T8" fmla="*/ 4 w 6"/>
                  <a:gd name="T9" fmla="*/ 3 h 15"/>
                  <a:gd name="T10" fmla="*/ 4 w 6"/>
                  <a:gd name="T11" fmla="*/ 4 h 15"/>
                  <a:gd name="T12" fmla="*/ 4 w 6"/>
                  <a:gd name="T13" fmla="*/ 6 h 15"/>
                  <a:gd name="T14" fmla="*/ 4 w 6"/>
                  <a:gd name="T15" fmla="*/ 8 h 15"/>
                  <a:gd name="T16" fmla="*/ 4 w 6"/>
                  <a:gd name="T17" fmla="*/ 10 h 15"/>
                  <a:gd name="T18" fmla="*/ 4 w 6"/>
                  <a:gd name="T19" fmla="*/ 12 h 15"/>
                  <a:gd name="T20" fmla="*/ 4 w 6"/>
                  <a:gd name="T21" fmla="*/ 12 h 15"/>
                  <a:gd name="T22" fmla="*/ 4 w 6"/>
                  <a:gd name="T23" fmla="*/ 13 h 15"/>
                  <a:gd name="T24" fmla="*/ 2 w 6"/>
                  <a:gd name="T25" fmla="*/ 14 h 15"/>
                  <a:gd name="T26" fmla="*/ 0 w 6"/>
                  <a:gd name="T27" fmla="*/ 15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15"/>
                  <a:gd name="T44" fmla="*/ 6 w 6"/>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15">
                    <a:moveTo>
                      <a:pt x="6" y="0"/>
                    </a:moveTo>
                    <a:lnTo>
                      <a:pt x="5" y="1"/>
                    </a:lnTo>
                    <a:lnTo>
                      <a:pt x="4" y="2"/>
                    </a:lnTo>
                    <a:lnTo>
                      <a:pt x="4" y="3"/>
                    </a:lnTo>
                    <a:lnTo>
                      <a:pt x="4" y="4"/>
                    </a:lnTo>
                    <a:lnTo>
                      <a:pt x="4" y="6"/>
                    </a:lnTo>
                    <a:lnTo>
                      <a:pt x="4" y="8"/>
                    </a:lnTo>
                    <a:lnTo>
                      <a:pt x="4" y="10"/>
                    </a:lnTo>
                    <a:lnTo>
                      <a:pt x="4" y="12"/>
                    </a:lnTo>
                    <a:lnTo>
                      <a:pt x="4" y="13"/>
                    </a:lnTo>
                    <a:lnTo>
                      <a:pt x="2" y="14"/>
                    </a:lnTo>
                    <a:lnTo>
                      <a:pt x="0" y="1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2" name="Freeform 53"/>
              <p:cNvSpPr>
                <a:spLocks/>
              </p:cNvSpPr>
              <p:nvPr/>
            </p:nvSpPr>
            <p:spPr bwMode="auto">
              <a:xfrm>
                <a:off x="1026" y="995"/>
                <a:ext cx="74" cy="184"/>
              </a:xfrm>
              <a:custGeom>
                <a:avLst/>
                <a:gdLst>
                  <a:gd name="T0" fmla="*/ 6 w 6"/>
                  <a:gd name="T1" fmla="*/ 15 h 15"/>
                  <a:gd name="T2" fmla="*/ 5 w 6"/>
                  <a:gd name="T3" fmla="*/ 14 h 15"/>
                  <a:gd name="T4" fmla="*/ 4 w 6"/>
                  <a:gd name="T5" fmla="*/ 13 h 15"/>
                  <a:gd name="T6" fmla="*/ 4 w 6"/>
                  <a:gd name="T7" fmla="*/ 13 h 15"/>
                  <a:gd name="T8" fmla="*/ 4 w 6"/>
                  <a:gd name="T9" fmla="*/ 12 h 15"/>
                  <a:gd name="T10" fmla="*/ 4 w 6"/>
                  <a:gd name="T11" fmla="*/ 12 h 15"/>
                  <a:gd name="T12" fmla="*/ 4 w 6"/>
                  <a:gd name="T13" fmla="*/ 10 h 15"/>
                  <a:gd name="T14" fmla="*/ 4 w 6"/>
                  <a:gd name="T15" fmla="*/ 8 h 15"/>
                  <a:gd name="T16" fmla="*/ 4 w 6"/>
                  <a:gd name="T17" fmla="*/ 6 h 15"/>
                  <a:gd name="T18" fmla="*/ 4 w 6"/>
                  <a:gd name="T19" fmla="*/ 4 h 15"/>
                  <a:gd name="T20" fmla="*/ 4 w 6"/>
                  <a:gd name="T21" fmla="*/ 3 h 15"/>
                  <a:gd name="T22" fmla="*/ 4 w 6"/>
                  <a:gd name="T23" fmla="*/ 2 h 15"/>
                  <a:gd name="T24" fmla="*/ 4 w 6"/>
                  <a:gd name="T25" fmla="*/ 2 h 15"/>
                  <a:gd name="T26" fmla="*/ 2 w 6"/>
                  <a:gd name="T27" fmla="*/ 1 h 15"/>
                  <a:gd name="T28" fmla="*/ 0 w 6"/>
                  <a:gd name="T29" fmla="*/ 0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5"/>
                  <a:gd name="T47" fmla="*/ 6 w 6"/>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5">
                    <a:moveTo>
                      <a:pt x="6" y="15"/>
                    </a:moveTo>
                    <a:lnTo>
                      <a:pt x="5" y="14"/>
                    </a:lnTo>
                    <a:lnTo>
                      <a:pt x="4" y="13"/>
                    </a:lnTo>
                    <a:lnTo>
                      <a:pt x="4" y="12"/>
                    </a:lnTo>
                    <a:lnTo>
                      <a:pt x="4" y="10"/>
                    </a:lnTo>
                    <a:lnTo>
                      <a:pt x="4" y="8"/>
                    </a:lnTo>
                    <a:lnTo>
                      <a:pt x="4" y="6"/>
                    </a:lnTo>
                    <a:lnTo>
                      <a:pt x="4" y="4"/>
                    </a:lnTo>
                    <a:lnTo>
                      <a:pt x="4" y="3"/>
                    </a:lnTo>
                    <a:lnTo>
                      <a:pt x="4" y="2"/>
                    </a:lnTo>
                    <a:lnTo>
                      <a:pt x="2" y="1"/>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0483" name="Text Box 55"/>
          <p:cNvSpPr txBox="1">
            <a:spLocks noChangeArrowheads="1"/>
          </p:cNvSpPr>
          <p:nvPr/>
        </p:nvSpPr>
        <p:spPr bwMode="auto">
          <a:xfrm>
            <a:off x="617538" y="4179888"/>
            <a:ext cx="80803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a:t>I/O device is connected to the bus using an I/O interface circuit which has: </a:t>
            </a:r>
          </a:p>
          <a:p>
            <a:r>
              <a:rPr lang="en-US" i="1"/>
              <a:t>         - Address decoder, control circuit, and data and status registers.</a:t>
            </a:r>
          </a:p>
          <a:p>
            <a:pPr>
              <a:buFontTx/>
              <a:buChar char="•"/>
            </a:pPr>
            <a:r>
              <a:rPr lang="en-US" i="1"/>
              <a:t>Address decoder decodes the address placed on the address lines thus enabling the </a:t>
            </a:r>
          </a:p>
          <a:p>
            <a:r>
              <a:rPr lang="en-US" i="1"/>
              <a:t> device to recognize its address. </a:t>
            </a:r>
          </a:p>
          <a:p>
            <a:pPr>
              <a:buFontTx/>
              <a:buChar char="•"/>
            </a:pPr>
            <a:r>
              <a:rPr lang="en-US" i="1"/>
              <a:t>Data register holds the data being transferred to or from the processor. </a:t>
            </a:r>
          </a:p>
          <a:p>
            <a:pPr>
              <a:buFontTx/>
              <a:buChar char="•"/>
            </a:pPr>
            <a:r>
              <a:rPr lang="en-US" i="1"/>
              <a:t>Status register holds information necessary for the operation of the I/O device. </a:t>
            </a:r>
          </a:p>
          <a:p>
            <a:pPr>
              <a:buFontTx/>
              <a:buChar char="•"/>
            </a:pPr>
            <a:r>
              <a:rPr lang="en-US" i="1"/>
              <a:t>Data and status registers are connected to the data lines, and have unique addresses.</a:t>
            </a:r>
          </a:p>
          <a:p>
            <a:pPr>
              <a:buFontTx/>
              <a:buChar char="•"/>
            </a:pPr>
            <a:r>
              <a:rPr lang="en-US" i="1"/>
              <a:t>I/O interface circuit coordinates I/O transfers.</a:t>
            </a:r>
          </a:p>
        </p:txBody>
      </p:sp>
    </p:spTree>
    <p:extLst>
      <p:ext uri="{BB962C8B-B14F-4D97-AF65-F5344CB8AC3E}">
        <p14:creationId xmlns:p14="http://schemas.microsoft.com/office/powerpoint/2010/main" val="3189322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304800"/>
            <a:ext cx="8305800" cy="838200"/>
          </a:xfrm>
        </p:spPr>
        <p:txBody>
          <a:bodyPr/>
          <a:lstStyle/>
          <a:p>
            <a:pPr fontAlgn="auto">
              <a:spcAft>
                <a:spcPts val="0"/>
              </a:spcAft>
              <a:defRPr/>
            </a:pPr>
            <a:r>
              <a:rPr lang="en-US" dirty="0"/>
              <a:t>	Distributed arbitration (contd..)</a:t>
            </a:r>
          </a:p>
        </p:txBody>
      </p:sp>
      <p:sp>
        <p:nvSpPr>
          <p:cNvPr id="84994" name="Text Box 3"/>
          <p:cNvSpPr txBox="1">
            <a:spLocks noChangeArrowheads="1"/>
          </p:cNvSpPr>
          <p:nvPr/>
        </p:nvSpPr>
        <p:spPr bwMode="auto">
          <a:xfrm>
            <a:off x="708025" y="1152525"/>
            <a:ext cx="73818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i="1" dirty="0"/>
              <a:t>Device A has the ID 5 and wants to request the bus:</a:t>
            </a:r>
          </a:p>
          <a:p>
            <a:r>
              <a:rPr lang="en-US" i="1" dirty="0"/>
              <a:t>      - Transmits the pattern 0101 on the arbitration lines. </a:t>
            </a:r>
          </a:p>
          <a:p>
            <a:pPr>
              <a:buFontTx/>
              <a:buChar char="•"/>
            </a:pPr>
            <a:r>
              <a:rPr lang="en-US" i="1" dirty="0"/>
              <a:t>Device B has the ID 6 and wants to request the bus:</a:t>
            </a:r>
          </a:p>
          <a:p>
            <a:r>
              <a:rPr lang="en-US" i="1" dirty="0"/>
              <a:t>      - Transmits the pattern 0110 on the arbitration lines.</a:t>
            </a:r>
          </a:p>
          <a:p>
            <a:pPr>
              <a:buFontTx/>
              <a:buChar char="•"/>
            </a:pPr>
            <a:r>
              <a:rPr lang="en-US" i="1" dirty="0"/>
              <a:t>Pattern that appears on the arbitration lines is the logical OR of the patterns:</a:t>
            </a:r>
          </a:p>
          <a:p>
            <a:r>
              <a:rPr lang="en-US" i="1" dirty="0"/>
              <a:t>      - Pattern 0111 appears on the arbitration lines.</a:t>
            </a:r>
          </a:p>
        </p:txBody>
      </p:sp>
      <p:sp>
        <p:nvSpPr>
          <p:cNvPr id="84995" name="Text Box 4"/>
          <p:cNvSpPr txBox="1">
            <a:spLocks noChangeArrowheads="1"/>
          </p:cNvSpPr>
          <p:nvPr/>
        </p:nvSpPr>
        <p:spPr bwMode="auto">
          <a:xfrm>
            <a:off x="620713" y="3001963"/>
            <a:ext cx="8074025" cy="311308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i="1" u="sng" dirty="0">
                <a:solidFill>
                  <a:schemeClr val="accent2"/>
                </a:solidFill>
              </a:rPr>
              <a:t>Arbitration process:</a:t>
            </a:r>
          </a:p>
          <a:p>
            <a:pPr>
              <a:buFontTx/>
              <a:buChar char="•"/>
            </a:pPr>
            <a:r>
              <a:rPr lang="en-US" i="1" dirty="0">
                <a:solidFill>
                  <a:schemeClr val="accent2"/>
                </a:solidFill>
              </a:rPr>
              <a:t>Each device compares the pattern that appears on the arbitration lines to its own </a:t>
            </a:r>
          </a:p>
          <a:p>
            <a:r>
              <a:rPr lang="en-US" i="1" dirty="0">
                <a:solidFill>
                  <a:schemeClr val="accent2"/>
                </a:solidFill>
              </a:rPr>
              <a:t> ID, starting with MSB. </a:t>
            </a:r>
          </a:p>
          <a:p>
            <a:pPr>
              <a:buFontTx/>
              <a:buChar char="•"/>
            </a:pPr>
            <a:r>
              <a:rPr lang="en-US" i="1" dirty="0">
                <a:solidFill>
                  <a:schemeClr val="accent2"/>
                </a:solidFill>
              </a:rPr>
              <a:t>If it detects a difference, it transmits 0s on the arbitration lines for that and all lower </a:t>
            </a:r>
          </a:p>
          <a:p>
            <a:r>
              <a:rPr lang="en-US" i="1" dirty="0">
                <a:solidFill>
                  <a:schemeClr val="accent2"/>
                </a:solidFill>
              </a:rPr>
              <a:t> bit positions. </a:t>
            </a:r>
          </a:p>
          <a:p>
            <a:pPr>
              <a:buFontTx/>
              <a:buChar char="•"/>
            </a:pPr>
            <a:r>
              <a:rPr lang="en-US" i="1" dirty="0">
                <a:solidFill>
                  <a:schemeClr val="accent2"/>
                </a:solidFill>
              </a:rPr>
              <a:t>Device A compares its ID 5 with a pattern 0101 to pattern 0111. </a:t>
            </a:r>
          </a:p>
          <a:p>
            <a:pPr>
              <a:buFontTx/>
              <a:buChar char="•"/>
            </a:pPr>
            <a:r>
              <a:rPr lang="en-US" i="1" dirty="0">
                <a:solidFill>
                  <a:schemeClr val="accent2"/>
                </a:solidFill>
              </a:rPr>
              <a:t>It detects a difference at bit position 0, as a result, it transmits a pattern 0100 on the </a:t>
            </a:r>
          </a:p>
          <a:p>
            <a:r>
              <a:rPr lang="en-US" i="1" dirty="0">
                <a:solidFill>
                  <a:schemeClr val="accent2"/>
                </a:solidFill>
              </a:rPr>
              <a:t> arbitration lines. </a:t>
            </a:r>
          </a:p>
          <a:p>
            <a:pPr>
              <a:buFontTx/>
              <a:buChar char="•"/>
            </a:pPr>
            <a:r>
              <a:rPr lang="en-US" i="1" dirty="0">
                <a:solidFill>
                  <a:schemeClr val="accent2"/>
                </a:solidFill>
              </a:rPr>
              <a:t>The pattern that appears on the arbitration lines is the logical-OR of 0100 and 0110,</a:t>
            </a:r>
          </a:p>
          <a:p>
            <a:r>
              <a:rPr lang="en-US" i="1" dirty="0">
                <a:solidFill>
                  <a:schemeClr val="accent2"/>
                </a:solidFill>
              </a:rPr>
              <a:t> which is 0110. </a:t>
            </a:r>
          </a:p>
          <a:p>
            <a:pPr>
              <a:buFontTx/>
              <a:buChar char="•"/>
            </a:pPr>
            <a:r>
              <a:rPr lang="en-US" i="1" dirty="0">
                <a:solidFill>
                  <a:schemeClr val="accent2"/>
                </a:solidFill>
              </a:rPr>
              <a:t>This pattern is the same as the device ID of B, and hence B has won the arbitration.</a:t>
            </a:r>
          </a:p>
        </p:txBody>
      </p:sp>
    </p:spTree>
    <p:extLst>
      <p:ext uri="{BB962C8B-B14F-4D97-AF65-F5344CB8AC3E}">
        <p14:creationId xmlns:p14="http://schemas.microsoft.com/office/powerpoint/2010/main" val="46047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t>Accessing I/O devices (contd..)</a:t>
            </a:r>
          </a:p>
        </p:txBody>
      </p:sp>
      <p:sp>
        <p:nvSpPr>
          <p:cNvPr id="371715" name="Rectangle 3"/>
          <p:cNvSpPr>
            <a:spLocks noGrp="1" noChangeArrowheads="1"/>
          </p:cNvSpPr>
          <p:nvPr>
            <p:ph type="body" idx="1"/>
          </p:nvPr>
        </p:nvSpPr>
        <p:spPr>
          <a:xfrm>
            <a:off x="685800" y="1219200"/>
            <a:ext cx="7772400" cy="5027613"/>
          </a:xfrm>
        </p:spPr>
        <p:txBody>
          <a:bodyPr>
            <a:normAutofit fontScale="85000" lnSpcReduction="20000"/>
          </a:bodyPr>
          <a:lstStyle/>
          <a:p>
            <a:pPr marL="274320" indent="-274320" fontAlgn="auto">
              <a:spcAft>
                <a:spcPts val="0"/>
              </a:spcAft>
              <a:buClr>
                <a:schemeClr val="accent3"/>
              </a:buClr>
              <a:buFont typeface="Wingdings 2"/>
              <a:buChar char=""/>
              <a:defRPr/>
            </a:pPr>
            <a:r>
              <a:rPr lang="en-US" dirty="0"/>
              <a:t>Recall that the rate of transfer to and from I/O devices is slower than the speed of the processor. This creates the need for mechanisms to synchronize data transfers between them. </a:t>
            </a:r>
          </a:p>
          <a:p>
            <a:pPr marL="274320" indent="-274320" fontAlgn="auto">
              <a:spcAft>
                <a:spcPts val="0"/>
              </a:spcAft>
              <a:buClr>
                <a:schemeClr val="accent3"/>
              </a:buClr>
              <a:buFont typeface="Wingdings 2"/>
              <a:buChar char=""/>
              <a:defRPr/>
            </a:pPr>
            <a:r>
              <a:rPr lang="en-US" dirty="0">
                <a:solidFill>
                  <a:schemeClr val="accent2"/>
                </a:solidFill>
              </a:rPr>
              <a:t>Program-controlled I/O:</a:t>
            </a:r>
            <a:endParaRPr lang="en-US" dirty="0"/>
          </a:p>
          <a:p>
            <a:pPr marL="640080" lvl="1" indent="-246888" fontAlgn="auto">
              <a:spcAft>
                <a:spcPts val="0"/>
              </a:spcAft>
              <a:buFont typeface="Wingdings 2"/>
              <a:buChar char=""/>
              <a:defRPr/>
            </a:pPr>
            <a:r>
              <a:rPr lang="en-US" sz="1800" dirty="0"/>
              <a:t>Processor repeatedly monitors a status flag to achieve the necessary synchronization. </a:t>
            </a:r>
          </a:p>
          <a:p>
            <a:pPr marL="640080" lvl="1" indent="-246888" fontAlgn="auto">
              <a:spcAft>
                <a:spcPts val="0"/>
              </a:spcAft>
              <a:buFont typeface="Wingdings 2"/>
              <a:buChar char=""/>
              <a:defRPr/>
            </a:pPr>
            <a:r>
              <a:rPr lang="en-US" sz="1800" dirty="0"/>
              <a:t>Processor polls the I/O device.</a:t>
            </a:r>
          </a:p>
          <a:p>
            <a:pPr marL="236538" lvl="1" indent="-236538" eaLnBrk="1" fontAlgn="auto" hangingPunct="1">
              <a:spcAft>
                <a:spcPts val="0"/>
              </a:spcAft>
              <a:buFont typeface="Wingdings" pitchFamily="2" charset="2"/>
              <a:buChar char="§"/>
              <a:defRPr/>
            </a:pPr>
            <a:r>
              <a:rPr lang="en-US" dirty="0"/>
              <a:t>use </a:t>
            </a:r>
            <a:r>
              <a:rPr lang="en-US" dirty="0">
                <a:solidFill>
                  <a:srgbClr val="C00000"/>
                </a:solidFill>
              </a:rPr>
              <a:t>dedicated I/O instructions </a:t>
            </a:r>
            <a:r>
              <a:rPr lang="en-US" dirty="0"/>
              <a:t>in the processor</a:t>
            </a:r>
          </a:p>
          <a:p>
            <a:pPr marL="236538" indent="-236538" eaLnBrk="1" hangingPunct="1">
              <a:buFont typeface="Wingdings" pitchFamily="2" charset="2"/>
              <a:buChar char="§"/>
              <a:defRPr/>
            </a:pPr>
            <a:r>
              <a:rPr lang="en-US" dirty="0">
                <a:solidFill>
                  <a:srgbClr val="C00000"/>
                </a:solidFill>
              </a:rPr>
              <a:t>CPU has direct control over I/O</a:t>
            </a:r>
          </a:p>
          <a:p>
            <a:pPr marL="515938" indent="-176213" eaLnBrk="1" hangingPunct="1">
              <a:buFont typeface="Arial" panose="020B0604020202020204" pitchFamily="34" charset="0"/>
              <a:buNone/>
              <a:defRPr/>
            </a:pPr>
            <a:r>
              <a:rPr lang="en-US" dirty="0"/>
              <a:t>– </a:t>
            </a:r>
            <a:r>
              <a:rPr lang="en-US" dirty="0">
                <a:solidFill>
                  <a:schemeClr val="tx2"/>
                </a:solidFill>
              </a:rPr>
              <a:t>Sensing status</a:t>
            </a:r>
          </a:p>
          <a:p>
            <a:pPr marL="515938" indent="-176213" eaLnBrk="1" hangingPunct="1">
              <a:buFont typeface="Arial" panose="020B0604020202020204" pitchFamily="34" charset="0"/>
              <a:buNone/>
              <a:defRPr/>
            </a:pPr>
            <a:r>
              <a:rPr lang="en-US" dirty="0">
                <a:solidFill>
                  <a:schemeClr val="tx2"/>
                </a:solidFill>
              </a:rPr>
              <a:t>– Read/write commands</a:t>
            </a:r>
          </a:p>
          <a:p>
            <a:pPr marL="515938" indent="-176213" eaLnBrk="1" hangingPunct="1">
              <a:buFont typeface="Arial" panose="020B0604020202020204" pitchFamily="34" charset="0"/>
              <a:buNone/>
              <a:defRPr/>
            </a:pPr>
            <a:r>
              <a:rPr lang="en-US" dirty="0">
                <a:solidFill>
                  <a:schemeClr val="tx2"/>
                </a:solidFill>
              </a:rPr>
              <a:t>– Transferring data</a:t>
            </a:r>
          </a:p>
          <a:p>
            <a:pPr marL="236538" indent="-236538" eaLnBrk="1" hangingPunct="1">
              <a:buFont typeface="Wingdings" pitchFamily="2" charset="2"/>
              <a:buChar char="§"/>
              <a:defRPr/>
            </a:pPr>
            <a:r>
              <a:rPr lang="en-US" dirty="0">
                <a:solidFill>
                  <a:srgbClr val="C00000"/>
                </a:solidFill>
              </a:rPr>
              <a:t>CPU waits for I/O module to complete operation</a:t>
            </a:r>
          </a:p>
          <a:p>
            <a:pPr marL="236538" indent="-236538" eaLnBrk="1" hangingPunct="1">
              <a:buFont typeface="Wingdings" pitchFamily="2" charset="2"/>
              <a:buChar char="§"/>
              <a:defRPr/>
            </a:pPr>
            <a:r>
              <a:rPr lang="en-US" dirty="0">
                <a:solidFill>
                  <a:srgbClr val="C00000"/>
                </a:solidFill>
              </a:rPr>
              <a:t>Wastes CPU time</a:t>
            </a:r>
          </a:p>
          <a:p>
            <a:pPr marL="640080" lvl="1" indent="-246888" fontAlgn="auto">
              <a:spcAft>
                <a:spcPts val="0"/>
              </a:spcAft>
              <a:buFont typeface="Wingdings 2"/>
              <a:buChar char=""/>
              <a:defRPr/>
            </a:pPr>
            <a:endParaRPr lang="en-US" sz="1800" dirty="0"/>
          </a:p>
          <a:p>
            <a:pPr marL="274320" indent="-274320" fontAlgn="auto">
              <a:spcAft>
                <a:spcPts val="0"/>
              </a:spcAft>
              <a:buClr>
                <a:schemeClr val="accent3"/>
              </a:buClr>
              <a:buFont typeface="Wingdings 2"/>
              <a:buChar char=""/>
              <a:defRPr/>
            </a:pPr>
            <a:r>
              <a:rPr lang="en-US" dirty="0">
                <a:solidFill>
                  <a:schemeClr val="accent2"/>
                </a:solidFill>
              </a:rPr>
              <a:t>Two other mechanisms used for synchronizing data transfers/(MODES OF DATA TRANSFER) between the processor and memory:</a:t>
            </a:r>
            <a:endParaRPr lang="en-US" dirty="0"/>
          </a:p>
          <a:p>
            <a:pPr marL="640080" lvl="1" indent="-246888" fontAlgn="auto">
              <a:spcAft>
                <a:spcPts val="0"/>
              </a:spcAft>
              <a:buFont typeface="Wingdings 2"/>
              <a:buChar char=""/>
              <a:defRPr/>
            </a:pPr>
            <a:r>
              <a:rPr lang="en-US" sz="1800" dirty="0">
                <a:solidFill>
                  <a:srgbClr val="CC3300"/>
                </a:solidFill>
              </a:rPr>
              <a:t>Interrupts.</a:t>
            </a:r>
          </a:p>
          <a:p>
            <a:pPr marL="640080" lvl="1" indent="-246888" fontAlgn="auto">
              <a:spcAft>
                <a:spcPts val="0"/>
              </a:spcAft>
              <a:buFont typeface="Wingdings 2"/>
              <a:buChar char=""/>
              <a:defRPr/>
            </a:pPr>
            <a:r>
              <a:rPr lang="en-US" sz="1800" dirty="0">
                <a:solidFill>
                  <a:srgbClr val="CC3300"/>
                </a:solidFill>
              </a:rPr>
              <a:t>Direct Memory Access.</a:t>
            </a:r>
            <a:endParaRPr lang="en-US" sz="1800" dirty="0"/>
          </a:p>
        </p:txBody>
      </p:sp>
    </p:spTree>
    <p:extLst>
      <p:ext uri="{BB962C8B-B14F-4D97-AF65-F5344CB8AC3E}">
        <p14:creationId xmlns:p14="http://schemas.microsoft.com/office/powerpoint/2010/main" val="193314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t>Interrupts </a:t>
            </a:r>
          </a:p>
        </p:txBody>
      </p:sp>
      <p:sp>
        <p:nvSpPr>
          <p:cNvPr id="25602" name="Rectangle 3"/>
          <p:cNvSpPr>
            <a:spLocks noGrp="1" noChangeArrowheads="1"/>
          </p:cNvSpPr>
          <p:nvPr>
            <p:ph type="body" idx="1"/>
          </p:nvPr>
        </p:nvSpPr>
        <p:spPr/>
        <p:txBody>
          <a:bodyPr/>
          <a:lstStyle/>
          <a:p>
            <a:r>
              <a:rPr lang="en-US"/>
              <a:t>In program-controlled I/O, when the processor continuously monitors the status of the device, it does not perform any useful tasks. </a:t>
            </a:r>
          </a:p>
          <a:p>
            <a:r>
              <a:rPr lang="en-US">
                <a:solidFill>
                  <a:schemeClr val="accent2"/>
                </a:solidFill>
              </a:rPr>
              <a:t>An alternate approach would be for the I/O device to alert the processor when it becomes ready. </a:t>
            </a:r>
          </a:p>
          <a:p>
            <a:pPr lvl="1"/>
            <a:r>
              <a:rPr lang="en-US" sz="1800"/>
              <a:t>Do so by sending a hardware signal called an interrupt to the processor. </a:t>
            </a:r>
          </a:p>
          <a:p>
            <a:pPr lvl="1"/>
            <a:r>
              <a:rPr lang="en-US" sz="1800"/>
              <a:t>At least one of the bus control lines, called an interrupt-request line is dedicated for this purpose. </a:t>
            </a:r>
          </a:p>
          <a:p>
            <a:r>
              <a:rPr lang="en-US">
                <a:solidFill>
                  <a:schemeClr val="accent2"/>
                </a:solidFill>
              </a:rPr>
              <a:t>Processor can perform other useful tasks while it is waiting for the device to be ready.</a:t>
            </a:r>
            <a:endParaRPr lang="en-US"/>
          </a:p>
        </p:txBody>
      </p:sp>
    </p:spTree>
    <p:extLst>
      <p:ext uri="{BB962C8B-B14F-4D97-AF65-F5344CB8AC3E}">
        <p14:creationId xmlns:p14="http://schemas.microsoft.com/office/powerpoint/2010/main" val="187246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200" y="76200"/>
            <a:ext cx="8305800" cy="1143000"/>
          </a:xfrm>
        </p:spPr>
        <p:txBody>
          <a:bodyPr/>
          <a:lstStyle/>
          <a:p>
            <a:pPr fontAlgn="auto">
              <a:spcAft>
                <a:spcPts val="0"/>
              </a:spcAft>
              <a:defRPr/>
            </a:pPr>
            <a:r>
              <a:rPr lang="en-US" dirty="0"/>
              <a:t>	Interrupts (contd..)</a:t>
            </a:r>
          </a:p>
        </p:txBody>
      </p:sp>
      <p:sp>
        <p:nvSpPr>
          <p:cNvPr id="27650" name="Rectangle 14"/>
          <p:cNvSpPr>
            <a:spLocks noChangeArrowheads="1"/>
          </p:cNvSpPr>
          <p:nvPr/>
        </p:nvSpPr>
        <p:spPr bwMode="auto">
          <a:xfrm>
            <a:off x="5067300" y="1255713"/>
            <a:ext cx="15033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Interrupt Service routine</a:t>
            </a:r>
            <a:endParaRPr lang="en-US" sz="2400">
              <a:latin typeface="Constantia" pitchFamily="18" charset="0"/>
            </a:endParaRPr>
          </a:p>
        </p:txBody>
      </p:sp>
      <p:sp>
        <p:nvSpPr>
          <p:cNvPr id="27651" name="Rectangle 17"/>
          <p:cNvSpPr>
            <a:spLocks noChangeArrowheads="1"/>
          </p:cNvSpPr>
          <p:nvPr/>
        </p:nvSpPr>
        <p:spPr bwMode="auto">
          <a:xfrm>
            <a:off x="3065463" y="1255713"/>
            <a:ext cx="6397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Program 1</a:t>
            </a:r>
            <a:endParaRPr lang="en-US" sz="2400">
              <a:latin typeface="Constantia" pitchFamily="18" charset="0"/>
            </a:endParaRPr>
          </a:p>
        </p:txBody>
      </p:sp>
      <p:grpSp>
        <p:nvGrpSpPr>
          <p:cNvPr id="27652" name="Group 56"/>
          <p:cNvGrpSpPr>
            <a:grpSpLocks/>
          </p:cNvGrpSpPr>
          <p:nvPr/>
        </p:nvGrpSpPr>
        <p:grpSpPr bwMode="auto">
          <a:xfrm>
            <a:off x="1508125" y="1539875"/>
            <a:ext cx="5627688" cy="2309813"/>
            <a:chOff x="950" y="1257"/>
            <a:chExt cx="3545" cy="1455"/>
          </a:xfrm>
        </p:grpSpPr>
        <p:sp>
          <p:nvSpPr>
            <p:cNvPr id="27654" name="Rectangle 4"/>
            <p:cNvSpPr>
              <a:spLocks noChangeArrowheads="1"/>
            </p:cNvSpPr>
            <p:nvPr/>
          </p:nvSpPr>
          <p:spPr bwMode="auto">
            <a:xfrm>
              <a:off x="1038" y="2045"/>
              <a:ext cx="1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here</a:t>
              </a:r>
              <a:endParaRPr lang="en-US" sz="2400">
                <a:latin typeface="Constantia" pitchFamily="18" charset="0"/>
              </a:endParaRPr>
            </a:p>
          </p:txBody>
        </p:sp>
        <p:sp>
          <p:nvSpPr>
            <p:cNvPr id="27655" name="Rectangle 5"/>
            <p:cNvSpPr>
              <a:spLocks noChangeArrowheads="1"/>
            </p:cNvSpPr>
            <p:nvPr/>
          </p:nvSpPr>
          <p:spPr bwMode="auto">
            <a:xfrm>
              <a:off x="950" y="1848"/>
              <a:ext cx="33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Interrupt</a:t>
              </a:r>
              <a:endParaRPr lang="en-US" sz="2400">
                <a:latin typeface="Constantia" pitchFamily="18" charset="0"/>
              </a:endParaRPr>
            </a:p>
          </p:txBody>
        </p:sp>
        <p:sp>
          <p:nvSpPr>
            <p:cNvPr id="27656" name="Rectangle 6"/>
            <p:cNvSpPr>
              <a:spLocks noChangeArrowheads="1"/>
            </p:cNvSpPr>
            <p:nvPr/>
          </p:nvSpPr>
          <p:spPr bwMode="auto">
            <a:xfrm>
              <a:off x="994" y="1947"/>
              <a:ext cx="25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occurs</a:t>
              </a:r>
              <a:endParaRPr lang="en-US" sz="2400">
                <a:latin typeface="Constantia" pitchFamily="18" charset="0"/>
              </a:endParaRPr>
            </a:p>
          </p:txBody>
        </p:sp>
        <p:sp>
          <p:nvSpPr>
            <p:cNvPr id="27657" name="Freeform 7"/>
            <p:cNvSpPr>
              <a:spLocks/>
            </p:cNvSpPr>
            <p:nvPr/>
          </p:nvSpPr>
          <p:spPr bwMode="auto">
            <a:xfrm>
              <a:off x="1453" y="2001"/>
              <a:ext cx="66" cy="33"/>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8" name="Freeform 8"/>
            <p:cNvSpPr>
              <a:spLocks/>
            </p:cNvSpPr>
            <p:nvPr/>
          </p:nvSpPr>
          <p:spPr bwMode="auto">
            <a:xfrm>
              <a:off x="1453" y="2001"/>
              <a:ext cx="66" cy="33"/>
            </a:xfrm>
            <a:custGeom>
              <a:avLst/>
              <a:gdLst>
                <a:gd name="T0" fmla="*/ 0 w 66"/>
                <a:gd name="T1" fmla="*/ 33 h 33"/>
                <a:gd name="T2" fmla="*/ 66 w 66"/>
                <a:gd name="T3" fmla="*/ 22 h 33"/>
                <a:gd name="T4" fmla="*/ 0 w 66"/>
                <a:gd name="T5" fmla="*/ 0 h 33"/>
                <a:gd name="T6" fmla="*/ 0 w 66"/>
                <a:gd name="T7" fmla="*/ 22 h 33"/>
                <a:gd name="T8" fmla="*/ 0 w 66"/>
                <a:gd name="T9" fmla="*/ 33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27659" name="Line 9"/>
            <p:cNvSpPr>
              <a:spLocks noChangeShapeType="1"/>
            </p:cNvSpPr>
            <p:nvPr/>
          </p:nvSpPr>
          <p:spPr bwMode="auto">
            <a:xfrm flipH="1">
              <a:off x="1344" y="2023"/>
              <a:ext cx="10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Rectangle 10"/>
            <p:cNvSpPr>
              <a:spLocks noChangeArrowheads="1"/>
            </p:cNvSpPr>
            <p:nvPr/>
          </p:nvSpPr>
          <p:spPr bwMode="auto">
            <a:xfrm>
              <a:off x="1606" y="2516"/>
              <a:ext cx="8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M</a:t>
              </a:r>
              <a:endParaRPr lang="en-US" sz="2400">
                <a:latin typeface="Constantia" pitchFamily="18" charset="0"/>
              </a:endParaRPr>
            </a:p>
          </p:txBody>
        </p:sp>
        <p:sp>
          <p:nvSpPr>
            <p:cNvPr id="27661" name="Rectangle 11"/>
            <p:cNvSpPr>
              <a:spLocks noChangeArrowheads="1"/>
            </p:cNvSpPr>
            <p:nvPr/>
          </p:nvSpPr>
          <p:spPr bwMode="auto">
            <a:xfrm>
              <a:off x="1661" y="194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1">
                  <a:solidFill>
                    <a:srgbClr val="000000"/>
                  </a:solidFill>
                  <a:latin typeface="Nimbus Roman No9 L"/>
                </a:rPr>
                <a:t>i</a:t>
              </a:r>
              <a:endParaRPr lang="en-US" sz="2400">
                <a:latin typeface="Constantia" pitchFamily="18" charset="0"/>
              </a:endParaRPr>
            </a:p>
          </p:txBody>
        </p:sp>
        <p:sp>
          <p:nvSpPr>
            <p:cNvPr id="27662" name="Rectangle 12"/>
            <p:cNvSpPr>
              <a:spLocks noChangeArrowheads="1"/>
            </p:cNvSpPr>
            <p:nvPr/>
          </p:nvSpPr>
          <p:spPr bwMode="auto">
            <a:xfrm>
              <a:off x="1639" y="1575"/>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2</a:t>
              </a:r>
              <a:endParaRPr lang="en-US" sz="2400">
                <a:latin typeface="Constantia" pitchFamily="18" charset="0"/>
              </a:endParaRPr>
            </a:p>
          </p:txBody>
        </p:sp>
        <p:sp>
          <p:nvSpPr>
            <p:cNvPr id="27663" name="Rectangle 13"/>
            <p:cNvSpPr>
              <a:spLocks noChangeArrowheads="1"/>
            </p:cNvSpPr>
            <p:nvPr/>
          </p:nvSpPr>
          <p:spPr bwMode="auto">
            <a:xfrm>
              <a:off x="1650" y="138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1</a:t>
              </a:r>
              <a:endParaRPr lang="en-US" sz="2400">
                <a:latin typeface="Constantia" pitchFamily="18" charset="0"/>
              </a:endParaRPr>
            </a:p>
          </p:txBody>
        </p:sp>
        <p:sp>
          <p:nvSpPr>
            <p:cNvPr id="27664" name="Line 15"/>
            <p:cNvSpPr>
              <a:spLocks noChangeShapeType="1"/>
            </p:cNvSpPr>
            <p:nvPr/>
          </p:nvSpPr>
          <p:spPr bwMode="auto">
            <a:xfrm flipH="1">
              <a:off x="3620" y="1826"/>
              <a:ext cx="875"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9"/>
            <p:cNvSpPr>
              <a:spLocks noChangeShapeType="1"/>
            </p:cNvSpPr>
            <p:nvPr/>
          </p:nvSpPr>
          <p:spPr bwMode="auto">
            <a:xfrm flipH="1">
              <a:off x="1979" y="1640"/>
              <a:ext cx="886"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20"/>
            <p:cNvSpPr>
              <a:spLocks noChangeShapeType="1"/>
            </p:cNvSpPr>
            <p:nvPr/>
          </p:nvSpPr>
          <p:spPr bwMode="auto">
            <a:xfrm flipH="1">
              <a:off x="1979" y="2023"/>
              <a:ext cx="886"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1"/>
            <p:cNvSpPr>
              <a:spLocks noChangeShapeType="1"/>
            </p:cNvSpPr>
            <p:nvPr/>
          </p:nvSpPr>
          <p:spPr bwMode="auto">
            <a:xfrm flipH="1">
              <a:off x="1979" y="2209"/>
              <a:ext cx="886"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Freeform 22"/>
            <p:cNvSpPr>
              <a:spLocks/>
            </p:cNvSpPr>
            <p:nvPr/>
          </p:nvSpPr>
          <p:spPr bwMode="auto">
            <a:xfrm>
              <a:off x="2416" y="1399"/>
              <a:ext cx="11" cy="33"/>
            </a:xfrm>
            <a:custGeom>
              <a:avLst/>
              <a:gdLst>
                <a:gd name="T0" fmla="*/ 0 w 1"/>
                <a:gd name="T1" fmla="*/ 0 h 3"/>
                <a:gd name="T2" fmla="*/ 0 w 1"/>
                <a:gd name="T3" fmla="*/ 3 h 3"/>
                <a:gd name="T4" fmla="*/ 1 w 1"/>
                <a:gd name="T5" fmla="*/ 0 h 3"/>
                <a:gd name="T6" fmla="*/ 0 w 1"/>
                <a:gd name="T7" fmla="*/ 0 h 3"/>
                <a:gd name="T8" fmla="*/ 0 60000 65536"/>
                <a:gd name="T9" fmla="*/ 0 60000 65536"/>
                <a:gd name="T10" fmla="*/ 0 60000 65536"/>
                <a:gd name="T11" fmla="*/ 0 60000 65536"/>
                <a:gd name="T12" fmla="*/ 0 w 1"/>
                <a:gd name="T13" fmla="*/ 0 h 3"/>
                <a:gd name="T14" fmla="*/ 1 w 1"/>
                <a:gd name="T15" fmla="*/ 3 h 3"/>
              </a:gdLst>
              <a:ahLst/>
              <a:cxnLst>
                <a:cxn ang="T8">
                  <a:pos x="T0" y="T1"/>
                </a:cxn>
                <a:cxn ang="T9">
                  <a:pos x="T2" y="T3"/>
                </a:cxn>
                <a:cxn ang="T10">
                  <a:pos x="T4" y="T5"/>
                </a:cxn>
                <a:cxn ang="T11">
                  <a:pos x="T6" y="T7"/>
                </a:cxn>
              </a:cxnLst>
              <a:rect l="T12" t="T13" r="T14" b="T15"/>
              <a:pathLst>
                <a:path w="1" h="3">
                  <a:moveTo>
                    <a:pt x="0" y="0"/>
                  </a:moveTo>
                  <a:lnTo>
                    <a:pt x="0" y="3"/>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9" name="Freeform 23"/>
            <p:cNvSpPr>
              <a:spLocks/>
            </p:cNvSpPr>
            <p:nvPr/>
          </p:nvSpPr>
          <p:spPr bwMode="auto">
            <a:xfrm>
              <a:off x="2416" y="1399"/>
              <a:ext cx="11" cy="33"/>
            </a:xfrm>
            <a:custGeom>
              <a:avLst/>
              <a:gdLst>
                <a:gd name="T0" fmla="*/ 0 w 11"/>
                <a:gd name="T1" fmla="*/ 0 h 33"/>
                <a:gd name="T2" fmla="*/ 0 w 11"/>
                <a:gd name="T3" fmla="*/ 33 h 33"/>
                <a:gd name="T4" fmla="*/ 11 w 11"/>
                <a:gd name="T5" fmla="*/ 0 h 33"/>
                <a:gd name="T6" fmla="*/ 0 w 11"/>
                <a:gd name="T7" fmla="*/ 0 h 33"/>
                <a:gd name="T8" fmla="*/ 0 w 11"/>
                <a:gd name="T9" fmla="*/ 0 h 33"/>
                <a:gd name="T10" fmla="*/ 0 60000 65536"/>
                <a:gd name="T11" fmla="*/ 0 60000 65536"/>
                <a:gd name="T12" fmla="*/ 0 60000 65536"/>
                <a:gd name="T13" fmla="*/ 0 60000 65536"/>
                <a:gd name="T14" fmla="*/ 0 60000 65536"/>
                <a:gd name="T15" fmla="*/ 0 w 11"/>
                <a:gd name="T16" fmla="*/ 0 h 33"/>
                <a:gd name="T17" fmla="*/ 11 w 11"/>
                <a:gd name="T18" fmla="*/ 33 h 33"/>
              </a:gdLst>
              <a:ahLst/>
              <a:cxnLst>
                <a:cxn ang="T10">
                  <a:pos x="T0" y="T1"/>
                </a:cxn>
                <a:cxn ang="T11">
                  <a:pos x="T2" y="T3"/>
                </a:cxn>
                <a:cxn ang="T12">
                  <a:pos x="T4" y="T5"/>
                </a:cxn>
                <a:cxn ang="T13">
                  <a:pos x="T6" y="T7"/>
                </a:cxn>
                <a:cxn ang="T14">
                  <a:pos x="T8" y="T9"/>
                </a:cxn>
              </a:cxnLst>
              <a:rect l="T15" t="T16" r="T17" b="T18"/>
              <a:pathLst>
                <a:path w="11" h="33">
                  <a:moveTo>
                    <a:pt x="0" y="0"/>
                  </a:moveTo>
                  <a:lnTo>
                    <a:pt x="0" y="33"/>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7670" name="Freeform 24"/>
            <p:cNvSpPr>
              <a:spLocks/>
            </p:cNvSpPr>
            <p:nvPr/>
          </p:nvSpPr>
          <p:spPr bwMode="auto">
            <a:xfrm>
              <a:off x="1847" y="1257"/>
              <a:ext cx="569" cy="1455"/>
            </a:xfrm>
            <a:custGeom>
              <a:avLst/>
              <a:gdLst>
                <a:gd name="T0" fmla="*/ 52 w 52"/>
                <a:gd name="T1" fmla="*/ 13 h 133"/>
                <a:gd name="T2" fmla="*/ 52 w 52"/>
                <a:gd name="T3" fmla="*/ 12 h 133"/>
                <a:gd name="T4" fmla="*/ 52 w 52"/>
                <a:gd name="T5" fmla="*/ 0 h 133"/>
                <a:gd name="T6" fmla="*/ 41 w 52"/>
                <a:gd name="T7" fmla="*/ 0 h 133"/>
                <a:gd name="T8" fmla="*/ 12 w 52"/>
                <a:gd name="T9" fmla="*/ 0 h 133"/>
                <a:gd name="T10" fmla="*/ 0 w 52"/>
                <a:gd name="T11" fmla="*/ 0 h 133"/>
                <a:gd name="T12" fmla="*/ 0 w 52"/>
                <a:gd name="T13" fmla="*/ 12 h 133"/>
                <a:gd name="T14" fmla="*/ 0 w 52"/>
                <a:gd name="T15" fmla="*/ 121 h 133"/>
                <a:gd name="T16" fmla="*/ 0 w 52"/>
                <a:gd name="T17" fmla="*/ 133 h 133"/>
                <a:gd name="T18" fmla="*/ 12 w 52"/>
                <a:gd name="T19" fmla="*/ 133 h 133"/>
                <a:gd name="T20" fmla="*/ 41 w 52"/>
                <a:gd name="T21" fmla="*/ 133 h 133"/>
                <a:gd name="T22" fmla="*/ 52 w 52"/>
                <a:gd name="T23" fmla="*/ 133 h 133"/>
                <a:gd name="T24" fmla="*/ 52 w 52"/>
                <a:gd name="T25" fmla="*/ 121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33"/>
                <a:gd name="T41" fmla="*/ 52 w 52"/>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33">
                  <a:moveTo>
                    <a:pt x="52" y="13"/>
                  </a:moveTo>
                  <a:lnTo>
                    <a:pt x="52" y="12"/>
                  </a:lnTo>
                  <a:lnTo>
                    <a:pt x="52" y="0"/>
                  </a:lnTo>
                  <a:lnTo>
                    <a:pt x="41" y="0"/>
                  </a:lnTo>
                  <a:lnTo>
                    <a:pt x="12" y="0"/>
                  </a:lnTo>
                  <a:lnTo>
                    <a:pt x="0" y="0"/>
                  </a:lnTo>
                  <a:lnTo>
                    <a:pt x="0" y="12"/>
                  </a:lnTo>
                  <a:lnTo>
                    <a:pt x="0" y="121"/>
                  </a:lnTo>
                  <a:lnTo>
                    <a:pt x="0" y="133"/>
                  </a:lnTo>
                  <a:lnTo>
                    <a:pt x="12" y="133"/>
                  </a:lnTo>
                  <a:lnTo>
                    <a:pt x="41" y="133"/>
                  </a:lnTo>
                  <a:lnTo>
                    <a:pt x="52" y="133"/>
                  </a:lnTo>
                  <a:lnTo>
                    <a:pt x="52" y="12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1" name="Freeform 25"/>
            <p:cNvSpPr>
              <a:spLocks/>
            </p:cNvSpPr>
            <p:nvPr/>
          </p:nvSpPr>
          <p:spPr bwMode="auto">
            <a:xfrm>
              <a:off x="4046" y="1585"/>
              <a:ext cx="22" cy="44"/>
            </a:xfrm>
            <a:custGeom>
              <a:avLst/>
              <a:gdLst>
                <a:gd name="T0" fmla="*/ 0 w 2"/>
                <a:gd name="T1" fmla="*/ 0 h 4"/>
                <a:gd name="T2" fmla="*/ 1 w 2"/>
                <a:gd name="T3" fmla="*/ 4 h 4"/>
                <a:gd name="T4" fmla="*/ 2 w 2"/>
                <a:gd name="T5" fmla="*/ 0 h 4"/>
                <a:gd name="T6" fmla="*/ 1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2" name="Freeform 26"/>
            <p:cNvSpPr>
              <a:spLocks/>
            </p:cNvSpPr>
            <p:nvPr/>
          </p:nvSpPr>
          <p:spPr bwMode="auto">
            <a:xfrm>
              <a:off x="4046" y="1585"/>
              <a:ext cx="22" cy="44"/>
            </a:xfrm>
            <a:custGeom>
              <a:avLst/>
              <a:gdLst>
                <a:gd name="T0" fmla="*/ 0 w 22"/>
                <a:gd name="T1" fmla="*/ 0 h 44"/>
                <a:gd name="T2" fmla="*/ 11 w 22"/>
                <a:gd name="T3" fmla="*/ 44 h 44"/>
                <a:gd name="T4" fmla="*/ 22 w 22"/>
                <a:gd name="T5" fmla="*/ 0 h 44"/>
                <a:gd name="T6" fmla="*/ 11 w 22"/>
                <a:gd name="T7" fmla="*/ 0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11" y="44"/>
                  </a:lnTo>
                  <a:lnTo>
                    <a:pt x="22"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7673" name="Freeform 27"/>
            <p:cNvSpPr>
              <a:spLocks/>
            </p:cNvSpPr>
            <p:nvPr/>
          </p:nvSpPr>
          <p:spPr bwMode="auto">
            <a:xfrm>
              <a:off x="2919" y="1454"/>
              <a:ext cx="1138" cy="569"/>
            </a:xfrm>
            <a:custGeom>
              <a:avLst/>
              <a:gdLst>
                <a:gd name="T0" fmla="*/ 104 w 104"/>
                <a:gd name="T1" fmla="*/ 12 h 52"/>
                <a:gd name="T2" fmla="*/ 104 w 104"/>
                <a:gd name="T3" fmla="*/ 11 h 52"/>
                <a:gd name="T4" fmla="*/ 104 w 104"/>
                <a:gd name="T5" fmla="*/ 0 h 52"/>
                <a:gd name="T6" fmla="*/ 93 w 104"/>
                <a:gd name="T7" fmla="*/ 0 h 52"/>
                <a:gd name="T8" fmla="*/ 41 w 104"/>
                <a:gd name="T9" fmla="*/ 0 h 52"/>
                <a:gd name="T10" fmla="*/ 29 w 104"/>
                <a:gd name="T11" fmla="*/ 0 h 52"/>
                <a:gd name="T12" fmla="*/ 29 w 104"/>
                <a:gd name="T13" fmla="*/ 11 h 52"/>
                <a:gd name="T14" fmla="*/ 29 w 104"/>
                <a:gd name="T15" fmla="*/ 40 h 52"/>
                <a:gd name="T16" fmla="*/ 29 w 104"/>
                <a:gd name="T17" fmla="*/ 52 h 52"/>
                <a:gd name="T18" fmla="*/ 18 w 104"/>
                <a:gd name="T19" fmla="*/ 52 h 52"/>
                <a:gd name="T20" fmla="*/ 0 w 104"/>
                <a:gd name="T21" fmla="*/ 52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52"/>
                <a:gd name="T35" fmla="*/ 104 w 104"/>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52">
                  <a:moveTo>
                    <a:pt x="104" y="12"/>
                  </a:moveTo>
                  <a:lnTo>
                    <a:pt x="104" y="11"/>
                  </a:lnTo>
                  <a:lnTo>
                    <a:pt x="104" y="0"/>
                  </a:lnTo>
                  <a:lnTo>
                    <a:pt x="93" y="0"/>
                  </a:lnTo>
                  <a:lnTo>
                    <a:pt x="41" y="0"/>
                  </a:lnTo>
                  <a:lnTo>
                    <a:pt x="29" y="0"/>
                  </a:lnTo>
                  <a:lnTo>
                    <a:pt x="29" y="11"/>
                  </a:lnTo>
                  <a:lnTo>
                    <a:pt x="29" y="40"/>
                  </a:lnTo>
                  <a:lnTo>
                    <a:pt x="29" y="52"/>
                  </a:lnTo>
                  <a:lnTo>
                    <a:pt x="18" y="52"/>
                  </a:lnTo>
                  <a:lnTo>
                    <a:pt x="0" y="5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4" name="Freeform 28"/>
            <p:cNvSpPr>
              <a:spLocks/>
            </p:cNvSpPr>
            <p:nvPr/>
          </p:nvSpPr>
          <p:spPr bwMode="auto">
            <a:xfrm>
              <a:off x="2941" y="2187"/>
              <a:ext cx="66" cy="33"/>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5" name="Freeform 29"/>
            <p:cNvSpPr>
              <a:spLocks/>
            </p:cNvSpPr>
            <p:nvPr/>
          </p:nvSpPr>
          <p:spPr bwMode="auto">
            <a:xfrm>
              <a:off x="2941" y="2187"/>
              <a:ext cx="66" cy="33"/>
            </a:xfrm>
            <a:custGeom>
              <a:avLst/>
              <a:gdLst>
                <a:gd name="T0" fmla="*/ 66 w 66"/>
                <a:gd name="T1" fmla="*/ 0 h 33"/>
                <a:gd name="T2" fmla="*/ 0 w 66"/>
                <a:gd name="T3" fmla="*/ 22 h 33"/>
                <a:gd name="T4" fmla="*/ 66 w 66"/>
                <a:gd name="T5" fmla="*/ 33 h 33"/>
                <a:gd name="T6" fmla="*/ 66 w 66"/>
                <a:gd name="T7" fmla="*/ 22 h 33"/>
                <a:gd name="T8" fmla="*/ 6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prstDash val="solid"/>
              <a:round/>
              <a:headEnd/>
              <a:tailEnd/>
            </a:ln>
          </p:spPr>
          <p:txBody>
            <a:bodyPr/>
            <a:lstStyle/>
            <a:p>
              <a:endParaRPr lang="en-US"/>
            </a:p>
          </p:txBody>
        </p:sp>
        <p:sp>
          <p:nvSpPr>
            <p:cNvPr id="27676" name="Freeform 30"/>
            <p:cNvSpPr>
              <a:spLocks/>
            </p:cNvSpPr>
            <p:nvPr/>
          </p:nvSpPr>
          <p:spPr bwMode="auto">
            <a:xfrm>
              <a:off x="3007" y="2209"/>
              <a:ext cx="1050" cy="317"/>
            </a:xfrm>
            <a:custGeom>
              <a:avLst/>
              <a:gdLst>
                <a:gd name="T0" fmla="*/ 0 w 96"/>
                <a:gd name="T1" fmla="*/ 0 h 29"/>
                <a:gd name="T2" fmla="*/ 10 w 96"/>
                <a:gd name="T3" fmla="*/ 0 h 29"/>
                <a:gd name="T4" fmla="*/ 21 w 96"/>
                <a:gd name="T5" fmla="*/ 0 h 29"/>
                <a:gd name="T6" fmla="*/ 21 w 96"/>
                <a:gd name="T7" fmla="*/ 11 h 29"/>
                <a:gd name="T8" fmla="*/ 21 w 96"/>
                <a:gd name="T9" fmla="*/ 17 h 29"/>
                <a:gd name="T10" fmla="*/ 21 w 96"/>
                <a:gd name="T11" fmla="*/ 29 h 29"/>
                <a:gd name="T12" fmla="*/ 33 w 96"/>
                <a:gd name="T13" fmla="*/ 29 h 29"/>
                <a:gd name="T14" fmla="*/ 85 w 96"/>
                <a:gd name="T15" fmla="*/ 29 h 29"/>
                <a:gd name="T16" fmla="*/ 96 w 96"/>
                <a:gd name="T17" fmla="*/ 29 h 29"/>
                <a:gd name="T18" fmla="*/ 96 w 96"/>
                <a:gd name="T19" fmla="*/ 17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29"/>
                <a:gd name="T32" fmla="*/ 96 w 96"/>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29">
                  <a:moveTo>
                    <a:pt x="0" y="0"/>
                  </a:moveTo>
                  <a:lnTo>
                    <a:pt x="10" y="0"/>
                  </a:lnTo>
                  <a:lnTo>
                    <a:pt x="21" y="0"/>
                  </a:lnTo>
                  <a:lnTo>
                    <a:pt x="21" y="11"/>
                  </a:lnTo>
                  <a:lnTo>
                    <a:pt x="21" y="17"/>
                  </a:lnTo>
                  <a:lnTo>
                    <a:pt x="21" y="29"/>
                  </a:lnTo>
                  <a:lnTo>
                    <a:pt x="33" y="29"/>
                  </a:lnTo>
                  <a:lnTo>
                    <a:pt x="85" y="29"/>
                  </a:lnTo>
                  <a:lnTo>
                    <a:pt x="96" y="29"/>
                  </a:lnTo>
                  <a:lnTo>
                    <a:pt x="96" y="1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7" name="Freeform 31"/>
            <p:cNvSpPr>
              <a:spLocks/>
            </p:cNvSpPr>
            <p:nvPr/>
          </p:nvSpPr>
          <p:spPr bwMode="auto">
            <a:xfrm>
              <a:off x="4046" y="2187"/>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78" name="Freeform 32"/>
            <p:cNvSpPr>
              <a:spLocks/>
            </p:cNvSpPr>
            <p:nvPr/>
          </p:nvSpPr>
          <p:spPr bwMode="auto">
            <a:xfrm>
              <a:off x="4057" y="2198"/>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79" name="Freeform 33"/>
            <p:cNvSpPr>
              <a:spLocks/>
            </p:cNvSpPr>
            <p:nvPr/>
          </p:nvSpPr>
          <p:spPr bwMode="auto">
            <a:xfrm>
              <a:off x="4046" y="2099"/>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0" name="Freeform 34"/>
            <p:cNvSpPr>
              <a:spLocks/>
            </p:cNvSpPr>
            <p:nvPr/>
          </p:nvSpPr>
          <p:spPr bwMode="auto">
            <a:xfrm>
              <a:off x="4057" y="2110"/>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1" name="Freeform 35"/>
            <p:cNvSpPr>
              <a:spLocks/>
            </p:cNvSpPr>
            <p:nvPr/>
          </p:nvSpPr>
          <p:spPr bwMode="auto">
            <a:xfrm>
              <a:off x="4046" y="2012"/>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2" name="Freeform 36"/>
            <p:cNvSpPr>
              <a:spLocks/>
            </p:cNvSpPr>
            <p:nvPr/>
          </p:nvSpPr>
          <p:spPr bwMode="auto">
            <a:xfrm>
              <a:off x="4057" y="2023"/>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3" name="Freeform 37"/>
            <p:cNvSpPr>
              <a:spLocks/>
            </p:cNvSpPr>
            <p:nvPr/>
          </p:nvSpPr>
          <p:spPr bwMode="auto">
            <a:xfrm>
              <a:off x="2405" y="1891"/>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4" name="Freeform 38"/>
            <p:cNvSpPr>
              <a:spLocks/>
            </p:cNvSpPr>
            <p:nvPr/>
          </p:nvSpPr>
          <p:spPr bwMode="auto">
            <a:xfrm>
              <a:off x="2416" y="1902"/>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5" name="Freeform 39"/>
            <p:cNvSpPr>
              <a:spLocks/>
            </p:cNvSpPr>
            <p:nvPr/>
          </p:nvSpPr>
          <p:spPr bwMode="auto">
            <a:xfrm>
              <a:off x="2405" y="1815"/>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6" name="Freeform 40"/>
            <p:cNvSpPr>
              <a:spLocks/>
            </p:cNvSpPr>
            <p:nvPr/>
          </p:nvSpPr>
          <p:spPr bwMode="auto">
            <a:xfrm>
              <a:off x="2416" y="1826"/>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7" name="Freeform 41"/>
            <p:cNvSpPr>
              <a:spLocks/>
            </p:cNvSpPr>
            <p:nvPr/>
          </p:nvSpPr>
          <p:spPr bwMode="auto">
            <a:xfrm>
              <a:off x="2405" y="1738"/>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88" name="Freeform 42"/>
            <p:cNvSpPr>
              <a:spLocks/>
            </p:cNvSpPr>
            <p:nvPr/>
          </p:nvSpPr>
          <p:spPr bwMode="auto">
            <a:xfrm>
              <a:off x="2416" y="1749"/>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89" name="Freeform 43"/>
            <p:cNvSpPr>
              <a:spLocks/>
            </p:cNvSpPr>
            <p:nvPr/>
          </p:nvSpPr>
          <p:spPr bwMode="auto">
            <a:xfrm>
              <a:off x="2405" y="2460"/>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0" name="Freeform 44"/>
            <p:cNvSpPr>
              <a:spLocks/>
            </p:cNvSpPr>
            <p:nvPr/>
          </p:nvSpPr>
          <p:spPr bwMode="auto">
            <a:xfrm>
              <a:off x="2416" y="2471"/>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1" name="Freeform 45"/>
            <p:cNvSpPr>
              <a:spLocks/>
            </p:cNvSpPr>
            <p:nvPr/>
          </p:nvSpPr>
          <p:spPr bwMode="auto">
            <a:xfrm>
              <a:off x="2405" y="2384"/>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2" name="Freeform 46"/>
            <p:cNvSpPr>
              <a:spLocks/>
            </p:cNvSpPr>
            <p:nvPr/>
          </p:nvSpPr>
          <p:spPr bwMode="auto">
            <a:xfrm>
              <a:off x="2416" y="2395"/>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3" name="Freeform 47"/>
            <p:cNvSpPr>
              <a:spLocks/>
            </p:cNvSpPr>
            <p:nvPr/>
          </p:nvSpPr>
          <p:spPr bwMode="auto">
            <a:xfrm>
              <a:off x="2405" y="2307"/>
              <a:ext cx="22" cy="22"/>
            </a:xfrm>
            <a:custGeom>
              <a:avLst/>
              <a:gdLst>
                <a:gd name="T0" fmla="*/ 11 w 22"/>
                <a:gd name="T1" fmla="*/ 11 h 22"/>
                <a:gd name="T2" fmla="*/ 11 w 22"/>
                <a:gd name="T3" fmla="*/ 22 h 22"/>
                <a:gd name="T4" fmla="*/ 22 w 22"/>
                <a:gd name="T5" fmla="*/ 22 h 22"/>
                <a:gd name="T6" fmla="*/ 22 w 22"/>
                <a:gd name="T7" fmla="*/ 11 h 22"/>
                <a:gd name="T8" fmla="*/ 22 w 22"/>
                <a:gd name="T9" fmla="*/ 0 h 22"/>
                <a:gd name="T10" fmla="*/ 11 w 22"/>
                <a:gd name="T11" fmla="*/ 0 h 22"/>
                <a:gd name="T12" fmla="*/ 0 w 22"/>
                <a:gd name="T13" fmla="*/ 0 h 22"/>
                <a:gd name="T14" fmla="*/ 0 w 22"/>
                <a:gd name="T15" fmla="*/ 11 h 22"/>
                <a:gd name="T16" fmla="*/ 0 w 22"/>
                <a:gd name="T17" fmla="*/ 22 h 22"/>
                <a:gd name="T18" fmla="*/ 11 w 22"/>
                <a:gd name="T19" fmla="*/ 22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27694" name="Freeform 48"/>
            <p:cNvSpPr>
              <a:spLocks/>
            </p:cNvSpPr>
            <p:nvPr/>
          </p:nvSpPr>
          <p:spPr bwMode="auto">
            <a:xfrm>
              <a:off x="2416" y="2318"/>
              <a:ext cx="11" cy="11"/>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95" name="Rectangle 49"/>
            <p:cNvSpPr>
              <a:spLocks noChangeArrowheads="1"/>
            </p:cNvSpPr>
            <p:nvPr/>
          </p:nvSpPr>
          <p:spPr bwMode="auto">
            <a:xfrm>
              <a:off x="1497" y="2133"/>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1">
                  <a:solidFill>
                    <a:srgbClr val="000000"/>
                  </a:solidFill>
                  <a:latin typeface="Nimbus Roman No9 L"/>
                </a:rPr>
                <a:t>i</a:t>
              </a:r>
              <a:endParaRPr lang="en-US" sz="2400">
                <a:latin typeface="Constantia" pitchFamily="18" charset="0"/>
              </a:endParaRPr>
            </a:p>
          </p:txBody>
        </p:sp>
        <p:sp>
          <p:nvSpPr>
            <p:cNvPr id="27696" name="Rectangle 50"/>
            <p:cNvSpPr>
              <a:spLocks noChangeArrowheads="1"/>
            </p:cNvSpPr>
            <p:nvPr/>
          </p:nvSpPr>
          <p:spPr bwMode="auto">
            <a:xfrm>
              <a:off x="1628" y="213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1</a:t>
              </a:r>
              <a:endParaRPr lang="en-US" sz="2400">
                <a:latin typeface="Constantia" pitchFamily="18" charset="0"/>
              </a:endParaRPr>
            </a:p>
          </p:txBody>
        </p:sp>
        <p:sp>
          <p:nvSpPr>
            <p:cNvPr id="27697" name="Rectangle 51"/>
            <p:cNvSpPr>
              <a:spLocks noChangeArrowheads="1"/>
            </p:cNvSpPr>
            <p:nvPr/>
          </p:nvSpPr>
          <p:spPr bwMode="auto">
            <a:xfrm>
              <a:off x="1552" y="2133"/>
              <a:ext cx="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Nimbus Roman No9 L"/>
                </a:rPr>
                <a:t>+</a:t>
              </a:r>
              <a:endParaRPr lang="en-US" sz="2400">
                <a:latin typeface="Constantia" pitchFamily="18" charset="0"/>
              </a:endParaRPr>
            </a:p>
          </p:txBody>
        </p:sp>
        <p:sp>
          <p:nvSpPr>
            <p:cNvPr id="27698" name="Line 52"/>
            <p:cNvSpPr>
              <a:spLocks noChangeShapeType="1"/>
            </p:cNvSpPr>
            <p:nvPr/>
          </p:nvSpPr>
          <p:spPr bwMode="auto">
            <a:xfrm flipH="1">
              <a:off x="1979" y="1454"/>
              <a:ext cx="886"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9" name="Line 53"/>
            <p:cNvSpPr>
              <a:spLocks noChangeShapeType="1"/>
            </p:cNvSpPr>
            <p:nvPr/>
          </p:nvSpPr>
          <p:spPr bwMode="auto">
            <a:xfrm flipH="1">
              <a:off x="1979" y="2581"/>
              <a:ext cx="886"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0" name="Line 54"/>
            <p:cNvSpPr>
              <a:spLocks noChangeShapeType="1"/>
            </p:cNvSpPr>
            <p:nvPr/>
          </p:nvSpPr>
          <p:spPr bwMode="auto">
            <a:xfrm flipH="1">
              <a:off x="3620" y="1640"/>
              <a:ext cx="875"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1" name="Line 55"/>
            <p:cNvSpPr>
              <a:spLocks noChangeShapeType="1"/>
            </p:cNvSpPr>
            <p:nvPr/>
          </p:nvSpPr>
          <p:spPr bwMode="auto">
            <a:xfrm flipH="1">
              <a:off x="3620" y="2395"/>
              <a:ext cx="875" cy="1"/>
            </a:xfrm>
            <a:prstGeom prst="line">
              <a:avLst/>
            </a:prstGeom>
            <a:noFill/>
            <a:ln w="17463">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Text Box 57"/>
          <p:cNvSpPr txBox="1">
            <a:spLocks noChangeArrowheads="1"/>
          </p:cNvSpPr>
          <p:nvPr/>
        </p:nvSpPr>
        <p:spPr bwMode="auto">
          <a:xfrm>
            <a:off x="601663" y="4025900"/>
            <a:ext cx="80057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sz="1600" i="1"/>
              <a:t>Processor is executing the instruction located at address i when an interrupt occurs.</a:t>
            </a:r>
          </a:p>
          <a:p>
            <a:pPr>
              <a:buFontTx/>
              <a:buChar char="•"/>
            </a:pPr>
            <a:r>
              <a:rPr lang="en-US" sz="1600" i="1"/>
              <a:t>Routine executed in response to an interrupt request is called the interrupt-service routine.</a:t>
            </a:r>
          </a:p>
          <a:p>
            <a:pPr>
              <a:buFontTx/>
              <a:buChar char="•"/>
            </a:pPr>
            <a:r>
              <a:rPr lang="en-US" sz="1600" i="1"/>
              <a:t>When an interrupt occurs, control must be transferred to the interrupt service routine. </a:t>
            </a:r>
          </a:p>
          <a:p>
            <a:pPr>
              <a:buFontTx/>
              <a:buChar char="•"/>
            </a:pPr>
            <a:r>
              <a:rPr lang="en-US" sz="1600" i="1"/>
              <a:t>But before transferring control, the current contents of the PC (i+1), must be saved in a known</a:t>
            </a:r>
          </a:p>
          <a:p>
            <a:r>
              <a:rPr lang="en-US" sz="1600" i="1"/>
              <a:t> location. </a:t>
            </a:r>
          </a:p>
          <a:p>
            <a:pPr>
              <a:buFontTx/>
              <a:buChar char="•"/>
            </a:pPr>
            <a:r>
              <a:rPr lang="en-US" sz="1600" i="1"/>
              <a:t>This will enable the return-from-interrupt instruction to resume execution at i+1. </a:t>
            </a:r>
          </a:p>
          <a:p>
            <a:pPr>
              <a:buFontTx/>
              <a:buChar char="•"/>
            </a:pPr>
            <a:r>
              <a:rPr lang="en-US" sz="1600" i="1"/>
              <a:t>Return address, or the contents of the PC are usually stored on the processor stack. </a:t>
            </a:r>
          </a:p>
        </p:txBody>
      </p:sp>
    </p:spTree>
    <p:extLst>
      <p:ext uri="{BB962C8B-B14F-4D97-AF65-F5344CB8AC3E}">
        <p14:creationId xmlns:p14="http://schemas.microsoft.com/office/powerpoint/2010/main" val="210040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t>Interrupts (contd..)</a:t>
            </a:r>
          </a:p>
        </p:txBody>
      </p:sp>
      <p:sp>
        <p:nvSpPr>
          <p:cNvPr id="374787"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a:solidFill>
                  <a:schemeClr val="accent2"/>
                </a:solidFill>
              </a:rPr>
              <a:t>Treatment of an interrupt-service routine is very similar to that of a subroutine. </a:t>
            </a:r>
          </a:p>
          <a:p>
            <a:pPr marL="274320" indent="-274320" fontAlgn="auto">
              <a:spcAft>
                <a:spcPts val="0"/>
              </a:spcAft>
              <a:buClr>
                <a:schemeClr val="accent3"/>
              </a:buClr>
              <a:buFont typeface="Wingdings 2"/>
              <a:buChar char=""/>
              <a:defRPr/>
            </a:pPr>
            <a:r>
              <a:rPr lang="en-US">
                <a:solidFill>
                  <a:schemeClr val="accent2"/>
                </a:solidFill>
              </a:rPr>
              <a:t>However there are significant differences:</a:t>
            </a:r>
            <a:endParaRPr lang="en-US"/>
          </a:p>
          <a:p>
            <a:pPr marL="640080" lvl="1" indent="-246888" fontAlgn="auto">
              <a:spcAft>
                <a:spcPts val="0"/>
              </a:spcAft>
              <a:buFont typeface="Wingdings 2"/>
              <a:buChar char=""/>
              <a:defRPr/>
            </a:pPr>
            <a:r>
              <a:rPr lang="en-US" sz="1800"/>
              <a:t>A subroutine performs a task that is required by the calling program.</a:t>
            </a:r>
          </a:p>
          <a:p>
            <a:pPr marL="640080" lvl="1" indent="-246888" fontAlgn="auto">
              <a:spcAft>
                <a:spcPts val="0"/>
              </a:spcAft>
              <a:buFont typeface="Wingdings 2"/>
              <a:buChar char=""/>
              <a:defRPr/>
            </a:pPr>
            <a:r>
              <a:rPr lang="en-US" sz="1800"/>
              <a:t>Interrupt-service routine may not have anything in common with the program it interrupts. </a:t>
            </a:r>
          </a:p>
          <a:p>
            <a:pPr marL="640080" lvl="1" indent="-246888" fontAlgn="auto">
              <a:spcAft>
                <a:spcPts val="0"/>
              </a:spcAft>
              <a:buFont typeface="Wingdings 2"/>
              <a:buChar char=""/>
              <a:defRPr/>
            </a:pPr>
            <a:r>
              <a:rPr lang="en-US" sz="1800"/>
              <a:t>Interrupt-service routine and the program that it interrupts may belong to different users. </a:t>
            </a:r>
          </a:p>
          <a:p>
            <a:pPr marL="640080" lvl="1" indent="-246888" fontAlgn="auto">
              <a:spcAft>
                <a:spcPts val="0"/>
              </a:spcAft>
              <a:buFont typeface="Wingdings 2"/>
              <a:buChar char=""/>
              <a:defRPr/>
            </a:pPr>
            <a:r>
              <a:rPr lang="en-US" sz="1800"/>
              <a:t>As a result, before branching to the interrupt-service routine, not only the PC, but other information such as condition code flags, and processor registers used by both the interrupted program and the interrupt service routine must be stored.</a:t>
            </a:r>
          </a:p>
          <a:p>
            <a:pPr marL="640080" lvl="1" indent="-246888" fontAlgn="auto">
              <a:spcAft>
                <a:spcPts val="0"/>
              </a:spcAft>
              <a:buFont typeface="Wingdings 2"/>
              <a:buChar char=""/>
              <a:defRPr/>
            </a:pPr>
            <a:r>
              <a:rPr lang="en-US" sz="1800"/>
              <a:t>This will enable the interrupted program to resume execution upon return from interrupt service routine. </a:t>
            </a:r>
          </a:p>
        </p:txBody>
      </p:sp>
    </p:spTree>
    <p:extLst>
      <p:ext uri="{BB962C8B-B14F-4D97-AF65-F5344CB8AC3E}">
        <p14:creationId xmlns:p14="http://schemas.microsoft.com/office/powerpoint/2010/main" val="293532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t>Interrupts (contd..)</a:t>
            </a:r>
          </a:p>
        </p:txBody>
      </p:sp>
      <p:sp>
        <p:nvSpPr>
          <p:cNvPr id="375811" name="Rectangle 3"/>
          <p:cNvSpPr>
            <a:spLocks noGrp="1" noChangeArrowheads="1"/>
          </p:cNvSpPr>
          <p:nvPr>
            <p:ph type="body" idx="1"/>
          </p:nvPr>
        </p:nvSpPr>
        <p:spPr/>
        <p:txBody>
          <a:bodyPr>
            <a:normAutofit/>
          </a:bodyPr>
          <a:lstStyle/>
          <a:p>
            <a:pPr marL="274320" indent="-274320" fontAlgn="auto">
              <a:spcAft>
                <a:spcPts val="0"/>
              </a:spcAft>
              <a:buClr>
                <a:schemeClr val="accent3"/>
              </a:buClr>
              <a:buFont typeface="Wingdings 2"/>
              <a:buChar char=""/>
              <a:defRPr/>
            </a:pPr>
            <a:r>
              <a:rPr lang="en-US">
                <a:solidFill>
                  <a:schemeClr val="accent2"/>
                </a:solidFill>
              </a:rPr>
              <a:t>Saving and restoring information can be done automatically by the processor or explicitly by program instructions. </a:t>
            </a:r>
          </a:p>
          <a:p>
            <a:pPr marL="274320" indent="-274320" fontAlgn="auto">
              <a:spcAft>
                <a:spcPts val="0"/>
              </a:spcAft>
              <a:buClr>
                <a:schemeClr val="accent3"/>
              </a:buClr>
              <a:buFont typeface="Wingdings 2"/>
              <a:buChar char=""/>
              <a:defRPr/>
            </a:pPr>
            <a:r>
              <a:rPr lang="en-US">
                <a:solidFill>
                  <a:schemeClr val="accent2"/>
                </a:solidFill>
              </a:rPr>
              <a:t>Saving and restoring registers involves memory transfers:</a:t>
            </a:r>
            <a:endParaRPr lang="en-US"/>
          </a:p>
          <a:p>
            <a:pPr marL="640080" lvl="1" indent="-246888" fontAlgn="auto">
              <a:spcAft>
                <a:spcPts val="0"/>
              </a:spcAft>
              <a:buFont typeface="Wingdings 2"/>
              <a:buChar char=""/>
              <a:defRPr/>
            </a:pPr>
            <a:r>
              <a:rPr lang="en-US" sz="1800"/>
              <a:t>Increases the total execution time.</a:t>
            </a:r>
          </a:p>
          <a:p>
            <a:pPr marL="640080" lvl="1" indent="-246888" fontAlgn="auto">
              <a:spcAft>
                <a:spcPts val="0"/>
              </a:spcAft>
              <a:buFont typeface="Wingdings 2"/>
              <a:buChar char=""/>
              <a:defRPr/>
            </a:pPr>
            <a:r>
              <a:rPr lang="en-US" sz="1800">
                <a:solidFill>
                  <a:srgbClr val="CC3300"/>
                </a:solidFill>
              </a:rPr>
              <a:t>Increases the delay between the time an interrupt request is received, and the start of execution of the interrupt-service routine. This delay is called </a:t>
            </a:r>
            <a:r>
              <a:rPr lang="en-US" sz="1800" u="sng">
                <a:solidFill>
                  <a:srgbClr val="CC3300"/>
                </a:solidFill>
              </a:rPr>
              <a:t>interrupt latency</a:t>
            </a:r>
            <a:r>
              <a:rPr lang="en-US" sz="1800">
                <a:solidFill>
                  <a:srgbClr val="CC3300"/>
                </a:solidFill>
              </a:rPr>
              <a:t>.</a:t>
            </a:r>
          </a:p>
          <a:p>
            <a:pPr marL="274320" indent="-274320" fontAlgn="auto">
              <a:spcAft>
                <a:spcPts val="0"/>
              </a:spcAft>
              <a:buClr>
                <a:schemeClr val="accent3"/>
              </a:buClr>
              <a:buFont typeface="Wingdings 2"/>
              <a:buChar char=""/>
              <a:defRPr/>
            </a:pPr>
            <a:r>
              <a:rPr lang="en-US"/>
              <a:t>In order to reduce the interrupt latency, </a:t>
            </a:r>
            <a:r>
              <a:rPr lang="en-US">
                <a:solidFill>
                  <a:schemeClr val="accent2"/>
                </a:solidFill>
              </a:rPr>
              <a:t>most processors save only the minimal amount of information:</a:t>
            </a:r>
            <a:endParaRPr lang="en-US"/>
          </a:p>
          <a:p>
            <a:pPr marL="640080" lvl="1" indent="-246888" fontAlgn="auto">
              <a:spcAft>
                <a:spcPts val="0"/>
              </a:spcAft>
              <a:buFont typeface="Wingdings 2"/>
              <a:buChar char=""/>
              <a:defRPr/>
            </a:pPr>
            <a:r>
              <a:rPr lang="en-US" sz="1800"/>
              <a:t>This minimal amount of information includes Program Counter and processor status registers.</a:t>
            </a:r>
          </a:p>
          <a:p>
            <a:pPr marL="274320" indent="-274320" fontAlgn="auto">
              <a:spcAft>
                <a:spcPts val="0"/>
              </a:spcAft>
              <a:buClr>
                <a:schemeClr val="accent3"/>
              </a:buClr>
              <a:buFont typeface="Wingdings 2"/>
              <a:buChar char=""/>
              <a:defRPr/>
            </a:pPr>
            <a:r>
              <a:rPr lang="en-US">
                <a:solidFill>
                  <a:schemeClr val="accent2"/>
                </a:solidFill>
              </a:rPr>
              <a:t>Any additional information that must be saved, must be saved explicitly by the program instructions</a:t>
            </a:r>
            <a:r>
              <a:rPr lang="en-US"/>
              <a:t> at the beginning of the interrupt service routine.</a:t>
            </a:r>
          </a:p>
        </p:txBody>
      </p:sp>
    </p:spTree>
    <p:extLst>
      <p:ext uri="{BB962C8B-B14F-4D97-AF65-F5344CB8AC3E}">
        <p14:creationId xmlns:p14="http://schemas.microsoft.com/office/powerpoint/2010/main" val="1803532942"/>
      </p:ext>
    </p:extLst>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FCFD25AAC2394087E267FE6C84E3DB" ma:contentTypeVersion="4" ma:contentTypeDescription="Create a new document." ma:contentTypeScope="" ma:versionID="97130b0a59ff5eede9349b3bae1645e8">
  <xsd:schema xmlns:xsd="http://www.w3.org/2001/XMLSchema" xmlns:xs="http://www.w3.org/2001/XMLSchema" xmlns:p="http://schemas.microsoft.com/office/2006/metadata/properties" xmlns:ns2="99483168-1bdb-4f3d-8491-2e38f2e608c6" targetNamespace="http://schemas.microsoft.com/office/2006/metadata/properties" ma:root="true" ma:fieldsID="bf85b72a235f63ac56028679091ab24c" ns2:_="">
    <xsd:import namespace="99483168-1bdb-4f3d-8491-2e38f2e608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483168-1bdb-4f3d-8491-2e38f2e608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949B89-E3A1-47A5-A77B-367E2467F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483168-1bdb-4f3d-8491-2e38f2e608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D25B10-F4F1-4791-B467-FDE7E5A0783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D3C8455-9DC0-4252-9F05-5A8CD3FB41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14384</TotalTime>
  <Words>5791</Words>
  <Application>Microsoft Office PowerPoint</Application>
  <PresentationFormat>On-screen Show (4:3)</PresentationFormat>
  <Paragraphs>506</Paragraphs>
  <Slides>40</Slides>
  <Notes>22</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1_Blank Presentation</vt:lpstr>
      <vt:lpstr>Office Theme</vt:lpstr>
      <vt:lpstr>Mod 5Part 1:I/O Organization</vt:lpstr>
      <vt:lpstr> Accessing I/O devices/Interfacing I/O</vt:lpstr>
      <vt:lpstr>Accessing I/O devices (contd..)</vt:lpstr>
      <vt:lpstr> Accessing I/O devices (contd..)</vt:lpstr>
      <vt:lpstr>Accessing I/O devices (contd..)</vt:lpstr>
      <vt:lpstr>Interrupts </vt:lpstr>
      <vt:lpstr> Interrupts (contd..)</vt:lpstr>
      <vt:lpstr>Interrupts (contd..)</vt:lpstr>
      <vt:lpstr>Interrupts (contd..)</vt:lpstr>
      <vt:lpstr>Interrupts (contd..)</vt:lpstr>
      <vt:lpstr>Interrupts (contd..)</vt:lpstr>
      <vt:lpstr>Enabling &amp; Disabling Interrupt</vt:lpstr>
      <vt:lpstr>PowerPoint Presentation</vt:lpstr>
      <vt:lpstr>Enabling and Disabling Interrupts</vt:lpstr>
      <vt:lpstr>The sequence of events involved in handling an interrupt request from a single device.</vt:lpstr>
      <vt:lpstr> Interrupts: Handling Multiple Devices</vt:lpstr>
      <vt:lpstr>Handling Multiple Devices</vt:lpstr>
      <vt:lpstr>Polling Scheme</vt:lpstr>
      <vt:lpstr>Vectored Interrupts (contd..)</vt:lpstr>
      <vt:lpstr>Interrupt Nesting</vt:lpstr>
      <vt:lpstr>Interrupt Nesting</vt:lpstr>
      <vt:lpstr>Interrupts nesting</vt:lpstr>
      <vt:lpstr> Interrupts</vt:lpstr>
      <vt:lpstr>Simultaneous Request: DAISY CHAINING</vt:lpstr>
      <vt:lpstr> Interrupts (contd..)</vt:lpstr>
      <vt:lpstr> Interrupts (contd..)</vt:lpstr>
      <vt:lpstr>Controlling Device Request</vt:lpstr>
      <vt:lpstr>Direct Memory Access (contd..)</vt:lpstr>
      <vt:lpstr> Direct Memory Access (contd..)</vt:lpstr>
      <vt:lpstr> Direct Memory Access (contd..)</vt:lpstr>
      <vt:lpstr>DMA controller registers(Contd…)</vt:lpstr>
      <vt:lpstr> Direct Memory Access (contd..)</vt:lpstr>
      <vt:lpstr>Bus arbitration</vt:lpstr>
      <vt:lpstr>Centralized Bus Arbitration</vt:lpstr>
      <vt:lpstr>Centralized Bus Arbitration(cont.,)</vt:lpstr>
      <vt:lpstr> Centralized arbitration (contd..)</vt:lpstr>
      <vt:lpstr>Distributed arbitration</vt:lpstr>
      <vt:lpstr> Distributed arbitration</vt:lpstr>
      <vt:lpstr>Distributed arbitration(Contd.,)</vt:lpstr>
      <vt:lpstr> Distributed arbitration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mod3:i/o organization</dc:title>
  <dc:creator>RENJU LIJU</dc:creator>
  <cp:lastModifiedBy>pce-cse</cp:lastModifiedBy>
  <cp:revision>88</cp:revision>
  <dcterms:created xsi:type="dcterms:W3CDTF">2017-03-04T06:47:46Z</dcterms:created>
  <dcterms:modified xsi:type="dcterms:W3CDTF">2021-09-23T14:11:08Z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0x01010087FCFD25AAC2394087E267FE6C84E3DB</vt:lpwstr>
  </property>
</Properties>
</file>