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41"/>
  </p:notesMasterIdLst>
  <p:handoutMasterIdLst>
    <p:handoutMasterId r:id="rId42"/>
  </p:handoutMasterIdLst>
  <p:sldIdLst>
    <p:sldId id="258" r:id="rId6"/>
    <p:sldId id="263" r:id="rId7"/>
    <p:sldId id="275" r:id="rId8"/>
    <p:sldId id="276" r:id="rId9"/>
    <p:sldId id="277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87" r:id="rId18"/>
    <p:sldId id="286" r:id="rId19"/>
    <p:sldId id="280" r:id="rId20"/>
    <p:sldId id="288" r:id="rId21"/>
    <p:sldId id="289" r:id="rId22"/>
    <p:sldId id="281" r:id="rId23"/>
    <p:sldId id="278" r:id="rId24"/>
    <p:sldId id="290" r:id="rId25"/>
    <p:sldId id="291" r:id="rId26"/>
    <p:sldId id="282" r:id="rId27"/>
    <p:sldId id="279" r:id="rId28"/>
    <p:sldId id="292" r:id="rId29"/>
    <p:sldId id="295" r:id="rId30"/>
    <p:sldId id="296" r:id="rId31"/>
    <p:sldId id="294" r:id="rId32"/>
    <p:sldId id="297" r:id="rId33"/>
    <p:sldId id="298" r:id="rId34"/>
    <p:sldId id="300" r:id="rId35"/>
    <p:sldId id="301" r:id="rId36"/>
    <p:sldId id="302" r:id="rId37"/>
    <p:sldId id="303" r:id="rId38"/>
    <p:sldId id="304" r:id="rId39"/>
    <p:sldId id="30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E918B-BD17-4B98-AD4B-1C5DB00FCB8B}" v="37" dt="2021-10-16T02:51:5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9" autoAdjust="0"/>
    <p:restoredTop sz="95812" autoAdjust="0"/>
  </p:normalViewPr>
  <p:slideViewPr>
    <p:cSldViewPr>
      <p:cViewPr varScale="1">
        <p:scale>
          <a:sx n="67" d="100"/>
          <a:sy n="67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1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ly Varghese" userId="S::jesly.prc19cs027@providence.edu.in::c8ad924f-dfb6-4fdf-a9af-7abc10e184c8" providerId="AD" clId="Web-{1A2E918B-BD17-4B98-AD4B-1C5DB00FCB8B}"/>
    <pc:docChg chg="addSld delSld">
      <pc:chgData name="Jesly Varghese" userId="S::jesly.prc19cs027@providence.edu.in::c8ad924f-dfb6-4fdf-a9af-7abc10e184c8" providerId="AD" clId="Web-{1A2E918B-BD17-4B98-AD4B-1C5DB00FCB8B}" dt="2021-10-16T02:51:29.591" v="1"/>
      <pc:docMkLst>
        <pc:docMk/>
      </pc:docMkLst>
      <pc:sldChg chg="add del">
        <pc:chgData name="Jesly Varghese" userId="S::jesly.prc19cs027@providence.edu.in::c8ad924f-dfb6-4fdf-a9af-7abc10e184c8" providerId="AD" clId="Web-{1A2E918B-BD17-4B98-AD4B-1C5DB00FCB8B}" dt="2021-10-16T02:51:29.591" v="1"/>
        <pc:sldMkLst>
          <pc:docMk/>
          <pc:sldMk cId="1671276191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414D3-662E-4021-A3BF-138F40B32F76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215B-9301-43D1-90B9-C64C114CD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8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3D75-AFDD-40C6-8B40-F01B3A828911}" type="datetimeFigureOut">
              <a:rPr lang="en-US" smtClean="0"/>
              <a:pPr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9A25B-78D2-4E74-8DF7-4164AB747E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7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1879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35892" indent="-283035" defTabSz="941879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32142" indent="-226428" defTabSz="941879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584998" indent="-226428" defTabSz="941879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37855" indent="-226428" defTabSz="941879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490711" indent="-226428" defTabSz="941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43568" indent="-226428" defTabSz="941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396425" indent="-226428" defTabSz="941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49281" indent="-226428" defTabSz="941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707E7C-17BB-49C5-947D-03FB7D5791CC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21" tIns="48733" rIns="94321" bIns="48733"/>
          <a:lstStyle/>
          <a:p>
            <a:pPr>
              <a:lnSpc>
                <a:spcPct val="40000"/>
              </a:lnSpc>
            </a:pPr>
            <a:r>
              <a:rPr lang="en-US"/>
              <a:t>                                                                                                                                                                                                                            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72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E82CD8-244D-444D-A2C3-42B0CFAC053F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C3F0B3-07BA-4F25-814C-1B1B1575F7DA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>
              <a:latin typeface="Calibri" pitchFamily="34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2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61AE14-FF00-4D64-874F-DB13565530FE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>
              <a:latin typeface="Calibri" pitchFamily="34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685800" y="1295400"/>
            <a:ext cx="777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2555875" y="3744913"/>
            <a:ext cx="312896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Topics covered: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Course outline and schedule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Comic Sans MS" pitchFamily="66" charset="0"/>
              </a:rPr>
              <a:t>Introduction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52463" y="2438400"/>
            <a:ext cx="7772400" cy="3657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400800"/>
            <a:ext cx="5334000" cy="304800"/>
          </a:xfrm>
        </p:spPr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ar-EG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0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275E1ACA-3491-4895-B3F7-634AFCEB73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7896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7896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E2D8EC2B-2814-4ED6-A74E-DCF8B2A48D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0996BD-3294-457E-9F23-546AE7ED19C3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59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2BFFB-A539-411D-8518-C68BE5BE849E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9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18E43-58CE-4ED6-B4C7-4724AA02F11E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0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D737B-205D-444A-8474-46D2C7B31870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01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16C84E-02C1-4B96-AD3C-E2CCF8C0BD88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08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8D503A-F8A3-41CB-B142-9FFB635B2F76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29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0D0C11-75FC-4BC8-9A5B-972F27855DA1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660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F5A21-AE2E-43E4-B4ED-8AACE2A79D4F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96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8B7DAF4A-A537-4964-9760-C1F7353047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89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54D74E-2DCB-4FE4-AB50-C341C6BBF0E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63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89F665-49AD-46AD-9C80-E89B5327BBE5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951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CA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D671A-01C0-4370-9022-C29CC687E05A}" type="slidenum">
              <a:rPr lang="en-CA">
                <a:solidFill>
                  <a:srgbClr val="000000"/>
                </a:solidFill>
              </a:rPr>
              <a:pPr/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49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05E47EB9-4743-443F-BDBF-67798B70F0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3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46200"/>
            <a:ext cx="3810000" cy="490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46200"/>
            <a:ext cx="3810000" cy="4900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CAD6D041-005F-45EB-9038-984AA6364E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6A6B4BA7-844E-41C0-A0CD-64CAE6F847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A6E6CD6A-821E-4109-892A-804BEFA6C0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A1EDE7F4-0CB4-458F-9E69-AF45E8D1ED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8EAD5DB1-A8AD-4A30-BE60-3CA5C44F43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8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u="sng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fld id="{4A732658-F3F5-4DB4-9D42-1D6C88495E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u="sng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6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457200"/>
            <a:ext cx="731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6200"/>
            <a:ext cx="7772400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  Click to edit Master text styles</a:t>
            </a:r>
          </a:p>
          <a:p>
            <a:pPr lvl="1"/>
            <a:r>
              <a:rPr lang="en-US"/>
              <a:t>  Second level</a:t>
            </a:r>
          </a:p>
          <a:p>
            <a:pPr lvl="2"/>
            <a:r>
              <a:rPr lang="en-US"/>
              <a:t> Third level</a:t>
            </a:r>
          </a:p>
          <a:p>
            <a:pPr lvl="3"/>
            <a:r>
              <a:rPr lang="en-US"/>
              <a:t> Fourth level</a:t>
            </a:r>
          </a:p>
          <a:p>
            <a:pPr lvl="4"/>
            <a:r>
              <a:rPr lang="en-US"/>
              <a:t> 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6096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u="none">
                <a:solidFill>
                  <a:srgbClr val="CC0000"/>
                </a:solidFill>
                <a:latin typeface="Arial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008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u="none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7134A39-2F59-4FB8-9CDB-1AC2D9A9FAE5}" type="slidenum">
              <a:rPr lang="en-US"/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  <p:sp>
        <p:nvSpPr>
          <p:cNvPr id="2054" name="AutoShape 6"/>
          <p:cNvSpPr>
            <a:spLocks noChangeArrowheads="1"/>
          </p:cNvSpPr>
          <p:nvPr/>
        </p:nvSpPr>
        <p:spPr bwMode="auto">
          <a:xfrm>
            <a:off x="781050" y="450850"/>
            <a:ext cx="355600" cy="574675"/>
          </a:xfrm>
          <a:prstGeom prst="diamond">
            <a:avLst/>
          </a:prstGeom>
          <a:gradFill rotWithShape="0">
            <a:gsLst>
              <a:gs pos="0">
                <a:srgbClr val="CC000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685800" y="1143000"/>
            <a:ext cx="7772400" cy="0"/>
          </a:xfrm>
          <a:prstGeom prst="line">
            <a:avLst/>
          </a:prstGeom>
          <a:noFill/>
          <a:ln w="50800">
            <a:solidFill>
              <a:srgbClr val="CC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685800" y="6324600"/>
            <a:ext cx="777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u="none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C0000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40000"/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CA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49186E-C2E4-4D3B-8A81-7514392A7562}" type="slidenum">
              <a:rPr lang="en-CA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C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4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sz="3200" dirty="0"/>
              <a:t>Mod 5:Memory System(part2)</a:t>
            </a:r>
            <a:br>
              <a:rPr lang="en-US" sz="3200" dirty="0"/>
            </a:br>
            <a:endParaRPr lang="en-US" sz="3200" i="1" dirty="0"/>
          </a:p>
        </p:txBody>
      </p:sp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BASIC CONCEPTS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SEMICONDUCTOR RAMS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MEMORY SYSTEM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848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1K*1 Internal organization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1K*1 organization=10 bit address is needed, but there is only one data line, resulting in 15 external connections(10address,1dataline,2control signals,2power signals)</a:t>
            </a:r>
          </a:p>
          <a:p>
            <a:r>
              <a:rPr lang="en-US" dirty="0"/>
              <a:t>The required 10 bit address is divided into 2 groups of 5 bits each to form row and column addresses for the cell array.</a:t>
            </a:r>
          </a:p>
          <a:p>
            <a:r>
              <a:rPr lang="en-US" dirty="0"/>
              <a:t>A row address selects a row of 32 cells ,all of which are accessed in parallel.</a:t>
            </a:r>
          </a:p>
          <a:p>
            <a:r>
              <a:rPr lang="en-US" dirty="0"/>
              <a:t>According to the column address only one of these cells is connected to the external data line by the output multiplexer and i/p DE multiplexer.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E6CD6A-821E-4109-892A-804BEFA6C0E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3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Static memories: RAM Cell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1413"/>
          </a:xfrm>
        </p:spPr>
        <p:txBody>
          <a:bodyPr/>
          <a:lstStyle/>
          <a:p>
            <a:r>
              <a:rPr lang="en-US" sz="1800" dirty="0"/>
              <a:t>Memories consist of circuits capable of retaining their state as long as power is applied are known as static memories</a:t>
            </a:r>
          </a:p>
          <a:p>
            <a:r>
              <a:rPr lang="en-US" sz="1800" dirty="0"/>
              <a:t>Two  inverters are cross connected to form a latch.</a:t>
            </a:r>
          </a:p>
          <a:p>
            <a:r>
              <a:rPr lang="en-US" sz="1800" dirty="0"/>
              <a:t>The cell is connected to one word line and two bits lines by transistors T1 and T2</a:t>
            </a:r>
          </a:p>
          <a:p>
            <a:r>
              <a:rPr lang="en-US" sz="1800" dirty="0"/>
              <a:t>The transistors act as switches which can be opened or closed under the control of word-line.</a:t>
            </a:r>
          </a:p>
          <a:p>
            <a:r>
              <a:rPr lang="en-US" sz="1800" dirty="0"/>
              <a:t>When word line is at ground level, the transistors are turned off and the latch retains its state.</a:t>
            </a:r>
          </a:p>
        </p:txBody>
      </p:sp>
      <p:grpSp>
        <p:nvGrpSpPr>
          <p:cNvPr id="21507" name="Group 59"/>
          <p:cNvGrpSpPr>
            <a:grpSpLocks/>
          </p:cNvGrpSpPr>
          <p:nvPr/>
        </p:nvGrpSpPr>
        <p:grpSpPr bwMode="auto">
          <a:xfrm>
            <a:off x="1724583" y="3962399"/>
            <a:ext cx="5133417" cy="2176277"/>
            <a:chOff x="1697038" y="1893490"/>
            <a:chExt cx="5875337" cy="412631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H="1">
              <a:off x="5167519" y="3615110"/>
              <a:ext cx="480011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1989845" y="3615110"/>
              <a:ext cx="376810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10" name="Rectangle 4"/>
            <p:cNvSpPr>
              <a:spLocks noChangeArrowheads="1"/>
            </p:cNvSpPr>
            <p:nvPr/>
          </p:nvSpPr>
          <p:spPr bwMode="auto">
            <a:xfrm>
              <a:off x="4916488" y="3489325"/>
              <a:ext cx="3556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3390900" y="3489325"/>
              <a:ext cx="3556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912290" y="2841426"/>
              <a:ext cx="482410" cy="376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9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23" h="18">
                  <a:moveTo>
                    <a:pt x="0" y="0"/>
                  </a:moveTo>
                  <a:lnTo>
                    <a:pt x="23" y="9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245075" y="3029620"/>
              <a:ext cx="667216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497904" y="3029620"/>
              <a:ext cx="669615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6715125" y="5183187"/>
              <a:ext cx="8572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Word line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 flipH="1" flipV="1">
              <a:off x="1697038" y="5435600"/>
              <a:ext cx="5581650" cy="1746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11"/>
            <p:cNvSpPr>
              <a:spLocks/>
            </p:cNvSpPr>
            <p:nvPr/>
          </p:nvSpPr>
          <p:spPr bwMode="auto">
            <a:xfrm>
              <a:off x="2073275" y="5789612"/>
              <a:ext cx="125413" cy="63500"/>
            </a:xfrm>
            <a:custGeom>
              <a:avLst/>
              <a:gdLst>
                <a:gd name="T0" fmla="*/ 6 w 6"/>
                <a:gd name="T1" fmla="*/ 0 h 3"/>
                <a:gd name="T2" fmla="*/ 0 w 6"/>
                <a:gd name="T3" fmla="*/ 2 h 3"/>
                <a:gd name="T4" fmla="*/ 6 w 6"/>
                <a:gd name="T5" fmla="*/ 3 h 3"/>
                <a:gd name="T6" fmla="*/ 6 w 6"/>
                <a:gd name="T7" fmla="*/ 2 h 3"/>
                <a:gd name="T8" fmla="*/ 6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12"/>
            <p:cNvSpPr>
              <a:spLocks/>
            </p:cNvSpPr>
            <p:nvPr/>
          </p:nvSpPr>
          <p:spPr bwMode="auto">
            <a:xfrm>
              <a:off x="2073275" y="5789612"/>
              <a:ext cx="125413" cy="63500"/>
            </a:xfrm>
            <a:custGeom>
              <a:avLst/>
              <a:gdLst>
                <a:gd name="T0" fmla="*/ 79 w 79"/>
                <a:gd name="T1" fmla="*/ 0 h 40"/>
                <a:gd name="T2" fmla="*/ 0 w 79"/>
                <a:gd name="T3" fmla="*/ 27 h 40"/>
                <a:gd name="T4" fmla="*/ 79 w 79"/>
                <a:gd name="T5" fmla="*/ 40 h 40"/>
                <a:gd name="T6" fmla="*/ 79 w 79"/>
                <a:gd name="T7" fmla="*/ 27 h 40"/>
                <a:gd name="T8" fmla="*/ 79 w 79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79" y="0"/>
                  </a:moveTo>
                  <a:lnTo>
                    <a:pt x="0" y="27"/>
                  </a:lnTo>
                  <a:lnTo>
                    <a:pt x="79" y="40"/>
                  </a:lnTo>
                  <a:lnTo>
                    <a:pt x="79" y="2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>
              <a:off x="2198688" y="5832475"/>
              <a:ext cx="15271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Rectangle 14"/>
            <p:cNvSpPr>
              <a:spLocks noChangeArrowheads="1"/>
            </p:cNvSpPr>
            <p:nvPr/>
          </p:nvSpPr>
          <p:spPr bwMode="auto">
            <a:xfrm>
              <a:off x="3933825" y="5705475"/>
              <a:ext cx="7731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Bit lines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21" name="Freeform 15"/>
            <p:cNvSpPr>
              <a:spLocks/>
            </p:cNvSpPr>
            <p:nvPr/>
          </p:nvSpPr>
          <p:spPr bwMode="auto">
            <a:xfrm>
              <a:off x="6213475" y="5789612"/>
              <a:ext cx="125413" cy="63500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2 h 3"/>
                <a:gd name="T4" fmla="*/ 0 w 6"/>
                <a:gd name="T5" fmla="*/ 0 h 3"/>
                <a:gd name="T6" fmla="*/ 0 w 6"/>
                <a:gd name="T7" fmla="*/ 2 h 3"/>
                <a:gd name="T8" fmla="*/ 0 w 6"/>
                <a:gd name="T9" fmla="*/ 3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16"/>
            <p:cNvSpPr>
              <a:spLocks/>
            </p:cNvSpPr>
            <p:nvPr/>
          </p:nvSpPr>
          <p:spPr bwMode="auto">
            <a:xfrm>
              <a:off x="6213475" y="5789612"/>
              <a:ext cx="125413" cy="63500"/>
            </a:xfrm>
            <a:custGeom>
              <a:avLst/>
              <a:gdLst>
                <a:gd name="T0" fmla="*/ 0 w 79"/>
                <a:gd name="T1" fmla="*/ 40 h 40"/>
                <a:gd name="T2" fmla="*/ 79 w 79"/>
                <a:gd name="T3" fmla="*/ 27 h 40"/>
                <a:gd name="T4" fmla="*/ 0 w 79"/>
                <a:gd name="T5" fmla="*/ 0 h 40"/>
                <a:gd name="T6" fmla="*/ 0 w 79"/>
                <a:gd name="T7" fmla="*/ 27 h 40"/>
                <a:gd name="T8" fmla="*/ 0 w 79"/>
                <a:gd name="T9" fmla="*/ 4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0" y="40"/>
                  </a:moveTo>
                  <a:lnTo>
                    <a:pt x="7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7"/>
            <p:cNvSpPr>
              <a:spLocks noChangeShapeType="1"/>
            </p:cNvSpPr>
            <p:nvPr/>
          </p:nvSpPr>
          <p:spPr bwMode="auto">
            <a:xfrm flipH="1">
              <a:off x="4686300" y="5832475"/>
              <a:ext cx="15271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5837135" y="3803302"/>
              <a:ext cx="2399" cy="1631008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2575458" y="3803302"/>
              <a:ext cx="0" cy="1631008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497904" y="4179689"/>
              <a:ext cx="669615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245075" y="4179689"/>
              <a:ext cx="667216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17893" y="3991496"/>
              <a:ext cx="480011" cy="39729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9"/>
                </a:cxn>
                <a:cxn ang="0">
                  <a:pos x="23" y="19"/>
                </a:cxn>
                <a:cxn ang="0">
                  <a:pos x="23" y="0"/>
                </a:cxn>
              </a:cxnLst>
              <a:rect l="0" t="0" r="r" b="b"/>
              <a:pathLst>
                <a:path w="23" h="19">
                  <a:moveTo>
                    <a:pt x="23" y="0"/>
                  </a:moveTo>
                  <a:lnTo>
                    <a:pt x="0" y="9"/>
                  </a:lnTo>
                  <a:lnTo>
                    <a:pt x="23" y="19"/>
                  </a:lnTo>
                  <a:lnTo>
                    <a:pt x="23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29" name="Line 24"/>
            <p:cNvSpPr>
              <a:spLocks noChangeShapeType="1"/>
            </p:cNvSpPr>
            <p:nvPr/>
          </p:nvSpPr>
          <p:spPr bwMode="auto">
            <a:xfrm flipV="1">
              <a:off x="1990725" y="2255837"/>
              <a:ext cx="1588" cy="37639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Line 25"/>
            <p:cNvSpPr>
              <a:spLocks noChangeShapeType="1"/>
            </p:cNvSpPr>
            <p:nvPr/>
          </p:nvSpPr>
          <p:spPr bwMode="auto">
            <a:xfrm flipV="1">
              <a:off x="6423025" y="2255837"/>
              <a:ext cx="1588" cy="37639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245075" y="3029620"/>
              <a:ext cx="2399" cy="1150069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5167519" y="3029620"/>
              <a:ext cx="2401" cy="1150069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66654" y="3615110"/>
              <a:ext cx="396008" cy="83641"/>
            </a:xfrm>
            <a:prstGeom prst="rect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5647530" y="3803302"/>
              <a:ext cx="376810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366654" y="3803302"/>
              <a:ext cx="396008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36" name="Rectangle 31"/>
            <p:cNvSpPr>
              <a:spLocks noChangeArrowheads="1"/>
            </p:cNvSpPr>
            <p:nvPr/>
          </p:nvSpPr>
          <p:spPr bwMode="auto">
            <a:xfrm>
              <a:off x="1812241" y="2005012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b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37" name="Rectangle 32"/>
            <p:cNvSpPr>
              <a:spLocks noChangeArrowheads="1"/>
            </p:cNvSpPr>
            <p:nvPr/>
          </p:nvSpPr>
          <p:spPr bwMode="auto">
            <a:xfrm>
              <a:off x="5613929" y="3343275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 dirty="0">
                  <a:solidFill>
                    <a:srgbClr val="000000"/>
                  </a:solidFill>
                  <a:latin typeface="Nimbus Roman No9 L"/>
                </a:rPr>
                <a:t>T</a:t>
              </a:r>
              <a:endParaRPr lang="en-CA" dirty="0">
                <a:latin typeface="Corbel" pitchFamily="34" charset="0"/>
              </a:endParaRPr>
            </a:p>
          </p:txBody>
        </p:sp>
        <p:sp>
          <p:nvSpPr>
            <p:cNvPr id="21538" name="Rectangle 33"/>
            <p:cNvSpPr>
              <a:spLocks noChangeArrowheads="1"/>
            </p:cNvSpPr>
            <p:nvPr/>
          </p:nvSpPr>
          <p:spPr bwMode="auto">
            <a:xfrm>
              <a:off x="5857875" y="3468687"/>
              <a:ext cx="146050" cy="1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39" name="Rectangle 34"/>
            <p:cNvSpPr>
              <a:spLocks noChangeArrowheads="1"/>
            </p:cNvSpPr>
            <p:nvPr/>
          </p:nvSpPr>
          <p:spPr bwMode="auto">
            <a:xfrm>
              <a:off x="2388254" y="3363912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T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40" name="Rectangle 35"/>
            <p:cNvSpPr>
              <a:spLocks noChangeArrowheads="1"/>
            </p:cNvSpPr>
            <p:nvPr/>
          </p:nvSpPr>
          <p:spPr bwMode="auto">
            <a:xfrm>
              <a:off x="2595563" y="3468687"/>
              <a:ext cx="1460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0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41" name="Freeform 36"/>
            <p:cNvSpPr>
              <a:spLocks/>
            </p:cNvSpPr>
            <p:nvPr/>
          </p:nvSpPr>
          <p:spPr bwMode="auto">
            <a:xfrm>
              <a:off x="4414838" y="2987675"/>
              <a:ext cx="84137" cy="84137"/>
            </a:xfrm>
            <a:custGeom>
              <a:avLst/>
              <a:gdLst>
                <a:gd name="T0" fmla="*/ 27 w 53"/>
                <a:gd name="T1" fmla="*/ 27 h 53"/>
                <a:gd name="T2" fmla="*/ 27 w 53"/>
                <a:gd name="T3" fmla="*/ 0 h 53"/>
                <a:gd name="T4" fmla="*/ 13 w 53"/>
                <a:gd name="T5" fmla="*/ 13 h 53"/>
                <a:gd name="T6" fmla="*/ 0 w 53"/>
                <a:gd name="T7" fmla="*/ 27 h 53"/>
                <a:gd name="T8" fmla="*/ 13 w 53"/>
                <a:gd name="T9" fmla="*/ 40 h 53"/>
                <a:gd name="T10" fmla="*/ 27 w 53"/>
                <a:gd name="T11" fmla="*/ 53 h 53"/>
                <a:gd name="T12" fmla="*/ 40 w 53"/>
                <a:gd name="T13" fmla="*/ 40 h 53"/>
                <a:gd name="T14" fmla="*/ 53 w 53"/>
                <a:gd name="T15" fmla="*/ 27 h 53"/>
                <a:gd name="T16" fmla="*/ 40 w 53"/>
                <a:gd name="T17" fmla="*/ 13 h 53"/>
                <a:gd name="T18" fmla="*/ 27 w 53"/>
                <a:gd name="T19" fmla="*/ 0 h 53"/>
                <a:gd name="T20" fmla="*/ 27 w 53"/>
                <a:gd name="T21" fmla="*/ 27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3"/>
                <a:gd name="T35" fmla="*/ 53 w 53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3">
                  <a:moveTo>
                    <a:pt x="27" y="27"/>
                  </a:moveTo>
                  <a:lnTo>
                    <a:pt x="27" y="0"/>
                  </a:lnTo>
                  <a:lnTo>
                    <a:pt x="13" y="13"/>
                  </a:lnTo>
                  <a:lnTo>
                    <a:pt x="0" y="27"/>
                  </a:lnTo>
                  <a:lnTo>
                    <a:pt x="13" y="40"/>
                  </a:lnTo>
                  <a:lnTo>
                    <a:pt x="27" y="53"/>
                  </a:lnTo>
                  <a:lnTo>
                    <a:pt x="40" y="40"/>
                  </a:lnTo>
                  <a:lnTo>
                    <a:pt x="53" y="27"/>
                  </a:lnTo>
                  <a:lnTo>
                    <a:pt x="40" y="13"/>
                  </a:lnTo>
                  <a:lnTo>
                    <a:pt x="27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413901" y="2987799"/>
              <a:ext cx="84003" cy="836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43" name="Freeform 38"/>
            <p:cNvSpPr>
              <a:spLocks/>
            </p:cNvSpPr>
            <p:nvPr/>
          </p:nvSpPr>
          <p:spPr bwMode="auto">
            <a:xfrm>
              <a:off x="3913188" y="4138612"/>
              <a:ext cx="84137" cy="82550"/>
            </a:xfrm>
            <a:custGeom>
              <a:avLst/>
              <a:gdLst>
                <a:gd name="T0" fmla="*/ 26 w 53"/>
                <a:gd name="T1" fmla="*/ 26 h 52"/>
                <a:gd name="T2" fmla="*/ 26 w 53"/>
                <a:gd name="T3" fmla="*/ 0 h 52"/>
                <a:gd name="T4" fmla="*/ 13 w 53"/>
                <a:gd name="T5" fmla="*/ 13 h 52"/>
                <a:gd name="T6" fmla="*/ 0 w 53"/>
                <a:gd name="T7" fmla="*/ 26 h 52"/>
                <a:gd name="T8" fmla="*/ 13 w 53"/>
                <a:gd name="T9" fmla="*/ 39 h 52"/>
                <a:gd name="T10" fmla="*/ 26 w 53"/>
                <a:gd name="T11" fmla="*/ 52 h 52"/>
                <a:gd name="T12" fmla="*/ 40 w 53"/>
                <a:gd name="T13" fmla="*/ 39 h 52"/>
                <a:gd name="T14" fmla="*/ 53 w 53"/>
                <a:gd name="T15" fmla="*/ 26 h 52"/>
                <a:gd name="T16" fmla="*/ 40 w 53"/>
                <a:gd name="T17" fmla="*/ 13 h 52"/>
                <a:gd name="T18" fmla="*/ 26 w 53"/>
                <a:gd name="T19" fmla="*/ 0 h 52"/>
                <a:gd name="T20" fmla="*/ 26 w 53"/>
                <a:gd name="T21" fmla="*/ 26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2"/>
                <a:gd name="T35" fmla="*/ 53 w 53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2">
                  <a:moveTo>
                    <a:pt x="26" y="26"/>
                  </a:move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13" y="39"/>
                  </a:lnTo>
                  <a:lnTo>
                    <a:pt x="26" y="52"/>
                  </a:lnTo>
                  <a:lnTo>
                    <a:pt x="40" y="39"/>
                  </a:lnTo>
                  <a:lnTo>
                    <a:pt x="53" y="26"/>
                  </a:lnTo>
                  <a:lnTo>
                    <a:pt x="40" y="13"/>
                  </a:lnTo>
                  <a:lnTo>
                    <a:pt x="26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912290" y="4137868"/>
              <a:ext cx="84001" cy="836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45" name="Rectangle 40"/>
            <p:cNvSpPr>
              <a:spLocks noChangeArrowheads="1"/>
            </p:cNvSpPr>
            <p:nvPr/>
          </p:nvSpPr>
          <p:spPr bwMode="auto">
            <a:xfrm>
              <a:off x="6305145" y="2005012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b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46" name="Rectangle 41"/>
            <p:cNvSpPr>
              <a:spLocks noChangeArrowheads="1"/>
            </p:cNvSpPr>
            <p:nvPr/>
          </p:nvSpPr>
          <p:spPr bwMode="auto">
            <a:xfrm>
              <a:off x="6535551" y="1893490"/>
              <a:ext cx="146050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Symbol" pitchFamily="18" charset="2"/>
                </a:rPr>
                <a:t>¢</a:t>
              </a:r>
              <a:endParaRPr lang="en-CA">
                <a:latin typeface="Corbel" pitchFamily="34" charset="0"/>
              </a:endParaRPr>
            </a:p>
          </p:txBody>
        </p:sp>
        <p:sp>
          <p:nvSpPr>
            <p:cNvPr id="21547" name="Freeform 42"/>
            <p:cNvSpPr>
              <a:spLocks/>
            </p:cNvSpPr>
            <p:nvPr/>
          </p:nvSpPr>
          <p:spPr bwMode="auto">
            <a:xfrm>
              <a:off x="5146675" y="3594100"/>
              <a:ext cx="42863" cy="42862"/>
            </a:xfrm>
            <a:custGeom>
              <a:avLst/>
              <a:gdLst>
                <a:gd name="T0" fmla="*/ 13 w 27"/>
                <a:gd name="T1" fmla="*/ 13 h 27"/>
                <a:gd name="T2" fmla="*/ 13 w 27"/>
                <a:gd name="T3" fmla="*/ 0 h 27"/>
                <a:gd name="T4" fmla="*/ 0 w 27"/>
                <a:gd name="T5" fmla="*/ 0 h 27"/>
                <a:gd name="T6" fmla="*/ 0 w 27"/>
                <a:gd name="T7" fmla="*/ 13 h 27"/>
                <a:gd name="T8" fmla="*/ 0 w 27"/>
                <a:gd name="T9" fmla="*/ 27 h 27"/>
                <a:gd name="T10" fmla="*/ 13 w 27"/>
                <a:gd name="T11" fmla="*/ 27 h 27"/>
                <a:gd name="T12" fmla="*/ 27 w 27"/>
                <a:gd name="T13" fmla="*/ 27 h 27"/>
                <a:gd name="T14" fmla="*/ 27 w 27"/>
                <a:gd name="T15" fmla="*/ 13 h 27"/>
                <a:gd name="T16" fmla="*/ 27 w 27"/>
                <a:gd name="T17" fmla="*/ 0 h 27"/>
                <a:gd name="T18" fmla="*/ 13 w 27"/>
                <a:gd name="T19" fmla="*/ 0 h 27"/>
                <a:gd name="T20" fmla="*/ 13 w 27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126719" y="3573289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49" name="Freeform 44"/>
            <p:cNvSpPr>
              <a:spLocks/>
            </p:cNvSpPr>
            <p:nvPr/>
          </p:nvSpPr>
          <p:spPr bwMode="auto">
            <a:xfrm>
              <a:off x="6400800" y="3594100"/>
              <a:ext cx="42863" cy="42862"/>
            </a:xfrm>
            <a:custGeom>
              <a:avLst/>
              <a:gdLst>
                <a:gd name="T0" fmla="*/ 14 w 27"/>
                <a:gd name="T1" fmla="*/ 13 h 27"/>
                <a:gd name="T2" fmla="*/ 14 w 27"/>
                <a:gd name="T3" fmla="*/ 0 h 27"/>
                <a:gd name="T4" fmla="*/ 0 w 27"/>
                <a:gd name="T5" fmla="*/ 0 h 27"/>
                <a:gd name="T6" fmla="*/ 0 w 27"/>
                <a:gd name="T7" fmla="*/ 13 h 27"/>
                <a:gd name="T8" fmla="*/ 0 w 27"/>
                <a:gd name="T9" fmla="*/ 27 h 27"/>
                <a:gd name="T10" fmla="*/ 14 w 27"/>
                <a:gd name="T11" fmla="*/ 27 h 27"/>
                <a:gd name="T12" fmla="*/ 27 w 27"/>
                <a:gd name="T13" fmla="*/ 27 h 27"/>
                <a:gd name="T14" fmla="*/ 27 w 27"/>
                <a:gd name="T15" fmla="*/ 13 h 27"/>
                <a:gd name="T16" fmla="*/ 27 w 27"/>
                <a:gd name="T17" fmla="*/ 0 h 27"/>
                <a:gd name="T18" fmla="*/ 14 w 27"/>
                <a:gd name="T19" fmla="*/ 0 h 27"/>
                <a:gd name="T20" fmla="*/ 14 w 27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6379548" y="3573289"/>
              <a:ext cx="648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51" name="Freeform 46"/>
            <p:cNvSpPr>
              <a:spLocks/>
            </p:cNvSpPr>
            <p:nvPr/>
          </p:nvSpPr>
          <p:spPr bwMode="auto">
            <a:xfrm>
              <a:off x="5816600" y="5413375"/>
              <a:ext cx="41275" cy="42862"/>
            </a:xfrm>
            <a:custGeom>
              <a:avLst/>
              <a:gdLst>
                <a:gd name="T0" fmla="*/ 13 w 26"/>
                <a:gd name="T1" fmla="*/ 13 h 27"/>
                <a:gd name="T2" fmla="*/ 13 w 26"/>
                <a:gd name="T3" fmla="*/ 0 h 27"/>
                <a:gd name="T4" fmla="*/ 0 w 26"/>
                <a:gd name="T5" fmla="*/ 0 h 27"/>
                <a:gd name="T6" fmla="*/ 0 w 26"/>
                <a:gd name="T7" fmla="*/ 13 h 27"/>
                <a:gd name="T8" fmla="*/ 0 w 26"/>
                <a:gd name="T9" fmla="*/ 27 h 27"/>
                <a:gd name="T10" fmla="*/ 13 w 26"/>
                <a:gd name="T11" fmla="*/ 27 h 27"/>
                <a:gd name="T12" fmla="*/ 26 w 26"/>
                <a:gd name="T13" fmla="*/ 27 h 27"/>
                <a:gd name="T14" fmla="*/ 26 w 26"/>
                <a:gd name="T15" fmla="*/ 13 h 27"/>
                <a:gd name="T16" fmla="*/ 26 w 26"/>
                <a:gd name="T17" fmla="*/ 0 h 27"/>
                <a:gd name="T18" fmla="*/ 13 w 26"/>
                <a:gd name="T19" fmla="*/ 0 h 27"/>
                <a:gd name="T20" fmla="*/ 13 w 26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815534" y="5413400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53" name="Freeform 48"/>
            <p:cNvSpPr>
              <a:spLocks/>
            </p:cNvSpPr>
            <p:nvPr/>
          </p:nvSpPr>
          <p:spPr bwMode="auto">
            <a:xfrm>
              <a:off x="2554288" y="5413375"/>
              <a:ext cx="41275" cy="42862"/>
            </a:xfrm>
            <a:custGeom>
              <a:avLst/>
              <a:gdLst>
                <a:gd name="T0" fmla="*/ 13 w 26"/>
                <a:gd name="T1" fmla="*/ 13 h 27"/>
                <a:gd name="T2" fmla="*/ 13 w 26"/>
                <a:gd name="T3" fmla="*/ 0 h 27"/>
                <a:gd name="T4" fmla="*/ 0 w 26"/>
                <a:gd name="T5" fmla="*/ 0 h 27"/>
                <a:gd name="T6" fmla="*/ 0 w 26"/>
                <a:gd name="T7" fmla="*/ 13 h 27"/>
                <a:gd name="T8" fmla="*/ 0 w 26"/>
                <a:gd name="T9" fmla="*/ 27 h 27"/>
                <a:gd name="T10" fmla="*/ 13 w 26"/>
                <a:gd name="T11" fmla="*/ 27 h 27"/>
                <a:gd name="T12" fmla="*/ 26 w 26"/>
                <a:gd name="T13" fmla="*/ 27 h 27"/>
                <a:gd name="T14" fmla="*/ 26 w 26"/>
                <a:gd name="T15" fmla="*/ 13 h 27"/>
                <a:gd name="T16" fmla="*/ 26 w 26"/>
                <a:gd name="T17" fmla="*/ 0 h 27"/>
                <a:gd name="T18" fmla="*/ 13 w 26"/>
                <a:gd name="T19" fmla="*/ 0 h 27"/>
                <a:gd name="T20" fmla="*/ 13 w 26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534658" y="5413400"/>
              <a:ext cx="600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55" name="Freeform 50"/>
            <p:cNvSpPr>
              <a:spLocks/>
            </p:cNvSpPr>
            <p:nvPr/>
          </p:nvSpPr>
          <p:spPr bwMode="auto">
            <a:xfrm>
              <a:off x="3224213" y="3594100"/>
              <a:ext cx="41275" cy="42862"/>
            </a:xfrm>
            <a:custGeom>
              <a:avLst/>
              <a:gdLst>
                <a:gd name="T0" fmla="*/ 13 w 26"/>
                <a:gd name="T1" fmla="*/ 13 h 27"/>
                <a:gd name="T2" fmla="*/ 13 w 26"/>
                <a:gd name="T3" fmla="*/ 0 h 27"/>
                <a:gd name="T4" fmla="*/ 0 w 26"/>
                <a:gd name="T5" fmla="*/ 0 h 27"/>
                <a:gd name="T6" fmla="*/ 0 w 26"/>
                <a:gd name="T7" fmla="*/ 13 h 27"/>
                <a:gd name="T8" fmla="*/ 0 w 26"/>
                <a:gd name="T9" fmla="*/ 27 h 27"/>
                <a:gd name="T10" fmla="*/ 13 w 26"/>
                <a:gd name="T11" fmla="*/ 27 h 27"/>
                <a:gd name="T12" fmla="*/ 26 w 26"/>
                <a:gd name="T13" fmla="*/ 27 h 27"/>
                <a:gd name="T14" fmla="*/ 26 w 26"/>
                <a:gd name="T15" fmla="*/ 13 h 27"/>
                <a:gd name="T16" fmla="*/ 26 w 26"/>
                <a:gd name="T17" fmla="*/ 0 h 27"/>
                <a:gd name="T18" fmla="*/ 13 w 26"/>
                <a:gd name="T19" fmla="*/ 0 h 27"/>
                <a:gd name="T20" fmla="*/ 13 w 26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01874" y="3573289"/>
              <a:ext cx="648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57" name="Freeform 52"/>
            <p:cNvSpPr>
              <a:spLocks/>
            </p:cNvSpPr>
            <p:nvPr/>
          </p:nvSpPr>
          <p:spPr bwMode="auto">
            <a:xfrm>
              <a:off x="1968500" y="3594100"/>
              <a:ext cx="42863" cy="42862"/>
            </a:xfrm>
            <a:custGeom>
              <a:avLst/>
              <a:gdLst>
                <a:gd name="T0" fmla="*/ 14 w 27"/>
                <a:gd name="T1" fmla="*/ 13 h 27"/>
                <a:gd name="T2" fmla="*/ 14 w 27"/>
                <a:gd name="T3" fmla="*/ 0 h 27"/>
                <a:gd name="T4" fmla="*/ 0 w 27"/>
                <a:gd name="T5" fmla="*/ 0 h 27"/>
                <a:gd name="T6" fmla="*/ 0 w 27"/>
                <a:gd name="T7" fmla="*/ 13 h 27"/>
                <a:gd name="T8" fmla="*/ 0 w 27"/>
                <a:gd name="T9" fmla="*/ 27 h 27"/>
                <a:gd name="T10" fmla="*/ 14 w 27"/>
                <a:gd name="T11" fmla="*/ 27 h 27"/>
                <a:gd name="T12" fmla="*/ 27 w 27"/>
                <a:gd name="T13" fmla="*/ 27 h 27"/>
                <a:gd name="T14" fmla="*/ 27 w 27"/>
                <a:gd name="T15" fmla="*/ 13 h 27"/>
                <a:gd name="T16" fmla="*/ 27 w 27"/>
                <a:gd name="T17" fmla="*/ 0 h 27"/>
                <a:gd name="T18" fmla="*/ 14 w 27"/>
                <a:gd name="T19" fmla="*/ 0 h 27"/>
                <a:gd name="T20" fmla="*/ 14 w 27"/>
                <a:gd name="T21" fmla="*/ 13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949045" y="3573289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59" name="Line 54"/>
            <p:cNvSpPr>
              <a:spLocks noChangeShapeType="1"/>
            </p:cNvSpPr>
            <p:nvPr/>
          </p:nvSpPr>
          <p:spPr bwMode="auto">
            <a:xfrm flipV="1">
              <a:off x="2381250" y="3614737"/>
              <a:ext cx="4699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>
              <a:off x="2762663" y="3615110"/>
              <a:ext cx="482412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647530" y="3615110"/>
              <a:ext cx="376810" cy="83641"/>
            </a:xfrm>
            <a:prstGeom prst="rect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21562" name="Line 57"/>
            <p:cNvSpPr>
              <a:spLocks noChangeShapeType="1"/>
            </p:cNvSpPr>
            <p:nvPr/>
          </p:nvSpPr>
          <p:spPr bwMode="auto">
            <a:xfrm flipV="1">
              <a:off x="5664200" y="3614737"/>
              <a:ext cx="4699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6024340" y="3615110"/>
              <a:ext cx="398409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44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&amp; Write operation of static 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READ operation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To read the state of the cell, the word-line is activated to close switches T1,T2 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If the cell is in state 1,the signal on bit line b is high and bit-line b’ is low. b and b’ are complement of each other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Sense/write circuits: monitors the state of b and b’ &amp; sets the output accordingly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WRITE operation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state of the cell is set by placing the appropriate value on bit line b and its complement on  b’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Then activating the word-line. This forces the cell into the corresponding state.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The required signal on the bit lines is generated by sense/write circuit </a:t>
            </a:r>
          </a:p>
          <a:p>
            <a:pPr>
              <a:buFont typeface="Wingdings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4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9200" y="457200"/>
            <a:ext cx="7924800" cy="609600"/>
          </a:xfrm>
        </p:spPr>
        <p:txBody>
          <a:bodyPr/>
          <a:lstStyle/>
          <a:p>
            <a:r>
              <a:rPr lang="en-US" dirty="0"/>
              <a:t>CMOS CELL-characteristics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41324"/>
            <a:ext cx="4876800" cy="500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4343400" y="2133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Volatile</a:t>
            </a:r>
          </a:p>
          <a:p>
            <a:endParaRPr lang="en-US" dirty="0"/>
          </a:p>
          <a:p>
            <a:r>
              <a:rPr lang="en-US" dirty="0"/>
              <a:t>Low power consumption--no current flows except when being accessed</a:t>
            </a:r>
          </a:p>
          <a:p>
            <a:endParaRPr lang="en-US" dirty="0"/>
          </a:p>
          <a:p>
            <a:r>
              <a:rPr lang="en-US" dirty="0"/>
              <a:t>Fast--access times of a few nanoseconds</a:t>
            </a:r>
          </a:p>
          <a:p>
            <a:endParaRPr lang="en-US" dirty="0"/>
          </a:p>
          <a:p>
            <a:r>
              <a:rPr lang="en-US" dirty="0"/>
              <a:t>Expensive (6 transistors per cell)</a:t>
            </a:r>
          </a:p>
        </p:txBody>
      </p:sp>
    </p:spTree>
    <p:extLst>
      <p:ext uri="{BB962C8B-B14F-4D97-AF65-F5344CB8AC3E}">
        <p14:creationId xmlns:p14="http://schemas.microsoft.com/office/powerpoint/2010/main" val="145518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CELL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346200"/>
            <a:ext cx="7772400" cy="520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CMOS Cell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Transistor pairs (T3, T5) and (T4, T6) form the inverters in the latch </a:t>
            </a:r>
          </a:p>
          <a:p>
            <a:pPr marL="0" indent="0">
              <a:buNone/>
            </a:pPr>
            <a:r>
              <a:rPr lang="en-US" b="1" dirty="0"/>
              <a:t>Advantages:</a:t>
            </a:r>
          </a:p>
          <a:p>
            <a:pPr marL="0" indent="0">
              <a:buNone/>
            </a:pPr>
            <a:r>
              <a:rPr lang="en-US" dirty="0"/>
              <a:t>1) It has low power consumption because the current flows in the cell only when the cell is active.</a:t>
            </a:r>
          </a:p>
          <a:p>
            <a:pPr marL="0" indent="0">
              <a:buNone/>
            </a:pPr>
            <a:r>
              <a:rPr lang="en-US" dirty="0"/>
              <a:t>2) Static RAM’s can be accessed quickly. It access time is few nanoseconds.</a:t>
            </a:r>
          </a:p>
          <a:p>
            <a:pPr marL="0" indent="0">
              <a:buNone/>
            </a:pPr>
            <a:r>
              <a:rPr lang="en-US" b="1" dirty="0"/>
              <a:t>Disadvantage: </a:t>
            </a:r>
            <a:r>
              <a:rPr lang="en-US" dirty="0"/>
              <a:t>SRAMs are said to be volatile memories because their contents are lost when power is interrupted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DE7F4-0CB4-458F-9E69-AF45E8D1ED1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1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expensive RAMs can be implemented if simple cells are used.</a:t>
            </a:r>
          </a:p>
          <a:p>
            <a:r>
              <a:rPr lang="en-US" dirty="0"/>
              <a:t> Such cells cannot retain their state indefinitely. Hence they are called </a:t>
            </a:r>
            <a:r>
              <a:rPr lang="en-US" b="1" dirty="0"/>
              <a:t>Dynamic RAM (DRAM).</a:t>
            </a:r>
          </a:p>
          <a:p>
            <a:r>
              <a:rPr lang="en-US" dirty="0"/>
              <a:t>The information stored in a dynamic memory-cell in the form of a charge on a capacitor. This charge can be maintained only for tens of milliseconds.</a:t>
            </a:r>
          </a:p>
          <a:p>
            <a:r>
              <a:rPr lang="en-US" dirty="0"/>
              <a:t>The contents must be periodically refreshed by restoring this capacitor charge to its full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419600"/>
            <a:ext cx="41529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4619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574800" y="5900738"/>
            <a:ext cx="5838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Figure 5.6.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CA" sz="2000">
                <a:solidFill>
                  <a:srgbClr val="000000"/>
                </a:solidFill>
              </a:rPr>
              <a:t>A single-transistor dynamic memory cell</a:t>
            </a:r>
            <a:r>
              <a:rPr lang="en-US" sz="2000">
                <a:solidFill>
                  <a:srgbClr val="000000"/>
                </a:solidFill>
              </a:rPr>
              <a:t> </a:t>
            </a: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657600" y="28606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 i="1">
                <a:solidFill>
                  <a:srgbClr val="000000"/>
                </a:solidFill>
              </a:rPr>
              <a:t>T</a:t>
            </a:r>
            <a:endParaRPr lang="en-CA" sz="2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653088" y="32496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 i="1">
                <a:solidFill>
                  <a:srgbClr val="000000"/>
                </a:solidFill>
              </a:rPr>
              <a:t>C</a:t>
            </a:r>
            <a:endParaRPr lang="en-CA" sz="24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735638" y="1697038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Word line</a:t>
            </a:r>
            <a:endParaRPr lang="en-CA" sz="24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078038" y="893763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Bit line</a:t>
            </a:r>
            <a:endParaRPr lang="en-CA" sz="2400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1662113" y="2057400"/>
            <a:ext cx="5265737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3740150" y="2057400"/>
            <a:ext cx="1588" cy="4714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438400" y="2860675"/>
            <a:ext cx="969963" cy="15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 flipV="1">
            <a:off x="2438400" y="1254125"/>
            <a:ext cx="1588" cy="33528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V="1">
            <a:off x="5237163" y="3498850"/>
            <a:ext cx="1587" cy="469900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5154613" y="4135438"/>
            <a:ext cx="165100" cy="1587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 flipV="1">
            <a:off x="5070475" y="4054475"/>
            <a:ext cx="333375" cy="793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 flipH="1">
            <a:off x="5014913" y="3968750"/>
            <a:ext cx="471487" cy="15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3408363" y="2693988"/>
            <a:ext cx="636587" cy="166687"/>
          </a:xfrm>
          <a:prstGeom prst="rect">
            <a:avLst/>
          </a:prstGeom>
          <a:noFill/>
          <a:ln w="26988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 flipV="1">
            <a:off x="3408363" y="2520950"/>
            <a:ext cx="636587" cy="793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5014913" y="3332163"/>
            <a:ext cx="471487" cy="1587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 flipH="1">
            <a:off x="5014913" y="3498850"/>
            <a:ext cx="471487" cy="15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Freeform 19"/>
          <p:cNvSpPr>
            <a:spLocks/>
          </p:cNvSpPr>
          <p:nvPr/>
        </p:nvSpPr>
        <p:spPr bwMode="auto">
          <a:xfrm>
            <a:off x="2411413" y="2833688"/>
            <a:ext cx="53975" cy="55562"/>
          </a:xfrm>
          <a:custGeom>
            <a:avLst/>
            <a:gdLst>
              <a:gd name="T0" fmla="*/ 17 w 34"/>
              <a:gd name="T1" fmla="*/ 17 h 35"/>
              <a:gd name="T2" fmla="*/ 17 w 34"/>
              <a:gd name="T3" fmla="*/ 0 h 35"/>
              <a:gd name="T4" fmla="*/ 0 w 34"/>
              <a:gd name="T5" fmla="*/ 0 h 35"/>
              <a:gd name="T6" fmla="*/ 0 w 34"/>
              <a:gd name="T7" fmla="*/ 17 h 35"/>
              <a:gd name="T8" fmla="*/ 0 w 34"/>
              <a:gd name="T9" fmla="*/ 35 h 35"/>
              <a:gd name="T10" fmla="*/ 17 w 34"/>
              <a:gd name="T11" fmla="*/ 35 h 35"/>
              <a:gd name="T12" fmla="*/ 34 w 34"/>
              <a:gd name="T13" fmla="*/ 35 h 35"/>
              <a:gd name="T14" fmla="*/ 34 w 34"/>
              <a:gd name="T15" fmla="*/ 17 h 35"/>
              <a:gd name="T16" fmla="*/ 34 w 34"/>
              <a:gd name="T17" fmla="*/ 0 h 35"/>
              <a:gd name="T18" fmla="*/ 17 w 34"/>
              <a:gd name="T19" fmla="*/ 0 h 35"/>
              <a:gd name="T20" fmla="*/ 17 w 34"/>
              <a:gd name="T21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5">
                <a:moveTo>
                  <a:pt x="17" y="17"/>
                </a:moveTo>
                <a:lnTo>
                  <a:pt x="17" y="0"/>
                </a:lnTo>
                <a:lnTo>
                  <a:pt x="0" y="0"/>
                </a:lnTo>
                <a:lnTo>
                  <a:pt x="0" y="17"/>
                </a:lnTo>
                <a:lnTo>
                  <a:pt x="0" y="35"/>
                </a:lnTo>
                <a:lnTo>
                  <a:pt x="17" y="35"/>
                </a:lnTo>
                <a:lnTo>
                  <a:pt x="34" y="35"/>
                </a:lnTo>
                <a:lnTo>
                  <a:pt x="34" y="17"/>
                </a:lnTo>
                <a:lnTo>
                  <a:pt x="34" y="0"/>
                </a:lnTo>
                <a:lnTo>
                  <a:pt x="17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Freeform 20"/>
          <p:cNvSpPr>
            <a:spLocks/>
          </p:cNvSpPr>
          <p:nvPr/>
        </p:nvSpPr>
        <p:spPr bwMode="auto">
          <a:xfrm>
            <a:off x="2411413" y="2805113"/>
            <a:ext cx="82550" cy="8413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69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Freeform 21"/>
          <p:cNvSpPr>
            <a:spLocks/>
          </p:cNvSpPr>
          <p:nvPr/>
        </p:nvSpPr>
        <p:spPr bwMode="auto">
          <a:xfrm>
            <a:off x="3684588" y="2030413"/>
            <a:ext cx="55562" cy="55562"/>
          </a:xfrm>
          <a:custGeom>
            <a:avLst/>
            <a:gdLst>
              <a:gd name="T0" fmla="*/ 18 w 35"/>
              <a:gd name="T1" fmla="*/ 17 h 35"/>
              <a:gd name="T2" fmla="*/ 18 w 35"/>
              <a:gd name="T3" fmla="*/ 0 h 35"/>
              <a:gd name="T4" fmla="*/ 0 w 35"/>
              <a:gd name="T5" fmla="*/ 0 h 35"/>
              <a:gd name="T6" fmla="*/ 0 w 35"/>
              <a:gd name="T7" fmla="*/ 17 h 35"/>
              <a:gd name="T8" fmla="*/ 0 w 35"/>
              <a:gd name="T9" fmla="*/ 35 h 35"/>
              <a:gd name="T10" fmla="*/ 18 w 35"/>
              <a:gd name="T11" fmla="*/ 35 h 35"/>
              <a:gd name="T12" fmla="*/ 35 w 35"/>
              <a:gd name="T13" fmla="*/ 35 h 35"/>
              <a:gd name="T14" fmla="*/ 35 w 35"/>
              <a:gd name="T15" fmla="*/ 17 h 35"/>
              <a:gd name="T16" fmla="*/ 35 w 35"/>
              <a:gd name="T17" fmla="*/ 0 h 35"/>
              <a:gd name="T18" fmla="*/ 18 w 35"/>
              <a:gd name="T19" fmla="*/ 0 h 35"/>
              <a:gd name="T20" fmla="*/ 18 w 35"/>
              <a:gd name="T21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5">
                <a:moveTo>
                  <a:pt x="18" y="17"/>
                </a:moveTo>
                <a:lnTo>
                  <a:pt x="18" y="0"/>
                </a:lnTo>
                <a:lnTo>
                  <a:pt x="0" y="0"/>
                </a:lnTo>
                <a:lnTo>
                  <a:pt x="0" y="17"/>
                </a:lnTo>
                <a:lnTo>
                  <a:pt x="0" y="35"/>
                </a:lnTo>
                <a:lnTo>
                  <a:pt x="18" y="35"/>
                </a:lnTo>
                <a:lnTo>
                  <a:pt x="35" y="35"/>
                </a:lnTo>
                <a:lnTo>
                  <a:pt x="35" y="17"/>
                </a:lnTo>
                <a:lnTo>
                  <a:pt x="35" y="0"/>
                </a:lnTo>
                <a:lnTo>
                  <a:pt x="18" y="0"/>
                </a:lnTo>
                <a:lnTo>
                  <a:pt x="18" y="17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Freeform 22"/>
          <p:cNvSpPr>
            <a:spLocks/>
          </p:cNvSpPr>
          <p:nvPr/>
        </p:nvSpPr>
        <p:spPr bwMode="auto">
          <a:xfrm>
            <a:off x="3684588" y="2001838"/>
            <a:ext cx="84137" cy="8413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69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 flipV="1">
            <a:off x="3416300" y="2863850"/>
            <a:ext cx="619125" cy="9525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Freeform 24"/>
          <p:cNvSpPr>
            <a:spLocks/>
          </p:cNvSpPr>
          <p:nvPr/>
        </p:nvSpPr>
        <p:spPr bwMode="auto">
          <a:xfrm>
            <a:off x="4044950" y="2860675"/>
            <a:ext cx="1192213" cy="471488"/>
          </a:xfrm>
          <a:custGeom>
            <a:avLst/>
            <a:gdLst>
              <a:gd name="T0" fmla="*/ 43 w 43"/>
              <a:gd name="T1" fmla="*/ 17 h 17"/>
              <a:gd name="T2" fmla="*/ 43 w 43"/>
              <a:gd name="T3" fmla="*/ 0 h 17"/>
              <a:gd name="T4" fmla="*/ 0 w 4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17">
                <a:moveTo>
                  <a:pt x="43" y="17"/>
                </a:moveTo>
                <a:lnTo>
                  <a:pt x="43" y="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33350" y="2390775"/>
            <a:ext cx="215265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capacitor is charged to write a 1</a:t>
            </a:r>
          </a:p>
          <a:p>
            <a:pPr>
              <a:spcBef>
                <a:spcPct val="50000"/>
              </a:spcBef>
            </a:pPr>
            <a:r>
              <a:rPr lang="en-US" b="1"/>
              <a:t>(voltage applied to Word line and to the Bit line)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6343650" y="2600325"/>
            <a:ext cx="21526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charge on the capacitor will discharge over time</a:t>
            </a:r>
          </a:p>
        </p:txBody>
      </p:sp>
    </p:spTree>
    <p:extLst>
      <p:ext uri="{BB962C8B-B14F-4D97-AF65-F5344CB8AC3E}">
        <p14:creationId xmlns:p14="http://schemas.microsoft.com/office/powerpoint/2010/main" val="38756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343439" y="304800"/>
            <a:ext cx="5838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 dirty="0">
                <a:solidFill>
                  <a:srgbClr val="000000"/>
                </a:solidFill>
              </a:rPr>
              <a:t>Figure 5.6.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CA" sz="2000" dirty="0">
                <a:solidFill>
                  <a:srgbClr val="000000"/>
                </a:solidFill>
              </a:rPr>
              <a:t>A single-transistor dynamic memory cell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4124325" y="28606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 i="1">
                <a:solidFill>
                  <a:srgbClr val="000000"/>
                </a:solidFill>
              </a:rPr>
              <a:t>T</a:t>
            </a:r>
            <a:endParaRPr lang="en-CA" sz="240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119813" y="324961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 i="1">
                <a:solidFill>
                  <a:srgbClr val="000000"/>
                </a:solidFill>
              </a:rPr>
              <a:t>C</a:t>
            </a:r>
            <a:endParaRPr lang="en-CA" sz="240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202363" y="1697038"/>
            <a:ext cx="1073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Word line</a:t>
            </a:r>
            <a:endParaRPr lang="en-CA" sz="240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2544763" y="893763"/>
            <a:ext cx="763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Bit line</a:t>
            </a:r>
            <a:endParaRPr lang="en-CA" sz="2400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2128838" y="2057400"/>
            <a:ext cx="5265737" cy="1588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 flipV="1">
            <a:off x="4206875" y="2057400"/>
            <a:ext cx="1588" cy="4714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3" name="Line 9"/>
          <p:cNvSpPr>
            <a:spLocks noChangeShapeType="1"/>
          </p:cNvSpPr>
          <p:nvPr/>
        </p:nvSpPr>
        <p:spPr bwMode="auto">
          <a:xfrm flipH="1">
            <a:off x="2905125" y="2860675"/>
            <a:ext cx="969963" cy="15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V="1">
            <a:off x="2905125" y="1254125"/>
            <a:ext cx="1588" cy="335280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V="1">
            <a:off x="5703888" y="3498850"/>
            <a:ext cx="1587" cy="469900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5621338" y="4135438"/>
            <a:ext cx="165100" cy="1587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 flipV="1">
            <a:off x="5537200" y="4054475"/>
            <a:ext cx="333375" cy="793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 flipH="1">
            <a:off x="5481638" y="3968750"/>
            <a:ext cx="471487" cy="15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3875088" y="2693988"/>
            <a:ext cx="636587" cy="166687"/>
          </a:xfrm>
          <a:prstGeom prst="rect">
            <a:avLst/>
          </a:prstGeom>
          <a:noFill/>
          <a:ln w="26988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 flipV="1">
            <a:off x="3875088" y="2520950"/>
            <a:ext cx="636587" cy="793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 flipH="1">
            <a:off x="5481638" y="3332163"/>
            <a:ext cx="471487" cy="1587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2" name="Line 18"/>
          <p:cNvSpPr>
            <a:spLocks noChangeShapeType="1"/>
          </p:cNvSpPr>
          <p:nvPr/>
        </p:nvSpPr>
        <p:spPr bwMode="auto">
          <a:xfrm flipH="1">
            <a:off x="5481638" y="3498850"/>
            <a:ext cx="471487" cy="1588"/>
          </a:xfrm>
          <a:prstGeom prst="line">
            <a:avLst/>
          </a:prstGeom>
          <a:noFill/>
          <a:ln w="269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3" name="Freeform 19"/>
          <p:cNvSpPr>
            <a:spLocks/>
          </p:cNvSpPr>
          <p:nvPr/>
        </p:nvSpPr>
        <p:spPr bwMode="auto">
          <a:xfrm>
            <a:off x="2878138" y="2833688"/>
            <a:ext cx="53975" cy="55562"/>
          </a:xfrm>
          <a:custGeom>
            <a:avLst/>
            <a:gdLst>
              <a:gd name="T0" fmla="*/ 17 w 34"/>
              <a:gd name="T1" fmla="*/ 17 h 35"/>
              <a:gd name="T2" fmla="*/ 17 w 34"/>
              <a:gd name="T3" fmla="*/ 0 h 35"/>
              <a:gd name="T4" fmla="*/ 0 w 34"/>
              <a:gd name="T5" fmla="*/ 0 h 35"/>
              <a:gd name="T6" fmla="*/ 0 w 34"/>
              <a:gd name="T7" fmla="*/ 17 h 35"/>
              <a:gd name="T8" fmla="*/ 0 w 34"/>
              <a:gd name="T9" fmla="*/ 35 h 35"/>
              <a:gd name="T10" fmla="*/ 17 w 34"/>
              <a:gd name="T11" fmla="*/ 35 h 35"/>
              <a:gd name="T12" fmla="*/ 34 w 34"/>
              <a:gd name="T13" fmla="*/ 35 h 35"/>
              <a:gd name="T14" fmla="*/ 34 w 34"/>
              <a:gd name="T15" fmla="*/ 17 h 35"/>
              <a:gd name="T16" fmla="*/ 34 w 34"/>
              <a:gd name="T17" fmla="*/ 0 h 35"/>
              <a:gd name="T18" fmla="*/ 17 w 34"/>
              <a:gd name="T19" fmla="*/ 0 h 35"/>
              <a:gd name="T20" fmla="*/ 17 w 34"/>
              <a:gd name="T21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5">
                <a:moveTo>
                  <a:pt x="17" y="17"/>
                </a:moveTo>
                <a:lnTo>
                  <a:pt x="17" y="0"/>
                </a:lnTo>
                <a:lnTo>
                  <a:pt x="0" y="0"/>
                </a:lnTo>
                <a:lnTo>
                  <a:pt x="0" y="17"/>
                </a:lnTo>
                <a:lnTo>
                  <a:pt x="0" y="35"/>
                </a:lnTo>
                <a:lnTo>
                  <a:pt x="17" y="35"/>
                </a:lnTo>
                <a:lnTo>
                  <a:pt x="34" y="35"/>
                </a:lnTo>
                <a:lnTo>
                  <a:pt x="34" y="17"/>
                </a:lnTo>
                <a:lnTo>
                  <a:pt x="34" y="0"/>
                </a:lnTo>
                <a:lnTo>
                  <a:pt x="17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4" name="Freeform 20"/>
          <p:cNvSpPr>
            <a:spLocks/>
          </p:cNvSpPr>
          <p:nvPr/>
        </p:nvSpPr>
        <p:spPr bwMode="auto">
          <a:xfrm>
            <a:off x="2878138" y="2805113"/>
            <a:ext cx="82550" cy="8413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69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5" name="Freeform 21"/>
          <p:cNvSpPr>
            <a:spLocks/>
          </p:cNvSpPr>
          <p:nvPr/>
        </p:nvSpPr>
        <p:spPr bwMode="auto">
          <a:xfrm>
            <a:off x="4151313" y="2030413"/>
            <a:ext cx="55562" cy="55562"/>
          </a:xfrm>
          <a:custGeom>
            <a:avLst/>
            <a:gdLst>
              <a:gd name="T0" fmla="*/ 18 w 35"/>
              <a:gd name="T1" fmla="*/ 17 h 35"/>
              <a:gd name="T2" fmla="*/ 18 w 35"/>
              <a:gd name="T3" fmla="*/ 0 h 35"/>
              <a:gd name="T4" fmla="*/ 0 w 35"/>
              <a:gd name="T5" fmla="*/ 0 h 35"/>
              <a:gd name="T6" fmla="*/ 0 w 35"/>
              <a:gd name="T7" fmla="*/ 17 h 35"/>
              <a:gd name="T8" fmla="*/ 0 w 35"/>
              <a:gd name="T9" fmla="*/ 35 h 35"/>
              <a:gd name="T10" fmla="*/ 18 w 35"/>
              <a:gd name="T11" fmla="*/ 35 h 35"/>
              <a:gd name="T12" fmla="*/ 35 w 35"/>
              <a:gd name="T13" fmla="*/ 35 h 35"/>
              <a:gd name="T14" fmla="*/ 35 w 35"/>
              <a:gd name="T15" fmla="*/ 17 h 35"/>
              <a:gd name="T16" fmla="*/ 35 w 35"/>
              <a:gd name="T17" fmla="*/ 0 h 35"/>
              <a:gd name="T18" fmla="*/ 18 w 35"/>
              <a:gd name="T19" fmla="*/ 0 h 35"/>
              <a:gd name="T20" fmla="*/ 18 w 35"/>
              <a:gd name="T21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" h="35">
                <a:moveTo>
                  <a:pt x="18" y="17"/>
                </a:moveTo>
                <a:lnTo>
                  <a:pt x="18" y="0"/>
                </a:lnTo>
                <a:lnTo>
                  <a:pt x="0" y="0"/>
                </a:lnTo>
                <a:lnTo>
                  <a:pt x="0" y="17"/>
                </a:lnTo>
                <a:lnTo>
                  <a:pt x="0" y="35"/>
                </a:lnTo>
                <a:lnTo>
                  <a:pt x="18" y="35"/>
                </a:lnTo>
                <a:lnTo>
                  <a:pt x="35" y="35"/>
                </a:lnTo>
                <a:lnTo>
                  <a:pt x="35" y="17"/>
                </a:lnTo>
                <a:lnTo>
                  <a:pt x="35" y="0"/>
                </a:lnTo>
                <a:lnTo>
                  <a:pt x="18" y="0"/>
                </a:lnTo>
                <a:lnTo>
                  <a:pt x="18" y="17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846" name="Freeform 22"/>
          <p:cNvSpPr>
            <a:spLocks/>
          </p:cNvSpPr>
          <p:nvPr/>
        </p:nvSpPr>
        <p:spPr bwMode="auto">
          <a:xfrm>
            <a:off x="4151313" y="2001838"/>
            <a:ext cx="84137" cy="8413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269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 flipV="1">
            <a:off x="3883025" y="2863850"/>
            <a:ext cx="619125" cy="9525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48" name="Freeform 24"/>
          <p:cNvSpPr>
            <a:spLocks/>
          </p:cNvSpPr>
          <p:nvPr/>
        </p:nvSpPr>
        <p:spPr bwMode="auto">
          <a:xfrm>
            <a:off x="4511675" y="2860675"/>
            <a:ext cx="1192213" cy="471488"/>
          </a:xfrm>
          <a:custGeom>
            <a:avLst/>
            <a:gdLst>
              <a:gd name="T0" fmla="*/ 43 w 43"/>
              <a:gd name="T1" fmla="*/ 17 h 17"/>
              <a:gd name="T2" fmla="*/ 43 w 43"/>
              <a:gd name="T3" fmla="*/ 0 h 17"/>
              <a:gd name="T4" fmla="*/ 0 w 43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" h="17">
                <a:moveTo>
                  <a:pt x="43" y="17"/>
                </a:moveTo>
                <a:lnTo>
                  <a:pt x="43" y="0"/>
                </a:lnTo>
                <a:lnTo>
                  <a:pt x="0" y="0"/>
                </a:lnTo>
              </a:path>
            </a:pathLst>
          </a:custGeom>
          <a:noFill/>
          <a:ln w="26988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257175" y="2771775"/>
            <a:ext cx="21526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If a Read detects a voltage on the capacitor above the “threshold, ” it “sees” a 1, and drives the bit line to full voltage and recharges the capacitor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152775" y="3381375"/>
            <a:ext cx="2152650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If a Read detects a voltage on the capacitor below the “threshold, ” it “sees” a 0, and drives the bit line to ground and fully discharges the capacitor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6543675" y="4029075"/>
            <a:ext cx="215265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Refreshes whenever read</a:t>
            </a:r>
          </a:p>
          <a:p>
            <a:pPr>
              <a:spcBef>
                <a:spcPct val="50000"/>
              </a:spcBef>
            </a:pPr>
            <a:r>
              <a:rPr lang="en-US" b="1"/>
              <a:t>Refresh circuit will periodically read all cells</a:t>
            </a:r>
          </a:p>
        </p:txBody>
      </p:sp>
    </p:spTree>
    <p:extLst>
      <p:ext uri="{BB962C8B-B14F-4D97-AF65-F5344CB8AC3E}">
        <p14:creationId xmlns:p14="http://schemas.microsoft.com/office/powerpoint/2010/main" val="3754229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DRAM(contd..)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5103813"/>
          </a:xfrm>
        </p:spPr>
        <p:txBody>
          <a:bodyPr/>
          <a:lstStyle/>
          <a:p>
            <a:r>
              <a:rPr lang="en-US" dirty="0"/>
              <a:t>In order to store information in the cell, the transistor T is turned „ON</a:t>
            </a:r>
          </a:p>
          <a:p>
            <a:r>
              <a:rPr lang="en-US" dirty="0"/>
              <a:t>The appropriate voltage is applied to the bit-line which charges the capacitor.</a:t>
            </a:r>
          </a:p>
          <a:p>
            <a:r>
              <a:rPr lang="en-US" dirty="0"/>
              <a:t> After the transistor is turned off, the capacitor begins to discharge.</a:t>
            </a:r>
          </a:p>
          <a:p>
            <a:r>
              <a:rPr lang="en-US" dirty="0"/>
              <a:t>Hence, info. stored in cell can be retrieved correctly before threshold value of capacitor drops down.</a:t>
            </a:r>
          </a:p>
          <a:p>
            <a:r>
              <a:rPr lang="en-US" dirty="0"/>
              <a:t>During a read-operation,</a:t>
            </a:r>
          </a:p>
          <a:p>
            <a:pPr marL="0" indent="0">
              <a:buNone/>
            </a:pPr>
            <a:r>
              <a:rPr lang="en-US" dirty="0"/>
              <a:t>→ transistor is turned ON(switch closed)</a:t>
            </a:r>
          </a:p>
          <a:p>
            <a:pPr marL="0" indent="0">
              <a:buNone/>
            </a:pPr>
            <a:r>
              <a:rPr lang="en-US" dirty="0"/>
              <a:t>→ a sense amplifier detects whether the charge on the capacitor is above the threshold value.</a:t>
            </a:r>
          </a:p>
          <a:p>
            <a:r>
              <a:rPr lang="en-US" dirty="0"/>
              <a:t>If (charge on capacitor) &gt; (threshold value)  Bit-line will have logic value 1.</a:t>
            </a:r>
          </a:p>
          <a:p>
            <a:r>
              <a:rPr lang="en-US" dirty="0"/>
              <a:t> If (charge on capacitor) &lt; (threshold value)  Bit-line will set to logic value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Asynchronous DRAMs: Internal organization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5562600" y="1524000"/>
            <a:ext cx="3505200" cy="4625975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/>
              <a:t>Each row can store 512 bytes. 12 bits to select a row, and 9 bits to select a group in a row. Total of 21 bits. </a:t>
            </a:r>
          </a:p>
          <a:p>
            <a:pPr>
              <a:buFontTx/>
              <a:buChar char="•"/>
            </a:pPr>
            <a:r>
              <a:rPr lang="en-US" sz="1800" b="1" i="1" dirty="0"/>
              <a:t>First apply the row address, RAS signal latches the row address. Then apply the column address, CAS signal latches the address.</a:t>
            </a:r>
          </a:p>
          <a:p>
            <a:pPr>
              <a:buFontTx/>
              <a:buChar char="•"/>
            </a:pPr>
            <a:r>
              <a:rPr lang="en-US" sz="1800" b="1" i="1" dirty="0"/>
              <a:t>Timing of the memory unit is  controlled by a specialized unit which generates RAS and CAS.</a:t>
            </a:r>
          </a:p>
          <a:p>
            <a:pPr>
              <a:buFontTx/>
              <a:buChar char="•"/>
            </a:pPr>
            <a:r>
              <a:rPr lang="en-US" sz="1800" b="1" i="1" dirty="0"/>
              <a:t>This is asynchronous DRAM</a:t>
            </a:r>
            <a:endParaRPr lang="en-US" sz="1800" b="1" dirty="0"/>
          </a:p>
        </p:txBody>
      </p:sp>
      <p:grpSp>
        <p:nvGrpSpPr>
          <p:cNvPr id="23555" name="Group 116"/>
          <p:cNvGrpSpPr>
            <a:grpSpLocks/>
          </p:cNvGrpSpPr>
          <p:nvPr/>
        </p:nvGrpSpPr>
        <p:grpSpPr bwMode="auto">
          <a:xfrm>
            <a:off x="0" y="1905000"/>
            <a:ext cx="5779172" cy="4191000"/>
            <a:chOff x="228600" y="1905000"/>
            <a:chExt cx="5867400" cy="4191000"/>
          </a:xfrm>
        </p:grpSpPr>
        <p:grpSp>
          <p:nvGrpSpPr>
            <p:cNvPr id="23556" name="Group 109"/>
            <p:cNvGrpSpPr>
              <a:grpSpLocks/>
            </p:cNvGrpSpPr>
            <p:nvPr/>
          </p:nvGrpSpPr>
          <p:grpSpPr bwMode="auto">
            <a:xfrm>
              <a:off x="228600" y="1905000"/>
              <a:ext cx="5867400" cy="4191000"/>
              <a:chOff x="228600" y="1676400"/>
              <a:chExt cx="6511925" cy="4419600"/>
            </a:xfrm>
          </p:grpSpPr>
          <p:sp>
            <p:nvSpPr>
              <p:cNvPr id="23559" name="Line 2"/>
              <p:cNvSpPr>
                <a:spLocks noChangeShapeType="1"/>
              </p:cNvSpPr>
              <p:nvPr/>
            </p:nvSpPr>
            <p:spPr bwMode="auto">
              <a:xfrm flipH="1">
                <a:off x="4286250" y="2444750"/>
                <a:ext cx="4254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Line 3"/>
              <p:cNvSpPr>
                <a:spLocks noChangeShapeType="1"/>
              </p:cNvSpPr>
              <p:nvPr/>
            </p:nvSpPr>
            <p:spPr bwMode="auto">
              <a:xfrm flipH="1">
                <a:off x="4286250" y="2333625"/>
                <a:ext cx="425450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Line 4"/>
              <p:cNvSpPr>
                <a:spLocks noChangeShapeType="1"/>
              </p:cNvSpPr>
              <p:nvPr/>
            </p:nvSpPr>
            <p:spPr bwMode="auto">
              <a:xfrm flipH="1">
                <a:off x="4286250" y="2960688"/>
                <a:ext cx="425450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5"/>
              <p:cNvSpPr>
                <a:spLocks noChangeShapeType="1"/>
              </p:cNvSpPr>
              <p:nvPr/>
            </p:nvSpPr>
            <p:spPr bwMode="auto">
              <a:xfrm flipV="1">
                <a:off x="5670550" y="3294063"/>
                <a:ext cx="1588" cy="423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6"/>
              <p:cNvSpPr>
                <a:spLocks noChangeShapeType="1"/>
              </p:cNvSpPr>
              <p:nvPr/>
            </p:nvSpPr>
            <p:spPr bwMode="auto">
              <a:xfrm flipV="1">
                <a:off x="5135563" y="3294063"/>
                <a:ext cx="1587" cy="423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Rectangle 7"/>
              <p:cNvSpPr>
                <a:spLocks noChangeArrowheads="1"/>
              </p:cNvSpPr>
              <p:nvPr/>
            </p:nvSpPr>
            <p:spPr bwMode="auto">
              <a:xfrm>
                <a:off x="5080000" y="4841875"/>
                <a:ext cx="7747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Column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65" name="Freeform 8"/>
              <p:cNvSpPr>
                <a:spLocks/>
              </p:cNvSpPr>
              <p:nvPr/>
            </p:nvSpPr>
            <p:spPr bwMode="auto">
              <a:xfrm>
                <a:off x="5651500" y="5340350"/>
                <a:ext cx="36513" cy="74613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0 w 2"/>
                  <a:gd name="T5" fmla="*/ 4 h 4"/>
                  <a:gd name="T6" fmla="*/ 1 w 2"/>
                  <a:gd name="T7" fmla="*/ 4 h 4"/>
                  <a:gd name="T8" fmla="*/ 2 w 2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4"/>
                  <a:gd name="T17" fmla="*/ 2 w 2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4">
                    <a:moveTo>
                      <a:pt x="2" y="4"/>
                    </a:moveTo>
                    <a:lnTo>
                      <a:pt x="1" y="0"/>
                    </a:lnTo>
                    <a:lnTo>
                      <a:pt x="0" y="4"/>
                    </a:lnTo>
                    <a:lnTo>
                      <a:pt x="1" y="4"/>
                    </a:lnTo>
                    <a:lnTo>
                      <a:pt x="2" y="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9"/>
              <p:cNvSpPr>
                <a:spLocks/>
              </p:cNvSpPr>
              <p:nvPr/>
            </p:nvSpPr>
            <p:spPr bwMode="auto">
              <a:xfrm>
                <a:off x="5651500" y="5340350"/>
                <a:ext cx="36513" cy="74613"/>
              </a:xfrm>
              <a:custGeom>
                <a:avLst/>
                <a:gdLst>
                  <a:gd name="T0" fmla="*/ 23 w 23"/>
                  <a:gd name="T1" fmla="*/ 47 h 47"/>
                  <a:gd name="T2" fmla="*/ 12 w 23"/>
                  <a:gd name="T3" fmla="*/ 0 h 47"/>
                  <a:gd name="T4" fmla="*/ 0 w 23"/>
                  <a:gd name="T5" fmla="*/ 47 h 47"/>
                  <a:gd name="T6" fmla="*/ 12 w 23"/>
                  <a:gd name="T7" fmla="*/ 47 h 47"/>
                  <a:gd name="T8" fmla="*/ 23 w 23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47"/>
                  <a:gd name="T17" fmla="*/ 23 w 2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47">
                    <a:moveTo>
                      <a:pt x="23" y="47"/>
                    </a:moveTo>
                    <a:lnTo>
                      <a:pt x="12" y="0"/>
                    </a:lnTo>
                    <a:lnTo>
                      <a:pt x="0" y="47"/>
                    </a:lnTo>
                    <a:lnTo>
                      <a:pt x="12" y="47"/>
                    </a:lnTo>
                    <a:lnTo>
                      <a:pt x="23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0"/>
              <p:cNvSpPr>
                <a:spLocks/>
              </p:cNvSpPr>
              <p:nvPr/>
            </p:nvSpPr>
            <p:spPr bwMode="auto">
              <a:xfrm>
                <a:off x="5651500" y="5635625"/>
                <a:ext cx="36513" cy="74613"/>
              </a:xfrm>
              <a:custGeom>
                <a:avLst/>
                <a:gdLst>
                  <a:gd name="T0" fmla="*/ 0 w 2"/>
                  <a:gd name="T1" fmla="*/ 0 h 4"/>
                  <a:gd name="T2" fmla="*/ 1 w 2"/>
                  <a:gd name="T3" fmla="*/ 4 h 4"/>
                  <a:gd name="T4" fmla="*/ 2 w 2"/>
                  <a:gd name="T5" fmla="*/ 0 h 4"/>
                  <a:gd name="T6" fmla="*/ 1 w 2"/>
                  <a:gd name="T7" fmla="*/ 0 h 4"/>
                  <a:gd name="T8" fmla="*/ 0 w 2"/>
                  <a:gd name="T9" fmla="*/ 0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"/>
                  <a:gd name="T16" fmla="*/ 0 h 4"/>
                  <a:gd name="T17" fmla="*/ 2 w 2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" h="4">
                    <a:moveTo>
                      <a:pt x="0" y="0"/>
                    </a:moveTo>
                    <a:lnTo>
                      <a:pt x="1" y="4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1"/>
              <p:cNvSpPr>
                <a:spLocks/>
              </p:cNvSpPr>
              <p:nvPr/>
            </p:nvSpPr>
            <p:spPr bwMode="auto">
              <a:xfrm>
                <a:off x="5651500" y="5635625"/>
                <a:ext cx="36513" cy="74613"/>
              </a:xfrm>
              <a:custGeom>
                <a:avLst/>
                <a:gdLst>
                  <a:gd name="T0" fmla="*/ 0 w 23"/>
                  <a:gd name="T1" fmla="*/ 0 h 47"/>
                  <a:gd name="T2" fmla="*/ 12 w 23"/>
                  <a:gd name="T3" fmla="*/ 47 h 47"/>
                  <a:gd name="T4" fmla="*/ 23 w 23"/>
                  <a:gd name="T5" fmla="*/ 0 h 47"/>
                  <a:gd name="T6" fmla="*/ 12 w 23"/>
                  <a:gd name="T7" fmla="*/ 0 h 47"/>
                  <a:gd name="T8" fmla="*/ 0 w 23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47"/>
                  <a:gd name="T17" fmla="*/ 23 w 23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47">
                    <a:moveTo>
                      <a:pt x="0" y="0"/>
                    </a:moveTo>
                    <a:lnTo>
                      <a:pt x="12" y="47"/>
                    </a:lnTo>
                    <a:lnTo>
                      <a:pt x="23" y="0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9" name="Line 12"/>
              <p:cNvSpPr>
                <a:spLocks noChangeShapeType="1"/>
              </p:cNvSpPr>
              <p:nvPr/>
            </p:nvSpPr>
            <p:spPr bwMode="auto">
              <a:xfrm flipV="1">
                <a:off x="5670550" y="5414963"/>
                <a:ext cx="1588" cy="2016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Rectangle 16"/>
              <p:cNvSpPr>
                <a:spLocks noChangeArrowheads="1"/>
              </p:cNvSpPr>
              <p:nvPr/>
            </p:nvSpPr>
            <p:spPr bwMode="auto">
              <a:xfrm>
                <a:off x="6278563" y="3716338"/>
                <a:ext cx="3317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CS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71" name="Line 17"/>
              <p:cNvSpPr>
                <a:spLocks noChangeShapeType="1"/>
              </p:cNvSpPr>
              <p:nvPr/>
            </p:nvSpPr>
            <p:spPr bwMode="auto">
              <a:xfrm flipV="1">
                <a:off x="5670550" y="4252913"/>
                <a:ext cx="1588" cy="515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2" name="Line 18"/>
              <p:cNvSpPr>
                <a:spLocks noChangeShapeType="1"/>
              </p:cNvSpPr>
              <p:nvPr/>
            </p:nvSpPr>
            <p:spPr bwMode="auto">
              <a:xfrm flipV="1">
                <a:off x="5135563" y="4252913"/>
                <a:ext cx="1587" cy="515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3" name="Line 19"/>
              <p:cNvSpPr>
                <a:spLocks noChangeShapeType="1"/>
              </p:cNvSpPr>
              <p:nvPr/>
            </p:nvSpPr>
            <p:spPr bwMode="auto">
              <a:xfrm flipV="1">
                <a:off x="5024438" y="4252913"/>
                <a:ext cx="1587" cy="5159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4" name="Line 20"/>
              <p:cNvSpPr>
                <a:spLocks noChangeShapeType="1"/>
              </p:cNvSpPr>
              <p:nvPr/>
            </p:nvSpPr>
            <p:spPr bwMode="auto">
              <a:xfrm flipV="1">
                <a:off x="5024438" y="3294063"/>
                <a:ext cx="1587" cy="4238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1"/>
              <p:cNvSpPr>
                <a:spLocks noChangeShapeType="1"/>
              </p:cNvSpPr>
              <p:nvPr/>
            </p:nvSpPr>
            <p:spPr bwMode="auto">
              <a:xfrm flipH="1">
                <a:off x="3124200" y="5100638"/>
                <a:ext cx="127317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6" name="Line 22"/>
              <p:cNvSpPr>
                <a:spLocks noChangeShapeType="1"/>
              </p:cNvSpPr>
              <p:nvPr/>
            </p:nvSpPr>
            <p:spPr bwMode="auto">
              <a:xfrm flipH="1">
                <a:off x="3124200" y="4989513"/>
                <a:ext cx="1328738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7" name="Freeform 23"/>
              <p:cNvSpPr>
                <a:spLocks/>
              </p:cNvSpPr>
              <p:nvPr/>
            </p:nvSpPr>
            <p:spPr bwMode="auto">
              <a:xfrm>
                <a:off x="4397375" y="4935538"/>
                <a:ext cx="423863" cy="220662"/>
              </a:xfrm>
              <a:custGeom>
                <a:avLst/>
                <a:gdLst>
                  <a:gd name="T0" fmla="*/ 0 w 23"/>
                  <a:gd name="T1" fmla="*/ 9 h 12"/>
                  <a:gd name="T2" fmla="*/ 11 w 23"/>
                  <a:gd name="T3" fmla="*/ 9 h 12"/>
                  <a:gd name="T4" fmla="*/ 11 w 23"/>
                  <a:gd name="T5" fmla="*/ 12 h 12"/>
                  <a:gd name="T6" fmla="*/ 23 w 23"/>
                  <a:gd name="T7" fmla="*/ 6 h 12"/>
                  <a:gd name="T8" fmla="*/ 11 w 23"/>
                  <a:gd name="T9" fmla="*/ 0 h 12"/>
                  <a:gd name="T10" fmla="*/ 11 w 23"/>
                  <a:gd name="T11" fmla="*/ 3 h 12"/>
                  <a:gd name="T12" fmla="*/ 0 w 23"/>
                  <a:gd name="T13" fmla="*/ 3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1" y="9"/>
                    </a:lnTo>
                    <a:lnTo>
                      <a:pt x="11" y="12"/>
                    </a:lnTo>
                    <a:lnTo>
                      <a:pt x="23" y="6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8" name="Rectangle 24"/>
              <p:cNvSpPr>
                <a:spLocks noChangeArrowheads="1"/>
              </p:cNvSpPr>
              <p:nvPr/>
            </p:nvSpPr>
            <p:spPr bwMode="auto">
              <a:xfrm>
                <a:off x="4879975" y="3771900"/>
                <a:ext cx="1183986" cy="210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Sense / Write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79" name="Rectangle 25"/>
              <p:cNvSpPr>
                <a:spLocks noChangeArrowheads="1"/>
              </p:cNvSpPr>
              <p:nvPr/>
            </p:nvSpPr>
            <p:spPr bwMode="auto">
              <a:xfrm>
                <a:off x="5099050" y="3938588"/>
                <a:ext cx="738188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circuits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80" name="Rectangle 26"/>
              <p:cNvSpPr>
                <a:spLocks noChangeArrowheads="1"/>
              </p:cNvSpPr>
              <p:nvPr/>
            </p:nvSpPr>
            <p:spPr bwMode="auto">
              <a:xfrm>
                <a:off x="5043488" y="2609850"/>
                <a:ext cx="9032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cell array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81" name="Freeform 27"/>
              <p:cNvSpPr>
                <a:spLocks/>
              </p:cNvSpPr>
              <p:nvPr/>
            </p:nvSpPr>
            <p:spPr bwMode="auto">
              <a:xfrm>
                <a:off x="2719388" y="5432425"/>
                <a:ext cx="55562" cy="111125"/>
              </a:xfrm>
              <a:custGeom>
                <a:avLst/>
                <a:gdLst>
                  <a:gd name="T0" fmla="*/ 3 w 3"/>
                  <a:gd name="T1" fmla="*/ 6 h 6"/>
                  <a:gd name="T2" fmla="*/ 2 w 3"/>
                  <a:gd name="T3" fmla="*/ 0 h 6"/>
                  <a:gd name="T4" fmla="*/ 0 w 3"/>
                  <a:gd name="T5" fmla="*/ 6 h 6"/>
                  <a:gd name="T6" fmla="*/ 2 w 3"/>
                  <a:gd name="T7" fmla="*/ 6 h 6"/>
                  <a:gd name="T8" fmla="*/ 3 w 3"/>
                  <a:gd name="T9" fmla="*/ 6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6"/>
                  <a:gd name="T17" fmla="*/ 3 w 3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6">
                    <a:moveTo>
                      <a:pt x="3" y="6"/>
                    </a:moveTo>
                    <a:lnTo>
                      <a:pt x="2" y="0"/>
                    </a:lnTo>
                    <a:lnTo>
                      <a:pt x="0" y="6"/>
                    </a:lnTo>
                    <a:lnTo>
                      <a:pt x="2" y="6"/>
                    </a:lnTo>
                    <a:lnTo>
                      <a:pt x="3" y="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2" name="Freeform 28"/>
              <p:cNvSpPr>
                <a:spLocks/>
              </p:cNvSpPr>
              <p:nvPr/>
            </p:nvSpPr>
            <p:spPr bwMode="auto">
              <a:xfrm>
                <a:off x="2719388" y="5432425"/>
                <a:ext cx="55562" cy="111125"/>
              </a:xfrm>
              <a:custGeom>
                <a:avLst/>
                <a:gdLst>
                  <a:gd name="T0" fmla="*/ 35 w 35"/>
                  <a:gd name="T1" fmla="*/ 70 h 70"/>
                  <a:gd name="T2" fmla="*/ 23 w 35"/>
                  <a:gd name="T3" fmla="*/ 0 h 70"/>
                  <a:gd name="T4" fmla="*/ 0 w 35"/>
                  <a:gd name="T5" fmla="*/ 70 h 70"/>
                  <a:gd name="T6" fmla="*/ 23 w 35"/>
                  <a:gd name="T7" fmla="*/ 70 h 70"/>
                  <a:gd name="T8" fmla="*/ 35 w 35"/>
                  <a:gd name="T9" fmla="*/ 70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70"/>
                  <a:gd name="T17" fmla="*/ 35 w 35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70">
                    <a:moveTo>
                      <a:pt x="35" y="70"/>
                    </a:moveTo>
                    <a:lnTo>
                      <a:pt x="23" y="0"/>
                    </a:lnTo>
                    <a:lnTo>
                      <a:pt x="0" y="70"/>
                    </a:lnTo>
                    <a:lnTo>
                      <a:pt x="23" y="70"/>
                    </a:lnTo>
                    <a:lnTo>
                      <a:pt x="35" y="7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Freeform 29"/>
              <p:cNvSpPr>
                <a:spLocks/>
              </p:cNvSpPr>
              <p:nvPr/>
            </p:nvSpPr>
            <p:spPr bwMode="auto">
              <a:xfrm>
                <a:off x="1741488" y="5562600"/>
                <a:ext cx="1014412" cy="276225"/>
              </a:xfrm>
              <a:custGeom>
                <a:avLst/>
                <a:gdLst>
                  <a:gd name="T0" fmla="*/ 55 w 55"/>
                  <a:gd name="T1" fmla="*/ 0 h 15"/>
                  <a:gd name="T2" fmla="*/ 55 w 55"/>
                  <a:gd name="T3" fmla="*/ 15 h 15"/>
                  <a:gd name="T4" fmla="*/ 0 w 55"/>
                  <a:gd name="T5" fmla="*/ 15 h 1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5"/>
                  <a:gd name="T11" fmla="*/ 55 w 55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5">
                    <a:moveTo>
                      <a:pt x="55" y="0"/>
                    </a:moveTo>
                    <a:lnTo>
                      <a:pt x="55" y="15"/>
                    </a:lnTo>
                    <a:lnTo>
                      <a:pt x="0" y="1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4" name="Rectangle 30"/>
              <p:cNvSpPr>
                <a:spLocks noChangeArrowheads="1"/>
              </p:cNvSpPr>
              <p:nvPr/>
            </p:nvSpPr>
            <p:spPr bwMode="auto">
              <a:xfrm>
                <a:off x="2512002" y="2684463"/>
                <a:ext cx="5349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latch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85" name="Rectangle 31"/>
              <p:cNvSpPr>
                <a:spLocks noChangeArrowheads="1"/>
              </p:cNvSpPr>
              <p:nvPr/>
            </p:nvSpPr>
            <p:spPr bwMode="auto">
              <a:xfrm>
                <a:off x="2427432" y="2517775"/>
                <a:ext cx="81121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address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86" name="Rectangle 32"/>
              <p:cNvSpPr>
                <a:spLocks noChangeArrowheads="1"/>
              </p:cNvSpPr>
              <p:nvPr/>
            </p:nvSpPr>
            <p:spPr bwMode="auto">
              <a:xfrm>
                <a:off x="2427432" y="2370138"/>
                <a:ext cx="4603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Row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87" name="Freeform 33"/>
              <p:cNvSpPr>
                <a:spLocks/>
              </p:cNvSpPr>
              <p:nvPr/>
            </p:nvSpPr>
            <p:spPr bwMode="auto">
              <a:xfrm>
                <a:off x="3124200" y="2536825"/>
                <a:ext cx="425450" cy="222250"/>
              </a:xfrm>
              <a:custGeom>
                <a:avLst/>
                <a:gdLst>
                  <a:gd name="T0" fmla="*/ 0 w 23"/>
                  <a:gd name="T1" fmla="*/ 9 h 12"/>
                  <a:gd name="T2" fmla="*/ 11 w 23"/>
                  <a:gd name="T3" fmla="*/ 9 h 12"/>
                  <a:gd name="T4" fmla="*/ 11 w 23"/>
                  <a:gd name="T5" fmla="*/ 12 h 12"/>
                  <a:gd name="T6" fmla="*/ 23 w 23"/>
                  <a:gd name="T7" fmla="*/ 6 h 12"/>
                  <a:gd name="T8" fmla="*/ 11 w 23"/>
                  <a:gd name="T9" fmla="*/ 0 h 12"/>
                  <a:gd name="T10" fmla="*/ 11 w 23"/>
                  <a:gd name="T11" fmla="*/ 3 h 12"/>
                  <a:gd name="T12" fmla="*/ 0 w 23"/>
                  <a:gd name="T13" fmla="*/ 3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1" y="9"/>
                    </a:lnTo>
                    <a:lnTo>
                      <a:pt x="11" y="12"/>
                    </a:lnTo>
                    <a:lnTo>
                      <a:pt x="23" y="6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8" name="Rectangle 34"/>
              <p:cNvSpPr>
                <a:spLocks noChangeArrowheads="1"/>
              </p:cNvSpPr>
              <p:nvPr/>
            </p:nvSpPr>
            <p:spPr bwMode="auto">
              <a:xfrm>
                <a:off x="2427432" y="4749800"/>
                <a:ext cx="7747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Column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89" name="Rectangle 35"/>
              <p:cNvSpPr>
                <a:spLocks noChangeArrowheads="1"/>
              </p:cNvSpPr>
              <p:nvPr/>
            </p:nvSpPr>
            <p:spPr bwMode="auto">
              <a:xfrm>
                <a:off x="2589213" y="5118100"/>
                <a:ext cx="534987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latch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90" name="Rectangle 36"/>
              <p:cNvSpPr>
                <a:spLocks noChangeArrowheads="1"/>
              </p:cNvSpPr>
              <p:nvPr/>
            </p:nvSpPr>
            <p:spPr bwMode="auto">
              <a:xfrm>
                <a:off x="1649413" y="2703513"/>
                <a:ext cx="312737" cy="2286000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orbel" pitchFamily="34" charset="0"/>
                </a:endParaRPr>
              </a:p>
            </p:txBody>
          </p:sp>
          <p:sp>
            <p:nvSpPr>
              <p:cNvPr id="23591" name="Freeform 37"/>
              <p:cNvSpPr>
                <a:spLocks/>
              </p:cNvSpPr>
              <p:nvPr/>
            </p:nvSpPr>
            <p:spPr bwMode="auto">
              <a:xfrm>
                <a:off x="1317625" y="3902075"/>
                <a:ext cx="627063" cy="1198563"/>
              </a:xfrm>
              <a:custGeom>
                <a:avLst/>
                <a:gdLst>
                  <a:gd name="T0" fmla="*/ 34 w 34"/>
                  <a:gd name="T1" fmla="*/ 65 h 65"/>
                  <a:gd name="T2" fmla="*/ 11 w 34"/>
                  <a:gd name="T3" fmla="*/ 65 h 65"/>
                  <a:gd name="T4" fmla="*/ 11 w 34"/>
                  <a:gd name="T5" fmla="*/ 0 h 65"/>
                  <a:gd name="T6" fmla="*/ 0 w 34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65"/>
                  <a:gd name="T14" fmla="*/ 34 w 34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65">
                    <a:moveTo>
                      <a:pt x="34" y="65"/>
                    </a:moveTo>
                    <a:lnTo>
                      <a:pt x="11" y="65"/>
                    </a:lnTo>
                    <a:lnTo>
                      <a:pt x="1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2" name="Freeform 38"/>
              <p:cNvSpPr>
                <a:spLocks/>
              </p:cNvSpPr>
              <p:nvPr/>
            </p:nvSpPr>
            <p:spPr bwMode="auto">
              <a:xfrm>
                <a:off x="1317625" y="2592388"/>
                <a:ext cx="627063" cy="1198562"/>
              </a:xfrm>
              <a:custGeom>
                <a:avLst/>
                <a:gdLst>
                  <a:gd name="T0" fmla="*/ 0 w 34"/>
                  <a:gd name="T1" fmla="*/ 65 h 65"/>
                  <a:gd name="T2" fmla="*/ 11 w 34"/>
                  <a:gd name="T3" fmla="*/ 65 h 65"/>
                  <a:gd name="T4" fmla="*/ 11 w 34"/>
                  <a:gd name="T5" fmla="*/ 0 h 65"/>
                  <a:gd name="T6" fmla="*/ 34 w 34"/>
                  <a:gd name="T7" fmla="*/ 0 h 6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"/>
                  <a:gd name="T13" fmla="*/ 0 h 65"/>
                  <a:gd name="T14" fmla="*/ 34 w 34"/>
                  <a:gd name="T15" fmla="*/ 65 h 6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" h="65">
                    <a:moveTo>
                      <a:pt x="0" y="65"/>
                    </a:moveTo>
                    <a:lnTo>
                      <a:pt x="11" y="65"/>
                    </a:lnTo>
                    <a:lnTo>
                      <a:pt x="11" y="0"/>
                    </a:lnTo>
                    <a:lnTo>
                      <a:pt x="3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3" name="Freeform 39"/>
              <p:cNvSpPr>
                <a:spLocks/>
              </p:cNvSpPr>
              <p:nvPr/>
            </p:nvSpPr>
            <p:spPr bwMode="auto">
              <a:xfrm>
                <a:off x="2719388" y="2132013"/>
                <a:ext cx="55562" cy="128587"/>
              </a:xfrm>
              <a:custGeom>
                <a:avLst/>
                <a:gdLst>
                  <a:gd name="T0" fmla="*/ 0 w 3"/>
                  <a:gd name="T1" fmla="*/ 0 h 7"/>
                  <a:gd name="T2" fmla="*/ 2 w 3"/>
                  <a:gd name="T3" fmla="*/ 7 h 7"/>
                  <a:gd name="T4" fmla="*/ 3 w 3"/>
                  <a:gd name="T5" fmla="*/ 0 h 7"/>
                  <a:gd name="T6" fmla="*/ 2 w 3"/>
                  <a:gd name="T7" fmla="*/ 0 h 7"/>
                  <a:gd name="T8" fmla="*/ 0 w 3"/>
                  <a:gd name="T9" fmla="*/ 0 h 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7"/>
                  <a:gd name="T17" fmla="*/ 3 w 3"/>
                  <a:gd name="T18" fmla="*/ 7 h 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7">
                    <a:moveTo>
                      <a:pt x="0" y="0"/>
                    </a:moveTo>
                    <a:lnTo>
                      <a:pt x="2" y="7"/>
                    </a:lnTo>
                    <a:lnTo>
                      <a:pt x="3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4" name="Freeform 40"/>
              <p:cNvSpPr>
                <a:spLocks/>
              </p:cNvSpPr>
              <p:nvPr/>
            </p:nvSpPr>
            <p:spPr bwMode="auto">
              <a:xfrm>
                <a:off x="2719388" y="2132013"/>
                <a:ext cx="55562" cy="128587"/>
              </a:xfrm>
              <a:custGeom>
                <a:avLst/>
                <a:gdLst>
                  <a:gd name="T0" fmla="*/ 0 w 35"/>
                  <a:gd name="T1" fmla="*/ 0 h 81"/>
                  <a:gd name="T2" fmla="*/ 23 w 35"/>
                  <a:gd name="T3" fmla="*/ 81 h 81"/>
                  <a:gd name="T4" fmla="*/ 35 w 35"/>
                  <a:gd name="T5" fmla="*/ 0 h 81"/>
                  <a:gd name="T6" fmla="*/ 23 w 35"/>
                  <a:gd name="T7" fmla="*/ 0 h 81"/>
                  <a:gd name="T8" fmla="*/ 0 w 35"/>
                  <a:gd name="T9" fmla="*/ 0 h 8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"/>
                  <a:gd name="T16" fmla="*/ 0 h 81"/>
                  <a:gd name="T17" fmla="*/ 35 w 35"/>
                  <a:gd name="T18" fmla="*/ 81 h 8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" h="81">
                    <a:moveTo>
                      <a:pt x="0" y="0"/>
                    </a:moveTo>
                    <a:lnTo>
                      <a:pt x="23" y="81"/>
                    </a:lnTo>
                    <a:lnTo>
                      <a:pt x="35" y="0"/>
                    </a:lnTo>
                    <a:lnTo>
                      <a:pt x="2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5" name="Freeform 41"/>
              <p:cNvSpPr>
                <a:spLocks/>
              </p:cNvSpPr>
              <p:nvPr/>
            </p:nvSpPr>
            <p:spPr bwMode="auto">
              <a:xfrm>
                <a:off x="1741488" y="1854200"/>
                <a:ext cx="1014412" cy="277813"/>
              </a:xfrm>
              <a:custGeom>
                <a:avLst/>
                <a:gdLst>
                  <a:gd name="T0" fmla="*/ 55 w 55"/>
                  <a:gd name="T1" fmla="*/ 15 h 15"/>
                  <a:gd name="T2" fmla="*/ 55 w 55"/>
                  <a:gd name="T3" fmla="*/ 0 h 15"/>
                  <a:gd name="T4" fmla="*/ 0 w 55"/>
                  <a:gd name="T5" fmla="*/ 0 h 15"/>
                  <a:gd name="T6" fmla="*/ 0 60000 65536"/>
                  <a:gd name="T7" fmla="*/ 0 60000 65536"/>
                  <a:gd name="T8" fmla="*/ 0 60000 65536"/>
                  <a:gd name="T9" fmla="*/ 0 w 55"/>
                  <a:gd name="T10" fmla="*/ 0 h 15"/>
                  <a:gd name="T11" fmla="*/ 55 w 55"/>
                  <a:gd name="T12" fmla="*/ 15 h 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" h="15">
                    <a:moveTo>
                      <a:pt x="55" y="15"/>
                    </a:moveTo>
                    <a:lnTo>
                      <a:pt x="55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6" name="Rectangle 42"/>
              <p:cNvSpPr>
                <a:spLocks noChangeArrowheads="1"/>
              </p:cNvSpPr>
              <p:nvPr/>
            </p:nvSpPr>
            <p:spPr bwMode="auto">
              <a:xfrm>
                <a:off x="3561341" y="2609850"/>
                <a:ext cx="81121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decoder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97" name="Rectangle 43"/>
              <p:cNvSpPr>
                <a:spLocks noChangeArrowheads="1"/>
              </p:cNvSpPr>
              <p:nvPr/>
            </p:nvSpPr>
            <p:spPr bwMode="auto">
              <a:xfrm>
                <a:off x="3695989" y="2444750"/>
                <a:ext cx="460375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Row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598" name="Freeform 47"/>
              <p:cNvSpPr>
                <a:spLocks/>
              </p:cNvSpPr>
              <p:nvPr/>
            </p:nvSpPr>
            <p:spPr bwMode="auto">
              <a:xfrm>
                <a:off x="5024438" y="5635625"/>
                <a:ext cx="19050" cy="74613"/>
              </a:xfrm>
              <a:custGeom>
                <a:avLst/>
                <a:gdLst>
                  <a:gd name="T0" fmla="*/ 0 w 1"/>
                  <a:gd name="T1" fmla="*/ 0 h 4"/>
                  <a:gd name="T2" fmla="*/ 0 w 1"/>
                  <a:gd name="T3" fmla="*/ 4 h 4"/>
                  <a:gd name="T4" fmla="*/ 1 w 1"/>
                  <a:gd name="T5" fmla="*/ 0 h 4"/>
                  <a:gd name="T6" fmla="*/ 0 w 1"/>
                  <a:gd name="T7" fmla="*/ 0 h 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4"/>
                  <a:gd name="T14" fmla="*/ 1 w 1"/>
                  <a:gd name="T15" fmla="*/ 4 h 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4">
                    <a:moveTo>
                      <a:pt x="0" y="0"/>
                    </a:moveTo>
                    <a:lnTo>
                      <a:pt x="0" y="4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99" name="Freeform 48"/>
              <p:cNvSpPr>
                <a:spLocks/>
              </p:cNvSpPr>
              <p:nvPr/>
            </p:nvSpPr>
            <p:spPr bwMode="auto">
              <a:xfrm>
                <a:off x="5024438" y="5635625"/>
                <a:ext cx="19050" cy="74613"/>
              </a:xfrm>
              <a:custGeom>
                <a:avLst/>
                <a:gdLst>
                  <a:gd name="T0" fmla="*/ 0 w 12"/>
                  <a:gd name="T1" fmla="*/ 0 h 47"/>
                  <a:gd name="T2" fmla="*/ 0 w 12"/>
                  <a:gd name="T3" fmla="*/ 47 h 47"/>
                  <a:gd name="T4" fmla="*/ 12 w 12"/>
                  <a:gd name="T5" fmla="*/ 0 h 47"/>
                  <a:gd name="T6" fmla="*/ 0 w 12"/>
                  <a:gd name="T7" fmla="*/ 0 h 47"/>
                  <a:gd name="T8" fmla="*/ 0 w 12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7"/>
                  <a:gd name="T17" fmla="*/ 12 w 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7">
                    <a:moveTo>
                      <a:pt x="0" y="0"/>
                    </a:moveTo>
                    <a:lnTo>
                      <a:pt x="0" y="47"/>
                    </a:lnTo>
                    <a:lnTo>
                      <a:pt x="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0" name="Freeform 49"/>
              <p:cNvSpPr>
                <a:spLocks/>
              </p:cNvSpPr>
              <p:nvPr/>
            </p:nvSpPr>
            <p:spPr bwMode="auto">
              <a:xfrm>
                <a:off x="5024438" y="5340350"/>
                <a:ext cx="19050" cy="74613"/>
              </a:xfrm>
              <a:custGeom>
                <a:avLst/>
                <a:gdLst>
                  <a:gd name="T0" fmla="*/ 1 w 1"/>
                  <a:gd name="T1" fmla="*/ 4 h 4"/>
                  <a:gd name="T2" fmla="*/ 0 w 1"/>
                  <a:gd name="T3" fmla="*/ 0 h 4"/>
                  <a:gd name="T4" fmla="*/ 0 w 1"/>
                  <a:gd name="T5" fmla="*/ 4 h 4"/>
                  <a:gd name="T6" fmla="*/ 0 w 1"/>
                  <a:gd name="T7" fmla="*/ 4 h 4"/>
                  <a:gd name="T8" fmla="*/ 1 w 1"/>
                  <a:gd name="T9" fmla="*/ 4 h 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4"/>
                  <a:gd name="T17" fmla="*/ 1 w 1"/>
                  <a:gd name="T18" fmla="*/ 4 h 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4">
                    <a:moveTo>
                      <a:pt x="1" y="4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" y="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1" name="Freeform 50"/>
              <p:cNvSpPr>
                <a:spLocks/>
              </p:cNvSpPr>
              <p:nvPr/>
            </p:nvSpPr>
            <p:spPr bwMode="auto">
              <a:xfrm>
                <a:off x="5024438" y="5340350"/>
                <a:ext cx="19050" cy="74613"/>
              </a:xfrm>
              <a:custGeom>
                <a:avLst/>
                <a:gdLst>
                  <a:gd name="T0" fmla="*/ 12 w 12"/>
                  <a:gd name="T1" fmla="*/ 47 h 47"/>
                  <a:gd name="T2" fmla="*/ 0 w 12"/>
                  <a:gd name="T3" fmla="*/ 0 h 47"/>
                  <a:gd name="T4" fmla="*/ 0 w 12"/>
                  <a:gd name="T5" fmla="*/ 47 h 47"/>
                  <a:gd name="T6" fmla="*/ 0 w 12"/>
                  <a:gd name="T7" fmla="*/ 47 h 47"/>
                  <a:gd name="T8" fmla="*/ 12 w 12"/>
                  <a:gd name="T9" fmla="*/ 47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"/>
                  <a:gd name="T16" fmla="*/ 0 h 47"/>
                  <a:gd name="T17" fmla="*/ 12 w 12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" h="47">
                    <a:moveTo>
                      <a:pt x="12" y="47"/>
                    </a:moveTo>
                    <a:lnTo>
                      <a:pt x="0" y="0"/>
                    </a:lnTo>
                    <a:lnTo>
                      <a:pt x="0" y="47"/>
                    </a:lnTo>
                    <a:lnTo>
                      <a:pt x="12" y="4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2" name="Line 51"/>
              <p:cNvSpPr>
                <a:spLocks noChangeShapeType="1"/>
              </p:cNvSpPr>
              <p:nvPr/>
            </p:nvSpPr>
            <p:spPr bwMode="auto">
              <a:xfrm>
                <a:off x="5024438" y="5414963"/>
                <a:ext cx="1587" cy="20161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03" name="Rectangle 52"/>
              <p:cNvSpPr>
                <a:spLocks noChangeArrowheads="1"/>
              </p:cNvSpPr>
              <p:nvPr/>
            </p:nvSpPr>
            <p:spPr bwMode="auto">
              <a:xfrm>
                <a:off x="5080000" y="4989513"/>
                <a:ext cx="81121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decoder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04" name="Rectangle 53"/>
              <p:cNvSpPr>
                <a:spLocks noChangeArrowheads="1"/>
              </p:cNvSpPr>
              <p:nvPr/>
            </p:nvSpPr>
            <p:spPr bwMode="auto">
              <a:xfrm>
                <a:off x="2427432" y="4914900"/>
                <a:ext cx="81121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address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05" name="Rectangle 54"/>
              <p:cNvSpPr>
                <a:spLocks noChangeArrowheads="1"/>
              </p:cNvSpPr>
              <p:nvPr/>
            </p:nvSpPr>
            <p:spPr bwMode="auto">
              <a:xfrm>
                <a:off x="4765675" y="2444750"/>
                <a:ext cx="534988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4096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06" name="Rectangle 55"/>
              <p:cNvSpPr>
                <a:spLocks noChangeArrowheads="1"/>
              </p:cNvSpPr>
              <p:nvPr/>
            </p:nvSpPr>
            <p:spPr bwMode="auto">
              <a:xfrm>
                <a:off x="5338763" y="2444750"/>
                <a:ext cx="4238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512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07" name="Rectangle 56"/>
              <p:cNvSpPr>
                <a:spLocks noChangeArrowheads="1"/>
              </p:cNvSpPr>
              <p:nvPr/>
            </p:nvSpPr>
            <p:spPr bwMode="auto">
              <a:xfrm>
                <a:off x="5762625" y="2444750"/>
                <a:ext cx="2032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>
                    <a:solidFill>
                      <a:srgbClr val="000000"/>
                    </a:solidFill>
                    <a:latin typeface="Nimbus Roman No9 L"/>
                  </a:rPr>
                  <a:t>8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08" name="Rectangle 57"/>
              <p:cNvSpPr>
                <a:spLocks noChangeArrowheads="1"/>
              </p:cNvSpPr>
              <p:nvPr/>
            </p:nvSpPr>
            <p:spPr bwMode="auto">
              <a:xfrm>
                <a:off x="5634038" y="2444750"/>
                <a:ext cx="203200" cy="25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Symbol" pitchFamily="18" charset="2"/>
                  </a:rPr>
                  <a:t>´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09" name="Rectangle 58"/>
              <p:cNvSpPr>
                <a:spLocks noChangeArrowheads="1"/>
              </p:cNvSpPr>
              <p:nvPr/>
            </p:nvSpPr>
            <p:spPr bwMode="auto">
              <a:xfrm>
                <a:off x="5283200" y="2444750"/>
                <a:ext cx="166688" cy="25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Symbol" pitchFamily="18" charset="2"/>
                  </a:rPr>
                  <a:t>(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10" name="Rectangle 59"/>
              <p:cNvSpPr>
                <a:spLocks noChangeArrowheads="1"/>
              </p:cNvSpPr>
              <p:nvPr/>
            </p:nvSpPr>
            <p:spPr bwMode="auto">
              <a:xfrm>
                <a:off x="5854700" y="2444750"/>
                <a:ext cx="166688" cy="25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Symbol" pitchFamily="18" charset="2"/>
                  </a:rPr>
                  <a:t>)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11" name="Rectangle 60"/>
              <p:cNvSpPr>
                <a:spLocks noChangeArrowheads="1"/>
              </p:cNvSpPr>
              <p:nvPr/>
            </p:nvSpPr>
            <p:spPr bwMode="auto">
              <a:xfrm>
                <a:off x="5135563" y="2444750"/>
                <a:ext cx="203200" cy="258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Symbol" pitchFamily="18" charset="2"/>
                  </a:rPr>
                  <a:t>´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12" name="Rectangle 61"/>
              <p:cNvSpPr>
                <a:spLocks noChangeArrowheads="1"/>
              </p:cNvSpPr>
              <p:nvPr/>
            </p:nvSpPr>
            <p:spPr bwMode="auto">
              <a:xfrm>
                <a:off x="6278563" y="4030663"/>
                <a:ext cx="2206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R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13" name="Rectangle 62"/>
              <p:cNvSpPr>
                <a:spLocks noChangeArrowheads="1"/>
              </p:cNvSpPr>
              <p:nvPr/>
            </p:nvSpPr>
            <p:spPr bwMode="auto">
              <a:xfrm>
                <a:off x="6408738" y="4030663"/>
                <a:ext cx="18415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/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14" name="Rectangle 63"/>
              <p:cNvSpPr>
                <a:spLocks noChangeArrowheads="1"/>
              </p:cNvSpPr>
              <p:nvPr/>
            </p:nvSpPr>
            <p:spPr bwMode="auto">
              <a:xfrm>
                <a:off x="6481763" y="4030663"/>
                <a:ext cx="2587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W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15" name="Line 64"/>
              <p:cNvSpPr>
                <a:spLocks noChangeShapeType="1"/>
              </p:cNvSpPr>
              <p:nvPr/>
            </p:nvSpPr>
            <p:spPr bwMode="auto">
              <a:xfrm flipH="1">
                <a:off x="6500813" y="4006735"/>
                <a:ext cx="109536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Rectangle 65"/>
              <p:cNvSpPr>
                <a:spLocks noChangeArrowheads="1"/>
              </p:cNvSpPr>
              <p:nvPr/>
            </p:nvSpPr>
            <p:spPr bwMode="auto">
              <a:xfrm>
                <a:off x="3549753" y="2113338"/>
                <a:ext cx="736468" cy="106974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8" name="Rectangle 66"/>
              <p:cNvSpPr>
                <a:spLocks noChangeArrowheads="1"/>
              </p:cNvSpPr>
              <p:nvPr/>
            </p:nvSpPr>
            <p:spPr bwMode="auto">
              <a:xfrm>
                <a:off x="4821833" y="3717117"/>
                <a:ext cx="1242128" cy="5357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9" name="Rectangle 67"/>
              <p:cNvSpPr>
                <a:spLocks noChangeArrowheads="1"/>
              </p:cNvSpPr>
              <p:nvPr/>
            </p:nvSpPr>
            <p:spPr bwMode="auto">
              <a:xfrm>
                <a:off x="4821833" y="4768446"/>
                <a:ext cx="1069463" cy="5357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0" name="Rectangle 68"/>
              <p:cNvSpPr>
                <a:spLocks noChangeArrowheads="1"/>
              </p:cNvSpPr>
              <p:nvPr/>
            </p:nvSpPr>
            <p:spPr bwMode="auto">
              <a:xfrm>
                <a:off x="4710834" y="2021263"/>
                <a:ext cx="1272081" cy="1272309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1" name="Rectangle 69"/>
              <p:cNvSpPr>
                <a:spLocks noChangeArrowheads="1"/>
              </p:cNvSpPr>
              <p:nvPr/>
            </p:nvSpPr>
            <p:spPr bwMode="auto">
              <a:xfrm>
                <a:off x="2369290" y="2279073"/>
                <a:ext cx="754087" cy="73660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2" name="Rectangle 70"/>
              <p:cNvSpPr>
                <a:spLocks noChangeArrowheads="1"/>
              </p:cNvSpPr>
              <p:nvPr/>
            </p:nvSpPr>
            <p:spPr bwMode="auto">
              <a:xfrm>
                <a:off x="2369290" y="4676371"/>
                <a:ext cx="754087" cy="73827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3622" name="Freeform 71"/>
              <p:cNvSpPr>
                <a:spLocks/>
              </p:cNvSpPr>
              <p:nvPr/>
            </p:nvSpPr>
            <p:spPr bwMode="auto">
              <a:xfrm>
                <a:off x="4489450" y="2795588"/>
                <a:ext cx="19050" cy="1746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3" name="Freeform 72"/>
              <p:cNvSpPr>
                <a:spLocks/>
              </p:cNvSpPr>
              <p:nvPr/>
            </p:nvSpPr>
            <p:spPr bwMode="auto">
              <a:xfrm>
                <a:off x="4489450" y="2703513"/>
                <a:ext cx="19050" cy="1746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4" name="Freeform 73"/>
              <p:cNvSpPr>
                <a:spLocks/>
              </p:cNvSpPr>
              <p:nvPr/>
            </p:nvSpPr>
            <p:spPr bwMode="auto">
              <a:xfrm>
                <a:off x="4489450" y="2611438"/>
                <a:ext cx="19050" cy="1746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  <a:gd name="T8" fmla="*/ 0 w 1"/>
                  <a:gd name="T9" fmla="*/ 0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0"/>
                    </a:moveTo>
                    <a:lnTo>
                      <a:pt x="0" y="1"/>
                    </a:ln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5" name="Freeform 74"/>
              <p:cNvSpPr>
                <a:spLocks/>
              </p:cNvSpPr>
              <p:nvPr/>
            </p:nvSpPr>
            <p:spPr bwMode="auto">
              <a:xfrm>
                <a:off x="5503863" y="3514725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6" name="Freeform 75"/>
              <p:cNvSpPr>
                <a:spLocks/>
              </p:cNvSpPr>
              <p:nvPr/>
            </p:nvSpPr>
            <p:spPr bwMode="auto">
              <a:xfrm>
                <a:off x="5392738" y="3514725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7" name="Freeform 76"/>
              <p:cNvSpPr>
                <a:spLocks/>
              </p:cNvSpPr>
              <p:nvPr/>
            </p:nvSpPr>
            <p:spPr bwMode="auto">
              <a:xfrm>
                <a:off x="5300663" y="3514725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8" name="Freeform 77"/>
              <p:cNvSpPr>
                <a:spLocks/>
              </p:cNvSpPr>
              <p:nvPr/>
            </p:nvSpPr>
            <p:spPr bwMode="auto">
              <a:xfrm>
                <a:off x="5503863" y="4510088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29" name="Freeform 78"/>
              <p:cNvSpPr>
                <a:spLocks/>
              </p:cNvSpPr>
              <p:nvPr/>
            </p:nvSpPr>
            <p:spPr bwMode="auto">
              <a:xfrm>
                <a:off x="5392738" y="4510088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0" name="Freeform 79"/>
              <p:cNvSpPr>
                <a:spLocks/>
              </p:cNvSpPr>
              <p:nvPr/>
            </p:nvSpPr>
            <p:spPr bwMode="auto">
              <a:xfrm>
                <a:off x="5300663" y="4510088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1" name="Freeform 80"/>
              <p:cNvSpPr>
                <a:spLocks/>
              </p:cNvSpPr>
              <p:nvPr/>
            </p:nvSpPr>
            <p:spPr bwMode="auto">
              <a:xfrm>
                <a:off x="5448300" y="5524500"/>
                <a:ext cx="19050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2" name="Freeform 81"/>
              <p:cNvSpPr>
                <a:spLocks/>
              </p:cNvSpPr>
              <p:nvPr/>
            </p:nvSpPr>
            <p:spPr bwMode="auto">
              <a:xfrm>
                <a:off x="5348288" y="5524500"/>
                <a:ext cx="17462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3" name="Freeform 82"/>
              <p:cNvSpPr>
                <a:spLocks/>
              </p:cNvSpPr>
              <p:nvPr/>
            </p:nvSpPr>
            <p:spPr bwMode="auto">
              <a:xfrm>
                <a:off x="5246688" y="5524500"/>
                <a:ext cx="17462" cy="19050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0 h 1"/>
                  <a:gd name="T6" fmla="*/ 0 w 1"/>
                  <a:gd name="T7" fmla="*/ 0 h 1"/>
                  <a:gd name="T8" fmla="*/ 0 w 1"/>
                  <a:gd name="T9" fmla="*/ 1 h 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"/>
                  <a:gd name="T16" fmla="*/ 0 h 1"/>
                  <a:gd name="T17" fmla="*/ 1 w 1"/>
                  <a:gd name="T18" fmla="*/ 1 h 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" h="1">
                    <a:moveTo>
                      <a:pt x="0" y="1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1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3"/>
              <p:cNvSpPr>
                <a:spLocks noChangeArrowheads="1"/>
              </p:cNvSpPr>
              <p:nvPr/>
            </p:nvSpPr>
            <p:spPr bwMode="auto">
              <a:xfrm>
                <a:off x="228600" y="3716338"/>
                <a:ext cx="2206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35" name="Rectangle 84"/>
              <p:cNvSpPr>
                <a:spLocks noChangeArrowheads="1"/>
              </p:cNvSpPr>
              <p:nvPr/>
            </p:nvSpPr>
            <p:spPr bwMode="auto">
              <a:xfrm>
                <a:off x="339725" y="3810000"/>
                <a:ext cx="258763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20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36" name="Rectangle 85"/>
              <p:cNvSpPr>
                <a:spLocks noChangeArrowheads="1"/>
              </p:cNvSpPr>
              <p:nvPr/>
            </p:nvSpPr>
            <p:spPr bwMode="auto">
              <a:xfrm>
                <a:off x="596900" y="3810000"/>
                <a:ext cx="166688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9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37" name="Rectangle 86"/>
              <p:cNvSpPr>
                <a:spLocks noChangeArrowheads="1"/>
              </p:cNvSpPr>
              <p:nvPr/>
            </p:nvSpPr>
            <p:spPr bwMode="auto">
              <a:xfrm>
                <a:off x="504825" y="3810000"/>
                <a:ext cx="128588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-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38" name="Rectangle 87"/>
              <p:cNvSpPr>
                <a:spLocks noChangeArrowheads="1"/>
              </p:cNvSpPr>
              <p:nvPr/>
            </p:nvSpPr>
            <p:spPr bwMode="auto">
              <a:xfrm>
                <a:off x="782638" y="3716338"/>
                <a:ext cx="2206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39" name="Rectangle 88"/>
              <p:cNvSpPr>
                <a:spLocks noChangeArrowheads="1"/>
              </p:cNvSpPr>
              <p:nvPr/>
            </p:nvSpPr>
            <p:spPr bwMode="auto">
              <a:xfrm>
                <a:off x="911225" y="3810000"/>
                <a:ext cx="166688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8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40" name="Rectangle 89"/>
              <p:cNvSpPr>
                <a:spLocks noChangeArrowheads="1"/>
              </p:cNvSpPr>
              <p:nvPr/>
            </p:nvSpPr>
            <p:spPr bwMode="auto">
              <a:xfrm>
                <a:off x="1095375" y="3810000"/>
                <a:ext cx="166688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0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41" name="Rectangle 90"/>
              <p:cNvSpPr>
                <a:spLocks noChangeArrowheads="1"/>
              </p:cNvSpPr>
              <p:nvPr/>
            </p:nvSpPr>
            <p:spPr bwMode="auto">
              <a:xfrm>
                <a:off x="1003300" y="3810000"/>
                <a:ext cx="128588" cy="220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-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42" name="Rectangle 91"/>
              <p:cNvSpPr>
                <a:spLocks noChangeArrowheads="1"/>
              </p:cNvSpPr>
              <p:nvPr/>
            </p:nvSpPr>
            <p:spPr bwMode="auto">
              <a:xfrm>
                <a:off x="708025" y="3716338"/>
                <a:ext cx="128588" cy="258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Symbol" pitchFamily="18" charset="2"/>
                  </a:rPr>
                  <a:t>¤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43" name="Rectangle 92"/>
              <p:cNvSpPr>
                <a:spLocks noChangeArrowheads="1"/>
              </p:cNvSpPr>
              <p:nvPr/>
            </p:nvSpPr>
            <p:spPr bwMode="auto">
              <a:xfrm>
                <a:off x="5578475" y="5727700"/>
                <a:ext cx="23971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D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44" name="Rectangle 93"/>
              <p:cNvSpPr>
                <a:spLocks noChangeArrowheads="1"/>
              </p:cNvSpPr>
              <p:nvPr/>
            </p:nvSpPr>
            <p:spPr bwMode="auto">
              <a:xfrm>
                <a:off x="5707063" y="5821363"/>
                <a:ext cx="166687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0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45" name="Rectangle 94"/>
              <p:cNvSpPr>
                <a:spLocks noChangeArrowheads="1"/>
              </p:cNvSpPr>
              <p:nvPr/>
            </p:nvSpPr>
            <p:spPr bwMode="auto">
              <a:xfrm>
                <a:off x="4951413" y="5727700"/>
                <a:ext cx="23971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D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46" name="Rectangle 95"/>
              <p:cNvSpPr>
                <a:spLocks noChangeArrowheads="1"/>
              </p:cNvSpPr>
              <p:nvPr/>
            </p:nvSpPr>
            <p:spPr bwMode="auto">
              <a:xfrm>
                <a:off x="5080000" y="5821363"/>
                <a:ext cx="166688" cy="220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000">
                    <a:solidFill>
                      <a:srgbClr val="000000"/>
                    </a:solidFill>
                    <a:latin typeface="Nimbus Roman No9 L"/>
                  </a:rPr>
                  <a:t>7</a:t>
                </a:r>
                <a:endParaRPr lang="en-CA">
                  <a:latin typeface="Corbel" pitchFamily="34" charset="0"/>
                </a:endParaRPr>
              </a:p>
            </p:txBody>
          </p:sp>
          <p:sp>
            <p:nvSpPr>
              <p:cNvPr id="23647" name="Rectangle 96"/>
              <p:cNvSpPr>
                <a:spLocks noChangeArrowheads="1"/>
              </p:cNvSpPr>
              <p:nvPr/>
            </p:nvSpPr>
            <p:spPr bwMode="auto">
              <a:xfrm>
                <a:off x="1262063" y="1725613"/>
                <a:ext cx="2206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R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48" name="Rectangle 97"/>
              <p:cNvSpPr>
                <a:spLocks noChangeArrowheads="1"/>
              </p:cNvSpPr>
              <p:nvPr/>
            </p:nvSpPr>
            <p:spPr bwMode="auto">
              <a:xfrm>
                <a:off x="1390650" y="1725613"/>
                <a:ext cx="2206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49" name="Rectangle 98"/>
              <p:cNvSpPr>
                <a:spLocks noChangeArrowheads="1"/>
              </p:cNvSpPr>
              <p:nvPr/>
            </p:nvSpPr>
            <p:spPr bwMode="auto">
              <a:xfrm>
                <a:off x="1519238" y="1725613"/>
                <a:ext cx="2032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S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50" name="Line 99"/>
              <p:cNvSpPr>
                <a:spLocks noChangeShapeType="1"/>
              </p:cNvSpPr>
              <p:nvPr/>
            </p:nvSpPr>
            <p:spPr bwMode="auto">
              <a:xfrm flipH="1">
                <a:off x="1279525" y="1676400"/>
                <a:ext cx="314325" cy="15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1" name="Rectangle 100"/>
              <p:cNvSpPr>
                <a:spLocks noChangeArrowheads="1"/>
              </p:cNvSpPr>
              <p:nvPr/>
            </p:nvSpPr>
            <p:spPr bwMode="auto">
              <a:xfrm>
                <a:off x="1243013" y="5727700"/>
                <a:ext cx="220662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C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52" name="Rectangle 101"/>
              <p:cNvSpPr>
                <a:spLocks noChangeArrowheads="1"/>
              </p:cNvSpPr>
              <p:nvPr/>
            </p:nvSpPr>
            <p:spPr bwMode="auto">
              <a:xfrm>
                <a:off x="1371600" y="5727700"/>
                <a:ext cx="2206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A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53" name="Rectangle 102"/>
              <p:cNvSpPr>
                <a:spLocks noChangeArrowheads="1"/>
              </p:cNvSpPr>
              <p:nvPr/>
            </p:nvSpPr>
            <p:spPr bwMode="auto">
              <a:xfrm>
                <a:off x="1501775" y="5727700"/>
                <a:ext cx="203200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CA" sz="1300" dirty="0">
                    <a:solidFill>
                      <a:srgbClr val="000000"/>
                    </a:solidFill>
                    <a:latin typeface="Nimbus Roman No9 L"/>
                  </a:rPr>
                  <a:t>S</a:t>
                </a:r>
                <a:endParaRPr lang="en-CA" dirty="0">
                  <a:latin typeface="Corbel" pitchFamily="34" charset="0"/>
                </a:endParaRPr>
              </a:p>
            </p:txBody>
          </p:sp>
          <p:sp>
            <p:nvSpPr>
              <p:cNvPr id="23654" name="Line 103"/>
              <p:cNvSpPr>
                <a:spLocks noChangeShapeType="1"/>
              </p:cNvSpPr>
              <p:nvPr/>
            </p:nvSpPr>
            <p:spPr bwMode="auto">
              <a:xfrm flipH="1">
                <a:off x="1262063" y="5715000"/>
                <a:ext cx="312737" cy="15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5" name="Line 104"/>
              <p:cNvSpPr>
                <a:spLocks noChangeShapeType="1"/>
              </p:cNvSpPr>
              <p:nvPr/>
            </p:nvSpPr>
            <p:spPr bwMode="auto">
              <a:xfrm>
                <a:off x="1962150" y="2695575"/>
                <a:ext cx="0" cy="229552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6" name="Freeform 105"/>
              <p:cNvSpPr>
                <a:spLocks/>
              </p:cNvSpPr>
              <p:nvPr/>
            </p:nvSpPr>
            <p:spPr bwMode="auto">
              <a:xfrm>
                <a:off x="1944688" y="2536825"/>
                <a:ext cx="423862" cy="222250"/>
              </a:xfrm>
              <a:custGeom>
                <a:avLst/>
                <a:gdLst>
                  <a:gd name="T0" fmla="*/ 0 w 23"/>
                  <a:gd name="T1" fmla="*/ 9 h 12"/>
                  <a:gd name="T2" fmla="*/ 12 w 23"/>
                  <a:gd name="T3" fmla="*/ 9 h 12"/>
                  <a:gd name="T4" fmla="*/ 12 w 23"/>
                  <a:gd name="T5" fmla="*/ 12 h 12"/>
                  <a:gd name="T6" fmla="*/ 23 w 23"/>
                  <a:gd name="T7" fmla="*/ 6 h 12"/>
                  <a:gd name="T8" fmla="*/ 12 w 23"/>
                  <a:gd name="T9" fmla="*/ 0 h 12"/>
                  <a:gd name="T10" fmla="*/ 12 w 23"/>
                  <a:gd name="T11" fmla="*/ 3 h 12"/>
                  <a:gd name="T12" fmla="*/ 0 w 23"/>
                  <a:gd name="T13" fmla="*/ 3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2" y="9"/>
                    </a:lnTo>
                    <a:lnTo>
                      <a:pt x="12" y="12"/>
                    </a:lnTo>
                    <a:lnTo>
                      <a:pt x="23" y="6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7" name="Freeform 106"/>
              <p:cNvSpPr>
                <a:spLocks/>
              </p:cNvSpPr>
              <p:nvPr/>
            </p:nvSpPr>
            <p:spPr bwMode="auto">
              <a:xfrm>
                <a:off x="1944688" y="4935538"/>
                <a:ext cx="423862" cy="220662"/>
              </a:xfrm>
              <a:custGeom>
                <a:avLst/>
                <a:gdLst>
                  <a:gd name="T0" fmla="*/ 0 w 23"/>
                  <a:gd name="T1" fmla="*/ 9 h 12"/>
                  <a:gd name="T2" fmla="*/ 12 w 23"/>
                  <a:gd name="T3" fmla="*/ 9 h 12"/>
                  <a:gd name="T4" fmla="*/ 12 w 23"/>
                  <a:gd name="T5" fmla="*/ 12 h 12"/>
                  <a:gd name="T6" fmla="*/ 23 w 23"/>
                  <a:gd name="T7" fmla="*/ 6 h 12"/>
                  <a:gd name="T8" fmla="*/ 12 w 23"/>
                  <a:gd name="T9" fmla="*/ 0 h 12"/>
                  <a:gd name="T10" fmla="*/ 12 w 23"/>
                  <a:gd name="T11" fmla="*/ 3 h 12"/>
                  <a:gd name="T12" fmla="*/ 0 w 23"/>
                  <a:gd name="T13" fmla="*/ 3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"/>
                  <a:gd name="T22" fmla="*/ 0 h 12"/>
                  <a:gd name="T23" fmla="*/ 23 w 2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" h="12">
                    <a:moveTo>
                      <a:pt x="0" y="9"/>
                    </a:moveTo>
                    <a:lnTo>
                      <a:pt x="12" y="9"/>
                    </a:lnTo>
                    <a:lnTo>
                      <a:pt x="12" y="12"/>
                    </a:lnTo>
                    <a:lnTo>
                      <a:pt x="23" y="6"/>
                    </a:lnTo>
                    <a:lnTo>
                      <a:pt x="12" y="0"/>
                    </a:lnTo>
                    <a:lnTo>
                      <a:pt x="12" y="3"/>
                    </a:lnTo>
                    <a:lnTo>
                      <a:pt x="0" y="3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58" name="Line 107"/>
              <p:cNvSpPr>
                <a:spLocks noChangeShapeType="1"/>
              </p:cNvSpPr>
              <p:nvPr/>
            </p:nvSpPr>
            <p:spPr bwMode="auto">
              <a:xfrm>
                <a:off x="1873250" y="2586038"/>
                <a:ext cx="1746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>
            <a:xfrm rot="10800000" flipV="1">
              <a:off x="5445125" y="4014788"/>
              <a:ext cx="269875" cy="238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rot="10800000" flipV="1">
              <a:off x="5486400" y="4167188"/>
              <a:ext cx="269875" cy="238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127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Some basic concepts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size of memory that can be used in any computer is determined by address generated.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CPU-Main Memory Connection</a:t>
            </a:r>
          </a:p>
          <a:p>
            <a:endParaRPr lang="en-US" dirty="0"/>
          </a:p>
        </p:txBody>
      </p:sp>
      <p:grpSp>
        <p:nvGrpSpPr>
          <p:cNvPr id="15363" name="Group 39"/>
          <p:cNvGrpSpPr>
            <a:grpSpLocks/>
          </p:cNvGrpSpPr>
          <p:nvPr/>
        </p:nvGrpSpPr>
        <p:grpSpPr bwMode="auto">
          <a:xfrm>
            <a:off x="990600" y="3505200"/>
            <a:ext cx="6172200" cy="2667000"/>
            <a:chOff x="1357313" y="3384550"/>
            <a:chExt cx="6359525" cy="3168650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5853113" y="4691063"/>
              <a:ext cx="571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Up to 2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65" name="Rectangle 5"/>
            <p:cNvSpPr>
              <a:spLocks noChangeArrowheads="1"/>
            </p:cNvSpPr>
            <p:nvPr/>
          </p:nvSpPr>
          <p:spPr bwMode="auto">
            <a:xfrm>
              <a:off x="6470886" y="4649788"/>
              <a:ext cx="682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2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6516688" y="4691063"/>
              <a:ext cx="93503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 addressable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070225" y="5632450"/>
              <a:ext cx="2527300" cy="236538"/>
            </a:xfrm>
            <a:custGeom>
              <a:avLst/>
              <a:gdLst>
                <a:gd name="T0" fmla="*/ 108 w 1592"/>
                <a:gd name="T1" fmla="*/ 149 h 149"/>
                <a:gd name="T2" fmla="*/ 108 w 1592"/>
                <a:gd name="T3" fmla="*/ 122 h 149"/>
                <a:gd name="T4" fmla="*/ 1484 w 1592"/>
                <a:gd name="T5" fmla="*/ 122 h 149"/>
                <a:gd name="T6" fmla="*/ 1484 w 1592"/>
                <a:gd name="T7" fmla="*/ 149 h 149"/>
                <a:gd name="T8" fmla="*/ 1592 w 1592"/>
                <a:gd name="T9" fmla="*/ 81 h 149"/>
                <a:gd name="T10" fmla="*/ 1484 w 1592"/>
                <a:gd name="T11" fmla="*/ 0 h 149"/>
                <a:gd name="T12" fmla="*/ 1484 w 1592"/>
                <a:gd name="T13" fmla="*/ 41 h 149"/>
                <a:gd name="T14" fmla="*/ 108 w 1592"/>
                <a:gd name="T15" fmla="*/ 41 h 149"/>
                <a:gd name="T16" fmla="*/ 108 w 1592"/>
                <a:gd name="T17" fmla="*/ 0 h 149"/>
                <a:gd name="T18" fmla="*/ 0 w 1592"/>
                <a:gd name="T19" fmla="*/ 81 h 149"/>
                <a:gd name="T20" fmla="*/ 108 w 1592"/>
                <a:gd name="T21" fmla="*/ 149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2"/>
                <a:gd name="T34" fmla="*/ 0 h 149"/>
                <a:gd name="T35" fmla="*/ 1592 w 1592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2" h="149">
                  <a:moveTo>
                    <a:pt x="108" y="149"/>
                  </a:moveTo>
                  <a:lnTo>
                    <a:pt x="108" y="122"/>
                  </a:lnTo>
                  <a:lnTo>
                    <a:pt x="1484" y="122"/>
                  </a:lnTo>
                  <a:lnTo>
                    <a:pt x="1484" y="149"/>
                  </a:lnTo>
                  <a:lnTo>
                    <a:pt x="1592" y="81"/>
                  </a:lnTo>
                  <a:lnTo>
                    <a:pt x="1484" y="0"/>
                  </a:lnTo>
                  <a:lnTo>
                    <a:pt x="1484" y="41"/>
                  </a:lnTo>
                  <a:lnTo>
                    <a:pt x="108" y="41"/>
                  </a:lnTo>
                  <a:lnTo>
                    <a:pt x="108" y="0"/>
                  </a:lnTo>
                  <a:lnTo>
                    <a:pt x="0" y="81"/>
                  </a:lnTo>
                  <a:lnTo>
                    <a:pt x="108" y="1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3070225" y="5632450"/>
              <a:ext cx="2527300" cy="236538"/>
            </a:xfrm>
            <a:custGeom>
              <a:avLst/>
              <a:gdLst>
                <a:gd name="T0" fmla="*/ 8 w 118"/>
                <a:gd name="T1" fmla="*/ 11 h 11"/>
                <a:gd name="T2" fmla="*/ 8 w 118"/>
                <a:gd name="T3" fmla="*/ 9 h 11"/>
                <a:gd name="T4" fmla="*/ 110 w 118"/>
                <a:gd name="T5" fmla="*/ 9 h 11"/>
                <a:gd name="T6" fmla="*/ 110 w 118"/>
                <a:gd name="T7" fmla="*/ 11 h 11"/>
                <a:gd name="T8" fmla="*/ 118 w 118"/>
                <a:gd name="T9" fmla="*/ 6 h 11"/>
                <a:gd name="T10" fmla="*/ 110 w 118"/>
                <a:gd name="T11" fmla="*/ 0 h 11"/>
                <a:gd name="T12" fmla="*/ 110 w 118"/>
                <a:gd name="T13" fmla="*/ 3 h 11"/>
                <a:gd name="T14" fmla="*/ 8 w 118"/>
                <a:gd name="T15" fmla="*/ 3 h 11"/>
                <a:gd name="T16" fmla="*/ 8 w 118"/>
                <a:gd name="T17" fmla="*/ 0 h 11"/>
                <a:gd name="T18" fmla="*/ 0 w 118"/>
                <a:gd name="T19" fmla="*/ 6 h 11"/>
                <a:gd name="T20" fmla="*/ 8 w 118"/>
                <a:gd name="T21" fmla="*/ 11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8"/>
                <a:gd name="T34" fmla="*/ 0 h 11"/>
                <a:gd name="T35" fmla="*/ 118 w 118"/>
                <a:gd name="T36" fmla="*/ 11 h 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8" h="11">
                  <a:moveTo>
                    <a:pt x="8" y="11"/>
                  </a:moveTo>
                  <a:lnTo>
                    <a:pt x="8" y="9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8" y="6"/>
                  </a:lnTo>
                  <a:lnTo>
                    <a:pt x="110" y="0"/>
                  </a:lnTo>
                  <a:lnTo>
                    <a:pt x="110" y="3"/>
                  </a:lnTo>
                  <a:lnTo>
                    <a:pt x="8" y="3"/>
                  </a:lnTo>
                  <a:lnTo>
                    <a:pt x="8" y="0"/>
                  </a:lnTo>
                  <a:lnTo>
                    <a:pt x="0" y="6"/>
                  </a:lnTo>
                  <a:lnTo>
                    <a:pt x="8" y="1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1357313" y="3384550"/>
              <a:ext cx="1692275" cy="316865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357313" y="3384550"/>
              <a:ext cx="1692275" cy="3168650"/>
            </a:xfrm>
            <a:prstGeom prst="rect">
              <a:avLst/>
            </a:prstGeom>
            <a:noFill/>
            <a:ln w="20701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1722438" y="4776788"/>
              <a:ext cx="963612" cy="3635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1722438" y="4776788"/>
              <a:ext cx="963612" cy="36353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73" name="Freeform 13"/>
            <p:cNvSpPr>
              <a:spLocks/>
            </p:cNvSpPr>
            <p:nvPr/>
          </p:nvSpPr>
          <p:spPr bwMode="auto">
            <a:xfrm>
              <a:off x="2686050" y="4840288"/>
              <a:ext cx="2911475" cy="257175"/>
            </a:xfrm>
            <a:custGeom>
              <a:avLst/>
              <a:gdLst>
                <a:gd name="T0" fmla="*/ 121 w 1834"/>
                <a:gd name="T1" fmla="*/ 162 h 162"/>
                <a:gd name="T2" fmla="*/ 121 w 1834"/>
                <a:gd name="T3" fmla="*/ 122 h 162"/>
                <a:gd name="T4" fmla="*/ 1726 w 1834"/>
                <a:gd name="T5" fmla="*/ 122 h 162"/>
                <a:gd name="T6" fmla="*/ 1726 w 1834"/>
                <a:gd name="T7" fmla="*/ 162 h 162"/>
                <a:gd name="T8" fmla="*/ 1834 w 1834"/>
                <a:gd name="T9" fmla="*/ 81 h 162"/>
                <a:gd name="T10" fmla="*/ 1726 w 1834"/>
                <a:gd name="T11" fmla="*/ 0 h 162"/>
                <a:gd name="T12" fmla="*/ 1726 w 1834"/>
                <a:gd name="T13" fmla="*/ 41 h 162"/>
                <a:gd name="T14" fmla="*/ 121 w 1834"/>
                <a:gd name="T15" fmla="*/ 41 h 162"/>
                <a:gd name="T16" fmla="*/ 121 w 1834"/>
                <a:gd name="T17" fmla="*/ 0 h 162"/>
                <a:gd name="T18" fmla="*/ 0 w 1834"/>
                <a:gd name="T19" fmla="*/ 81 h 162"/>
                <a:gd name="T20" fmla="*/ 121 w 1834"/>
                <a:gd name="T21" fmla="*/ 162 h 1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4"/>
                <a:gd name="T34" fmla="*/ 0 h 162"/>
                <a:gd name="T35" fmla="*/ 1834 w 1834"/>
                <a:gd name="T36" fmla="*/ 162 h 1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4" h="162">
                  <a:moveTo>
                    <a:pt x="121" y="162"/>
                  </a:moveTo>
                  <a:lnTo>
                    <a:pt x="121" y="122"/>
                  </a:lnTo>
                  <a:lnTo>
                    <a:pt x="1726" y="122"/>
                  </a:lnTo>
                  <a:lnTo>
                    <a:pt x="1726" y="162"/>
                  </a:lnTo>
                  <a:lnTo>
                    <a:pt x="1834" y="81"/>
                  </a:lnTo>
                  <a:lnTo>
                    <a:pt x="1726" y="0"/>
                  </a:lnTo>
                  <a:lnTo>
                    <a:pt x="1726" y="41"/>
                  </a:lnTo>
                  <a:lnTo>
                    <a:pt x="121" y="41"/>
                  </a:lnTo>
                  <a:lnTo>
                    <a:pt x="121" y="0"/>
                  </a:lnTo>
                  <a:lnTo>
                    <a:pt x="0" y="81"/>
                  </a:lnTo>
                  <a:lnTo>
                    <a:pt x="121" y="1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4"/>
            <p:cNvSpPr>
              <a:spLocks/>
            </p:cNvSpPr>
            <p:nvPr/>
          </p:nvSpPr>
          <p:spPr bwMode="auto">
            <a:xfrm>
              <a:off x="2686050" y="4840288"/>
              <a:ext cx="2911475" cy="257175"/>
            </a:xfrm>
            <a:custGeom>
              <a:avLst/>
              <a:gdLst>
                <a:gd name="T0" fmla="*/ 9 w 136"/>
                <a:gd name="T1" fmla="*/ 12 h 12"/>
                <a:gd name="T2" fmla="*/ 9 w 136"/>
                <a:gd name="T3" fmla="*/ 9 h 12"/>
                <a:gd name="T4" fmla="*/ 128 w 136"/>
                <a:gd name="T5" fmla="*/ 9 h 12"/>
                <a:gd name="T6" fmla="*/ 128 w 136"/>
                <a:gd name="T7" fmla="*/ 12 h 12"/>
                <a:gd name="T8" fmla="*/ 136 w 136"/>
                <a:gd name="T9" fmla="*/ 6 h 12"/>
                <a:gd name="T10" fmla="*/ 128 w 136"/>
                <a:gd name="T11" fmla="*/ 0 h 12"/>
                <a:gd name="T12" fmla="*/ 128 w 136"/>
                <a:gd name="T13" fmla="*/ 3 h 12"/>
                <a:gd name="T14" fmla="*/ 9 w 136"/>
                <a:gd name="T15" fmla="*/ 3 h 12"/>
                <a:gd name="T16" fmla="*/ 9 w 136"/>
                <a:gd name="T17" fmla="*/ 0 h 12"/>
                <a:gd name="T18" fmla="*/ 0 w 136"/>
                <a:gd name="T19" fmla="*/ 6 h 12"/>
                <a:gd name="T20" fmla="*/ 9 w 136"/>
                <a:gd name="T21" fmla="*/ 12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2"/>
                <a:gd name="T35" fmla="*/ 136 w 13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2">
                  <a:moveTo>
                    <a:pt x="9" y="12"/>
                  </a:moveTo>
                  <a:lnTo>
                    <a:pt x="9" y="9"/>
                  </a:lnTo>
                  <a:lnTo>
                    <a:pt x="128" y="9"/>
                  </a:lnTo>
                  <a:lnTo>
                    <a:pt x="128" y="12"/>
                  </a:lnTo>
                  <a:lnTo>
                    <a:pt x="136" y="6"/>
                  </a:lnTo>
                  <a:lnTo>
                    <a:pt x="128" y="0"/>
                  </a:lnTo>
                  <a:lnTo>
                    <a:pt x="128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0" y="6"/>
                  </a:lnTo>
                  <a:lnTo>
                    <a:pt x="9" y="1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1979613" y="4841875"/>
              <a:ext cx="4349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MDR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auto">
            <a:xfrm>
              <a:off x="2686050" y="4049713"/>
              <a:ext cx="2911475" cy="255587"/>
            </a:xfrm>
            <a:custGeom>
              <a:avLst/>
              <a:gdLst>
                <a:gd name="T0" fmla="*/ 0 w 1834"/>
                <a:gd name="T1" fmla="*/ 121 h 161"/>
                <a:gd name="T2" fmla="*/ 1726 w 1834"/>
                <a:gd name="T3" fmla="*/ 121 h 161"/>
                <a:gd name="T4" fmla="*/ 1726 w 1834"/>
                <a:gd name="T5" fmla="*/ 161 h 161"/>
                <a:gd name="T6" fmla="*/ 1834 w 1834"/>
                <a:gd name="T7" fmla="*/ 80 h 161"/>
                <a:gd name="T8" fmla="*/ 1726 w 1834"/>
                <a:gd name="T9" fmla="*/ 0 h 161"/>
                <a:gd name="T10" fmla="*/ 1726 w 1834"/>
                <a:gd name="T11" fmla="*/ 40 h 161"/>
                <a:gd name="T12" fmla="*/ 0 w 1834"/>
                <a:gd name="T13" fmla="*/ 40 h 161"/>
                <a:gd name="T14" fmla="*/ 0 w 1834"/>
                <a:gd name="T15" fmla="*/ 121 h 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4"/>
                <a:gd name="T25" fmla="*/ 0 h 161"/>
                <a:gd name="T26" fmla="*/ 1834 w 1834"/>
                <a:gd name="T27" fmla="*/ 161 h 1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4" h="161">
                  <a:moveTo>
                    <a:pt x="0" y="121"/>
                  </a:moveTo>
                  <a:lnTo>
                    <a:pt x="1726" y="121"/>
                  </a:lnTo>
                  <a:lnTo>
                    <a:pt x="1726" y="161"/>
                  </a:lnTo>
                  <a:lnTo>
                    <a:pt x="1834" y="80"/>
                  </a:lnTo>
                  <a:lnTo>
                    <a:pt x="1726" y="0"/>
                  </a:lnTo>
                  <a:lnTo>
                    <a:pt x="1726" y="40"/>
                  </a:lnTo>
                  <a:lnTo>
                    <a:pt x="0" y="4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auto">
            <a:xfrm>
              <a:off x="2686050" y="4049713"/>
              <a:ext cx="2911475" cy="255587"/>
            </a:xfrm>
            <a:custGeom>
              <a:avLst/>
              <a:gdLst>
                <a:gd name="T0" fmla="*/ 0 w 136"/>
                <a:gd name="T1" fmla="*/ 9 h 12"/>
                <a:gd name="T2" fmla="*/ 128 w 136"/>
                <a:gd name="T3" fmla="*/ 9 h 12"/>
                <a:gd name="T4" fmla="*/ 128 w 136"/>
                <a:gd name="T5" fmla="*/ 12 h 12"/>
                <a:gd name="T6" fmla="*/ 136 w 136"/>
                <a:gd name="T7" fmla="*/ 6 h 12"/>
                <a:gd name="T8" fmla="*/ 128 w 136"/>
                <a:gd name="T9" fmla="*/ 0 h 12"/>
                <a:gd name="T10" fmla="*/ 128 w 136"/>
                <a:gd name="T11" fmla="*/ 3 h 12"/>
                <a:gd name="T12" fmla="*/ 0 w 136"/>
                <a:gd name="T13" fmla="*/ 3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"/>
                <a:gd name="T23" fmla="*/ 136 w 136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">
                  <a:moveTo>
                    <a:pt x="0" y="9"/>
                  </a:moveTo>
                  <a:lnTo>
                    <a:pt x="128" y="9"/>
                  </a:lnTo>
                  <a:lnTo>
                    <a:pt x="128" y="12"/>
                  </a:lnTo>
                  <a:lnTo>
                    <a:pt x="136" y="6"/>
                  </a:lnTo>
                  <a:lnTo>
                    <a:pt x="128" y="0"/>
                  </a:lnTo>
                  <a:lnTo>
                    <a:pt x="128" y="3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1722438" y="4006850"/>
              <a:ext cx="963612" cy="3635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79" name="Rectangle 19"/>
            <p:cNvSpPr>
              <a:spLocks noChangeArrowheads="1"/>
            </p:cNvSpPr>
            <p:nvPr/>
          </p:nvSpPr>
          <p:spPr bwMode="auto">
            <a:xfrm>
              <a:off x="1722438" y="4006850"/>
              <a:ext cx="963612" cy="363538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80" name="Rectangle 20"/>
            <p:cNvSpPr>
              <a:spLocks noChangeArrowheads="1"/>
            </p:cNvSpPr>
            <p:nvPr/>
          </p:nvSpPr>
          <p:spPr bwMode="auto">
            <a:xfrm>
              <a:off x="1979613" y="4049713"/>
              <a:ext cx="4349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MAR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5597525" y="3384550"/>
              <a:ext cx="2119313" cy="3168650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Corbel" pitchFamily="34" charset="0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162425" y="3621088"/>
              <a:ext cx="841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4248150" y="3621088"/>
              <a:ext cx="2635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-bit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4" name="Rectangle 24"/>
            <p:cNvSpPr>
              <a:spLocks noChangeArrowheads="1"/>
            </p:cNvSpPr>
            <p:nvPr/>
          </p:nvSpPr>
          <p:spPr bwMode="auto">
            <a:xfrm>
              <a:off x="3884613" y="3792538"/>
              <a:ext cx="88423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address bus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4141788" y="4392613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4248150" y="4392613"/>
              <a:ext cx="2635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-bit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7" name="Rectangle 27"/>
            <p:cNvSpPr>
              <a:spLocks noChangeArrowheads="1"/>
            </p:cNvSpPr>
            <p:nvPr/>
          </p:nvSpPr>
          <p:spPr bwMode="auto">
            <a:xfrm>
              <a:off x="4013200" y="4584700"/>
              <a:ext cx="6286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data bus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8" name="Rectangle 28"/>
            <p:cNvSpPr>
              <a:spLocks noChangeArrowheads="1"/>
            </p:cNvSpPr>
            <p:nvPr/>
          </p:nvSpPr>
          <p:spPr bwMode="auto">
            <a:xfrm>
              <a:off x="3841750" y="5868988"/>
              <a:ext cx="9874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Control lines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89" name="Rectangle 29"/>
            <p:cNvSpPr>
              <a:spLocks noChangeArrowheads="1"/>
            </p:cNvSpPr>
            <p:nvPr/>
          </p:nvSpPr>
          <p:spPr bwMode="auto">
            <a:xfrm>
              <a:off x="3584575" y="6146800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(          , MFC, etc.)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0" name="Rectangle 30"/>
            <p:cNvSpPr>
              <a:spLocks noChangeArrowheads="1"/>
            </p:cNvSpPr>
            <p:nvPr/>
          </p:nvSpPr>
          <p:spPr bwMode="auto">
            <a:xfrm>
              <a:off x="1808163" y="3535363"/>
              <a:ext cx="79216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Nimbus Roman No9 L"/>
                </a:rPr>
                <a:t>Processor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1" name="Rectangle 31"/>
            <p:cNvSpPr>
              <a:spLocks noChangeArrowheads="1"/>
            </p:cNvSpPr>
            <p:nvPr/>
          </p:nvSpPr>
          <p:spPr bwMode="auto">
            <a:xfrm>
              <a:off x="6281738" y="3471863"/>
              <a:ext cx="74453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b="1">
                  <a:solidFill>
                    <a:srgbClr val="000000"/>
                  </a:solidFill>
                  <a:latin typeface="Nimbus Roman No9 L"/>
                </a:rPr>
                <a:t> Memory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2" name="Rectangle 32"/>
            <p:cNvSpPr>
              <a:spLocks noChangeArrowheads="1"/>
            </p:cNvSpPr>
            <p:nvPr/>
          </p:nvSpPr>
          <p:spPr bwMode="auto">
            <a:xfrm>
              <a:off x="6303963" y="4884738"/>
              <a:ext cx="685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locations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5754022" y="5376863"/>
              <a:ext cx="111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Word length =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4" name="Rectangle 34"/>
            <p:cNvSpPr>
              <a:spLocks noChangeArrowheads="1"/>
            </p:cNvSpPr>
            <p:nvPr/>
          </p:nvSpPr>
          <p:spPr bwMode="auto">
            <a:xfrm>
              <a:off x="7072000" y="5376863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7167249" y="5376863"/>
              <a:ext cx="322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6" name="Rectangle 36"/>
            <p:cNvSpPr>
              <a:spLocks noChangeArrowheads="1"/>
            </p:cNvSpPr>
            <p:nvPr/>
          </p:nvSpPr>
          <p:spPr bwMode="auto">
            <a:xfrm>
              <a:off x="3970338" y="6126163"/>
              <a:ext cx="1793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W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 flipH="1">
              <a:off x="3990975" y="6146800"/>
              <a:ext cx="15081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Rectangle 38"/>
            <p:cNvSpPr>
              <a:spLocks noChangeArrowheads="1"/>
            </p:cNvSpPr>
            <p:nvPr/>
          </p:nvSpPr>
          <p:spPr bwMode="auto">
            <a:xfrm>
              <a:off x="3713163" y="6126163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R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15399" name="Rectangle 39"/>
            <p:cNvSpPr>
              <a:spLocks noChangeArrowheads="1"/>
            </p:cNvSpPr>
            <p:nvPr/>
          </p:nvSpPr>
          <p:spPr bwMode="auto">
            <a:xfrm>
              <a:off x="3884613" y="6126163"/>
              <a:ext cx="523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500">
                  <a:solidFill>
                    <a:srgbClr val="000000"/>
                  </a:solidFill>
                  <a:latin typeface="Nimbus Roman No9 L"/>
                </a:rPr>
                <a:t>/</a:t>
              </a:r>
              <a:endParaRPr lang="en-CA" sz="2400">
                <a:latin typeface="Corbel" pitchFamily="34" charset="0"/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34" y="2057400"/>
            <a:ext cx="2181225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9671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2"/>
          <p:cNvSpPr>
            <a:spLocks noChangeShapeType="1"/>
          </p:cNvSpPr>
          <p:nvPr/>
        </p:nvSpPr>
        <p:spPr bwMode="auto">
          <a:xfrm flipH="1">
            <a:off x="5429250" y="1492250"/>
            <a:ext cx="425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 flipH="1">
            <a:off x="5429250" y="1381125"/>
            <a:ext cx="425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H="1">
            <a:off x="5429250" y="2008188"/>
            <a:ext cx="425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 flipV="1">
            <a:off x="7261225" y="2341563"/>
            <a:ext cx="1588" cy="423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6" name="Line 6"/>
          <p:cNvSpPr>
            <a:spLocks noChangeShapeType="1"/>
          </p:cNvSpPr>
          <p:nvPr/>
        </p:nvSpPr>
        <p:spPr bwMode="auto">
          <a:xfrm flipV="1">
            <a:off x="6364288" y="2341563"/>
            <a:ext cx="1587" cy="423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6318250" y="3879850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Column decoder</a:t>
            </a:r>
            <a:endParaRPr lang="en-CA" sz="1400" b="1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8174038" y="2763838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CS</a:t>
            </a:r>
            <a:endParaRPr lang="en-CA" sz="1400" b="1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 flipV="1">
            <a:off x="7280275" y="3300413"/>
            <a:ext cx="1588" cy="515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flipV="1">
            <a:off x="6354763" y="3300413"/>
            <a:ext cx="1587" cy="515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 flipV="1">
            <a:off x="6167438" y="3300413"/>
            <a:ext cx="1587" cy="515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 flipV="1">
            <a:off x="6167438" y="2341563"/>
            <a:ext cx="1587" cy="423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H="1" flipV="1">
            <a:off x="3990975" y="4149725"/>
            <a:ext cx="154940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 flipH="1">
            <a:off x="4019550" y="4037013"/>
            <a:ext cx="15763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5" name="Freeform 15"/>
          <p:cNvSpPr>
            <a:spLocks/>
          </p:cNvSpPr>
          <p:nvPr/>
        </p:nvSpPr>
        <p:spPr bwMode="auto">
          <a:xfrm>
            <a:off x="5540375" y="3983038"/>
            <a:ext cx="423863" cy="220662"/>
          </a:xfrm>
          <a:custGeom>
            <a:avLst/>
            <a:gdLst>
              <a:gd name="T0" fmla="*/ 0 w 23"/>
              <a:gd name="T1" fmla="*/ 9 h 12"/>
              <a:gd name="T2" fmla="*/ 11 w 23"/>
              <a:gd name="T3" fmla="*/ 9 h 12"/>
              <a:gd name="T4" fmla="*/ 11 w 23"/>
              <a:gd name="T5" fmla="*/ 12 h 12"/>
              <a:gd name="T6" fmla="*/ 23 w 23"/>
              <a:gd name="T7" fmla="*/ 6 h 12"/>
              <a:gd name="T8" fmla="*/ 11 w 23"/>
              <a:gd name="T9" fmla="*/ 0 h 12"/>
              <a:gd name="T10" fmla="*/ 11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1" y="9"/>
                </a:lnTo>
                <a:lnTo>
                  <a:pt x="11" y="12"/>
                </a:lnTo>
                <a:lnTo>
                  <a:pt x="23" y="6"/>
                </a:lnTo>
                <a:lnTo>
                  <a:pt x="11" y="0"/>
                </a:lnTo>
                <a:lnTo>
                  <a:pt x="11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>
            <a:off x="6143625" y="2819400"/>
            <a:ext cx="11271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Sense / Write circuits</a:t>
            </a:r>
            <a:endParaRPr lang="en-CA" sz="1400" b="1"/>
          </a:p>
        </p:txBody>
      </p:sp>
      <p:sp>
        <p:nvSpPr>
          <p:cNvPr id="81937" name="Freeform 17"/>
          <p:cNvSpPr>
            <a:spLocks/>
          </p:cNvSpPr>
          <p:nvPr/>
        </p:nvSpPr>
        <p:spPr bwMode="auto">
          <a:xfrm>
            <a:off x="2617788" y="4610100"/>
            <a:ext cx="1014412" cy="276225"/>
          </a:xfrm>
          <a:custGeom>
            <a:avLst/>
            <a:gdLst>
              <a:gd name="T0" fmla="*/ 55 w 55"/>
              <a:gd name="T1" fmla="*/ 0 h 15"/>
              <a:gd name="T2" fmla="*/ 55 w 55"/>
              <a:gd name="T3" fmla="*/ 15 h 15"/>
              <a:gd name="T4" fmla="*/ 0 w 55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15">
                <a:moveTo>
                  <a:pt x="55" y="0"/>
                </a:moveTo>
                <a:lnTo>
                  <a:pt x="55" y="15"/>
                </a:lnTo>
                <a:lnTo>
                  <a:pt x="0" y="1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38" name="Rectangle 18"/>
          <p:cNvSpPr>
            <a:spLocks noChangeArrowheads="1"/>
          </p:cNvSpPr>
          <p:nvPr/>
        </p:nvSpPr>
        <p:spPr bwMode="auto">
          <a:xfrm>
            <a:off x="3122613" y="1360488"/>
            <a:ext cx="727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Row address latch</a:t>
            </a:r>
            <a:endParaRPr lang="en-CA" sz="1400" b="1"/>
          </a:p>
        </p:txBody>
      </p:sp>
      <p:sp>
        <p:nvSpPr>
          <p:cNvPr id="81939" name="Freeform 19"/>
          <p:cNvSpPr>
            <a:spLocks/>
          </p:cNvSpPr>
          <p:nvPr/>
        </p:nvSpPr>
        <p:spPr bwMode="auto">
          <a:xfrm>
            <a:off x="4000500" y="1584325"/>
            <a:ext cx="425450" cy="222250"/>
          </a:xfrm>
          <a:custGeom>
            <a:avLst/>
            <a:gdLst>
              <a:gd name="T0" fmla="*/ 0 w 23"/>
              <a:gd name="T1" fmla="*/ 9 h 12"/>
              <a:gd name="T2" fmla="*/ 11 w 23"/>
              <a:gd name="T3" fmla="*/ 9 h 12"/>
              <a:gd name="T4" fmla="*/ 11 w 23"/>
              <a:gd name="T5" fmla="*/ 12 h 12"/>
              <a:gd name="T6" fmla="*/ 23 w 23"/>
              <a:gd name="T7" fmla="*/ 6 h 12"/>
              <a:gd name="T8" fmla="*/ 11 w 23"/>
              <a:gd name="T9" fmla="*/ 0 h 12"/>
              <a:gd name="T10" fmla="*/ 11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1" y="9"/>
                </a:lnTo>
                <a:lnTo>
                  <a:pt x="11" y="12"/>
                </a:lnTo>
                <a:lnTo>
                  <a:pt x="23" y="6"/>
                </a:lnTo>
                <a:lnTo>
                  <a:pt x="11" y="0"/>
                </a:lnTo>
                <a:lnTo>
                  <a:pt x="11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0" name="Rectangle 20"/>
          <p:cNvSpPr>
            <a:spLocks noChangeArrowheads="1"/>
          </p:cNvSpPr>
          <p:nvPr/>
        </p:nvSpPr>
        <p:spPr bwMode="auto">
          <a:xfrm>
            <a:off x="3146425" y="3768725"/>
            <a:ext cx="746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Column address latch</a:t>
            </a:r>
            <a:endParaRPr lang="en-CA" sz="1400" b="1"/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2211388" y="1751013"/>
            <a:ext cx="312737" cy="228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2" name="Freeform 22"/>
          <p:cNvSpPr>
            <a:spLocks/>
          </p:cNvSpPr>
          <p:nvPr/>
        </p:nvSpPr>
        <p:spPr bwMode="auto">
          <a:xfrm>
            <a:off x="1879600" y="2949575"/>
            <a:ext cx="627063" cy="1208088"/>
          </a:xfrm>
          <a:custGeom>
            <a:avLst/>
            <a:gdLst>
              <a:gd name="T0" fmla="*/ 34 w 34"/>
              <a:gd name="T1" fmla="*/ 65 h 65"/>
              <a:gd name="T2" fmla="*/ 11 w 34"/>
              <a:gd name="T3" fmla="*/ 65 h 65"/>
              <a:gd name="T4" fmla="*/ 11 w 34"/>
              <a:gd name="T5" fmla="*/ 0 h 65"/>
              <a:gd name="T6" fmla="*/ 0 w 34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5">
                <a:moveTo>
                  <a:pt x="34" y="65"/>
                </a:moveTo>
                <a:lnTo>
                  <a:pt x="11" y="65"/>
                </a:lnTo>
                <a:lnTo>
                  <a:pt x="1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3" name="Freeform 23"/>
          <p:cNvSpPr>
            <a:spLocks/>
          </p:cNvSpPr>
          <p:nvPr/>
        </p:nvSpPr>
        <p:spPr bwMode="auto">
          <a:xfrm>
            <a:off x="1879600" y="1639888"/>
            <a:ext cx="627063" cy="1198562"/>
          </a:xfrm>
          <a:custGeom>
            <a:avLst/>
            <a:gdLst>
              <a:gd name="T0" fmla="*/ 0 w 34"/>
              <a:gd name="T1" fmla="*/ 65 h 65"/>
              <a:gd name="T2" fmla="*/ 11 w 34"/>
              <a:gd name="T3" fmla="*/ 65 h 65"/>
              <a:gd name="T4" fmla="*/ 11 w 34"/>
              <a:gd name="T5" fmla="*/ 0 h 65"/>
              <a:gd name="T6" fmla="*/ 34 w 34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5">
                <a:moveTo>
                  <a:pt x="0" y="65"/>
                </a:moveTo>
                <a:lnTo>
                  <a:pt x="11" y="65"/>
                </a:lnTo>
                <a:lnTo>
                  <a:pt x="11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4" name="Freeform 24"/>
          <p:cNvSpPr>
            <a:spLocks/>
          </p:cNvSpPr>
          <p:nvPr/>
        </p:nvSpPr>
        <p:spPr bwMode="auto">
          <a:xfrm>
            <a:off x="2617788" y="901700"/>
            <a:ext cx="1014412" cy="277813"/>
          </a:xfrm>
          <a:custGeom>
            <a:avLst/>
            <a:gdLst>
              <a:gd name="T0" fmla="*/ 55 w 55"/>
              <a:gd name="T1" fmla="*/ 15 h 15"/>
              <a:gd name="T2" fmla="*/ 55 w 55"/>
              <a:gd name="T3" fmla="*/ 0 h 15"/>
              <a:gd name="T4" fmla="*/ 0 w 55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15">
                <a:moveTo>
                  <a:pt x="55" y="15"/>
                </a:moveTo>
                <a:lnTo>
                  <a:pt x="55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4522788" y="1454150"/>
            <a:ext cx="846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Row decoder</a:t>
            </a:r>
            <a:endParaRPr lang="en-CA" sz="1400" b="1"/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5927725" y="1454150"/>
            <a:ext cx="1450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4096 x (512 x 8) cell array</a:t>
            </a:r>
            <a:endParaRPr lang="en-CA" sz="1400" b="1"/>
          </a:p>
        </p:txBody>
      </p:sp>
      <p:sp>
        <p:nvSpPr>
          <p:cNvPr id="81947" name="Rectangle 27"/>
          <p:cNvSpPr>
            <a:spLocks noChangeArrowheads="1"/>
          </p:cNvSpPr>
          <p:nvPr/>
        </p:nvSpPr>
        <p:spPr bwMode="auto">
          <a:xfrm>
            <a:off x="8174038" y="30781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R</a:t>
            </a:r>
            <a:endParaRPr lang="en-CA" sz="1400" b="1"/>
          </a:p>
        </p:txBody>
      </p:sp>
      <p:sp>
        <p:nvSpPr>
          <p:cNvPr id="81948" name="Rectangle 28"/>
          <p:cNvSpPr>
            <a:spLocks noChangeArrowheads="1"/>
          </p:cNvSpPr>
          <p:nvPr/>
        </p:nvSpPr>
        <p:spPr bwMode="auto">
          <a:xfrm>
            <a:off x="8304213" y="30781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/</a:t>
            </a:r>
            <a:endParaRPr lang="en-CA" sz="1400" b="1"/>
          </a:p>
        </p:txBody>
      </p:sp>
      <p:sp>
        <p:nvSpPr>
          <p:cNvPr id="81949" name="Rectangle 29"/>
          <p:cNvSpPr>
            <a:spLocks noChangeArrowheads="1"/>
          </p:cNvSpPr>
          <p:nvPr/>
        </p:nvSpPr>
        <p:spPr bwMode="auto">
          <a:xfrm>
            <a:off x="8377238" y="30781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W</a:t>
            </a:r>
            <a:endParaRPr lang="en-CA" sz="1400" b="1"/>
          </a:p>
        </p:txBody>
      </p:sp>
      <p:sp>
        <p:nvSpPr>
          <p:cNvPr id="81950" name="Line 30"/>
          <p:cNvSpPr>
            <a:spLocks noChangeShapeType="1"/>
          </p:cNvSpPr>
          <p:nvPr/>
        </p:nvSpPr>
        <p:spPr bwMode="auto">
          <a:xfrm flipH="1">
            <a:off x="8396288" y="3097213"/>
            <a:ext cx="1095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1" name="Rectangle 31"/>
          <p:cNvSpPr>
            <a:spLocks noChangeArrowheads="1"/>
          </p:cNvSpPr>
          <p:nvPr/>
        </p:nvSpPr>
        <p:spPr bwMode="auto">
          <a:xfrm>
            <a:off x="4435475" y="1160463"/>
            <a:ext cx="993775" cy="1069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2" name="Rectangle 32"/>
          <p:cNvSpPr>
            <a:spLocks noChangeArrowheads="1"/>
          </p:cNvSpPr>
          <p:nvPr/>
        </p:nvSpPr>
        <p:spPr bwMode="auto">
          <a:xfrm>
            <a:off x="5964238" y="2765425"/>
            <a:ext cx="1517650" cy="534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Rectangle 33"/>
          <p:cNvSpPr>
            <a:spLocks noChangeArrowheads="1"/>
          </p:cNvSpPr>
          <p:nvPr/>
        </p:nvSpPr>
        <p:spPr bwMode="auto">
          <a:xfrm>
            <a:off x="5954713" y="3816350"/>
            <a:ext cx="1536700" cy="534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4" name="Rectangle 34"/>
          <p:cNvSpPr>
            <a:spLocks noChangeArrowheads="1"/>
          </p:cNvSpPr>
          <p:nvPr/>
        </p:nvSpPr>
        <p:spPr bwMode="auto">
          <a:xfrm>
            <a:off x="5854700" y="1068388"/>
            <a:ext cx="1614488" cy="1273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5" name="Rectangle 35"/>
          <p:cNvSpPr>
            <a:spLocks noChangeArrowheads="1"/>
          </p:cNvSpPr>
          <p:nvPr/>
        </p:nvSpPr>
        <p:spPr bwMode="auto">
          <a:xfrm>
            <a:off x="2959100" y="1327150"/>
            <a:ext cx="1041400" cy="736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2987675" y="3724275"/>
            <a:ext cx="1012825" cy="738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7" name="Freeform 37"/>
          <p:cNvSpPr>
            <a:spLocks/>
          </p:cNvSpPr>
          <p:nvPr/>
        </p:nvSpPr>
        <p:spPr bwMode="auto">
          <a:xfrm>
            <a:off x="5632450" y="1843088"/>
            <a:ext cx="19050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8" name="Freeform 38"/>
          <p:cNvSpPr>
            <a:spLocks/>
          </p:cNvSpPr>
          <p:nvPr/>
        </p:nvSpPr>
        <p:spPr bwMode="auto">
          <a:xfrm>
            <a:off x="5632450" y="1751013"/>
            <a:ext cx="19050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9" name="Freeform 39"/>
          <p:cNvSpPr>
            <a:spLocks/>
          </p:cNvSpPr>
          <p:nvPr/>
        </p:nvSpPr>
        <p:spPr bwMode="auto">
          <a:xfrm>
            <a:off x="5632450" y="1658938"/>
            <a:ext cx="19050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0" name="Freeform 40"/>
          <p:cNvSpPr>
            <a:spLocks/>
          </p:cNvSpPr>
          <p:nvPr/>
        </p:nvSpPr>
        <p:spPr bwMode="auto">
          <a:xfrm>
            <a:off x="6827838" y="2562225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1" name="Freeform 41"/>
          <p:cNvSpPr>
            <a:spLocks/>
          </p:cNvSpPr>
          <p:nvPr/>
        </p:nvSpPr>
        <p:spPr bwMode="auto">
          <a:xfrm>
            <a:off x="6716713" y="2562225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2" name="Freeform 42"/>
          <p:cNvSpPr>
            <a:spLocks/>
          </p:cNvSpPr>
          <p:nvPr/>
        </p:nvSpPr>
        <p:spPr bwMode="auto">
          <a:xfrm>
            <a:off x="6624638" y="2562225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3" name="Freeform 43"/>
          <p:cNvSpPr>
            <a:spLocks/>
          </p:cNvSpPr>
          <p:nvPr/>
        </p:nvSpPr>
        <p:spPr bwMode="auto">
          <a:xfrm>
            <a:off x="6865938" y="3557588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4" name="Freeform 44"/>
          <p:cNvSpPr>
            <a:spLocks/>
          </p:cNvSpPr>
          <p:nvPr/>
        </p:nvSpPr>
        <p:spPr bwMode="auto">
          <a:xfrm>
            <a:off x="6754813" y="3557588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5" name="Freeform 45"/>
          <p:cNvSpPr>
            <a:spLocks/>
          </p:cNvSpPr>
          <p:nvPr/>
        </p:nvSpPr>
        <p:spPr bwMode="auto">
          <a:xfrm>
            <a:off x="6662738" y="3557588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6" name="Freeform 46"/>
          <p:cNvSpPr>
            <a:spLocks/>
          </p:cNvSpPr>
          <p:nvPr/>
        </p:nvSpPr>
        <p:spPr bwMode="auto">
          <a:xfrm>
            <a:off x="6743700" y="4572000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7" name="Freeform 47"/>
          <p:cNvSpPr>
            <a:spLocks/>
          </p:cNvSpPr>
          <p:nvPr/>
        </p:nvSpPr>
        <p:spPr bwMode="auto">
          <a:xfrm>
            <a:off x="6643688" y="4572000"/>
            <a:ext cx="17462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8" name="Freeform 48"/>
          <p:cNvSpPr>
            <a:spLocks/>
          </p:cNvSpPr>
          <p:nvPr/>
        </p:nvSpPr>
        <p:spPr bwMode="auto">
          <a:xfrm>
            <a:off x="6542088" y="4572000"/>
            <a:ext cx="17462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9" name="Rectangle 49"/>
          <p:cNvSpPr>
            <a:spLocks noChangeArrowheads="1"/>
          </p:cNvSpPr>
          <p:nvPr/>
        </p:nvSpPr>
        <p:spPr bwMode="auto">
          <a:xfrm>
            <a:off x="625475" y="2763838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A</a:t>
            </a:r>
            <a:endParaRPr lang="en-CA" sz="1400" b="1"/>
          </a:p>
        </p:txBody>
      </p:sp>
      <p:sp>
        <p:nvSpPr>
          <p:cNvPr id="81970" name="Rectangle 50"/>
          <p:cNvSpPr>
            <a:spLocks noChangeArrowheads="1"/>
          </p:cNvSpPr>
          <p:nvPr/>
        </p:nvSpPr>
        <p:spPr bwMode="auto">
          <a:xfrm>
            <a:off x="736600" y="28575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20</a:t>
            </a:r>
            <a:endParaRPr lang="en-CA" sz="1400" b="1"/>
          </a:p>
        </p:txBody>
      </p:sp>
      <p:sp>
        <p:nvSpPr>
          <p:cNvPr id="81971" name="Rectangle 51"/>
          <p:cNvSpPr>
            <a:spLocks noChangeArrowheads="1"/>
          </p:cNvSpPr>
          <p:nvPr/>
        </p:nvSpPr>
        <p:spPr bwMode="auto">
          <a:xfrm>
            <a:off x="993775" y="28575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9</a:t>
            </a:r>
            <a:endParaRPr lang="en-CA" sz="1400" b="1"/>
          </a:p>
        </p:txBody>
      </p:sp>
      <p:sp>
        <p:nvSpPr>
          <p:cNvPr id="81972" name="Rectangle 52"/>
          <p:cNvSpPr>
            <a:spLocks noChangeArrowheads="1"/>
          </p:cNvSpPr>
          <p:nvPr/>
        </p:nvSpPr>
        <p:spPr bwMode="auto">
          <a:xfrm>
            <a:off x="930275" y="285750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-</a:t>
            </a:r>
            <a:endParaRPr lang="en-CA" sz="1400" b="1"/>
          </a:p>
        </p:txBody>
      </p:sp>
      <p:sp>
        <p:nvSpPr>
          <p:cNvPr id="81973" name="Rectangle 53"/>
          <p:cNvSpPr>
            <a:spLocks noChangeArrowheads="1"/>
          </p:cNvSpPr>
          <p:nvPr/>
        </p:nvSpPr>
        <p:spPr bwMode="auto">
          <a:xfrm>
            <a:off x="1344613" y="2763838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A</a:t>
            </a:r>
            <a:endParaRPr lang="en-CA" sz="1400" b="1"/>
          </a:p>
        </p:txBody>
      </p:sp>
      <p:sp>
        <p:nvSpPr>
          <p:cNvPr id="81974" name="Rectangle 54"/>
          <p:cNvSpPr>
            <a:spLocks noChangeArrowheads="1"/>
          </p:cNvSpPr>
          <p:nvPr/>
        </p:nvSpPr>
        <p:spPr bwMode="auto">
          <a:xfrm>
            <a:off x="1473200" y="28575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8</a:t>
            </a:r>
            <a:endParaRPr lang="en-CA" sz="1400" b="1"/>
          </a:p>
        </p:txBody>
      </p:sp>
      <p:sp>
        <p:nvSpPr>
          <p:cNvPr id="81975" name="Rectangle 55"/>
          <p:cNvSpPr>
            <a:spLocks noChangeArrowheads="1"/>
          </p:cNvSpPr>
          <p:nvPr/>
        </p:nvSpPr>
        <p:spPr bwMode="auto">
          <a:xfrm>
            <a:off x="1657350" y="28575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0</a:t>
            </a:r>
            <a:endParaRPr lang="en-CA" sz="1400" b="1"/>
          </a:p>
        </p:txBody>
      </p:sp>
      <p:sp>
        <p:nvSpPr>
          <p:cNvPr id="81976" name="Rectangle 56"/>
          <p:cNvSpPr>
            <a:spLocks noChangeArrowheads="1"/>
          </p:cNvSpPr>
          <p:nvPr/>
        </p:nvSpPr>
        <p:spPr bwMode="auto">
          <a:xfrm>
            <a:off x="1584325" y="2857500"/>
            <a:ext cx="58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-</a:t>
            </a:r>
            <a:endParaRPr lang="en-CA" sz="1400" b="1"/>
          </a:p>
        </p:txBody>
      </p:sp>
      <p:sp>
        <p:nvSpPr>
          <p:cNvPr id="81977" name="Rectangle 57"/>
          <p:cNvSpPr>
            <a:spLocks noChangeArrowheads="1"/>
          </p:cNvSpPr>
          <p:nvPr/>
        </p:nvSpPr>
        <p:spPr bwMode="auto">
          <a:xfrm>
            <a:off x="7207250" y="4860925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D</a:t>
            </a:r>
            <a:endParaRPr lang="en-CA" sz="1400" b="1"/>
          </a:p>
        </p:txBody>
      </p:sp>
      <p:sp>
        <p:nvSpPr>
          <p:cNvPr id="81978" name="Rectangle 58"/>
          <p:cNvSpPr>
            <a:spLocks noChangeArrowheads="1"/>
          </p:cNvSpPr>
          <p:nvPr/>
        </p:nvSpPr>
        <p:spPr bwMode="auto">
          <a:xfrm>
            <a:off x="7335838" y="49545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0</a:t>
            </a:r>
            <a:endParaRPr lang="en-CA" sz="1400" b="1"/>
          </a:p>
        </p:txBody>
      </p:sp>
      <p:sp>
        <p:nvSpPr>
          <p:cNvPr id="81979" name="Rectangle 59"/>
          <p:cNvSpPr>
            <a:spLocks noChangeArrowheads="1"/>
          </p:cNvSpPr>
          <p:nvPr/>
        </p:nvSpPr>
        <p:spPr bwMode="auto">
          <a:xfrm>
            <a:off x="6094413" y="486092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D</a:t>
            </a:r>
            <a:endParaRPr lang="en-CA" sz="1400" b="1"/>
          </a:p>
        </p:txBody>
      </p:sp>
      <p:sp>
        <p:nvSpPr>
          <p:cNvPr id="81980" name="Rectangle 60"/>
          <p:cNvSpPr>
            <a:spLocks noChangeArrowheads="1"/>
          </p:cNvSpPr>
          <p:nvPr/>
        </p:nvSpPr>
        <p:spPr bwMode="auto">
          <a:xfrm>
            <a:off x="6223000" y="49545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7</a:t>
            </a:r>
            <a:endParaRPr lang="en-CA" sz="1400" b="1"/>
          </a:p>
        </p:txBody>
      </p:sp>
      <p:sp>
        <p:nvSpPr>
          <p:cNvPr id="81981" name="Rectangle 61"/>
          <p:cNvSpPr>
            <a:spLocks noChangeArrowheads="1"/>
          </p:cNvSpPr>
          <p:nvPr/>
        </p:nvSpPr>
        <p:spPr bwMode="auto">
          <a:xfrm>
            <a:off x="2138363" y="77311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R</a:t>
            </a:r>
            <a:endParaRPr lang="en-CA" sz="1400" b="1"/>
          </a:p>
        </p:txBody>
      </p:sp>
      <p:sp>
        <p:nvSpPr>
          <p:cNvPr id="81982" name="Rectangle 62"/>
          <p:cNvSpPr>
            <a:spLocks noChangeArrowheads="1"/>
          </p:cNvSpPr>
          <p:nvPr/>
        </p:nvSpPr>
        <p:spPr bwMode="auto">
          <a:xfrm>
            <a:off x="2266950" y="773113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A</a:t>
            </a:r>
            <a:endParaRPr lang="en-CA" sz="1400" b="1"/>
          </a:p>
        </p:txBody>
      </p:sp>
      <p:sp>
        <p:nvSpPr>
          <p:cNvPr id="81983" name="Rectangle 63"/>
          <p:cNvSpPr>
            <a:spLocks noChangeArrowheads="1"/>
          </p:cNvSpPr>
          <p:nvPr/>
        </p:nvSpPr>
        <p:spPr bwMode="auto">
          <a:xfrm>
            <a:off x="2395538" y="773113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S</a:t>
            </a:r>
            <a:endParaRPr lang="en-CA" sz="1400" b="1"/>
          </a:p>
        </p:txBody>
      </p:sp>
      <p:sp>
        <p:nvSpPr>
          <p:cNvPr id="81984" name="Line 64"/>
          <p:cNvSpPr>
            <a:spLocks noChangeShapeType="1"/>
          </p:cNvSpPr>
          <p:nvPr/>
        </p:nvSpPr>
        <p:spPr bwMode="auto">
          <a:xfrm flipH="1">
            <a:off x="2155825" y="792163"/>
            <a:ext cx="314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5" name="Rectangle 65"/>
          <p:cNvSpPr>
            <a:spLocks noChangeArrowheads="1"/>
          </p:cNvSpPr>
          <p:nvPr/>
        </p:nvSpPr>
        <p:spPr bwMode="auto">
          <a:xfrm>
            <a:off x="2119313" y="4775200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</a:t>
            </a:r>
            <a:endParaRPr lang="en-CA" sz="1400" b="1"/>
          </a:p>
        </p:txBody>
      </p:sp>
      <p:sp>
        <p:nvSpPr>
          <p:cNvPr id="81986" name="Rectangle 66"/>
          <p:cNvSpPr>
            <a:spLocks noChangeArrowheads="1"/>
          </p:cNvSpPr>
          <p:nvPr/>
        </p:nvSpPr>
        <p:spPr bwMode="auto">
          <a:xfrm>
            <a:off x="2247900" y="47752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A</a:t>
            </a:r>
            <a:endParaRPr lang="en-CA" sz="1400" b="1"/>
          </a:p>
        </p:txBody>
      </p:sp>
      <p:sp>
        <p:nvSpPr>
          <p:cNvPr id="81987" name="Rectangle 67"/>
          <p:cNvSpPr>
            <a:spLocks noChangeArrowheads="1"/>
          </p:cNvSpPr>
          <p:nvPr/>
        </p:nvSpPr>
        <p:spPr bwMode="auto">
          <a:xfrm>
            <a:off x="2378075" y="477520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S</a:t>
            </a:r>
            <a:endParaRPr lang="en-CA" sz="1400" b="1"/>
          </a:p>
        </p:txBody>
      </p:sp>
      <p:sp>
        <p:nvSpPr>
          <p:cNvPr id="81988" name="Line 68"/>
          <p:cNvSpPr>
            <a:spLocks noChangeShapeType="1"/>
          </p:cNvSpPr>
          <p:nvPr/>
        </p:nvSpPr>
        <p:spPr bwMode="auto">
          <a:xfrm flipH="1">
            <a:off x="2138363" y="4794250"/>
            <a:ext cx="3127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0" name="Freeform 70"/>
          <p:cNvSpPr>
            <a:spLocks/>
          </p:cNvSpPr>
          <p:nvPr/>
        </p:nvSpPr>
        <p:spPr bwMode="auto">
          <a:xfrm>
            <a:off x="2506663" y="1584325"/>
            <a:ext cx="423862" cy="222250"/>
          </a:xfrm>
          <a:custGeom>
            <a:avLst/>
            <a:gdLst>
              <a:gd name="T0" fmla="*/ 0 w 23"/>
              <a:gd name="T1" fmla="*/ 9 h 12"/>
              <a:gd name="T2" fmla="*/ 12 w 23"/>
              <a:gd name="T3" fmla="*/ 9 h 12"/>
              <a:gd name="T4" fmla="*/ 12 w 23"/>
              <a:gd name="T5" fmla="*/ 12 h 12"/>
              <a:gd name="T6" fmla="*/ 23 w 23"/>
              <a:gd name="T7" fmla="*/ 6 h 12"/>
              <a:gd name="T8" fmla="*/ 12 w 23"/>
              <a:gd name="T9" fmla="*/ 0 h 12"/>
              <a:gd name="T10" fmla="*/ 12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2" y="9"/>
                </a:lnTo>
                <a:lnTo>
                  <a:pt x="12" y="12"/>
                </a:lnTo>
                <a:lnTo>
                  <a:pt x="23" y="6"/>
                </a:lnTo>
                <a:lnTo>
                  <a:pt x="12" y="0"/>
                </a:lnTo>
                <a:lnTo>
                  <a:pt x="12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1" name="Freeform 71"/>
          <p:cNvSpPr>
            <a:spLocks/>
          </p:cNvSpPr>
          <p:nvPr/>
        </p:nvSpPr>
        <p:spPr bwMode="auto">
          <a:xfrm>
            <a:off x="2506663" y="3983038"/>
            <a:ext cx="423862" cy="220662"/>
          </a:xfrm>
          <a:custGeom>
            <a:avLst/>
            <a:gdLst>
              <a:gd name="T0" fmla="*/ 0 w 23"/>
              <a:gd name="T1" fmla="*/ 9 h 12"/>
              <a:gd name="T2" fmla="*/ 12 w 23"/>
              <a:gd name="T3" fmla="*/ 9 h 12"/>
              <a:gd name="T4" fmla="*/ 12 w 23"/>
              <a:gd name="T5" fmla="*/ 12 h 12"/>
              <a:gd name="T6" fmla="*/ 23 w 23"/>
              <a:gd name="T7" fmla="*/ 6 h 12"/>
              <a:gd name="T8" fmla="*/ 12 w 23"/>
              <a:gd name="T9" fmla="*/ 0 h 12"/>
              <a:gd name="T10" fmla="*/ 12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2" y="9"/>
                </a:lnTo>
                <a:lnTo>
                  <a:pt x="12" y="12"/>
                </a:lnTo>
                <a:lnTo>
                  <a:pt x="23" y="6"/>
                </a:lnTo>
                <a:lnTo>
                  <a:pt x="12" y="0"/>
                </a:lnTo>
                <a:lnTo>
                  <a:pt x="12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2" name="Line 72"/>
          <p:cNvSpPr>
            <a:spLocks noChangeShapeType="1"/>
          </p:cNvSpPr>
          <p:nvPr/>
        </p:nvSpPr>
        <p:spPr bwMode="auto">
          <a:xfrm>
            <a:off x="2435225" y="1633538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3" name="Rectangle 73"/>
          <p:cNvSpPr>
            <a:spLocks noChangeArrowheads="1"/>
          </p:cNvSpPr>
          <p:nvPr/>
        </p:nvSpPr>
        <p:spPr bwMode="auto">
          <a:xfrm>
            <a:off x="720725" y="5972175"/>
            <a:ext cx="7583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Figure 5.7.</a:t>
            </a:r>
            <a:r>
              <a:rPr lang="en-US" sz="2000">
                <a:solidFill>
                  <a:srgbClr val="000000"/>
                </a:solidFill>
              </a:rPr>
              <a:t>  Internal organization of a 2M </a:t>
            </a:r>
            <a:r>
              <a:rPr lang="en-CA" sz="2000">
                <a:solidFill>
                  <a:srgbClr val="000000"/>
                </a:solidFill>
              </a:rPr>
              <a:t>x</a:t>
            </a:r>
            <a:r>
              <a:rPr lang="en-US" sz="2000">
                <a:solidFill>
                  <a:srgbClr val="000000"/>
                </a:solidFill>
              </a:rPr>
              <a:t> 8 dynamic memory chip.</a:t>
            </a:r>
            <a:endParaRPr lang="en-CA" sz="2000">
              <a:solidFill>
                <a:srgbClr val="000000"/>
              </a:solidFill>
            </a:endParaRPr>
          </a:p>
        </p:txBody>
      </p:sp>
      <p:sp>
        <p:nvSpPr>
          <p:cNvPr id="81994" name="Text Box 74"/>
          <p:cNvSpPr txBox="1">
            <a:spLocks noChangeArrowheads="1"/>
          </p:cNvSpPr>
          <p:nvPr/>
        </p:nvSpPr>
        <p:spPr bwMode="auto">
          <a:xfrm>
            <a:off x="1120775" y="26670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/</a:t>
            </a:r>
          </a:p>
        </p:txBody>
      </p:sp>
      <p:sp>
        <p:nvSpPr>
          <p:cNvPr id="81995" name="Text Box 75"/>
          <p:cNvSpPr txBox="1">
            <a:spLocks noChangeArrowheads="1"/>
          </p:cNvSpPr>
          <p:nvPr/>
        </p:nvSpPr>
        <p:spPr bwMode="auto">
          <a:xfrm>
            <a:off x="3086100" y="6315075"/>
            <a:ext cx="3076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16 megabits, 2 million bytes</a:t>
            </a:r>
          </a:p>
        </p:txBody>
      </p:sp>
      <p:sp>
        <p:nvSpPr>
          <p:cNvPr id="81996" name="Line 76"/>
          <p:cNvSpPr>
            <a:spLocks noChangeShapeType="1"/>
          </p:cNvSpPr>
          <p:nvPr/>
        </p:nvSpPr>
        <p:spPr bwMode="auto">
          <a:xfrm flipH="1" flipV="1">
            <a:off x="7610475" y="2905125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7" name="Line 77"/>
          <p:cNvSpPr>
            <a:spLocks noChangeShapeType="1"/>
          </p:cNvSpPr>
          <p:nvPr/>
        </p:nvSpPr>
        <p:spPr bwMode="auto">
          <a:xfrm flipH="1" flipV="1">
            <a:off x="7620000" y="3200400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8" name="Line 78"/>
          <p:cNvSpPr>
            <a:spLocks noChangeShapeType="1"/>
          </p:cNvSpPr>
          <p:nvPr/>
        </p:nvSpPr>
        <p:spPr bwMode="auto">
          <a:xfrm rot="5400000" flipH="1" flipV="1">
            <a:off x="5953125" y="4619625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9" name="Line 79"/>
          <p:cNvSpPr>
            <a:spLocks noChangeShapeType="1"/>
          </p:cNvSpPr>
          <p:nvPr/>
        </p:nvSpPr>
        <p:spPr bwMode="auto">
          <a:xfrm rot="5400000" flipH="1" flipV="1">
            <a:off x="7019925" y="4610100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0" name="Text Box 80"/>
          <p:cNvSpPr txBox="1">
            <a:spLocks noChangeArrowheads="1"/>
          </p:cNvSpPr>
          <p:nvPr/>
        </p:nvSpPr>
        <p:spPr bwMode="auto">
          <a:xfrm>
            <a:off x="257175" y="1352550"/>
            <a:ext cx="1704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12 bits to select one of the 4096 rows</a:t>
            </a:r>
          </a:p>
        </p:txBody>
      </p:sp>
      <p:sp>
        <p:nvSpPr>
          <p:cNvPr id="82001" name="Line 81"/>
          <p:cNvSpPr>
            <a:spLocks noChangeShapeType="1"/>
          </p:cNvSpPr>
          <p:nvPr/>
        </p:nvSpPr>
        <p:spPr bwMode="auto">
          <a:xfrm>
            <a:off x="857250" y="2209800"/>
            <a:ext cx="0" cy="561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2" name="Text Box 82"/>
          <p:cNvSpPr txBox="1">
            <a:spLocks noChangeArrowheads="1"/>
          </p:cNvSpPr>
          <p:nvPr/>
        </p:nvSpPr>
        <p:spPr bwMode="auto">
          <a:xfrm>
            <a:off x="247650" y="3781425"/>
            <a:ext cx="17049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9 bits to select one of the 512 bytes in a row</a:t>
            </a:r>
          </a:p>
        </p:txBody>
      </p:sp>
      <p:sp>
        <p:nvSpPr>
          <p:cNvPr id="82003" name="Line 83"/>
          <p:cNvSpPr>
            <a:spLocks noChangeShapeType="1"/>
          </p:cNvSpPr>
          <p:nvPr/>
        </p:nvSpPr>
        <p:spPr bwMode="auto">
          <a:xfrm flipV="1">
            <a:off x="1485900" y="3200400"/>
            <a:ext cx="0" cy="5619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4" name="Line 84"/>
          <p:cNvSpPr>
            <a:spLocks noChangeShapeType="1"/>
          </p:cNvSpPr>
          <p:nvPr/>
        </p:nvSpPr>
        <p:spPr bwMode="auto">
          <a:xfrm>
            <a:off x="3629025" y="1095375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5" name="Line 85"/>
          <p:cNvSpPr>
            <a:spLocks noChangeShapeType="1"/>
          </p:cNvSpPr>
          <p:nvPr/>
        </p:nvSpPr>
        <p:spPr bwMode="auto">
          <a:xfrm flipV="1">
            <a:off x="3629025" y="4476750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6" name="Text Box 86"/>
          <p:cNvSpPr txBox="1">
            <a:spLocks noChangeArrowheads="1"/>
          </p:cNvSpPr>
          <p:nvPr/>
        </p:nvSpPr>
        <p:spPr bwMode="auto">
          <a:xfrm>
            <a:off x="5772150" y="5200650"/>
            <a:ext cx="204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the selected byte</a:t>
            </a:r>
          </a:p>
        </p:txBody>
      </p:sp>
      <p:sp>
        <p:nvSpPr>
          <p:cNvPr id="82007" name="Text Box 87"/>
          <p:cNvSpPr txBox="1">
            <a:spLocks noChangeArrowheads="1"/>
          </p:cNvSpPr>
          <p:nvPr/>
        </p:nvSpPr>
        <p:spPr bwMode="auto">
          <a:xfrm>
            <a:off x="7896225" y="2171700"/>
            <a:ext cx="1104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4096 lines</a:t>
            </a:r>
          </a:p>
        </p:txBody>
      </p:sp>
      <p:sp>
        <p:nvSpPr>
          <p:cNvPr id="82008" name="Line 88"/>
          <p:cNvSpPr>
            <a:spLocks noChangeShapeType="1"/>
          </p:cNvSpPr>
          <p:nvPr/>
        </p:nvSpPr>
        <p:spPr bwMode="auto">
          <a:xfrm flipH="1" flipV="1">
            <a:off x="7429500" y="2466975"/>
            <a:ext cx="6953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9" name="Text Box 89"/>
          <p:cNvSpPr txBox="1">
            <a:spLocks noChangeArrowheads="1"/>
          </p:cNvSpPr>
          <p:nvPr/>
        </p:nvSpPr>
        <p:spPr bwMode="auto">
          <a:xfrm>
            <a:off x="5038725" y="333375"/>
            <a:ext cx="1200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4096 lines</a:t>
            </a:r>
          </a:p>
        </p:txBody>
      </p:sp>
      <p:sp>
        <p:nvSpPr>
          <p:cNvPr id="82010" name="Line 90"/>
          <p:cNvSpPr>
            <a:spLocks noChangeShapeType="1"/>
          </p:cNvSpPr>
          <p:nvPr/>
        </p:nvSpPr>
        <p:spPr bwMode="auto">
          <a:xfrm>
            <a:off x="5638800" y="893763"/>
            <a:ext cx="0" cy="4667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36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/>
          <p:cNvSpPr>
            <a:spLocks noChangeShapeType="1"/>
          </p:cNvSpPr>
          <p:nvPr/>
        </p:nvSpPr>
        <p:spPr bwMode="auto">
          <a:xfrm flipH="1">
            <a:off x="5800725" y="1682750"/>
            <a:ext cx="425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 flipH="1">
            <a:off x="5800725" y="1571625"/>
            <a:ext cx="425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 flipH="1">
            <a:off x="5800725" y="2198688"/>
            <a:ext cx="4254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7632700" y="2532063"/>
            <a:ext cx="1588" cy="423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6735763" y="2532063"/>
            <a:ext cx="1587" cy="423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6689725" y="4070350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Column decoder</a:t>
            </a:r>
            <a:endParaRPr lang="en-CA" sz="1400" b="1"/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8545513" y="2954338"/>
            <a:ext cx="247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CS</a:t>
            </a:r>
            <a:endParaRPr lang="en-CA" sz="1400" b="1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7651750" y="3490913"/>
            <a:ext cx="1588" cy="515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6726238" y="3490913"/>
            <a:ext cx="1587" cy="515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V="1">
            <a:off x="6538913" y="3490913"/>
            <a:ext cx="1587" cy="5159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V="1">
            <a:off x="6538913" y="2532063"/>
            <a:ext cx="1587" cy="423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 flipH="1" flipV="1">
            <a:off x="4362450" y="4340225"/>
            <a:ext cx="1549400" cy="79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4391025" y="4227513"/>
            <a:ext cx="15763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5" name="Freeform 23"/>
          <p:cNvSpPr>
            <a:spLocks/>
          </p:cNvSpPr>
          <p:nvPr/>
        </p:nvSpPr>
        <p:spPr bwMode="auto">
          <a:xfrm>
            <a:off x="5911850" y="4173538"/>
            <a:ext cx="423863" cy="220662"/>
          </a:xfrm>
          <a:custGeom>
            <a:avLst/>
            <a:gdLst>
              <a:gd name="T0" fmla="*/ 0 w 23"/>
              <a:gd name="T1" fmla="*/ 9 h 12"/>
              <a:gd name="T2" fmla="*/ 11 w 23"/>
              <a:gd name="T3" fmla="*/ 9 h 12"/>
              <a:gd name="T4" fmla="*/ 11 w 23"/>
              <a:gd name="T5" fmla="*/ 12 h 12"/>
              <a:gd name="T6" fmla="*/ 23 w 23"/>
              <a:gd name="T7" fmla="*/ 6 h 12"/>
              <a:gd name="T8" fmla="*/ 11 w 23"/>
              <a:gd name="T9" fmla="*/ 0 h 12"/>
              <a:gd name="T10" fmla="*/ 11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1" y="9"/>
                </a:lnTo>
                <a:lnTo>
                  <a:pt x="11" y="12"/>
                </a:lnTo>
                <a:lnTo>
                  <a:pt x="23" y="6"/>
                </a:lnTo>
                <a:lnTo>
                  <a:pt x="11" y="0"/>
                </a:lnTo>
                <a:lnTo>
                  <a:pt x="11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6515100" y="3009900"/>
            <a:ext cx="11271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Sense / Write circuits</a:t>
            </a:r>
            <a:endParaRPr lang="en-CA" sz="1400" b="1"/>
          </a:p>
        </p:txBody>
      </p:sp>
      <p:sp>
        <p:nvSpPr>
          <p:cNvPr id="8221" name="Freeform 29"/>
          <p:cNvSpPr>
            <a:spLocks/>
          </p:cNvSpPr>
          <p:nvPr/>
        </p:nvSpPr>
        <p:spPr bwMode="auto">
          <a:xfrm>
            <a:off x="2989263" y="4800600"/>
            <a:ext cx="1014412" cy="276225"/>
          </a:xfrm>
          <a:custGeom>
            <a:avLst/>
            <a:gdLst>
              <a:gd name="T0" fmla="*/ 55 w 55"/>
              <a:gd name="T1" fmla="*/ 0 h 15"/>
              <a:gd name="T2" fmla="*/ 55 w 55"/>
              <a:gd name="T3" fmla="*/ 15 h 15"/>
              <a:gd name="T4" fmla="*/ 0 w 55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15">
                <a:moveTo>
                  <a:pt x="55" y="0"/>
                </a:moveTo>
                <a:lnTo>
                  <a:pt x="55" y="15"/>
                </a:lnTo>
                <a:lnTo>
                  <a:pt x="0" y="1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Rectangle 32"/>
          <p:cNvSpPr>
            <a:spLocks noChangeArrowheads="1"/>
          </p:cNvSpPr>
          <p:nvPr/>
        </p:nvSpPr>
        <p:spPr bwMode="auto">
          <a:xfrm>
            <a:off x="3494088" y="1550988"/>
            <a:ext cx="7270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Row address latch</a:t>
            </a:r>
            <a:endParaRPr lang="en-CA" sz="1400" b="1"/>
          </a:p>
        </p:txBody>
      </p:sp>
      <p:sp>
        <p:nvSpPr>
          <p:cNvPr id="8225" name="Freeform 33"/>
          <p:cNvSpPr>
            <a:spLocks/>
          </p:cNvSpPr>
          <p:nvPr/>
        </p:nvSpPr>
        <p:spPr bwMode="auto">
          <a:xfrm>
            <a:off x="4371975" y="1774825"/>
            <a:ext cx="425450" cy="222250"/>
          </a:xfrm>
          <a:custGeom>
            <a:avLst/>
            <a:gdLst>
              <a:gd name="T0" fmla="*/ 0 w 23"/>
              <a:gd name="T1" fmla="*/ 9 h 12"/>
              <a:gd name="T2" fmla="*/ 11 w 23"/>
              <a:gd name="T3" fmla="*/ 9 h 12"/>
              <a:gd name="T4" fmla="*/ 11 w 23"/>
              <a:gd name="T5" fmla="*/ 12 h 12"/>
              <a:gd name="T6" fmla="*/ 23 w 23"/>
              <a:gd name="T7" fmla="*/ 6 h 12"/>
              <a:gd name="T8" fmla="*/ 11 w 23"/>
              <a:gd name="T9" fmla="*/ 0 h 12"/>
              <a:gd name="T10" fmla="*/ 11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1" y="9"/>
                </a:lnTo>
                <a:lnTo>
                  <a:pt x="11" y="12"/>
                </a:lnTo>
                <a:lnTo>
                  <a:pt x="23" y="6"/>
                </a:lnTo>
                <a:lnTo>
                  <a:pt x="11" y="0"/>
                </a:lnTo>
                <a:lnTo>
                  <a:pt x="11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Rectangle 34"/>
          <p:cNvSpPr>
            <a:spLocks noChangeArrowheads="1"/>
          </p:cNvSpPr>
          <p:nvPr/>
        </p:nvSpPr>
        <p:spPr bwMode="auto">
          <a:xfrm>
            <a:off x="3517900" y="3959225"/>
            <a:ext cx="7461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Column address latch</a:t>
            </a:r>
            <a:endParaRPr lang="en-CA" sz="1400" b="1"/>
          </a:p>
        </p:txBody>
      </p:sp>
      <p:sp>
        <p:nvSpPr>
          <p:cNvPr id="8228" name="Rectangle 36"/>
          <p:cNvSpPr>
            <a:spLocks noChangeArrowheads="1"/>
          </p:cNvSpPr>
          <p:nvPr/>
        </p:nvSpPr>
        <p:spPr bwMode="auto">
          <a:xfrm>
            <a:off x="2582863" y="1941513"/>
            <a:ext cx="312737" cy="2286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Freeform 37"/>
          <p:cNvSpPr>
            <a:spLocks/>
          </p:cNvSpPr>
          <p:nvPr/>
        </p:nvSpPr>
        <p:spPr bwMode="auto">
          <a:xfrm>
            <a:off x="2251075" y="3140075"/>
            <a:ext cx="627063" cy="1208088"/>
          </a:xfrm>
          <a:custGeom>
            <a:avLst/>
            <a:gdLst>
              <a:gd name="T0" fmla="*/ 34 w 34"/>
              <a:gd name="T1" fmla="*/ 65 h 65"/>
              <a:gd name="T2" fmla="*/ 11 w 34"/>
              <a:gd name="T3" fmla="*/ 65 h 65"/>
              <a:gd name="T4" fmla="*/ 11 w 34"/>
              <a:gd name="T5" fmla="*/ 0 h 65"/>
              <a:gd name="T6" fmla="*/ 0 w 34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5">
                <a:moveTo>
                  <a:pt x="34" y="65"/>
                </a:moveTo>
                <a:lnTo>
                  <a:pt x="11" y="65"/>
                </a:lnTo>
                <a:lnTo>
                  <a:pt x="1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Freeform 38"/>
          <p:cNvSpPr>
            <a:spLocks/>
          </p:cNvSpPr>
          <p:nvPr/>
        </p:nvSpPr>
        <p:spPr bwMode="auto">
          <a:xfrm>
            <a:off x="2251075" y="1830388"/>
            <a:ext cx="627063" cy="1198562"/>
          </a:xfrm>
          <a:custGeom>
            <a:avLst/>
            <a:gdLst>
              <a:gd name="T0" fmla="*/ 0 w 34"/>
              <a:gd name="T1" fmla="*/ 65 h 65"/>
              <a:gd name="T2" fmla="*/ 11 w 34"/>
              <a:gd name="T3" fmla="*/ 65 h 65"/>
              <a:gd name="T4" fmla="*/ 11 w 34"/>
              <a:gd name="T5" fmla="*/ 0 h 65"/>
              <a:gd name="T6" fmla="*/ 34 w 34"/>
              <a:gd name="T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" h="65">
                <a:moveTo>
                  <a:pt x="0" y="65"/>
                </a:moveTo>
                <a:lnTo>
                  <a:pt x="11" y="65"/>
                </a:lnTo>
                <a:lnTo>
                  <a:pt x="11" y="0"/>
                </a:lnTo>
                <a:lnTo>
                  <a:pt x="3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reeform 41"/>
          <p:cNvSpPr>
            <a:spLocks/>
          </p:cNvSpPr>
          <p:nvPr/>
        </p:nvSpPr>
        <p:spPr bwMode="auto">
          <a:xfrm>
            <a:off x="2989263" y="1092200"/>
            <a:ext cx="1014412" cy="277813"/>
          </a:xfrm>
          <a:custGeom>
            <a:avLst/>
            <a:gdLst>
              <a:gd name="T0" fmla="*/ 55 w 55"/>
              <a:gd name="T1" fmla="*/ 15 h 15"/>
              <a:gd name="T2" fmla="*/ 55 w 55"/>
              <a:gd name="T3" fmla="*/ 0 h 15"/>
              <a:gd name="T4" fmla="*/ 0 w 55"/>
              <a:gd name="T5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5" h="15">
                <a:moveTo>
                  <a:pt x="55" y="15"/>
                </a:moveTo>
                <a:lnTo>
                  <a:pt x="55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5" name="Rectangle 43"/>
          <p:cNvSpPr>
            <a:spLocks noChangeArrowheads="1"/>
          </p:cNvSpPr>
          <p:nvPr/>
        </p:nvSpPr>
        <p:spPr bwMode="auto">
          <a:xfrm>
            <a:off x="4894263" y="1644650"/>
            <a:ext cx="8461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Row decoder</a:t>
            </a:r>
            <a:endParaRPr lang="en-CA" sz="1400" b="1"/>
          </a:p>
        </p:txBody>
      </p:sp>
      <p:sp>
        <p:nvSpPr>
          <p:cNvPr id="8246" name="Rectangle 54"/>
          <p:cNvSpPr>
            <a:spLocks noChangeArrowheads="1"/>
          </p:cNvSpPr>
          <p:nvPr/>
        </p:nvSpPr>
        <p:spPr bwMode="auto">
          <a:xfrm>
            <a:off x="6299200" y="1644650"/>
            <a:ext cx="1450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CA" sz="1400" b="1">
                <a:solidFill>
                  <a:srgbClr val="000000"/>
                </a:solidFill>
              </a:rPr>
              <a:t>4096 x (512 x 8) cell array</a:t>
            </a:r>
            <a:endParaRPr lang="en-CA" sz="1400" b="1"/>
          </a:p>
        </p:txBody>
      </p:sp>
      <p:sp>
        <p:nvSpPr>
          <p:cNvPr id="8253" name="Rectangle 61"/>
          <p:cNvSpPr>
            <a:spLocks noChangeArrowheads="1"/>
          </p:cNvSpPr>
          <p:nvPr/>
        </p:nvSpPr>
        <p:spPr bwMode="auto">
          <a:xfrm>
            <a:off x="8545513" y="32686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R</a:t>
            </a:r>
            <a:endParaRPr lang="en-CA" sz="1400" b="1"/>
          </a:p>
        </p:txBody>
      </p:sp>
      <p:sp>
        <p:nvSpPr>
          <p:cNvPr id="8254" name="Rectangle 62"/>
          <p:cNvSpPr>
            <a:spLocks noChangeArrowheads="1"/>
          </p:cNvSpPr>
          <p:nvPr/>
        </p:nvSpPr>
        <p:spPr bwMode="auto">
          <a:xfrm>
            <a:off x="8675688" y="3268663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/</a:t>
            </a:r>
            <a:endParaRPr lang="en-CA" sz="1400" b="1"/>
          </a:p>
        </p:txBody>
      </p:sp>
      <p:sp>
        <p:nvSpPr>
          <p:cNvPr id="8255" name="Rectangle 63"/>
          <p:cNvSpPr>
            <a:spLocks noChangeArrowheads="1"/>
          </p:cNvSpPr>
          <p:nvPr/>
        </p:nvSpPr>
        <p:spPr bwMode="auto">
          <a:xfrm>
            <a:off x="8748713" y="3268663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W</a:t>
            </a:r>
            <a:endParaRPr lang="en-CA" sz="1400" b="1"/>
          </a:p>
        </p:txBody>
      </p:sp>
      <p:sp>
        <p:nvSpPr>
          <p:cNvPr id="8256" name="Line 64"/>
          <p:cNvSpPr>
            <a:spLocks noChangeShapeType="1"/>
          </p:cNvSpPr>
          <p:nvPr/>
        </p:nvSpPr>
        <p:spPr bwMode="auto">
          <a:xfrm flipH="1">
            <a:off x="8767763" y="3287713"/>
            <a:ext cx="1095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Rectangle 65"/>
          <p:cNvSpPr>
            <a:spLocks noChangeArrowheads="1"/>
          </p:cNvSpPr>
          <p:nvPr/>
        </p:nvSpPr>
        <p:spPr bwMode="auto">
          <a:xfrm>
            <a:off x="4806950" y="1350963"/>
            <a:ext cx="993775" cy="10699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8" name="Rectangle 66"/>
          <p:cNvSpPr>
            <a:spLocks noChangeArrowheads="1"/>
          </p:cNvSpPr>
          <p:nvPr/>
        </p:nvSpPr>
        <p:spPr bwMode="auto">
          <a:xfrm>
            <a:off x="6335713" y="2955925"/>
            <a:ext cx="1517650" cy="534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9" name="Rectangle 67"/>
          <p:cNvSpPr>
            <a:spLocks noChangeArrowheads="1"/>
          </p:cNvSpPr>
          <p:nvPr/>
        </p:nvSpPr>
        <p:spPr bwMode="auto">
          <a:xfrm>
            <a:off x="6326188" y="4006850"/>
            <a:ext cx="1536700" cy="534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Rectangle 68"/>
          <p:cNvSpPr>
            <a:spLocks noChangeArrowheads="1"/>
          </p:cNvSpPr>
          <p:nvPr/>
        </p:nvSpPr>
        <p:spPr bwMode="auto">
          <a:xfrm>
            <a:off x="6226175" y="1258888"/>
            <a:ext cx="1614488" cy="1273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1" name="Rectangle 69"/>
          <p:cNvSpPr>
            <a:spLocks noChangeArrowheads="1"/>
          </p:cNvSpPr>
          <p:nvPr/>
        </p:nvSpPr>
        <p:spPr bwMode="auto">
          <a:xfrm>
            <a:off x="3330575" y="1517650"/>
            <a:ext cx="1041400" cy="736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2" name="Rectangle 70"/>
          <p:cNvSpPr>
            <a:spLocks noChangeArrowheads="1"/>
          </p:cNvSpPr>
          <p:nvPr/>
        </p:nvSpPr>
        <p:spPr bwMode="auto">
          <a:xfrm>
            <a:off x="3359150" y="3914775"/>
            <a:ext cx="1012825" cy="7381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Freeform 71"/>
          <p:cNvSpPr>
            <a:spLocks/>
          </p:cNvSpPr>
          <p:nvPr/>
        </p:nvSpPr>
        <p:spPr bwMode="auto">
          <a:xfrm>
            <a:off x="6003925" y="2033588"/>
            <a:ext cx="19050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4" name="Freeform 72"/>
          <p:cNvSpPr>
            <a:spLocks/>
          </p:cNvSpPr>
          <p:nvPr/>
        </p:nvSpPr>
        <p:spPr bwMode="auto">
          <a:xfrm>
            <a:off x="6003925" y="1941513"/>
            <a:ext cx="19050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5" name="Freeform 73"/>
          <p:cNvSpPr>
            <a:spLocks/>
          </p:cNvSpPr>
          <p:nvPr/>
        </p:nvSpPr>
        <p:spPr bwMode="auto">
          <a:xfrm>
            <a:off x="6003925" y="1849438"/>
            <a:ext cx="19050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6" name="Freeform 74"/>
          <p:cNvSpPr>
            <a:spLocks/>
          </p:cNvSpPr>
          <p:nvPr/>
        </p:nvSpPr>
        <p:spPr bwMode="auto">
          <a:xfrm>
            <a:off x="7199313" y="2752725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7" name="Freeform 75"/>
          <p:cNvSpPr>
            <a:spLocks/>
          </p:cNvSpPr>
          <p:nvPr/>
        </p:nvSpPr>
        <p:spPr bwMode="auto">
          <a:xfrm>
            <a:off x="7088188" y="2752725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8" name="Freeform 76"/>
          <p:cNvSpPr>
            <a:spLocks/>
          </p:cNvSpPr>
          <p:nvPr/>
        </p:nvSpPr>
        <p:spPr bwMode="auto">
          <a:xfrm>
            <a:off x="6996113" y="2752725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9" name="Freeform 77"/>
          <p:cNvSpPr>
            <a:spLocks/>
          </p:cNvSpPr>
          <p:nvPr/>
        </p:nvSpPr>
        <p:spPr bwMode="auto">
          <a:xfrm>
            <a:off x="7237413" y="3748088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0" name="Freeform 78"/>
          <p:cNvSpPr>
            <a:spLocks/>
          </p:cNvSpPr>
          <p:nvPr/>
        </p:nvSpPr>
        <p:spPr bwMode="auto">
          <a:xfrm>
            <a:off x="7126288" y="3748088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Freeform 79"/>
          <p:cNvSpPr>
            <a:spLocks/>
          </p:cNvSpPr>
          <p:nvPr/>
        </p:nvSpPr>
        <p:spPr bwMode="auto">
          <a:xfrm>
            <a:off x="7034213" y="3748088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Freeform 80"/>
          <p:cNvSpPr>
            <a:spLocks/>
          </p:cNvSpPr>
          <p:nvPr/>
        </p:nvSpPr>
        <p:spPr bwMode="auto">
          <a:xfrm>
            <a:off x="7115175" y="4762500"/>
            <a:ext cx="19050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3" name="Freeform 81"/>
          <p:cNvSpPr>
            <a:spLocks/>
          </p:cNvSpPr>
          <p:nvPr/>
        </p:nvSpPr>
        <p:spPr bwMode="auto">
          <a:xfrm>
            <a:off x="7015163" y="4762500"/>
            <a:ext cx="17462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4" name="Freeform 82"/>
          <p:cNvSpPr>
            <a:spLocks/>
          </p:cNvSpPr>
          <p:nvPr/>
        </p:nvSpPr>
        <p:spPr bwMode="auto">
          <a:xfrm>
            <a:off x="6913563" y="4762500"/>
            <a:ext cx="17462" cy="19050"/>
          </a:xfrm>
          <a:custGeom>
            <a:avLst/>
            <a:gdLst>
              <a:gd name="T0" fmla="*/ 0 w 1"/>
              <a:gd name="T1" fmla="*/ 1 h 1"/>
              <a:gd name="T2" fmla="*/ 1 w 1"/>
              <a:gd name="T3" fmla="*/ 0 h 1"/>
              <a:gd name="T4" fmla="*/ 0 w 1"/>
              <a:gd name="T5" fmla="*/ 0 h 1"/>
              <a:gd name="T6" fmla="*/ 0 w 1"/>
              <a:gd name="T7" fmla="*/ 0 h 1"/>
              <a:gd name="T8" fmla="*/ 0 w 1"/>
              <a:gd name="T9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1"/>
                </a:move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  <a:lnTo>
                  <a:pt x="0" y="1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84" name="Rectangle 92"/>
          <p:cNvSpPr>
            <a:spLocks noChangeArrowheads="1"/>
          </p:cNvSpPr>
          <p:nvPr/>
        </p:nvSpPr>
        <p:spPr bwMode="auto">
          <a:xfrm>
            <a:off x="7578725" y="5051425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D</a:t>
            </a:r>
            <a:endParaRPr lang="en-CA" sz="1400" b="1"/>
          </a:p>
        </p:txBody>
      </p:sp>
      <p:sp>
        <p:nvSpPr>
          <p:cNvPr id="8285" name="Rectangle 93"/>
          <p:cNvSpPr>
            <a:spLocks noChangeArrowheads="1"/>
          </p:cNvSpPr>
          <p:nvPr/>
        </p:nvSpPr>
        <p:spPr bwMode="auto">
          <a:xfrm>
            <a:off x="7707313" y="51450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0</a:t>
            </a:r>
            <a:endParaRPr lang="en-CA" sz="1400" b="1"/>
          </a:p>
        </p:txBody>
      </p:sp>
      <p:sp>
        <p:nvSpPr>
          <p:cNvPr id="8286" name="Rectangle 94"/>
          <p:cNvSpPr>
            <a:spLocks noChangeArrowheads="1"/>
          </p:cNvSpPr>
          <p:nvPr/>
        </p:nvSpPr>
        <p:spPr bwMode="auto">
          <a:xfrm>
            <a:off x="6465888" y="505142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D</a:t>
            </a:r>
            <a:endParaRPr lang="en-CA" sz="1400" b="1"/>
          </a:p>
        </p:txBody>
      </p:sp>
      <p:sp>
        <p:nvSpPr>
          <p:cNvPr id="8287" name="Rectangle 95"/>
          <p:cNvSpPr>
            <a:spLocks noChangeArrowheads="1"/>
          </p:cNvSpPr>
          <p:nvPr/>
        </p:nvSpPr>
        <p:spPr bwMode="auto">
          <a:xfrm>
            <a:off x="6594475" y="514508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7</a:t>
            </a:r>
            <a:endParaRPr lang="en-CA" sz="1400" b="1"/>
          </a:p>
        </p:txBody>
      </p:sp>
      <p:sp>
        <p:nvSpPr>
          <p:cNvPr id="8288" name="Rectangle 96"/>
          <p:cNvSpPr>
            <a:spLocks noChangeArrowheads="1"/>
          </p:cNvSpPr>
          <p:nvPr/>
        </p:nvSpPr>
        <p:spPr bwMode="auto">
          <a:xfrm>
            <a:off x="2509838" y="96361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R</a:t>
            </a:r>
            <a:endParaRPr lang="en-CA" sz="1400" b="1"/>
          </a:p>
        </p:txBody>
      </p:sp>
      <p:sp>
        <p:nvSpPr>
          <p:cNvPr id="8289" name="Rectangle 97"/>
          <p:cNvSpPr>
            <a:spLocks noChangeArrowheads="1"/>
          </p:cNvSpPr>
          <p:nvPr/>
        </p:nvSpPr>
        <p:spPr bwMode="auto">
          <a:xfrm>
            <a:off x="2638425" y="963613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A</a:t>
            </a:r>
            <a:endParaRPr lang="en-CA" sz="1400" b="1"/>
          </a:p>
        </p:txBody>
      </p:sp>
      <p:sp>
        <p:nvSpPr>
          <p:cNvPr id="8290" name="Rectangle 98"/>
          <p:cNvSpPr>
            <a:spLocks noChangeArrowheads="1"/>
          </p:cNvSpPr>
          <p:nvPr/>
        </p:nvSpPr>
        <p:spPr bwMode="auto">
          <a:xfrm>
            <a:off x="2767013" y="963613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S</a:t>
            </a:r>
            <a:endParaRPr lang="en-CA" sz="1400" b="1"/>
          </a:p>
        </p:txBody>
      </p:sp>
      <p:sp>
        <p:nvSpPr>
          <p:cNvPr id="8291" name="Line 99"/>
          <p:cNvSpPr>
            <a:spLocks noChangeShapeType="1"/>
          </p:cNvSpPr>
          <p:nvPr/>
        </p:nvSpPr>
        <p:spPr bwMode="auto">
          <a:xfrm flipH="1">
            <a:off x="2527300" y="982663"/>
            <a:ext cx="314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2" name="Rectangle 100"/>
          <p:cNvSpPr>
            <a:spLocks noChangeArrowheads="1"/>
          </p:cNvSpPr>
          <p:nvPr/>
        </p:nvSpPr>
        <p:spPr bwMode="auto">
          <a:xfrm>
            <a:off x="2490788" y="4965700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C</a:t>
            </a:r>
            <a:endParaRPr lang="en-CA" sz="1400" b="1"/>
          </a:p>
        </p:txBody>
      </p:sp>
      <p:sp>
        <p:nvSpPr>
          <p:cNvPr id="8293" name="Rectangle 101"/>
          <p:cNvSpPr>
            <a:spLocks noChangeArrowheads="1"/>
          </p:cNvSpPr>
          <p:nvPr/>
        </p:nvSpPr>
        <p:spPr bwMode="auto">
          <a:xfrm>
            <a:off x="2619375" y="496570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A</a:t>
            </a:r>
            <a:endParaRPr lang="en-CA" sz="1400" b="1"/>
          </a:p>
        </p:txBody>
      </p:sp>
      <p:sp>
        <p:nvSpPr>
          <p:cNvPr id="8294" name="Rectangle 102"/>
          <p:cNvSpPr>
            <a:spLocks noChangeArrowheads="1"/>
          </p:cNvSpPr>
          <p:nvPr/>
        </p:nvSpPr>
        <p:spPr bwMode="auto">
          <a:xfrm>
            <a:off x="2749550" y="496570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000000"/>
                </a:solidFill>
              </a:rPr>
              <a:t>S</a:t>
            </a:r>
            <a:endParaRPr lang="en-CA" sz="1400" b="1"/>
          </a:p>
        </p:txBody>
      </p:sp>
      <p:sp>
        <p:nvSpPr>
          <p:cNvPr id="8295" name="Line 103"/>
          <p:cNvSpPr>
            <a:spLocks noChangeShapeType="1"/>
          </p:cNvSpPr>
          <p:nvPr/>
        </p:nvSpPr>
        <p:spPr bwMode="auto">
          <a:xfrm flipH="1">
            <a:off x="2509838" y="4984750"/>
            <a:ext cx="3127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6" name="Line 104"/>
          <p:cNvSpPr>
            <a:spLocks noChangeShapeType="1"/>
          </p:cNvSpPr>
          <p:nvPr/>
        </p:nvSpPr>
        <p:spPr bwMode="auto">
          <a:xfrm>
            <a:off x="2895600" y="1933575"/>
            <a:ext cx="0" cy="2295525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7" name="Freeform 105"/>
          <p:cNvSpPr>
            <a:spLocks/>
          </p:cNvSpPr>
          <p:nvPr/>
        </p:nvSpPr>
        <p:spPr bwMode="auto">
          <a:xfrm>
            <a:off x="2878138" y="1774825"/>
            <a:ext cx="423862" cy="222250"/>
          </a:xfrm>
          <a:custGeom>
            <a:avLst/>
            <a:gdLst>
              <a:gd name="T0" fmla="*/ 0 w 23"/>
              <a:gd name="T1" fmla="*/ 9 h 12"/>
              <a:gd name="T2" fmla="*/ 12 w 23"/>
              <a:gd name="T3" fmla="*/ 9 h 12"/>
              <a:gd name="T4" fmla="*/ 12 w 23"/>
              <a:gd name="T5" fmla="*/ 12 h 12"/>
              <a:gd name="T6" fmla="*/ 23 w 23"/>
              <a:gd name="T7" fmla="*/ 6 h 12"/>
              <a:gd name="T8" fmla="*/ 12 w 23"/>
              <a:gd name="T9" fmla="*/ 0 h 12"/>
              <a:gd name="T10" fmla="*/ 12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2" y="9"/>
                </a:lnTo>
                <a:lnTo>
                  <a:pt x="12" y="12"/>
                </a:lnTo>
                <a:lnTo>
                  <a:pt x="23" y="6"/>
                </a:lnTo>
                <a:lnTo>
                  <a:pt x="12" y="0"/>
                </a:lnTo>
                <a:lnTo>
                  <a:pt x="12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8" name="Freeform 106"/>
          <p:cNvSpPr>
            <a:spLocks/>
          </p:cNvSpPr>
          <p:nvPr/>
        </p:nvSpPr>
        <p:spPr bwMode="auto">
          <a:xfrm>
            <a:off x="2878138" y="4173538"/>
            <a:ext cx="423862" cy="220662"/>
          </a:xfrm>
          <a:custGeom>
            <a:avLst/>
            <a:gdLst>
              <a:gd name="T0" fmla="*/ 0 w 23"/>
              <a:gd name="T1" fmla="*/ 9 h 12"/>
              <a:gd name="T2" fmla="*/ 12 w 23"/>
              <a:gd name="T3" fmla="*/ 9 h 12"/>
              <a:gd name="T4" fmla="*/ 12 w 23"/>
              <a:gd name="T5" fmla="*/ 12 h 12"/>
              <a:gd name="T6" fmla="*/ 23 w 23"/>
              <a:gd name="T7" fmla="*/ 6 h 12"/>
              <a:gd name="T8" fmla="*/ 12 w 23"/>
              <a:gd name="T9" fmla="*/ 0 h 12"/>
              <a:gd name="T10" fmla="*/ 12 w 23"/>
              <a:gd name="T11" fmla="*/ 3 h 12"/>
              <a:gd name="T12" fmla="*/ 0 w 23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12">
                <a:moveTo>
                  <a:pt x="0" y="9"/>
                </a:moveTo>
                <a:lnTo>
                  <a:pt x="12" y="9"/>
                </a:lnTo>
                <a:lnTo>
                  <a:pt x="12" y="12"/>
                </a:lnTo>
                <a:lnTo>
                  <a:pt x="23" y="6"/>
                </a:lnTo>
                <a:lnTo>
                  <a:pt x="12" y="0"/>
                </a:lnTo>
                <a:lnTo>
                  <a:pt x="12" y="3"/>
                </a:lnTo>
                <a:lnTo>
                  <a:pt x="0" y="3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99" name="Line 107"/>
          <p:cNvSpPr>
            <a:spLocks noChangeShapeType="1"/>
          </p:cNvSpPr>
          <p:nvPr/>
        </p:nvSpPr>
        <p:spPr bwMode="auto">
          <a:xfrm>
            <a:off x="2806700" y="1824038"/>
            <a:ext cx="17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3" name="Line 111"/>
          <p:cNvSpPr>
            <a:spLocks noChangeShapeType="1"/>
          </p:cNvSpPr>
          <p:nvPr/>
        </p:nvSpPr>
        <p:spPr bwMode="auto">
          <a:xfrm flipH="1" flipV="1">
            <a:off x="7981950" y="3095625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4" name="Line 112"/>
          <p:cNvSpPr>
            <a:spLocks noChangeShapeType="1"/>
          </p:cNvSpPr>
          <p:nvPr/>
        </p:nvSpPr>
        <p:spPr bwMode="auto">
          <a:xfrm flipH="1" flipV="1">
            <a:off x="7991475" y="3390900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5" name="Line 113"/>
          <p:cNvSpPr>
            <a:spLocks noChangeShapeType="1"/>
          </p:cNvSpPr>
          <p:nvPr/>
        </p:nvSpPr>
        <p:spPr bwMode="auto">
          <a:xfrm rot="5400000" flipH="1" flipV="1">
            <a:off x="6324600" y="4810125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 rot="5400000" flipH="1" flipV="1">
            <a:off x="7391400" y="4800600"/>
            <a:ext cx="495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523875" y="2238375"/>
            <a:ext cx="18478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21 bit address on 12 lines (reduces external connections)</a:t>
            </a:r>
          </a:p>
        </p:txBody>
      </p:sp>
      <p:sp>
        <p:nvSpPr>
          <p:cNvPr id="8311" name="Line 119"/>
          <p:cNvSpPr>
            <a:spLocks noChangeShapeType="1"/>
          </p:cNvSpPr>
          <p:nvPr/>
        </p:nvSpPr>
        <p:spPr bwMode="auto">
          <a:xfrm>
            <a:off x="4000500" y="1285875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2" name="Line 120"/>
          <p:cNvSpPr>
            <a:spLocks noChangeShapeType="1"/>
          </p:cNvSpPr>
          <p:nvPr/>
        </p:nvSpPr>
        <p:spPr bwMode="auto">
          <a:xfrm flipV="1">
            <a:off x="4000500" y="4667250"/>
            <a:ext cx="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3" name="Text Box 121"/>
          <p:cNvSpPr txBox="1">
            <a:spLocks noChangeArrowheads="1"/>
          </p:cNvSpPr>
          <p:nvPr/>
        </p:nvSpPr>
        <p:spPr bwMode="auto">
          <a:xfrm>
            <a:off x="5772150" y="5391150"/>
            <a:ext cx="2047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the selected byte</a:t>
            </a:r>
          </a:p>
        </p:txBody>
      </p:sp>
      <p:sp>
        <p:nvSpPr>
          <p:cNvPr id="8314" name="Text Box 122"/>
          <p:cNvSpPr txBox="1">
            <a:spLocks noChangeArrowheads="1"/>
          </p:cNvSpPr>
          <p:nvPr/>
        </p:nvSpPr>
        <p:spPr bwMode="auto">
          <a:xfrm>
            <a:off x="1400175" y="523875"/>
            <a:ext cx="2495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Row Address Strobe</a:t>
            </a:r>
          </a:p>
        </p:txBody>
      </p:sp>
      <p:sp>
        <p:nvSpPr>
          <p:cNvPr id="8315" name="Text Box 123"/>
          <p:cNvSpPr txBox="1">
            <a:spLocks noChangeArrowheads="1"/>
          </p:cNvSpPr>
          <p:nvPr/>
        </p:nvSpPr>
        <p:spPr bwMode="auto">
          <a:xfrm>
            <a:off x="1257300" y="5324475"/>
            <a:ext cx="2705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Column Address Strobe</a:t>
            </a:r>
          </a:p>
        </p:txBody>
      </p:sp>
      <p:sp>
        <p:nvSpPr>
          <p:cNvPr id="8316" name="Text Box 124"/>
          <p:cNvSpPr txBox="1">
            <a:spLocks noChangeArrowheads="1"/>
          </p:cNvSpPr>
          <p:nvPr/>
        </p:nvSpPr>
        <p:spPr bwMode="auto">
          <a:xfrm>
            <a:off x="-142875" y="1238250"/>
            <a:ext cx="3057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12 bit row address applied, latched on RAS</a:t>
            </a:r>
          </a:p>
        </p:txBody>
      </p:sp>
      <p:sp>
        <p:nvSpPr>
          <p:cNvPr id="8317" name="Line 125"/>
          <p:cNvSpPr>
            <a:spLocks noChangeShapeType="1"/>
          </p:cNvSpPr>
          <p:nvPr/>
        </p:nvSpPr>
        <p:spPr bwMode="auto">
          <a:xfrm flipH="1">
            <a:off x="1765300" y="1544638"/>
            <a:ext cx="314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18" name="Text Box 126"/>
          <p:cNvSpPr txBox="1">
            <a:spLocks noChangeArrowheads="1"/>
          </p:cNvSpPr>
          <p:nvPr/>
        </p:nvSpPr>
        <p:spPr bwMode="auto">
          <a:xfrm>
            <a:off x="0" y="4410075"/>
            <a:ext cx="30575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9 bit column address applied, latched on CAS</a:t>
            </a:r>
          </a:p>
        </p:txBody>
      </p:sp>
      <p:sp>
        <p:nvSpPr>
          <p:cNvPr id="8319" name="Line 127"/>
          <p:cNvSpPr>
            <a:spLocks noChangeShapeType="1"/>
          </p:cNvSpPr>
          <p:nvPr/>
        </p:nvSpPr>
        <p:spPr bwMode="auto">
          <a:xfrm flipH="1">
            <a:off x="1900238" y="4727575"/>
            <a:ext cx="31273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20" name="Oval 128"/>
          <p:cNvSpPr>
            <a:spLocks noChangeArrowheads="1"/>
          </p:cNvSpPr>
          <p:nvPr/>
        </p:nvSpPr>
        <p:spPr bwMode="auto">
          <a:xfrm>
            <a:off x="1066800" y="952500"/>
            <a:ext cx="352425" cy="342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2" name="Text Box 130"/>
          <p:cNvSpPr txBox="1">
            <a:spLocks noChangeArrowheads="1"/>
          </p:cNvSpPr>
          <p:nvPr/>
        </p:nvSpPr>
        <p:spPr bwMode="auto">
          <a:xfrm>
            <a:off x="1085850" y="962025"/>
            <a:ext cx="266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</a:t>
            </a:r>
          </a:p>
        </p:txBody>
      </p:sp>
      <p:sp>
        <p:nvSpPr>
          <p:cNvPr id="8323" name="Oval 131"/>
          <p:cNvSpPr>
            <a:spLocks noChangeArrowheads="1"/>
          </p:cNvSpPr>
          <p:nvPr/>
        </p:nvSpPr>
        <p:spPr bwMode="auto">
          <a:xfrm>
            <a:off x="1066800" y="4133850"/>
            <a:ext cx="352425" cy="342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1095375" y="4133850"/>
            <a:ext cx="342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46262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Asynchronous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DRAMs:internal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80013"/>
          </a:xfrm>
        </p:spPr>
        <p:txBody>
          <a:bodyPr/>
          <a:lstStyle/>
          <a:p>
            <a:r>
              <a:rPr lang="en-US" sz="1600" dirty="0"/>
              <a:t>During Read/Write-operation,→ row-address is applied first.→ row-address is loaded into row-latch in response to a signal pulse on </a:t>
            </a:r>
            <a:r>
              <a:rPr lang="en-US" sz="1600" b="1" dirty="0"/>
              <a:t>RAS’ </a:t>
            </a:r>
            <a:r>
              <a:rPr lang="en-US" sz="1600" dirty="0"/>
              <a:t>input of chip.(RAS = Row-address Strobe CAS = Column-address Strobe)</a:t>
            </a:r>
          </a:p>
          <a:p>
            <a:r>
              <a:rPr lang="en-US" sz="1600" dirty="0"/>
              <a:t>When a Read-operation is initiated, all cells on the selected row are read and refreshed. Shortly after the row-address is loaded, the column-address is→ applied to the address pins &amp;→ loaded into </a:t>
            </a:r>
            <a:r>
              <a:rPr lang="en-US" sz="1600" b="1" dirty="0"/>
              <a:t>CAS’.</a:t>
            </a:r>
          </a:p>
          <a:p>
            <a:r>
              <a:rPr lang="en-US" sz="1600" dirty="0"/>
              <a:t>The information in the latch is decoded.</a:t>
            </a:r>
          </a:p>
          <a:p>
            <a:r>
              <a:rPr lang="en-US" sz="1600" dirty="0"/>
              <a:t>The appropriate group of 8 Sense/Write circuits is selected.</a:t>
            </a:r>
          </a:p>
          <a:p>
            <a:r>
              <a:rPr lang="en-US" sz="1600" b="1" dirty="0"/>
              <a:t>R/W’=1</a:t>
            </a:r>
            <a:r>
              <a:rPr lang="en-US" sz="1600" dirty="0"/>
              <a:t>(read-operation)  Output values of selected circuits are transferred to data-lines D0-D7.</a:t>
            </a:r>
            <a:r>
              <a:rPr lang="en-US" sz="1600" b="1" dirty="0"/>
              <a:t>R/W’=0</a:t>
            </a:r>
            <a:r>
              <a:rPr lang="en-US" sz="1600" dirty="0"/>
              <a:t>(write-operation)  Information on D0-D7 are transferred to the selected circuits.</a:t>
            </a:r>
          </a:p>
          <a:p>
            <a:r>
              <a:rPr lang="en-US" sz="1600" dirty="0"/>
              <a:t>RAS‟ &amp; CAS‟ are active-low so that they cause latching of address when they change from high to low.</a:t>
            </a:r>
          </a:p>
          <a:p>
            <a:r>
              <a:rPr lang="en-US" sz="1600" dirty="0"/>
              <a:t>To ensure that the contents of DRAMs are maintained, each row of cells is accessed periodically.</a:t>
            </a:r>
          </a:p>
          <a:p>
            <a:r>
              <a:rPr lang="en-US" sz="1600" dirty="0"/>
              <a:t>A special memory-circuit provides the necessary control signals RAS‟ &amp; CAS‟ that govern the timing.</a:t>
            </a:r>
          </a:p>
          <a:p>
            <a:r>
              <a:rPr lang="en-US" sz="1600" dirty="0"/>
              <a:t>The processor must take into account the delay in the response of the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78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Fast Page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solidFill>
                  <a:schemeClr val="accent2"/>
                </a:solidFill>
              </a:rPr>
              <a:t>Suppose if we want to access the consecutive bytes in the selected row.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solidFill>
                  <a:schemeClr val="accent2"/>
                </a:solidFill>
              </a:rPr>
              <a:t>This can be done without having to reselect the row.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Add a latch at the output of the sense circuits in each row.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All the latches are loaded when the row is selected.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Different column addresses can be applied to select and place different bytes on the data lines.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solidFill>
                  <a:schemeClr val="accent2"/>
                </a:solidFill>
              </a:rPr>
              <a:t>Consecutive sequence of column addresses can be applied under the control signal CAS</a:t>
            </a:r>
            <a:r>
              <a:rPr lang="en-US" sz="2800" dirty="0"/>
              <a:t>, without reselecting the row.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Allows a block of data to be transferred at a much faster rate than random accesses.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 small collection/group of bytes is usually referred to as a block.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>
                <a:solidFill>
                  <a:schemeClr val="accent2"/>
                </a:solidFill>
              </a:rPr>
              <a:t>This transfer capability is referred to as the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>
                <a:solidFill>
                  <a:schemeClr val="accent2"/>
                </a:solidFill>
              </a:rPr>
              <a:t>	fast page mode feature.  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1800" dirty="0"/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44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38175" y="152400"/>
            <a:ext cx="7772400" cy="1143000"/>
          </a:xfrm>
        </p:spPr>
        <p:txBody>
          <a:bodyPr/>
          <a:lstStyle/>
          <a:p>
            <a:r>
              <a:rPr lang="en-US" dirty="0"/>
              <a:t>	SDRAM characteristics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225" y="1581150"/>
            <a:ext cx="7772400" cy="4733925"/>
          </a:xfrm>
        </p:spPr>
        <p:txBody>
          <a:bodyPr/>
          <a:lstStyle/>
          <a:p>
            <a:r>
              <a:rPr lang="en-US" dirty="0"/>
              <a:t>Can operate in different modes</a:t>
            </a:r>
          </a:p>
          <a:p>
            <a:endParaRPr lang="en-US" dirty="0"/>
          </a:p>
          <a:p>
            <a:r>
              <a:rPr lang="en-US" dirty="0"/>
              <a:t>“Burst” modes of different lengths</a:t>
            </a:r>
          </a:p>
          <a:p>
            <a:endParaRPr lang="en-US" dirty="0"/>
          </a:p>
          <a:p>
            <a:r>
              <a:rPr lang="en-US" dirty="0"/>
              <a:t>Can transfer “blocks” of data on single Read or 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5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82" name="Rectangle 106"/>
          <p:cNvSpPr>
            <a:spLocks noChangeArrowheads="1"/>
          </p:cNvSpPr>
          <p:nvPr/>
        </p:nvSpPr>
        <p:spPr bwMode="auto">
          <a:xfrm>
            <a:off x="152400" y="1219201"/>
            <a:ext cx="8763000" cy="5316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	Synchronous DRAMs</a:t>
            </a:r>
          </a:p>
        </p:txBody>
      </p:sp>
      <p:sp>
        <p:nvSpPr>
          <p:cNvPr id="25603" name="Freeform 5"/>
          <p:cNvSpPr>
            <a:spLocks/>
          </p:cNvSpPr>
          <p:nvPr/>
        </p:nvSpPr>
        <p:spPr bwMode="auto">
          <a:xfrm>
            <a:off x="1382713" y="4751388"/>
            <a:ext cx="95250" cy="46037"/>
          </a:xfrm>
          <a:custGeom>
            <a:avLst/>
            <a:gdLst>
              <a:gd name="T0" fmla="*/ 0 w 6"/>
              <a:gd name="T1" fmla="*/ 3 h 3"/>
              <a:gd name="T2" fmla="*/ 6 w 6"/>
              <a:gd name="T3" fmla="*/ 1 h 3"/>
              <a:gd name="T4" fmla="*/ 0 w 6"/>
              <a:gd name="T5" fmla="*/ 0 h 3"/>
              <a:gd name="T6" fmla="*/ 0 w 6"/>
              <a:gd name="T7" fmla="*/ 1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Freeform 6"/>
          <p:cNvSpPr>
            <a:spLocks/>
          </p:cNvSpPr>
          <p:nvPr/>
        </p:nvSpPr>
        <p:spPr bwMode="auto">
          <a:xfrm>
            <a:off x="1382713" y="4751388"/>
            <a:ext cx="95250" cy="46037"/>
          </a:xfrm>
          <a:custGeom>
            <a:avLst/>
            <a:gdLst>
              <a:gd name="T0" fmla="*/ 0 w 60"/>
              <a:gd name="T1" fmla="*/ 29 h 29"/>
              <a:gd name="T2" fmla="*/ 60 w 60"/>
              <a:gd name="T3" fmla="*/ 10 h 29"/>
              <a:gd name="T4" fmla="*/ 0 w 60"/>
              <a:gd name="T5" fmla="*/ 0 h 29"/>
              <a:gd name="T6" fmla="*/ 0 w 60"/>
              <a:gd name="T7" fmla="*/ 10 h 29"/>
              <a:gd name="T8" fmla="*/ 0 w 60"/>
              <a:gd name="T9" fmla="*/ 29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9"/>
              <a:gd name="T17" fmla="*/ 60 w 60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9">
                <a:moveTo>
                  <a:pt x="0" y="29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05" name="Line 7"/>
          <p:cNvSpPr>
            <a:spLocks noChangeShapeType="1"/>
          </p:cNvSpPr>
          <p:nvPr/>
        </p:nvSpPr>
        <p:spPr bwMode="auto">
          <a:xfrm flipH="1">
            <a:off x="1225550" y="4767263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815975" y="5335588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925513" y="5335588"/>
            <a:ext cx="38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/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1004888" y="5335588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09" name="Line 11"/>
          <p:cNvSpPr>
            <a:spLocks noChangeShapeType="1"/>
          </p:cNvSpPr>
          <p:nvPr/>
        </p:nvSpPr>
        <p:spPr bwMode="auto">
          <a:xfrm flipH="1">
            <a:off x="1004888" y="5349875"/>
            <a:ext cx="1095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Rectangle 12"/>
          <p:cNvSpPr>
            <a:spLocks noChangeArrowheads="1"/>
          </p:cNvSpPr>
          <p:nvPr/>
        </p:nvSpPr>
        <p:spPr bwMode="auto">
          <a:xfrm>
            <a:off x="846138" y="4894263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11" name="Rectangle 13"/>
          <p:cNvSpPr>
            <a:spLocks noChangeArrowheads="1"/>
          </p:cNvSpPr>
          <p:nvPr/>
        </p:nvSpPr>
        <p:spPr bwMode="auto">
          <a:xfrm>
            <a:off x="957263" y="4894263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12" name="Rectangle 14"/>
          <p:cNvSpPr>
            <a:spLocks noChangeArrowheads="1"/>
          </p:cNvSpPr>
          <p:nvPr/>
        </p:nvSpPr>
        <p:spPr bwMode="auto">
          <a:xfrm>
            <a:off x="1068388" y="4894263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13" name="Line 15"/>
          <p:cNvSpPr>
            <a:spLocks noChangeShapeType="1"/>
          </p:cNvSpPr>
          <p:nvPr/>
        </p:nvSpPr>
        <p:spPr bwMode="auto">
          <a:xfrm flipH="1">
            <a:off x="862013" y="4908550"/>
            <a:ext cx="2682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Rectangle 16"/>
          <p:cNvSpPr>
            <a:spLocks noChangeArrowheads="1"/>
          </p:cNvSpPr>
          <p:nvPr/>
        </p:nvSpPr>
        <p:spPr bwMode="auto">
          <a:xfrm>
            <a:off x="846138" y="5130800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15" name="Rectangle 17"/>
          <p:cNvSpPr>
            <a:spLocks noChangeArrowheads="1"/>
          </p:cNvSpPr>
          <p:nvPr/>
        </p:nvSpPr>
        <p:spPr bwMode="auto">
          <a:xfrm>
            <a:off x="941388" y="5130800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1052513" y="5130800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17" name="Line 19"/>
          <p:cNvSpPr>
            <a:spLocks noChangeShapeType="1"/>
          </p:cNvSpPr>
          <p:nvPr/>
        </p:nvSpPr>
        <p:spPr bwMode="auto">
          <a:xfrm flipH="1">
            <a:off x="862013" y="5145088"/>
            <a:ext cx="26828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Freeform 20"/>
          <p:cNvSpPr>
            <a:spLocks/>
          </p:cNvSpPr>
          <p:nvPr/>
        </p:nvSpPr>
        <p:spPr bwMode="auto">
          <a:xfrm>
            <a:off x="1382713" y="4972050"/>
            <a:ext cx="95250" cy="47625"/>
          </a:xfrm>
          <a:custGeom>
            <a:avLst/>
            <a:gdLst>
              <a:gd name="T0" fmla="*/ 0 w 6"/>
              <a:gd name="T1" fmla="*/ 3 h 3"/>
              <a:gd name="T2" fmla="*/ 6 w 6"/>
              <a:gd name="T3" fmla="*/ 2 h 3"/>
              <a:gd name="T4" fmla="*/ 0 w 6"/>
              <a:gd name="T5" fmla="*/ 0 h 3"/>
              <a:gd name="T6" fmla="*/ 0 w 6"/>
              <a:gd name="T7" fmla="*/ 2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9" name="Freeform 21"/>
          <p:cNvSpPr>
            <a:spLocks/>
          </p:cNvSpPr>
          <p:nvPr/>
        </p:nvSpPr>
        <p:spPr bwMode="auto">
          <a:xfrm>
            <a:off x="1382713" y="4972050"/>
            <a:ext cx="95250" cy="47625"/>
          </a:xfrm>
          <a:custGeom>
            <a:avLst/>
            <a:gdLst>
              <a:gd name="T0" fmla="*/ 0 w 60"/>
              <a:gd name="T1" fmla="*/ 30 h 30"/>
              <a:gd name="T2" fmla="*/ 60 w 60"/>
              <a:gd name="T3" fmla="*/ 20 h 30"/>
              <a:gd name="T4" fmla="*/ 0 w 60"/>
              <a:gd name="T5" fmla="*/ 0 h 30"/>
              <a:gd name="T6" fmla="*/ 0 w 60"/>
              <a:gd name="T7" fmla="*/ 20 h 30"/>
              <a:gd name="T8" fmla="*/ 0 w 60"/>
              <a:gd name="T9" fmla="*/ 3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20"/>
                </a:lnTo>
                <a:lnTo>
                  <a:pt x="0" y="0"/>
                </a:lnTo>
                <a:lnTo>
                  <a:pt x="0" y="2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0" name="Line 22"/>
          <p:cNvSpPr>
            <a:spLocks noChangeShapeType="1"/>
          </p:cNvSpPr>
          <p:nvPr/>
        </p:nvSpPr>
        <p:spPr bwMode="auto">
          <a:xfrm flipH="1">
            <a:off x="1225550" y="5003800"/>
            <a:ext cx="141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957263" y="5572125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1052513" y="5572125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 flipH="1">
            <a:off x="973138" y="5578475"/>
            <a:ext cx="1571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4" name="Rectangle 26"/>
          <p:cNvSpPr>
            <a:spLocks noChangeArrowheads="1"/>
          </p:cNvSpPr>
          <p:nvPr/>
        </p:nvSpPr>
        <p:spPr bwMode="auto">
          <a:xfrm>
            <a:off x="815975" y="4672013"/>
            <a:ext cx="333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Clock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25" name="Freeform 27"/>
          <p:cNvSpPr>
            <a:spLocks/>
          </p:cNvSpPr>
          <p:nvPr/>
        </p:nvSpPr>
        <p:spPr bwMode="auto">
          <a:xfrm>
            <a:off x="1382713" y="5192713"/>
            <a:ext cx="95250" cy="47625"/>
          </a:xfrm>
          <a:custGeom>
            <a:avLst/>
            <a:gdLst>
              <a:gd name="T0" fmla="*/ 0 w 6"/>
              <a:gd name="T1" fmla="*/ 3 h 3"/>
              <a:gd name="T2" fmla="*/ 6 w 6"/>
              <a:gd name="T3" fmla="*/ 2 h 3"/>
              <a:gd name="T4" fmla="*/ 0 w 6"/>
              <a:gd name="T5" fmla="*/ 0 h 3"/>
              <a:gd name="T6" fmla="*/ 0 w 6"/>
              <a:gd name="T7" fmla="*/ 2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Freeform 28"/>
          <p:cNvSpPr>
            <a:spLocks/>
          </p:cNvSpPr>
          <p:nvPr/>
        </p:nvSpPr>
        <p:spPr bwMode="auto">
          <a:xfrm>
            <a:off x="1382713" y="5192713"/>
            <a:ext cx="95250" cy="47625"/>
          </a:xfrm>
          <a:custGeom>
            <a:avLst/>
            <a:gdLst>
              <a:gd name="T0" fmla="*/ 0 w 60"/>
              <a:gd name="T1" fmla="*/ 30 h 30"/>
              <a:gd name="T2" fmla="*/ 60 w 60"/>
              <a:gd name="T3" fmla="*/ 20 h 30"/>
              <a:gd name="T4" fmla="*/ 0 w 60"/>
              <a:gd name="T5" fmla="*/ 0 h 30"/>
              <a:gd name="T6" fmla="*/ 0 w 60"/>
              <a:gd name="T7" fmla="*/ 20 h 30"/>
              <a:gd name="T8" fmla="*/ 0 w 60"/>
              <a:gd name="T9" fmla="*/ 30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20"/>
                </a:lnTo>
                <a:lnTo>
                  <a:pt x="0" y="0"/>
                </a:lnTo>
                <a:lnTo>
                  <a:pt x="0" y="2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27" name="Line 29"/>
          <p:cNvSpPr>
            <a:spLocks noChangeShapeType="1"/>
          </p:cNvSpPr>
          <p:nvPr/>
        </p:nvSpPr>
        <p:spPr bwMode="auto">
          <a:xfrm flipH="1">
            <a:off x="1225550" y="5224463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Freeform 30"/>
          <p:cNvSpPr>
            <a:spLocks/>
          </p:cNvSpPr>
          <p:nvPr/>
        </p:nvSpPr>
        <p:spPr bwMode="auto">
          <a:xfrm>
            <a:off x="1382713" y="5429250"/>
            <a:ext cx="95250" cy="31750"/>
          </a:xfrm>
          <a:custGeom>
            <a:avLst/>
            <a:gdLst>
              <a:gd name="T0" fmla="*/ 0 w 6"/>
              <a:gd name="T1" fmla="*/ 2 h 2"/>
              <a:gd name="T2" fmla="*/ 6 w 6"/>
              <a:gd name="T3" fmla="*/ 1 h 2"/>
              <a:gd name="T4" fmla="*/ 0 w 6"/>
              <a:gd name="T5" fmla="*/ 0 h 2"/>
              <a:gd name="T6" fmla="*/ 0 w 6"/>
              <a:gd name="T7" fmla="*/ 1 h 2"/>
              <a:gd name="T8" fmla="*/ 0 w 6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Freeform 31"/>
          <p:cNvSpPr>
            <a:spLocks/>
          </p:cNvSpPr>
          <p:nvPr/>
        </p:nvSpPr>
        <p:spPr bwMode="auto">
          <a:xfrm>
            <a:off x="1382713" y="5429250"/>
            <a:ext cx="95250" cy="31750"/>
          </a:xfrm>
          <a:custGeom>
            <a:avLst/>
            <a:gdLst>
              <a:gd name="T0" fmla="*/ 0 w 60"/>
              <a:gd name="T1" fmla="*/ 20 h 20"/>
              <a:gd name="T2" fmla="*/ 60 w 60"/>
              <a:gd name="T3" fmla="*/ 10 h 20"/>
              <a:gd name="T4" fmla="*/ 0 w 60"/>
              <a:gd name="T5" fmla="*/ 0 h 20"/>
              <a:gd name="T6" fmla="*/ 0 w 60"/>
              <a:gd name="T7" fmla="*/ 10 h 20"/>
              <a:gd name="T8" fmla="*/ 0 w 60"/>
              <a:gd name="T9" fmla="*/ 2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0" y="20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0" name="Line 32"/>
          <p:cNvSpPr>
            <a:spLocks noChangeShapeType="1"/>
          </p:cNvSpPr>
          <p:nvPr/>
        </p:nvSpPr>
        <p:spPr bwMode="auto">
          <a:xfrm flipH="1">
            <a:off x="1225550" y="5445125"/>
            <a:ext cx="141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Freeform 33"/>
          <p:cNvSpPr>
            <a:spLocks/>
          </p:cNvSpPr>
          <p:nvPr/>
        </p:nvSpPr>
        <p:spPr bwMode="auto">
          <a:xfrm>
            <a:off x="1382713" y="5649913"/>
            <a:ext cx="95250" cy="31750"/>
          </a:xfrm>
          <a:custGeom>
            <a:avLst/>
            <a:gdLst>
              <a:gd name="T0" fmla="*/ 0 w 6"/>
              <a:gd name="T1" fmla="*/ 2 h 2"/>
              <a:gd name="T2" fmla="*/ 6 w 6"/>
              <a:gd name="T3" fmla="*/ 1 h 2"/>
              <a:gd name="T4" fmla="*/ 0 w 6"/>
              <a:gd name="T5" fmla="*/ 0 h 2"/>
              <a:gd name="T6" fmla="*/ 0 w 6"/>
              <a:gd name="T7" fmla="*/ 1 h 2"/>
              <a:gd name="T8" fmla="*/ 0 w 6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Freeform 34"/>
          <p:cNvSpPr>
            <a:spLocks/>
          </p:cNvSpPr>
          <p:nvPr/>
        </p:nvSpPr>
        <p:spPr bwMode="auto">
          <a:xfrm>
            <a:off x="1382713" y="5649913"/>
            <a:ext cx="95250" cy="31750"/>
          </a:xfrm>
          <a:custGeom>
            <a:avLst/>
            <a:gdLst>
              <a:gd name="T0" fmla="*/ 0 w 60"/>
              <a:gd name="T1" fmla="*/ 20 h 20"/>
              <a:gd name="T2" fmla="*/ 60 w 60"/>
              <a:gd name="T3" fmla="*/ 10 h 20"/>
              <a:gd name="T4" fmla="*/ 0 w 60"/>
              <a:gd name="T5" fmla="*/ 0 h 20"/>
              <a:gd name="T6" fmla="*/ 0 w 60"/>
              <a:gd name="T7" fmla="*/ 10 h 20"/>
              <a:gd name="T8" fmla="*/ 0 w 60"/>
              <a:gd name="T9" fmla="*/ 2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0" y="20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633" name="Line 35"/>
          <p:cNvSpPr>
            <a:spLocks noChangeShapeType="1"/>
          </p:cNvSpPr>
          <p:nvPr/>
        </p:nvSpPr>
        <p:spPr bwMode="auto">
          <a:xfrm flipH="1">
            <a:off x="1225550" y="5665788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Freeform 36"/>
          <p:cNvSpPr>
            <a:spLocks/>
          </p:cNvSpPr>
          <p:nvPr/>
        </p:nvSpPr>
        <p:spPr bwMode="auto">
          <a:xfrm>
            <a:off x="1951038" y="2209800"/>
            <a:ext cx="190500" cy="427038"/>
          </a:xfrm>
          <a:custGeom>
            <a:avLst/>
            <a:gdLst>
              <a:gd name="T0" fmla="*/ 3 w 12"/>
              <a:gd name="T1" fmla="*/ 0 h 27"/>
              <a:gd name="T2" fmla="*/ 3 w 12"/>
              <a:gd name="T3" fmla="*/ 15 h 27"/>
              <a:gd name="T4" fmla="*/ 0 w 12"/>
              <a:gd name="T5" fmla="*/ 15 h 27"/>
              <a:gd name="T6" fmla="*/ 6 w 12"/>
              <a:gd name="T7" fmla="*/ 27 h 27"/>
              <a:gd name="T8" fmla="*/ 12 w 12"/>
              <a:gd name="T9" fmla="*/ 15 h 27"/>
              <a:gd name="T10" fmla="*/ 9 w 12"/>
              <a:gd name="T11" fmla="*/ 15 h 27"/>
              <a:gd name="T12" fmla="*/ 9 w 12"/>
              <a:gd name="T13" fmla="*/ 0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27"/>
              <a:gd name="T23" fmla="*/ 12 w 12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27">
                <a:moveTo>
                  <a:pt x="3" y="0"/>
                </a:moveTo>
                <a:lnTo>
                  <a:pt x="3" y="15"/>
                </a:lnTo>
                <a:lnTo>
                  <a:pt x="0" y="15"/>
                </a:lnTo>
                <a:lnTo>
                  <a:pt x="6" y="27"/>
                </a:lnTo>
                <a:lnTo>
                  <a:pt x="12" y="15"/>
                </a:lnTo>
                <a:lnTo>
                  <a:pt x="9" y="1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Freeform 37"/>
          <p:cNvSpPr>
            <a:spLocks/>
          </p:cNvSpPr>
          <p:nvPr/>
        </p:nvSpPr>
        <p:spPr bwMode="auto">
          <a:xfrm>
            <a:off x="1273175" y="2871788"/>
            <a:ext cx="409575" cy="173037"/>
          </a:xfrm>
          <a:custGeom>
            <a:avLst/>
            <a:gdLst>
              <a:gd name="T0" fmla="*/ 0 w 26"/>
              <a:gd name="T1" fmla="*/ 8 h 11"/>
              <a:gd name="T2" fmla="*/ 15 w 26"/>
              <a:gd name="T3" fmla="*/ 8 h 11"/>
              <a:gd name="T4" fmla="*/ 15 w 26"/>
              <a:gd name="T5" fmla="*/ 11 h 11"/>
              <a:gd name="T6" fmla="*/ 26 w 26"/>
              <a:gd name="T7" fmla="*/ 5 h 11"/>
              <a:gd name="T8" fmla="*/ 15 w 26"/>
              <a:gd name="T9" fmla="*/ 0 h 11"/>
              <a:gd name="T10" fmla="*/ 15 w 26"/>
              <a:gd name="T11" fmla="*/ 3 h 11"/>
              <a:gd name="T12" fmla="*/ 0 w 26"/>
              <a:gd name="T13" fmla="*/ 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11"/>
              <a:gd name="T23" fmla="*/ 26 w 26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Freeform 38"/>
          <p:cNvSpPr>
            <a:spLocks/>
          </p:cNvSpPr>
          <p:nvPr/>
        </p:nvSpPr>
        <p:spPr bwMode="auto">
          <a:xfrm>
            <a:off x="1273175" y="3787775"/>
            <a:ext cx="409575" cy="174625"/>
          </a:xfrm>
          <a:custGeom>
            <a:avLst/>
            <a:gdLst>
              <a:gd name="T0" fmla="*/ 0 w 26"/>
              <a:gd name="T1" fmla="*/ 8 h 11"/>
              <a:gd name="T2" fmla="*/ 15 w 26"/>
              <a:gd name="T3" fmla="*/ 8 h 11"/>
              <a:gd name="T4" fmla="*/ 15 w 26"/>
              <a:gd name="T5" fmla="*/ 11 h 11"/>
              <a:gd name="T6" fmla="*/ 26 w 26"/>
              <a:gd name="T7" fmla="*/ 5 h 11"/>
              <a:gd name="T8" fmla="*/ 15 w 26"/>
              <a:gd name="T9" fmla="*/ 0 h 11"/>
              <a:gd name="T10" fmla="*/ 15 w 26"/>
              <a:gd name="T11" fmla="*/ 3 h 11"/>
              <a:gd name="T12" fmla="*/ 0 w 26"/>
              <a:gd name="T13" fmla="*/ 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11"/>
              <a:gd name="T23" fmla="*/ 26 w 26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7" name="Line 39"/>
          <p:cNvSpPr>
            <a:spLocks noChangeShapeType="1"/>
          </p:cNvSpPr>
          <p:nvPr/>
        </p:nvSpPr>
        <p:spPr bwMode="auto">
          <a:xfrm flipH="1" flipV="1">
            <a:off x="1270000" y="2990850"/>
            <a:ext cx="3175" cy="8493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Freeform 40"/>
          <p:cNvSpPr>
            <a:spLocks/>
          </p:cNvSpPr>
          <p:nvPr/>
        </p:nvSpPr>
        <p:spPr bwMode="auto">
          <a:xfrm>
            <a:off x="1004888" y="3471863"/>
            <a:ext cx="268287" cy="442912"/>
          </a:xfrm>
          <a:custGeom>
            <a:avLst/>
            <a:gdLst>
              <a:gd name="T0" fmla="*/ 0 w 17"/>
              <a:gd name="T1" fmla="*/ 0 h 28"/>
              <a:gd name="T2" fmla="*/ 12 w 17"/>
              <a:gd name="T3" fmla="*/ 0 h 28"/>
              <a:gd name="T4" fmla="*/ 12 w 17"/>
              <a:gd name="T5" fmla="*/ 28 h 28"/>
              <a:gd name="T6" fmla="*/ 17 w 17"/>
              <a:gd name="T7" fmla="*/ 28 h 28"/>
              <a:gd name="T8" fmla="*/ 0 60000 65536"/>
              <a:gd name="T9" fmla="*/ 0 60000 65536"/>
              <a:gd name="T10" fmla="*/ 0 60000 65536"/>
              <a:gd name="T11" fmla="*/ 0 60000 65536"/>
              <a:gd name="T12" fmla="*/ 0 w 17"/>
              <a:gd name="T13" fmla="*/ 0 h 28"/>
              <a:gd name="T14" fmla="*/ 17 w 17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" h="28">
                <a:moveTo>
                  <a:pt x="0" y="0"/>
                </a:moveTo>
                <a:lnTo>
                  <a:pt x="12" y="0"/>
                </a:lnTo>
                <a:lnTo>
                  <a:pt x="12" y="28"/>
                </a:lnTo>
                <a:lnTo>
                  <a:pt x="17" y="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9" name="Freeform 41"/>
          <p:cNvSpPr>
            <a:spLocks/>
          </p:cNvSpPr>
          <p:nvPr/>
        </p:nvSpPr>
        <p:spPr bwMode="auto">
          <a:xfrm>
            <a:off x="989013" y="2921000"/>
            <a:ext cx="284162" cy="457200"/>
          </a:xfrm>
          <a:custGeom>
            <a:avLst/>
            <a:gdLst>
              <a:gd name="T0" fmla="*/ 0 w 18"/>
              <a:gd name="T1" fmla="*/ 29 h 29"/>
              <a:gd name="T2" fmla="*/ 12 w 18"/>
              <a:gd name="T3" fmla="*/ 29 h 29"/>
              <a:gd name="T4" fmla="*/ 12 w 18"/>
              <a:gd name="T5" fmla="*/ 0 h 29"/>
              <a:gd name="T6" fmla="*/ 18 w 1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18"/>
              <a:gd name="T13" fmla="*/ 0 h 29"/>
              <a:gd name="T14" fmla="*/ 18 w 1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" h="29">
                <a:moveTo>
                  <a:pt x="0" y="29"/>
                </a:moveTo>
                <a:lnTo>
                  <a:pt x="12" y="29"/>
                </a:lnTo>
                <a:lnTo>
                  <a:pt x="12" y="0"/>
                </a:lnTo>
                <a:lnTo>
                  <a:pt x="1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Line 42"/>
          <p:cNvSpPr>
            <a:spLocks noChangeShapeType="1"/>
          </p:cNvSpPr>
          <p:nvPr/>
        </p:nvSpPr>
        <p:spPr bwMode="auto">
          <a:xfrm flipH="1">
            <a:off x="3514725" y="3709988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 flipH="1">
            <a:off x="3514725" y="3630613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>
            <a:off x="3514725" y="4119563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3" name="Freeform 45"/>
          <p:cNvSpPr>
            <a:spLocks/>
          </p:cNvSpPr>
          <p:nvPr/>
        </p:nvSpPr>
        <p:spPr bwMode="auto">
          <a:xfrm>
            <a:off x="3735388" y="3994150"/>
            <a:ext cx="15875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4" name="Freeform 46"/>
          <p:cNvSpPr>
            <a:spLocks/>
          </p:cNvSpPr>
          <p:nvPr/>
        </p:nvSpPr>
        <p:spPr bwMode="auto">
          <a:xfrm>
            <a:off x="3735388" y="3914775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5" name="Freeform 47"/>
          <p:cNvSpPr>
            <a:spLocks/>
          </p:cNvSpPr>
          <p:nvPr/>
        </p:nvSpPr>
        <p:spPr bwMode="auto">
          <a:xfrm>
            <a:off x="3735388" y="3835400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 flipH="1">
            <a:off x="3498850" y="2809875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7" name="Line 49"/>
          <p:cNvSpPr>
            <a:spLocks noChangeShapeType="1"/>
          </p:cNvSpPr>
          <p:nvPr/>
        </p:nvSpPr>
        <p:spPr bwMode="auto">
          <a:xfrm flipH="1">
            <a:off x="3498850" y="2714625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8" name="Line 50"/>
          <p:cNvSpPr>
            <a:spLocks noChangeShapeType="1"/>
          </p:cNvSpPr>
          <p:nvPr/>
        </p:nvSpPr>
        <p:spPr bwMode="auto">
          <a:xfrm flipH="1">
            <a:off x="3498850" y="3219450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9" name="Rectangle 51"/>
          <p:cNvSpPr>
            <a:spLocks noChangeArrowheads="1"/>
          </p:cNvSpPr>
          <p:nvPr/>
        </p:nvSpPr>
        <p:spPr bwMode="auto">
          <a:xfrm>
            <a:off x="4224338" y="2889250"/>
            <a:ext cx="552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Cell array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0" name="Rectangle 52"/>
          <p:cNvSpPr>
            <a:spLocks noChangeArrowheads="1"/>
          </p:cNvSpPr>
          <p:nvPr/>
        </p:nvSpPr>
        <p:spPr bwMode="auto">
          <a:xfrm>
            <a:off x="1903413" y="3016250"/>
            <a:ext cx="269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latch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1" name="Rectangle 53"/>
          <p:cNvSpPr>
            <a:spLocks noChangeArrowheads="1"/>
          </p:cNvSpPr>
          <p:nvPr/>
        </p:nvSpPr>
        <p:spPr bwMode="auto">
          <a:xfrm>
            <a:off x="1825625" y="2873375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2" name="Rectangle 54"/>
          <p:cNvSpPr>
            <a:spLocks noChangeArrowheads="1"/>
          </p:cNvSpPr>
          <p:nvPr/>
        </p:nvSpPr>
        <p:spPr bwMode="auto">
          <a:xfrm>
            <a:off x="1903413" y="2716213"/>
            <a:ext cx="2651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Row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3" name="Rectangle 55"/>
          <p:cNvSpPr>
            <a:spLocks noChangeArrowheads="1"/>
          </p:cNvSpPr>
          <p:nvPr/>
        </p:nvSpPr>
        <p:spPr bwMode="auto">
          <a:xfrm>
            <a:off x="2946400" y="2936875"/>
            <a:ext cx="441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4" name="Rectangle 56"/>
          <p:cNvSpPr>
            <a:spLocks noChangeArrowheads="1"/>
          </p:cNvSpPr>
          <p:nvPr/>
        </p:nvSpPr>
        <p:spPr bwMode="auto">
          <a:xfrm>
            <a:off x="3024188" y="2809875"/>
            <a:ext cx="1635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Ro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5" name="Rectangle 57"/>
          <p:cNvSpPr>
            <a:spLocks noChangeArrowheads="1"/>
          </p:cNvSpPr>
          <p:nvPr/>
        </p:nvSpPr>
        <p:spPr bwMode="auto">
          <a:xfrm>
            <a:off x="3198813" y="280987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56" name="Rectangle 58"/>
          <p:cNvSpPr>
            <a:spLocks noChangeArrowheads="1"/>
          </p:cNvSpPr>
          <p:nvPr/>
        </p:nvSpPr>
        <p:spPr bwMode="auto">
          <a:xfrm>
            <a:off x="2835275" y="2652713"/>
            <a:ext cx="663575" cy="6619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57" name="Rectangle 59"/>
          <p:cNvSpPr>
            <a:spLocks noChangeArrowheads="1"/>
          </p:cNvSpPr>
          <p:nvPr/>
        </p:nvSpPr>
        <p:spPr bwMode="auto">
          <a:xfrm>
            <a:off x="3956050" y="2430463"/>
            <a:ext cx="1104900" cy="1104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58" name="Rectangle 60"/>
          <p:cNvSpPr>
            <a:spLocks noChangeArrowheads="1"/>
          </p:cNvSpPr>
          <p:nvPr/>
        </p:nvSpPr>
        <p:spPr bwMode="auto">
          <a:xfrm>
            <a:off x="1698625" y="2636838"/>
            <a:ext cx="695325" cy="6778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59" name="Freeform 61"/>
          <p:cNvSpPr>
            <a:spLocks/>
          </p:cNvSpPr>
          <p:nvPr/>
        </p:nvSpPr>
        <p:spPr bwMode="auto">
          <a:xfrm>
            <a:off x="3719513" y="309403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0" name="Freeform 62"/>
          <p:cNvSpPr>
            <a:spLocks/>
          </p:cNvSpPr>
          <p:nvPr/>
        </p:nvSpPr>
        <p:spPr bwMode="auto">
          <a:xfrm>
            <a:off x="3719513" y="3014663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1" name="Freeform 63"/>
          <p:cNvSpPr>
            <a:spLocks/>
          </p:cNvSpPr>
          <p:nvPr/>
        </p:nvSpPr>
        <p:spPr bwMode="auto">
          <a:xfrm>
            <a:off x="3719513" y="293528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62" name="Rectangle 64"/>
          <p:cNvSpPr>
            <a:spLocks noChangeArrowheads="1"/>
          </p:cNvSpPr>
          <p:nvPr/>
        </p:nvSpPr>
        <p:spPr bwMode="auto">
          <a:xfrm>
            <a:off x="2946400" y="3852863"/>
            <a:ext cx="441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63" name="Rectangle 65"/>
          <p:cNvSpPr>
            <a:spLocks noChangeArrowheads="1"/>
          </p:cNvSpPr>
          <p:nvPr/>
        </p:nvSpPr>
        <p:spPr bwMode="auto">
          <a:xfrm>
            <a:off x="2930525" y="3678238"/>
            <a:ext cx="163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64" name="Rectangle 66"/>
          <p:cNvSpPr>
            <a:spLocks noChangeArrowheads="1"/>
          </p:cNvSpPr>
          <p:nvPr/>
        </p:nvSpPr>
        <p:spPr bwMode="auto">
          <a:xfrm>
            <a:off x="3103563" y="3678238"/>
            <a:ext cx="285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lumn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65" name="Rectangle 67"/>
          <p:cNvSpPr>
            <a:spLocks noChangeArrowheads="1"/>
          </p:cNvSpPr>
          <p:nvPr/>
        </p:nvSpPr>
        <p:spPr bwMode="auto">
          <a:xfrm>
            <a:off x="2835275" y="3535363"/>
            <a:ext cx="663575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66" name="Rectangle 68"/>
          <p:cNvSpPr>
            <a:spLocks noChangeArrowheads="1"/>
          </p:cNvSpPr>
          <p:nvPr/>
        </p:nvSpPr>
        <p:spPr bwMode="auto">
          <a:xfrm>
            <a:off x="3956050" y="3535363"/>
            <a:ext cx="1104900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67" name="Rectangle 69"/>
          <p:cNvSpPr>
            <a:spLocks noChangeArrowheads="1"/>
          </p:cNvSpPr>
          <p:nvPr/>
        </p:nvSpPr>
        <p:spPr bwMode="auto">
          <a:xfrm>
            <a:off x="4144963" y="3694113"/>
            <a:ext cx="641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Read/Write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68" name="Rectangle 70"/>
          <p:cNvSpPr>
            <a:spLocks noChangeArrowheads="1"/>
          </p:cNvSpPr>
          <p:nvPr/>
        </p:nvSpPr>
        <p:spPr bwMode="auto">
          <a:xfrm>
            <a:off x="4003675" y="3836988"/>
            <a:ext cx="971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circuits &amp; latches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69" name="Rectangle 71"/>
          <p:cNvSpPr>
            <a:spLocks noChangeArrowheads="1"/>
          </p:cNvSpPr>
          <p:nvPr/>
        </p:nvSpPr>
        <p:spPr bwMode="auto">
          <a:xfrm>
            <a:off x="1841500" y="3914775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counter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70" name="Rectangle 72"/>
          <p:cNvSpPr>
            <a:spLocks noChangeArrowheads="1"/>
          </p:cNvSpPr>
          <p:nvPr/>
        </p:nvSpPr>
        <p:spPr bwMode="auto">
          <a:xfrm>
            <a:off x="1841500" y="3757613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71" name="Rectangle 73"/>
          <p:cNvSpPr>
            <a:spLocks noChangeArrowheads="1"/>
          </p:cNvSpPr>
          <p:nvPr/>
        </p:nvSpPr>
        <p:spPr bwMode="auto">
          <a:xfrm>
            <a:off x="1825625" y="3614738"/>
            <a:ext cx="449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Column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72" name="Rectangle 74"/>
          <p:cNvSpPr>
            <a:spLocks noChangeArrowheads="1"/>
          </p:cNvSpPr>
          <p:nvPr/>
        </p:nvSpPr>
        <p:spPr bwMode="auto">
          <a:xfrm>
            <a:off x="1698625" y="3535363"/>
            <a:ext cx="695325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73" name="Freeform 75"/>
          <p:cNvSpPr>
            <a:spLocks/>
          </p:cNvSpPr>
          <p:nvPr/>
        </p:nvSpPr>
        <p:spPr bwMode="auto">
          <a:xfrm>
            <a:off x="2393950" y="2889250"/>
            <a:ext cx="425450" cy="188913"/>
          </a:xfrm>
          <a:custGeom>
            <a:avLst/>
            <a:gdLst>
              <a:gd name="T0" fmla="*/ 0 w 27"/>
              <a:gd name="T1" fmla="*/ 9 h 12"/>
              <a:gd name="T2" fmla="*/ 15 w 27"/>
              <a:gd name="T3" fmla="*/ 9 h 12"/>
              <a:gd name="T4" fmla="*/ 15 w 27"/>
              <a:gd name="T5" fmla="*/ 12 h 12"/>
              <a:gd name="T6" fmla="*/ 27 w 27"/>
              <a:gd name="T7" fmla="*/ 6 h 12"/>
              <a:gd name="T8" fmla="*/ 15 w 27"/>
              <a:gd name="T9" fmla="*/ 0 h 12"/>
              <a:gd name="T10" fmla="*/ 15 w 27"/>
              <a:gd name="T11" fmla="*/ 3 h 12"/>
              <a:gd name="T12" fmla="*/ 0 w 27"/>
              <a:gd name="T13" fmla="*/ 3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2"/>
              <a:gd name="T23" fmla="*/ 27 w 27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2">
                <a:moveTo>
                  <a:pt x="0" y="9"/>
                </a:moveTo>
                <a:lnTo>
                  <a:pt x="15" y="9"/>
                </a:lnTo>
                <a:lnTo>
                  <a:pt x="15" y="12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4" name="Freeform 76"/>
          <p:cNvSpPr>
            <a:spLocks/>
          </p:cNvSpPr>
          <p:nvPr/>
        </p:nvSpPr>
        <p:spPr bwMode="auto">
          <a:xfrm>
            <a:off x="2393950" y="3787775"/>
            <a:ext cx="425450" cy="174625"/>
          </a:xfrm>
          <a:custGeom>
            <a:avLst/>
            <a:gdLst>
              <a:gd name="T0" fmla="*/ 0 w 27"/>
              <a:gd name="T1" fmla="*/ 8 h 11"/>
              <a:gd name="T2" fmla="*/ 15 w 27"/>
              <a:gd name="T3" fmla="*/ 8 h 11"/>
              <a:gd name="T4" fmla="*/ 15 w 27"/>
              <a:gd name="T5" fmla="*/ 11 h 11"/>
              <a:gd name="T6" fmla="*/ 27 w 27"/>
              <a:gd name="T7" fmla="*/ 6 h 11"/>
              <a:gd name="T8" fmla="*/ 15 w 27"/>
              <a:gd name="T9" fmla="*/ 0 h 11"/>
              <a:gd name="T10" fmla="*/ 15 w 27"/>
              <a:gd name="T11" fmla="*/ 3 h 11"/>
              <a:gd name="T12" fmla="*/ 0 w 27"/>
              <a:gd name="T13" fmla="*/ 3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1"/>
              <a:gd name="T23" fmla="*/ 27 w 27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5" name="Rectangle 77"/>
          <p:cNvSpPr>
            <a:spLocks noChangeArrowheads="1"/>
          </p:cNvSpPr>
          <p:nvPr/>
        </p:nvSpPr>
        <p:spPr bwMode="auto">
          <a:xfrm>
            <a:off x="4602163" y="5019675"/>
            <a:ext cx="915987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grpSp>
        <p:nvGrpSpPr>
          <p:cNvPr id="25676" name="Group 104"/>
          <p:cNvGrpSpPr>
            <a:grpSpLocks/>
          </p:cNvGrpSpPr>
          <p:nvPr/>
        </p:nvGrpSpPr>
        <p:grpSpPr bwMode="auto">
          <a:xfrm>
            <a:off x="304800" y="3200400"/>
            <a:ext cx="752475" cy="377825"/>
            <a:chOff x="94" y="1814"/>
            <a:chExt cx="474" cy="238"/>
          </a:xfrm>
        </p:grpSpPr>
        <p:sp>
          <p:nvSpPr>
            <p:cNvPr id="25702" name="Rectangle 78"/>
            <p:cNvSpPr>
              <a:spLocks noChangeArrowheads="1"/>
            </p:cNvSpPr>
            <p:nvPr/>
          </p:nvSpPr>
          <p:spPr bwMode="auto">
            <a:xfrm>
              <a:off x="94" y="1814"/>
              <a:ext cx="4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Row/Column</a:t>
              </a:r>
              <a:endParaRPr lang="en-CA" sz="2400">
                <a:latin typeface="Corbel" pitchFamily="34" charset="0"/>
              </a:endParaRPr>
            </a:p>
          </p:txBody>
        </p:sp>
        <p:sp>
          <p:nvSpPr>
            <p:cNvPr id="25703" name="Rectangle 79"/>
            <p:cNvSpPr>
              <a:spLocks noChangeArrowheads="1"/>
            </p:cNvSpPr>
            <p:nvPr/>
          </p:nvSpPr>
          <p:spPr bwMode="auto">
            <a:xfrm>
              <a:off x="190" y="1946"/>
              <a:ext cx="2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CA" sz="1100">
                  <a:solidFill>
                    <a:srgbClr val="000000"/>
                  </a:solidFill>
                  <a:latin typeface="Nimbus Roman No9 L"/>
                </a:rPr>
                <a:t>address</a:t>
              </a:r>
              <a:endParaRPr lang="en-CA" sz="2400">
                <a:latin typeface="Corbel" pitchFamily="34" charset="0"/>
              </a:endParaRPr>
            </a:p>
          </p:txBody>
        </p:sp>
      </p:grpSp>
      <p:sp>
        <p:nvSpPr>
          <p:cNvPr id="25677" name="Freeform 80"/>
          <p:cNvSpPr>
            <a:spLocks/>
          </p:cNvSpPr>
          <p:nvPr/>
        </p:nvSpPr>
        <p:spPr bwMode="auto">
          <a:xfrm>
            <a:off x="4349750" y="4214813"/>
            <a:ext cx="190500" cy="252412"/>
          </a:xfrm>
          <a:custGeom>
            <a:avLst/>
            <a:gdLst>
              <a:gd name="T0" fmla="*/ 9 w 12"/>
              <a:gd name="T1" fmla="*/ 16 h 16"/>
              <a:gd name="T2" fmla="*/ 9 w 12"/>
              <a:gd name="T3" fmla="*/ 12 h 16"/>
              <a:gd name="T4" fmla="*/ 12 w 12"/>
              <a:gd name="T5" fmla="*/ 12 h 16"/>
              <a:gd name="T6" fmla="*/ 6 w 12"/>
              <a:gd name="T7" fmla="*/ 0 h 16"/>
              <a:gd name="T8" fmla="*/ 0 w 12"/>
              <a:gd name="T9" fmla="*/ 12 h 16"/>
              <a:gd name="T10" fmla="*/ 3 w 12"/>
              <a:gd name="T11" fmla="*/ 12 h 16"/>
              <a:gd name="T12" fmla="*/ 3 w 12"/>
              <a:gd name="T13" fmla="*/ 1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6"/>
              <a:gd name="T23" fmla="*/ 12 w 12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6">
                <a:moveTo>
                  <a:pt x="9" y="16"/>
                </a:moveTo>
                <a:lnTo>
                  <a:pt x="9" y="12"/>
                </a:lnTo>
                <a:lnTo>
                  <a:pt x="12" y="12"/>
                </a:lnTo>
                <a:lnTo>
                  <a:pt x="6" y="0"/>
                </a:lnTo>
                <a:lnTo>
                  <a:pt x="0" y="12"/>
                </a:lnTo>
                <a:lnTo>
                  <a:pt x="3" y="12"/>
                </a:lnTo>
                <a:lnTo>
                  <a:pt x="3" y="1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8" name="Freeform 81"/>
          <p:cNvSpPr>
            <a:spLocks/>
          </p:cNvSpPr>
          <p:nvPr/>
        </p:nvSpPr>
        <p:spPr bwMode="auto">
          <a:xfrm>
            <a:off x="4975225" y="4751388"/>
            <a:ext cx="188913" cy="252412"/>
          </a:xfrm>
          <a:custGeom>
            <a:avLst/>
            <a:gdLst>
              <a:gd name="T0" fmla="*/ 3 w 12"/>
              <a:gd name="T1" fmla="*/ 0 h 16"/>
              <a:gd name="T2" fmla="*/ 3 w 12"/>
              <a:gd name="T3" fmla="*/ 5 h 16"/>
              <a:gd name="T4" fmla="*/ 0 w 12"/>
              <a:gd name="T5" fmla="*/ 5 h 16"/>
              <a:gd name="T6" fmla="*/ 6 w 12"/>
              <a:gd name="T7" fmla="*/ 16 h 16"/>
              <a:gd name="T8" fmla="*/ 12 w 12"/>
              <a:gd name="T9" fmla="*/ 5 h 16"/>
              <a:gd name="T10" fmla="*/ 9 w 12"/>
              <a:gd name="T11" fmla="*/ 5 h 16"/>
              <a:gd name="T12" fmla="*/ 9 w 12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6"/>
              <a:gd name="T23" fmla="*/ 12 w 12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6"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6" y="16"/>
                </a:lnTo>
                <a:lnTo>
                  <a:pt x="12" y="5"/>
                </a:lnTo>
                <a:lnTo>
                  <a:pt x="9" y="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79" name="Freeform 82"/>
          <p:cNvSpPr>
            <a:spLocks/>
          </p:cNvSpPr>
          <p:nvPr/>
        </p:nvSpPr>
        <p:spPr bwMode="auto">
          <a:xfrm>
            <a:off x="4349750" y="4419600"/>
            <a:ext cx="190500" cy="236538"/>
          </a:xfrm>
          <a:custGeom>
            <a:avLst/>
            <a:gdLst>
              <a:gd name="T0" fmla="*/ 9 w 12"/>
              <a:gd name="T1" fmla="*/ 0 h 15"/>
              <a:gd name="T2" fmla="*/ 9 w 12"/>
              <a:gd name="T3" fmla="*/ 3 h 15"/>
              <a:gd name="T4" fmla="*/ 12 w 12"/>
              <a:gd name="T5" fmla="*/ 3 h 15"/>
              <a:gd name="T6" fmla="*/ 6 w 12"/>
              <a:gd name="T7" fmla="*/ 15 h 15"/>
              <a:gd name="T8" fmla="*/ 0 w 12"/>
              <a:gd name="T9" fmla="*/ 3 h 15"/>
              <a:gd name="T10" fmla="*/ 3 w 12"/>
              <a:gd name="T11" fmla="*/ 3 h 15"/>
              <a:gd name="T12" fmla="*/ 3 w 12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5"/>
              <a:gd name="T23" fmla="*/ 12 w 12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5">
                <a:moveTo>
                  <a:pt x="9" y="0"/>
                </a:moveTo>
                <a:lnTo>
                  <a:pt x="9" y="3"/>
                </a:lnTo>
                <a:lnTo>
                  <a:pt x="12" y="3"/>
                </a:lnTo>
                <a:lnTo>
                  <a:pt x="6" y="15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0" name="Freeform 83"/>
          <p:cNvSpPr>
            <a:spLocks/>
          </p:cNvSpPr>
          <p:nvPr/>
        </p:nvSpPr>
        <p:spPr bwMode="auto">
          <a:xfrm>
            <a:off x="3860800" y="5476875"/>
            <a:ext cx="174625" cy="268288"/>
          </a:xfrm>
          <a:custGeom>
            <a:avLst/>
            <a:gdLst>
              <a:gd name="T0" fmla="*/ 3 w 11"/>
              <a:gd name="T1" fmla="*/ 17 h 17"/>
              <a:gd name="T2" fmla="*/ 3 w 11"/>
              <a:gd name="T3" fmla="*/ 12 h 17"/>
              <a:gd name="T4" fmla="*/ 0 w 11"/>
              <a:gd name="T5" fmla="*/ 12 h 17"/>
              <a:gd name="T6" fmla="*/ 6 w 11"/>
              <a:gd name="T7" fmla="*/ 0 h 17"/>
              <a:gd name="T8" fmla="*/ 11 w 11"/>
              <a:gd name="T9" fmla="*/ 12 h 17"/>
              <a:gd name="T10" fmla="*/ 9 w 11"/>
              <a:gd name="T11" fmla="*/ 12 h 17"/>
              <a:gd name="T12" fmla="*/ 9 w 11"/>
              <a:gd name="T13" fmla="*/ 1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17"/>
              <a:gd name="T23" fmla="*/ 11 w 1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17">
                <a:moveTo>
                  <a:pt x="3" y="17"/>
                </a:moveTo>
                <a:lnTo>
                  <a:pt x="3" y="12"/>
                </a:lnTo>
                <a:lnTo>
                  <a:pt x="0" y="12"/>
                </a:lnTo>
                <a:lnTo>
                  <a:pt x="6" y="0"/>
                </a:lnTo>
                <a:lnTo>
                  <a:pt x="11" y="12"/>
                </a:lnTo>
                <a:lnTo>
                  <a:pt x="9" y="12"/>
                </a:lnTo>
                <a:lnTo>
                  <a:pt x="9" y="1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1" name="Freeform 84"/>
          <p:cNvSpPr>
            <a:spLocks/>
          </p:cNvSpPr>
          <p:nvPr/>
        </p:nvSpPr>
        <p:spPr bwMode="auto">
          <a:xfrm>
            <a:off x="4429125" y="5840413"/>
            <a:ext cx="173038" cy="268287"/>
          </a:xfrm>
          <a:custGeom>
            <a:avLst/>
            <a:gdLst>
              <a:gd name="T0" fmla="*/ 2 w 11"/>
              <a:gd name="T1" fmla="*/ 0 h 17"/>
              <a:gd name="T2" fmla="*/ 2 w 11"/>
              <a:gd name="T3" fmla="*/ 5 h 17"/>
              <a:gd name="T4" fmla="*/ 0 w 11"/>
              <a:gd name="T5" fmla="*/ 5 h 17"/>
              <a:gd name="T6" fmla="*/ 5 w 11"/>
              <a:gd name="T7" fmla="*/ 17 h 17"/>
              <a:gd name="T8" fmla="*/ 11 w 11"/>
              <a:gd name="T9" fmla="*/ 5 h 17"/>
              <a:gd name="T10" fmla="*/ 8 w 11"/>
              <a:gd name="T11" fmla="*/ 5 h 17"/>
              <a:gd name="T12" fmla="*/ 8 w 11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17"/>
              <a:gd name="T23" fmla="*/ 11 w 1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17">
                <a:moveTo>
                  <a:pt x="2" y="0"/>
                </a:moveTo>
                <a:lnTo>
                  <a:pt x="2" y="5"/>
                </a:lnTo>
                <a:lnTo>
                  <a:pt x="0" y="5"/>
                </a:lnTo>
                <a:lnTo>
                  <a:pt x="5" y="17"/>
                </a:lnTo>
                <a:lnTo>
                  <a:pt x="11" y="5"/>
                </a:lnTo>
                <a:lnTo>
                  <a:pt x="8" y="5"/>
                </a:lnTo>
                <a:lnTo>
                  <a:pt x="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2" name="Freeform 85"/>
          <p:cNvSpPr>
            <a:spLocks/>
          </p:cNvSpPr>
          <p:nvPr/>
        </p:nvSpPr>
        <p:spPr bwMode="auto">
          <a:xfrm>
            <a:off x="4003675" y="5476875"/>
            <a:ext cx="1025525" cy="268288"/>
          </a:xfrm>
          <a:custGeom>
            <a:avLst/>
            <a:gdLst>
              <a:gd name="T0" fmla="*/ 65 w 65"/>
              <a:gd name="T1" fmla="*/ 0 h 17"/>
              <a:gd name="T2" fmla="*/ 65 w 65"/>
              <a:gd name="T3" fmla="*/ 17 h 17"/>
              <a:gd name="T4" fmla="*/ 0 w 65"/>
              <a:gd name="T5" fmla="*/ 17 h 17"/>
              <a:gd name="T6" fmla="*/ 0 60000 65536"/>
              <a:gd name="T7" fmla="*/ 0 60000 65536"/>
              <a:gd name="T8" fmla="*/ 0 60000 65536"/>
              <a:gd name="T9" fmla="*/ 0 w 65"/>
              <a:gd name="T10" fmla="*/ 0 h 17"/>
              <a:gd name="T11" fmla="*/ 65 w 6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7">
                <a:moveTo>
                  <a:pt x="65" y="0"/>
                </a:moveTo>
                <a:lnTo>
                  <a:pt x="65" y="17"/>
                </a:lnTo>
                <a:lnTo>
                  <a:pt x="0" y="1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3" name="Freeform 86"/>
          <p:cNvSpPr>
            <a:spLocks/>
          </p:cNvSpPr>
          <p:nvPr/>
        </p:nvSpPr>
        <p:spPr bwMode="auto">
          <a:xfrm>
            <a:off x="3908425" y="5729288"/>
            <a:ext cx="552450" cy="127000"/>
          </a:xfrm>
          <a:custGeom>
            <a:avLst/>
            <a:gdLst>
              <a:gd name="T0" fmla="*/ 35 w 35"/>
              <a:gd name="T1" fmla="*/ 8 h 8"/>
              <a:gd name="T2" fmla="*/ 0 w 35"/>
              <a:gd name="T3" fmla="*/ 8 h 8"/>
              <a:gd name="T4" fmla="*/ 0 w 35"/>
              <a:gd name="T5" fmla="*/ 0 h 8"/>
              <a:gd name="T6" fmla="*/ 0 60000 65536"/>
              <a:gd name="T7" fmla="*/ 0 60000 65536"/>
              <a:gd name="T8" fmla="*/ 0 60000 65536"/>
              <a:gd name="T9" fmla="*/ 0 w 35"/>
              <a:gd name="T10" fmla="*/ 0 h 8"/>
              <a:gd name="T11" fmla="*/ 35 w 3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8">
                <a:moveTo>
                  <a:pt x="35" y="8"/>
                </a:move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4" name="Freeform 87"/>
          <p:cNvSpPr>
            <a:spLocks/>
          </p:cNvSpPr>
          <p:nvPr/>
        </p:nvSpPr>
        <p:spPr bwMode="auto">
          <a:xfrm>
            <a:off x="4556125" y="5476875"/>
            <a:ext cx="552450" cy="379413"/>
          </a:xfrm>
          <a:custGeom>
            <a:avLst/>
            <a:gdLst>
              <a:gd name="T0" fmla="*/ 35 w 35"/>
              <a:gd name="T1" fmla="*/ 0 h 24"/>
              <a:gd name="T2" fmla="*/ 35 w 35"/>
              <a:gd name="T3" fmla="*/ 24 h 24"/>
              <a:gd name="T4" fmla="*/ 0 w 35"/>
              <a:gd name="T5" fmla="*/ 24 h 24"/>
              <a:gd name="T6" fmla="*/ 0 60000 65536"/>
              <a:gd name="T7" fmla="*/ 0 60000 65536"/>
              <a:gd name="T8" fmla="*/ 0 60000 65536"/>
              <a:gd name="T9" fmla="*/ 0 w 35"/>
              <a:gd name="T10" fmla="*/ 0 h 24"/>
              <a:gd name="T11" fmla="*/ 35 w 35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24">
                <a:moveTo>
                  <a:pt x="35" y="0"/>
                </a:moveTo>
                <a:lnTo>
                  <a:pt x="35" y="24"/>
                </a:lnTo>
                <a:lnTo>
                  <a:pt x="0" y="2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5" name="Freeform 88"/>
          <p:cNvSpPr>
            <a:spLocks/>
          </p:cNvSpPr>
          <p:nvPr/>
        </p:nvSpPr>
        <p:spPr bwMode="auto">
          <a:xfrm>
            <a:off x="4003675" y="4751388"/>
            <a:ext cx="1025525" cy="252412"/>
          </a:xfrm>
          <a:custGeom>
            <a:avLst/>
            <a:gdLst>
              <a:gd name="T0" fmla="*/ 0 w 65"/>
              <a:gd name="T1" fmla="*/ 16 h 16"/>
              <a:gd name="T2" fmla="*/ 0 w 65"/>
              <a:gd name="T3" fmla="*/ 0 h 16"/>
              <a:gd name="T4" fmla="*/ 65 w 65"/>
              <a:gd name="T5" fmla="*/ 0 h 16"/>
              <a:gd name="T6" fmla="*/ 0 60000 65536"/>
              <a:gd name="T7" fmla="*/ 0 60000 65536"/>
              <a:gd name="T8" fmla="*/ 0 60000 65536"/>
              <a:gd name="T9" fmla="*/ 0 w 65"/>
              <a:gd name="T10" fmla="*/ 0 h 16"/>
              <a:gd name="T11" fmla="*/ 65 w 65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6">
                <a:moveTo>
                  <a:pt x="0" y="16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6" name="Freeform 89"/>
          <p:cNvSpPr>
            <a:spLocks/>
          </p:cNvSpPr>
          <p:nvPr/>
        </p:nvSpPr>
        <p:spPr bwMode="auto">
          <a:xfrm>
            <a:off x="3908425" y="4656138"/>
            <a:ext cx="1200150" cy="363537"/>
          </a:xfrm>
          <a:custGeom>
            <a:avLst/>
            <a:gdLst>
              <a:gd name="T0" fmla="*/ 0 w 76"/>
              <a:gd name="T1" fmla="*/ 23 h 23"/>
              <a:gd name="T2" fmla="*/ 0 w 76"/>
              <a:gd name="T3" fmla="*/ 0 h 23"/>
              <a:gd name="T4" fmla="*/ 76 w 76"/>
              <a:gd name="T5" fmla="*/ 0 h 23"/>
              <a:gd name="T6" fmla="*/ 76 w 76"/>
              <a:gd name="T7" fmla="*/ 7 h 23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23"/>
              <a:gd name="T14" fmla="*/ 76 w 7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23">
                <a:moveTo>
                  <a:pt x="0" y="23"/>
                </a:moveTo>
                <a:lnTo>
                  <a:pt x="0" y="0"/>
                </a:lnTo>
                <a:lnTo>
                  <a:pt x="76" y="0"/>
                </a:lnTo>
                <a:lnTo>
                  <a:pt x="76" y="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87" name="Rectangle 90"/>
          <p:cNvSpPr>
            <a:spLocks noChangeArrowheads="1"/>
          </p:cNvSpPr>
          <p:nvPr/>
        </p:nvSpPr>
        <p:spPr bwMode="auto">
          <a:xfrm>
            <a:off x="3509963" y="5019675"/>
            <a:ext cx="898525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88" name="Rectangle 91"/>
          <p:cNvSpPr>
            <a:spLocks noChangeArrowheads="1"/>
          </p:cNvSpPr>
          <p:nvPr/>
        </p:nvSpPr>
        <p:spPr bwMode="auto">
          <a:xfrm>
            <a:off x="3656013" y="5067300"/>
            <a:ext cx="584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Data input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89" name="Rectangle 92"/>
          <p:cNvSpPr>
            <a:spLocks noChangeArrowheads="1"/>
          </p:cNvSpPr>
          <p:nvPr/>
        </p:nvSpPr>
        <p:spPr bwMode="auto">
          <a:xfrm>
            <a:off x="3735388" y="5208588"/>
            <a:ext cx="415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register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0" name="Rectangle 93"/>
          <p:cNvSpPr>
            <a:spLocks noChangeArrowheads="1"/>
          </p:cNvSpPr>
          <p:nvPr/>
        </p:nvSpPr>
        <p:spPr bwMode="auto">
          <a:xfrm>
            <a:off x="4729163" y="5067300"/>
            <a:ext cx="654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Data output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1" name="Rectangle 94"/>
          <p:cNvSpPr>
            <a:spLocks noChangeArrowheads="1"/>
          </p:cNvSpPr>
          <p:nvPr/>
        </p:nvSpPr>
        <p:spPr bwMode="auto">
          <a:xfrm>
            <a:off x="4856163" y="5208588"/>
            <a:ext cx="415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register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2" name="Rectangle 95"/>
          <p:cNvSpPr>
            <a:spLocks noChangeArrowheads="1"/>
          </p:cNvSpPr>
          <p:nvPr/>
        </p:nvSpPr>
        <p:spPr bwMode="auto">
          <a:xfrm>
            <a:off x="4381500" y="6172200"/>
            <a:ext cx="263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Data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3" name="Rectangle 96"/>
          <p:cNvSpPr>
            <a:spLocks noChangeArrowheads="1"/>
          </p:cNvSpPr>
          <p:nvPr/>
        </p:nvSpPr>
        <p:spPr bwMode="auto">
          <a:xfrm>
            <a:off x="1493838" y="4656138"/>
            <a:ext cx="1120775" cy="11207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94" name="Rectangle 97"/>
          <p:cNvSpPr>
            <a:spLocks noChangeArrowheads="1"/>
          </p:cNvSpPr>
          <p:nvPr/>
        </p:nvSpPr>
        <p:spPr bwMode="auto">
          <a:xfrm>
            <a:off x="1698625" y="1752600"/>
            <a:ext cx="695325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5695" name="Rectangle 98"/>
          <p:cNvSpPr>
            <a:spLocks noChangeArrowheads="1"/>
          </p:cNvSpPr>
          <p:nvPr/>
        </p:nvSpPr>
        <p:spPr bwMode="auto">
          <a:xfrm>
            <a:off x="1825625" y="1816100"/>
            <a:ext cx="4333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Refresh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6" name="Rectangle 99"/>
          <p:cNvSpPr>
            <a:spLocks noChangeArrowheads="1"/>
          </p:cNvSpPr>
          <p:nvPr/>
        </p:nvSpPr>
        <p:spPr bwMode="auto">
          <a:xfrm>
            <a:off x="1841500" y="1943100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counter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7" name="Rectangle 100"/>
          <p:cNvSpPr>
            <a:spLocks noChangeArrowheads="1"/>
          </p:cNvSpPr>
          <p:nvPr/>
        </p:nvSpPr>
        <p:spPr bwMode="auto">
          <a:xfrm>
            <a:off x="1651000" y="4956175"/>
            <a:ext cx="776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Mode register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8" name="Rectangle 101"/>
          <p:cNvSpPr>
            <a:spLocks noChangeArrowheads="1"/>
          </p:cNvSpPr>
          <p:nvPr/>
        </p:nvSpPr>
        <p:spPr bwMode="auto">
          <a:xfrm>
            <a:off x="1951038" y="5130800"/>
            <a:ext cx="201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and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699" name="Rectangle 102"/>
          <p:cNvSpPr>
            <a:spLocks noChangeArrowheads="1"/>
          </p:cNvSpPr>
          <p:nvPr/>
        </p:nvSpPr>
        <p:spPr bwMode="auto">
          <a:xfrm>
            <a:off x="1651000" y="5287963"/>
            <a:ext cx="790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100">
                <a:solidFill>
                  <a:srgbClr val="000000"/>
                </a:solidFill>
                <a:latin typeface="Nimbus Roman No9 L"/>
              </a:rPr>
              <a:t>timing control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25700" name="Text Box 103"/>
          <p:cNvSpPr txBox="1">
            <a:spLocks noChangeArrowheads="1"/>
          </p:cNvSpPr>
          <p:nvPr/>
        </p:nvSpPr>
        <p:spPr bwMode="auto">
          <a:xfrm>
            <a:off x="5527675" y="1571625"/>
            <a:ext cx="3413125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sz="1600" i="1"/>
              <a:t>Operation is directly synchronized</a:t>
            </a:r>
          </a:p>
          <a:p>
            <a:r>
              <a:rPr lang="en-US" sz="1600" i="1"/>
              <a:t>with processor clock signal.</a:t>
            </a:r>
          </a:p>
          <a:p>
            <a:pPr>
              <a:buFontTx/>
              <a:buChar char="•"/>
            </a:pPr>
            <a:r>
              <a:rPr lang="en-US" sz="1600" i="1"/>
              <a:t>The outputs of the sense circuits are</a:t>
            </a:r>
          </a:p>
          <a:p>
            <a:r>
              <a:rPr lang="en-US" sz="1600" i="1"/>
              <a:t>connected to a latch. </a:t>
            </a:r>
          </a:p>
          <a:p>
            <a:pPr>
              <a:buFontTx/>
              <a:buChar char="•"/>
            </a:pPr>
            <a:r>
              <a:rPr lang="en-US" sz="1600" i="1"/>
              <a:t>During a Read operation, the </a:t>
            </a:r>
          </a:p>
          <a:p>
            <a:r>
              <a:rPr lang="en-US" sz="1600" i="1"/>
              <a:t>contents of the cells in a row are </a:t>
            </a:r>
          </a:p>
          <a:p>
            <a:r>
              <a:rPr lang="en-US" sz="1600" i="1"/>
              <a:t>loaded onto the latches.</a:t>
            </a:r>
          </a:p>
          <a:p>
            <a:pPr>
              <a:buFontTx/>
              <a:buChar char="•"/>
            </a:pPr>
            <a:r>
              <a:rPr lang="en-US" sz="1600" i="1"/>
              <a:t>During a refresh operation, the </a:t>
            </a:r>
          </a:p>
          <a:p>
            <a:r>
              <a:rPr lang="en-US" sz="1600" i="1"/>
              <a:t>contents of the cells are refreshed </a:t>
            </a:r>
          </a:p>
          <a:p>
            <a:r>
              <a:rPr lang="en-US" sz="1600" i="1"/>
              <a:t>without changing the contents of</a:t>
            </a:r>
          </a:p>
          <a:p>
            <a:r>
              <a:rPr lang="en-US" sz="1600" i="1"/>
              <a:t> the latches. </a:t>
            </a:r>
          </a:p>
          <a:p>
            <a:pPr>
              <a:buFontTx/>
              <a:buChar char="•"/>
            </a:pPr>
            <a:r>
              <a:rPr lang="en-US" sz="1600" i="1"/>
              <a:t>Data held in the latches correspond </a:t>
            </a:r>
          </a:p>
          <a:p>
            <a:r>
              <a:rPr lang="en-US" sz="1600" i="1"/>
              <a:t>to the selected columns are transferred </a:t>
            </a:r>
          </a:p>
          <a:p>
            <a:r>
              <a:rPr lang="en-US" sz="1600" i="1"/>
              <a:t>to the output.</a:t>
            </a:r>
          </a:p>
          <a:p>
            <a:pPr>
              <a:buFontTx/>
              <a:buChar char="•"/>
            </a:pPr>
            <a:r>
              <a:rPr lang="en-US" sz="1600" i="1"/>
              <a:t>For a burst mode of operation, </a:t>
            </a:r>
          </a:p>
          <a:p>
            <a:r>
              <a:rPr lang="en-US" sz="1600" i="1"/>
              <a:t>successive columns are selected using </a:t>
            </a:r>
          </a:p>
          <a:p>
            <a:r>
              <a:rPr lang="en-US" sz="1600" i="1"/>
              <a:t>column address counter and clock.</a:t>
            </a:r>
          </a:p>
          <a:p>
            <a:r>
              <a:rPr lang="en-US" sz="1600" i="1"/>
              <a:t>CAS signal need not be generated </a:t>
            </a:r>
          </a:p>
          <a:p>
            <a:r>
              <a:rPr lang="en-US" sz="1600" i="1"/>
              <a:t>externally. A new data is placed during </a:t>
            </a:r>
          </a:p>
          <a:p>
            <a:r>
              <a:rPr lang="en-US" sz="1600" i="1"/>
              <a:t>raising edge of the clock</a:t>
            </a:r>
          </a:p>
        </p:txBody>
      </p:sp>
      <p:sp>
        <p:nvSpPr>
          <p:cNvPr id="25701" name="Line 107"/>
          <p:cNvSpPr>
            <a:spLocks noChangeShapeType="1"/>
          </p:cNvSpPr>
          <p:nvPr/>
        </p:nvSpPr>
        <p:spPr bwMode="auto">
          <a:xfrm>
            <a:off x="5640388" y="6022975"/>
            <a:ext cx="328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1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525588" y="453707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635125" y="4537075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714500" y="4537075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H="1">
            <a:off x="1714500" y="4551363"/>
            <a:ext cx="1095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555750" y="409575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1666875" y="409575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1778000" y="4095750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 flipH="1">
            <a:off x="1571625" y="4110038"/>
            <a:ext cx="268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1555750" y="4332288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1651000" y="4332288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762125" y="4332288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 flipH="1">
            <a:off x="1571625" y="4346575"/>
            <a:ext cx="268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1666875" y="4773613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1762125" y="4773613"/>
            <a:ext cx="119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1682750" y="4779963"/>
            <a:ext cx="15716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1525588" y="3873500"/>
            <a:ext cx="4826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9251" name="Freeform 35"/>
          <p:cNvSpPr>
            <a:spLocks/>
          </p:cNvSpPr>
          <p:nvPr/>
        </p:nvSpPr>
        <p:spPr bwMode="auto">
          <a:xfrm>
            <a:off x="3089275" y="1411288"/>
            <a:ext cx="190500" cy="427037"/>
          </a:xfrm>
          <a:custGeom>
            <a:avLst/>
            <a:gdLst>
              <a:gd name="T0" fmla="*/ 3 w 12"/>
              <a:gd name="T1" fmla="*/ 0 h 27"/>
              <a:gd name="T2" fmla="*/ 3 w 12"/>
              <a:gd name="T3" fmla="*/ 15 h 27"/>
              <a:gd name="T4" fmla="*/ 0 w 12"/>
              <a:gd name="T5" fmla="*/ 15 h 27"/>
              <a:gd name="T6" fmla="*/ 6 w 12"/>
              <a:gd name="T7" fmla="*/ 27 h 27"/>
              <a:gd name="T8" fmla="*/ 12 w 12"/>
              <a:gd name="T9" fmla="*/ 15 h 27"/>
              <a:gd name="T10" fmla="*/ 9 w 12"/>
              <a:gd name="T11" fmla="*/ 15 h 27"/>
              <a:gd name="T12" fmla="*/ 9 w 12"/>
              <a:gd name="T13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27">
                <a:moveTo>
                  <a:pt x="3" y="0"/>
                </a:moveTo>
                <a:lnTo>
                  <a:pt x="3" y="15"/>
                </a:lnTo>
                <a:lnTo>
                  <a:pt x="0" y="15"/>
                </a:lnTo>
                <a:lnTo>
                  <a:pt x="6" y="27"/>
                </a:lnTo>
                <a:lnTo>
                  <a:pt x="12" y="15"/>
                </a:lnTo>
                <a:lnTo>
                  <a:pt x="9" y="1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2" name="Freeform 36"/>
          <p:cNvSpPr>
            <a:spLocks/>
          </p:cNvSpPr>
          <p:nvPr/>
        </p:nvSpPr>
        <p:spPr bwMode="auto">
          <a:xfrm>
            <a:off x="2259013" y="2073275"/>
            <a:ext cx="409575" cy="173038"/>
          </a:xfrm>
          <a:custGeom>
            <a:avLst/>
            <a:gdLst>
              <a:gd name="T0" fmla="*/ 0 w 26"/>
              <a:gd name="T1" fmla="*/ 8 h 11"/>
              <a:gd name="T2" fmla="*/ 15 w 26"/>
              <a:gd name="T3" fmla="*/ 8 h 11"/>
              <a:gd name="T4" fmla="*/ 15 w 26"/>
              <a:gd name="T5" fmla="*/ 11 h 11"/>
              <a:gd name="T6" fmla="*/ 26 w 26"/>
              <a:gd name="T7" fmla="*/ 5 h 11"/>
              <a:gd name="T8" fmla="*/ 15 w 26"/>
              <a:gd name="T9" fmla="*/ 0 h 11"/>
              <a:gd name="T10" fmla="*/ 15 w 26"/>
              <a:gd name="T11" fmla="*/ 3 h 11"/>
              <a:gd name="T12" fmla="*/ 0 w 26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3" name="Freeform 37"/>
          <p:cNvSpPr>
            <a:spLocks/>
          </p:cNvSpPr>
          <p:nvPr/>
        </p:nvSpPr>
        <p:spPr bwMode="auto">
          <a:xfrm>
            <a:off x="2259013" y="2989263"/>
            <a:ext cx="409575" cy="174625"/>
          </a:xfrm>
          <a:custGeom>
            <a:avLst/>
            <a:gdLst>
              <a:gd name="T0" fmla="*/ 0 w 26"/>
              <a:gd name="T1" fmla="*/ 8 h 11"/>
              <a:gd name="T2" fmla="*/ 15 w 26"/>
              <a:gd name="T3" fmla="*/ 8 h 11"/>
              <a:gd name="T4" fmla="*/ 15 w 26"/>
              <a:gd name="T5" fmla="*/ 11 h 11"/>
              <a:gd name="T6" fmla="*/ 26 w 26"/>
              <a:gd name="T7" fmla="*/ 5 h 11"/>
              <a:gd name="T8" fmla="*/ 15 w 26"/>
              <a:gd name="T9" fmla="*/ 0 h 11"/>
              <a:gd name="T10" fmla="*/ 15 w 26"/>
              <a:gd name="T11" fmla="*/ 3 h 11"/>
              <a:gd name="T12" fmla="*/ 0 w 26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4" name="Line 38"/>
          <p:cNvSpPr>
            <a:spLocks noChangeShapeType="1"/>
          </p:cNvSpPr>
          <p:nvPr/>
        </p:nvSpPr>
        <p:spPr bwMode="auto">
          <a:xfrm flipH="1" flipV="1">
            <a:off x="2255838" y="2192338"/>
            <a:ext cx="3175" cy="8493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5" name="Freeform 39"/>
          <p:cNvSpPr>
            <a:spLocks/>
          </p:cNvSpPr>
          <p:nvPr/>
        </p:nvSpPr>
        <p:spPr bwMode="auto">
          <a:xfrm>
            <a:off x="1990725" y="2673350"/>
            <a:ext cx="268288" cy="442913"/>
          </a:xfrm>
          <a:custGeom>
            <a:avLst/>
            <a:gdLst>
              <a:gd name="T0" fmla="*/ 0 w 17"/>
              <a:gd name="T1" fmla="*/ 0 h 28"/>
              <a:gd name="T2" fmla="*/ 12 w 17"/>
              <a:gd name="T3" fmla="*/ 0 h 28"/>
              <a:gd name="T4" fmla="*/ 12 w 17"/>
              <a:gd name="T5" fmla="*/ 28 h 28"/>
              <a:gd name="T6" fmla="*/ 17 w 17"/>
              <a:gd name="T7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" h="28">
                <a:moveTo>
                  <a:pt x="0" y="0"/>
                </a:moveTo>
                <a:lnTo>
                  <a:pt x="12" y="0"/>
                </a:lnTo>
                <a:lnTo>
                  <a:pt x="12" y="28"/>
                </a:lnTo>
                <a:lnTo>
                  <a:pt x="17" y="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6" name="Freeform 40"/>
          <p:cNvSpPr>
            <a:spLocks/>
          </p:cNvSpPr>
          <p:nvPr/>
        </p:nvSpPr>
        <p:spPr bwMode="auto">
          <a:xfrm>
            <a:off x="1974850" y="2122488"/>
            <a:ext cx="284163" cy="457200"/>
          </a:xfrm>
          <a:custGeom>
            <a:avLst/>
            <a:gdLst>
              <a:gd name="T0" fmla="*/ 0 w 18"/>
              <a:gd name="T1" fmla="*/ 29 h 29"/>
              <a:gd name="T2" fmla="*/ 12 w 18"/>
              <a:gd name="T3" fmla="*/ 29 h 29"/>
              <a:gd name="T4" fmla="*/ 12 w 18"/>
              <a:gd name="T5" fmla="*/ 0 h 29"/>
              <a:gd name="T6" fmla="*/ 18 w 18"/>
              <a:gd name="T7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29">
                <a:moveTo>
                  <a:pt x="0" y="29"/>
                </a:moveTo>
                <a:lnTo>
                  <a:pt x="12" y="29"/>
                </a:lnTo>
                <a:lnTo>
                  <a:pt x="12" y="0"/>
                </a:lnTo>
                <a:lnTo>
                  <a:pt x="1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 flipH="1">
            <a:off x="5157788" y="2911475"/>
            <a:ext cx="4413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8" name="Line 42"/>
          <p:cNvSpPr>
            <a:spLocks noChangeShapeType="1"/>
          </p:cNvSpPr>
          <p:nvPr/>
        </p:nvSpPr>
        <p:spPr bwMode="auto">
          <a:xfrm flipH="1">
            <a:off x="5157788" y="2832100"/>
            <a:ext cx="4413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59" name="Line 43"/>
          <p:cNvSpPr>
            <a:spLocks noChangeShapeType="1"/>
          </p:cNvSpPr>
          <p:nvPr/>
        </p:nvSpPr>
        <p:spPr bwMode="auto">
          <a:xfrm flipH="1">
            <a:off x="5157788" y="3321050"/>
            <a:ext cx="441325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5378450" y="3195638"/>
            <a:ext cx="15875" cy="14287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1" name="Freeform 45"/>
          <p:cNvSpPr>
            <a:spLocks/>
          </p:cNvSpPr>
          <p:nvPr/>
        </p:nvSpPr>
        <p:spPr bwMode="auto">
          <a:xfrm>
            <a:off x="5378450" y="3116263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2" name="Freeform 46"/>
          <p:cNvSpPr>
            <a:spLocks/>
          </p:cNvSpPr>
          <p:nvPr/>
        </p:nvSpPr>
        <p:spPr bwMode="auto">
          <a:xfrm>
            <a:off x="5378450" y="303688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3" name="Line 47"/>
          <p:cNvSpPr>
            <a:spLocks noChangeShapeType="1"/>
          </p:cNvSpPr>
          <p:nvPr/>
        </p:nvSpPr>
        <p:spPr bwMode="auto">
          <a:xfrm flipH="1">
            <a:off x="5141913" y="2011363"/>
            <a:ext cx="457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 flipH="1">
            <a:off x="5141913" y="1916113"/>
            <a:ext cx="457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H="1">
            <a:off x="5141913" y="2420938"/>
            <a:ext cx="45720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66" name="Rectangle 50"/>
          <p:cNvSpPr>
            <a:spLocks noChangeArrowheads="1"/>
          </p:cNvSpPr>
          <p:nvPr/>
        </p:nvSpPr>
        <p:spPr bwMode="auto">
          <a:xfrm>
            <a:off x="5743575" y="2043113"/>
            <a:ext cx="8096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Cell array</a:t>
            </a:r>
          </a:p>
        </p:txBody>
      </p:sp>
      <p:sp>
        <p:nvSpPr>
          <p:cNvPr id="9273" name="Rectangle 57"/>
          <p:cNvSpPr>
            <a:spLocks noChangeArrowheads="1"/>
          </p:cNvSpPr>
          <p:nvPr/>
        </p:nvSpPr>
        <p:spPr bwMode="auto">
          <a:xfrm>
            <a:off x="2840038" y="6167438"/>
            <a:ext cx="3654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2000">
                <a:solidFill>
                  <a:srgbClr val="000000"/>
                </a:solidFill>
              </a:rPr>
              <a:t>Figure 5.8.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CA" sz="2000">
                <a:solidFill>
                  <a:srgbClr val="000000"/>
                </a:solidFill>
              </a:rPr>
              <a:t>Synchronous DRAM.</a:t>
            </a:r>
          </a:p>
        </p:txBody>
      </p:sp>
      <p:sp>
        <p:nvSpPr>
          <p:cNvPr id="9274" name="Rectangle 58"/>
          <p:cNvSpPr>
            <a:spLocks noChangeArrowheads="1"/>
          </p:cNvSpPr>
          <p:nvPr/>
        </p:nvSpPr>
        <p:spPr bwMode="auto">
          <a:xfrm>
            <a:off x="4164013" y="1854200"/>
            <a:ext cx="977900" cy="6619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75" name="Rectangle 59"/>
          <p:cNvSpPr>
            <a:spLocks noChangeArrowheads="1"/>
          </p:cNvSpPr>
          <p:nvPr/>
        </p:nvSpPr>
        <p:spPr bwMode="auto">
          <a:xfrm>
            <a:off x="5599113" y="1460500"/>
            <a:ext cx="1314450" cy="1104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76" name="Rectangle 60"/>
          <p:cNvSpPr>
            <a:spLocks noChangeArrowheads="1"/>
          </p:cNvSpPr>
          <p:nvPr/>
        </p:nvSpPr>
        <p:spPr bwMode="auto">
          <a:xfrm>
            <a:off x="2684463" y="1838325"/>
            <a:ext cx="1038225" cy="6778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77" name="Freeform 61"/>
          <p:cNvSpPr>
            <a:spLocks/>
          </p:cNvSpPr>
          <p:nvPr/>
        </p:nvSpPr>
        <p:spPr bwMode="auto">
          <a:xfrm>
            <a:off x="5362575" y="2295525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78" name="Freeform 62"/>
          <p:cNvSpPr>
            <a:spLocks/>
          </p:cNvSpPr>
          <p:nvPr/>
        </p:nvSpPr>
        <p:spPr bwMode="auto">
          <a:xfrm>
            <a:off x="5362575" y="2216150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79" name="Freeform 63"/>
          <p:cNvSpPr>
            <a:spLocks/>
          </p:cNvSpPr>
          <p:nvPr/>
        </p:nvSpPr>
        <p:spPr bwMode="auto">
          <a:xfrm>
            <a:off x="5362575" y="2136775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83" name="Rectangle 67"/>
          <p:cNvSpPr>
            <a:spLocks noChangeArrowheads="1"/>
          </p:cNvSpPr>
          <p:nvPr/>
        </p:nvSpPr>
        <p:spPr bwMode="auto">
          <a:xfrm>
            <a:off x="4192588" y="2736850"/>
            <a:ext cx="949325" cy="679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84" name="Rectangle 68"/>
          <p:cNvSpPr>
            <a:spLocks noChangeArrowheads="1"/>
          </p:cNvSpPr>
          <p:nvPr/>
        </p:nvSpPr>
        <p:spPr bwMode="auto">
          <a:xfrm>
            <a:off x="5599113" y="2565400"/>
            <a:ext cx="1323975" cy="8509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0" name="Rectangle 74"/>
          <p:cNvSpPr>
            <a:spLocks noChangeArrowheads="1"/>
          </p:cNvSpPr>
          <p:nvPr/>
        </p:nvSpPr>
        <p:spPr bwMode="auto">
          <a:xfrm>
            <a:off x="2684463" y="2736850"/>
            <a:ext cx="1028700" cy="7842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1" name="Freeform 75"/>
          <p:cNvSpPr>
            <a:spLocks/>
          </p:cNvSpPr>
          <p:nvPr/>
        </p:nvSpPr>
        <p:spPr bwMode="auto">
          <a:xfrm>
            <a:off x="3741738" y="2090738"/>
            <a:ext cx="425450" cy="188912"/>
          </a:xfrm>
          <a:custGeom>
            <a:avLst/>
            <a:gdLst>
              <a:gd name="T0" fmla="*/ 0 w 27"/>
              <a:gd name="T1" fmla="*/ 9 h 12"/>
              <a:gd name="T2" fmla="*/ 15 w 27"/>
              <a:gd name="T3" fmla="*/ 9 h 12"/>
              <a:gd name="T4" fmla="*/ 15 w 27"/>
              <a:gd name="T5" fmla="*/ 12 h 12"/>
              <a:gd name="T6" fmla="*/ 27 w 27"/>
              <a:gd name="T7" fmla="*/ 6 h 12"/>
              <a:gd name="T8" fmla="*/ 15 w 27"/>
              <a:gd name="T9" fmla="*/ 0 h 12"/>
              <a:gd name="T10" fmla="*/ 15 w 27"/>
              <a:gd name="T11" fmla="*/ 3 h 12"/>
              <a:gd name="T12" fmla="*/ 0 w 27"/>
              <a:gd name="T13" fmla="*/ 3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2">
                <a:moveTo>
                  <a:pt x="0" y="9"/>
                </a:moveTo>
                <a:lnTo>
                  <a:pt x="15" y="9"/>
                </a:lnTo>
                <a:lnTo>
                  <a:pt x="15" y="12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2" name="Freeform 76"/>
          <p:cNvSpPr>
            <a:spLocks/>
          </p:cNvSpPr>
          <p:nvPr/>
        </p:nvSpPr>
        <p:spPr bwMode="auto">
          <a:xfrm>
            <a:off x="3741738" y="2989263"/>
            <a:ext cx="425450" cy="174625"/>
          </a:xfrm>
          <a:custGeom>
            <a:avLst/>
            <a:gdLst>
              <a:gd name="T0" fmla="*/ 0 w 27"/>
              <a:gd name="T1" fmla="*/ 8 h 11"/>
              <a:gd name="T2" fmla="*/ 15 w 27"/>
              <a:gd name="T3" fmla="*/ 8 h 11"/>
              <a:gd name="T4" fmla="*/ 15 w 27"/>
              <a:gd name="T5" fmla="*/ 11 h 11"/>
              <a:gd name="T6" fmla="*/ 27 w 27"/>
              <a:gd name="T7" fmla="*/ 6 h 11"/>
              <a:gd name="T8" fmla="*/ 15 w 27"/>
              <a:gd name="T9" fmla="*/ 0 h 11"/>
              <a:gd name="T10" fmla="*/ 15 w 27"/>
              <a:gd name="T11" fmla="*/ 3 h 11"/>
              <a:gd name="T12" fmla="*/ 0 w 27"/>
              <a:gd name="T13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3" name="Rectangle 77"/>
          <p:cNvSpPr>
            <a:spLocks noChangeArrowheads="1"/>
          </p:cNvSpPr>
          <p:nvPr/>
        </p:nvSpPr>
        <p:spPr bwMode="auto">
          <a:xfrm>
            <a:off x="6245225" y="4221163"/>
            <a:ext cx="915988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6" name="Freeform 80"/>
          <p:cNvSpPr>
            <a:spLocks/>
          </p:cNvSpPr>
          <p:nvPr/>
        </p:nvSpPr>
        <p:spPr bwMode="auto">
          <a:xfrm>
            <a:off x="5992813" y="3416300"/>
            <a:ext cx="190500" cy="252413"/>
          </a:xfrm>
          <a:custGeom>
            <a:avLst/>
            <a:gdLst>
              <a:gd name="T0" fmla="*/ 9 w 12"/>
              <a:gd name="T1" fmla="*/ 16 h 16"/>
              <a:gd name="T2" fmla="*/ 9 w 12"/>
              <a:gd name="T3" fmla="*/ 12 h 16"/>
              <a:gd name="T4" fmla="*/ 12 w 12"/>
              <a:gd name="T5" fmla="*/ 12 h 16"/>
              <a:gd name="T6" fmla="*/ 6 w 12"/>
              <a:gd name="T7" fmla="*/ 0 h 16"/>
              <a:gd name="T8" fmla="*/ 0 w 12"/>
              <a:gd name="T9" fmla="*/ 12 h 16"/>
              <a:gd name="T10" fmla="*/ 3 w 12"/>
              <a:gd name="T11" fmla="*/ 12 h 16"/>
              <a:gd name="T12" fmla="*/ 3 w 12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9" y="16"/>
                </a:moveTo>
                <a:lnTo>
                  <a:pt x="9" y="12"/>
                </a:lnTo>
                <a:lnTo>
                  <a:pt x="12" y="12"/>
                </a:lnTo>
                <a:lnTo>
                  <a:pt x="6" y="0"/>
                </a:lnTo>
                <a:lnTo>
                  <a:pt x="0" y="12"/>
                </a:lnTo>
                <a:lnTo>
                  <a:pt x="3" y="12"/>
                </a:lnTo>
                <a:lnTo>
                  <a:pt x="3" y="1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7" name="Freeform 81"/>
          <p:cNvSpPr>
            <a:spLocks/>
          </p:cNvSpPr>
          <p:nvPr/>
        </p:nvSpPr>
        <p:spPr bwMode="auto">
          <a:xfrm>
            <a:off x="6618288" y="3952875"/>
            <a:ext cx="188912" cy="252413"/>
          </a:xfrm>
          <a:custGeom>
            <a:avLst/>
            <a:gdLst>
              <a:gd name="T0" fmla="*/ 3 w 12"/>
              <a:gd name="T1" fmla="*/ 0 h 16"/>
              <a:gd name="T2" fmla="*/ 3 w 12"/>
              <a:gd name="T3" fmla="*/ 5 h 16"/>
              <a:gd name="T4" fmla="*/ 0 w 12"/>
              <a:gd name="T5" fmla="*/ 5 h 16"/>
              <a:gd name="T6" fmla="*/ 6 w 12"/>
              <a:gd name="T7" fmla="*/ 16 h 16"/>
              <a:gd name="T8" fmla="*/ 12 w 12"/>
              <a:gd name="T9" fmla="*/ 5 h 16"/>
              <a:gd name="T10" fmla="*/ 9 w 12"/>
              <a:gd name="T11" fmla="*/ 5 h 16"/>
              <a:gd name="T12" fmla="*/ 9 w 12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"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6" y="16"/>
                </a:lnTo>
                <a:lnTo>
                  <a:pt x="12" y="5"/>
                </a:lnTo>
                <a:lnTo>
                  <a:pt x="9" y="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8" name="Freeform 82"/>
          <p:cNvSpPr>
            <a:spLocks/>
          </p:cNvSpPr>
          <p:nvPr/>
        </p:nvSpPr>
        <p:spPr bwMode="auto">
          <a:xfrm>
            <a:off x="5992813" y="3621088"/>
            <a:ext cx="190500" cy="236537"/>
          </a:xfrm>
          <a:custGeom>
            <a:avLst/>
            <a:gdLst>
              <a:gd name="T0" fmla="*/ 9 w 12"/>
              <a:gd name="T1" fmla="*/ 0 h 15"/>
              <a:gd name="T2" fmla="*/ 9 w 12"/>
              <a:gd name="T3" fmla="*/ 3 h 15"/>
              <a:gd name="T4" fmla="*/ 12 w 12"/>
              <a:gd name="T5" fmla="*/ 3 h 15"/>
              <a:gd name="T6" fmla="*/ 6 w 12"/>
              <a:gd name="T7" fmla="*/ 15 h 15"/>
              <a:gd name="T8" fmla="*/ 0 w 12"/>
              <a:gd name="T9" fmla="*/ 3 h 15"/>
              <a:gd name="T10" fmla="*/ 3 w 12"/>
              <a:gd name="T11" fmla="*/ 3 h 15"/>
              <a:gd name="T12" fmla="*/ 3 w 12"/>
              <a:gd name="T13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5">
                <a:moveTo>
                  <a:pt x="9" y="0"/>
                </a:moveTo>
                <a:lnTo>
                  <a:pt x="9" y="3"/>
                </a:lnTo>
                <a:lnTo>
                  <a:pt x="12" y="3"/>
                </a:lnTo>
                <a:lnTo>
                  <a:pt x="6" y="15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299" name="Freeform 83"/>
          <p:cNvSpPr>
            <a:spLocks/>
          </p:cNvSpPr>
          <p:nvPr/>
        </p:nvSpPr>
        <p:spPr bwMode="auto">
          <a:xfrm>
            <a:off x="5503863" y="5040313"/>
            <a:ext cx="174625" cy="268287"/>
          </a:xfrm>
          <a:custGeom>
            <a:avLst/>
            <a:gdLst>
              <a:gd name="T0" fmla="*/ 3 w 11"/>
              <a:gd name="T1" fmla="*/ 17 h 17"/>
              <a:gd name="T2" fmla="*/ 3 w 11"/>
              <a:gd name="T3" fmla="*/ 12 h 17"/>
              <a:gd name="T4" fmla="*/ 0 w 11"/>
              <a:gd name="T5" fmla="*/ 12 h 17"/>
              <a:gd name="T6" fmla="*/ 6 w 11"/>
              <a:gd name="T7" fmla="*/ 0 h 17"/>
              <a:gd name="T8" fmla="*/ 11 w 11"/>
              <a:gd name="T9" fmla="*/ 12 h 17"/>
              <a:gd name="T10" fmla="*/ 9 w 11"/>
              <a:gd name="T11" fmla="*/ 12 h 17"/>
              <a:gd name="T12" fmla="*/ 9 w 11"/>
              <a:gd name="T13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7">
                <a:moveTo>
                  <a:pt x="3" y="17"/>
                </a:moveTo>
                <a:lnTo>
                  <a:pt x="3" y="12"/>
                </a:lnTo>
                <a:lnTo>
                  <a:pt x="0" y="12"/>
                </a:lnTo>
                <a:lnTo>
                  <a:pt x="6" y="0"/>
                </a:lnTo>
                <a:lnTo>
                  <a:pt x="11" y="12"/>
                </a:lnTo>
                <a:lnTo>
                  <a:pt x="9" y="12"/>
                </a:lnTo>
                <a:lnTo>
                  <a:pt x="9" y="1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0" name="Freeform 84"/>
          <p:cNvSpPr>
            <a:spLocks/>
          </p:cNvSpPr>
          <p:nvPr/>
        </p:nvSpPr>
        <p:spPr bwMode="auto">
          <a:xfrm>
            <a:off x="6072188" y="5403850"/>
            <a:ext cx="173037" cy="268288"/>
          </a:xfrm>
          <a:custGeom>
            <a:avLst/>
            <a:gdLst>
              <a:gd name="T0" fmla="*/ 2 w 11"/>
              <a:gd name="T1" fmla="*/ 0 h 17"/>
              <a:gd name="T2" fmla="*/ 2 w 11"/>
              <a:gd name="T3" fmla="*/ 5 h 17"/>
              <a:gd name="T4" fmla="*/ 0 w 11"/>
              <a:gd name="T5" fmla="*/ 5 h 17"/>
              <a:gd name="T6" fmla="*/ 5 w 11"/>
              <a:gd name="T7" fmla="*/ 17 h 17"/>
              <a:gd name="T8" fmla="*/ 11 w 11"/>
              <a:gd name="T9" fmla="*/ 5 h 17"/>
              <a:gd name="T10" fmla="*/ 8 w 11"/>
              <a:gd name="T11" fmla="*/ 5 h 17"/>
              <a:gd name="T12" fmla="*/ 8 w 11"/>
              <a:gd name="T13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7">
                <a:moveTo>
                  <a:pt x="2" y="0"/>
                </a:moveTo>
                <a:lnTo>
                  <a:pt x="2" y="5"/>
                </a:lnTo>
                <a:lnTo>
                  <a:pt x="0" y="5"/>
                </a:lnTo>
                <a:lnTo>
                  <a:pt x="5" y="17"/>
                </a:lnTo>
                <a:lnTo>
                  <a:pt x="11" y="5"/>
                </a:lnTo>
                <a:lnTo>
                  <a:pt x="8" y="5"/>
                </a:lnTo>
                <a:lnTo>
                  <a:pt x="8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1" name="Freeform 85"/>
          <p:cNvSpPr>
            <a:spLocks/>
          </p:cNvSpPr>
          <p:nvPr/>
        </p:nvSpPr>
        <p:spPr bwMode="auto">
          <a:xfrm>
            <a:off x="5646738" y="5040313"/>
            <a:ext cx="1025525" cy="268287"/>
          </a:xfrm>
          <a:custGeom>
            <a:avLst/>
            <a:gdLst>
              <a:gd name="T0" fmla="*/ 65 w 65"/>
              <a:gd name="T1" fmla="*/ 0 h 17"/>
              <a:gd name="T2" fmla="*/ 65 w 65"/>
              <a:gd name="T3" fmla="*/ 17 h 17"/>
              <a:gd name="T4" fmla="*/ 0 w 65"/>
              <a:gd name="T5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7">
                <a:moveTo>
                  <a:pt x="65" y="0"/>
                </a:moveTo>
                <a:lnTo>
                  <a:pt x="65" y="17"/>
                </a:lnTo>
                <a:lnTo>
                  <a:pt x="0" y="1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2" name="Freeform 86"/>
          <p:cNvSpPr>
            <a:spLocks/>
          </p:cNvSpPr>
          <p:nvPr/>
        </p:nvSpPr>
        <p:spPr bwMode="auto">
          <a:xfrm>
            <a:off x="5551488" y="5292725"/>
            <a:ext cx="552450" cy="127000"/>
          </a:xfrm>
          <a:custGeom>
            <a:avLst/>
            <a:gdLst>
              <a:gd name="T0" fmla="*/ 35 w 35"/>
              <a:gd name="T1" fmla="*/ 8 h 8"/>
              <a:gd name="T2" fmla="*/ 0 w 35"/>
              <a:gd name="T3" fmla="*/ 8 h 8"/>
              <a:gd name="T4" fmla="*/ 0 w 35"/>
              <a:gd name="T5" fmla="*/ 0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8">
                <a:moveTo>
                  <a:pt x="35" y="8"/>
                </a:move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3" name="Freeform 87"/>
          <p:cNvSpPr>
            <a:spLocks/>
          </p:cNvSpPr>
          <p:nvPr/>
        </p:nvSpPr>
        <p:spPr bwMode="auto">
          <a:xfrm>
            <a:off x="6199188" y="5040313"/>
            <a:ext cx="552450" cy="379412"/>
          </a:xfrm>
          <a:custGeom>
            <a:avLst/>
            <a:gdLst>
              <a:gd name="T0" fmla="*/ 35 w 35"/>
              <a:gd name="T1" fmla="*/ 0 h 24"/>
              <a:gd name="T2" fmla="*/ 35 w 35"/>
              <a:gd name="T3" fmla="*/ 24 h 24"/>
              <a:gd name="T4" fmla="*/ 0 w 35"/>
              <a:gd name="T5" fmla="*/ 24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" h="24">
                <a:moveTo>
                  <a:pt x="35" y="0"/>
                </a:moveTo>
                <a:lnTo>
                  <a:pt x="35" y="24"/>
                </a:lnTo>
                <a:lnTo>
                  <a:pt x="0" y="2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4" name="Freeform 88"/>
          <p:cNvSpPr>
            <a:spLocks/>
          </p:cNvSpPr>
          <p:nvPr/>
        </p:nvSpPr>
        <p:spPr bwMode="auto">
          <a:xfrm>
            <a:off x="5646738" y="3952875"/>
            <a:ext cx="1025525" cy="252413"/>
          </a:xfrm>
          <a:custGeom>
            <a:avLst/>
            <a:gdLst>
              <a:gd name="T0" fmla="*/ 0 w 65"/>
              <a:gd name="T1" fmla="*/ 16 h 16"/>
              <a:gd name="T2" fmla="*/ 0 w 65"/>
              <a:gd name="T3" fmla="*/ 0 h 16"/>
              <a:gd name="T4" fmla="*/ 65 w 65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5" h="16">
                <a:moveTo>
                  <a:pt x="0" y="16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5" name="Freeform 89"/>
          <p:cNvSpPr>
            <a:spLocks/>
          </p:cNvSpPr>
          <p:nvPr/>
        </p:nvSpPr>
        <p:spPr bwMode="auto">
          <a:xfrm>
            <a:off x="5551488" y="3857625"/>
            <a:ext cx="1200150" cy="363538"/>
          </a:xfrm>
          <a:custGeom>
            <a:avLst/>
            <a:gdLst>
              <a:gd name="T0" fmla="*/ 0 w 76"/>
              <a:gd name="T1" fmla="*/ 23 h 23"/>
              <a:gd name="T2" fmla="*/ 0 w 76"/>
              <a:gd name="T3" fmla="*/ 0 h 23"/>
              <a:gd name="T4" fmla="*/ 76 w 76"/>
              <a:gd name="T5" fmla="*/ 0 h 23"/>
              <a:gd name="T6" fmla="*/ 76 w 76"/>
              <a:gd name="T7" fmla="*/ 7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23">
                <a:moveTo>
                  <a:pt x="0" y="23"/>
                </a:moveTo>
                <a:lnTo>
                  <a:pt x="0" y="0"/>
                </a:lnTo>
                <a:lnTo>
                  <a:pt x="76" y="0"/>
                </a:lnTo>
                <a:lnTo>
                  <a:pt x="76" y="7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06" name="Rectangle 90"/>
          <p:cNvSpPr>
            <a:spLocks noChangeArrowheads="1"/>
          </p:cNvSpPr>
          <p:nvPr/>
        </p:nvSpPr>
        <p:spPr bwMode="auto">
          <a:xfrm>
            <a:off x="5141913" y="4221163"/>
            <a:ext cx="898525" cy="838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11" name="Rectangle 95"/>
          <p:cNvSpPr>
            <a:spLocks noChangeArrowheads="1"/>
          </p:cNvSpPr>
          <p:nvPr/>
        </p:nvSpPr>
        <p:spPr bwMode="auto">
          <a:xfrm>
            <a:off x="5967413" y="5735638"/>
            <a:ext cx="3841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sz="1400" b="1">
                <a:solidFill>
                  <a:srgbClr val="000000"/>
                </a:solidFill>
              </a:rPr>
              <a:t>Data</a:t>
            </a:r>
          </a:p>
        </p:txBody>
      </p:sp>
      <p:sp>
        <p:nvSpPr>
          <p:cNvPr id="9312" name="Rectangle 96"/>
          <p:cNvSpPr>
            <a:spLocks noChangeArrowheads="1"/>
          </p:cNvSpPr>
          <p:nvPr/>
        </p:nvSpPr>
        <p:spPr bwMode="auto">
          <a:xfrm>
            <a:off x="2479675" y="3857625"/>
            <a:ext cx="1520825" cy="11207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13" name="Rectangle 97"/>
          <p:cNvSpPr>
            <a:spLocks noChangeArrowheads="1"/>
          </p:cNvSpPr>
          <p:nvPr/>
        </p:nvSpPr>
        <p:spPr bwMode="auto">
          <a:xfrm>
            <a:off x="2636838" y="820738"/>
            <a:ext cx="1066800" cy="6000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20" name="Text Box 104"/>
          <p:cNvSpPr txBox="1">
            <a:spLocks noChangeArrowheads="1"/>
          </p:cNvSpPr>
          <p:nvPr/>
        </p:nvSpPr>
        <p:spPr bwMode="auto">
          <a:xfrm>
            <a:off x="4152900" y="1905000"/>
            <a:ext cx="990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Row </a:t>
            </a:r>
            <a:r>
              <a:rPr lang="en-US" sz="1400" b="1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9321" name="Text Box 105"/>
          <p:cNvSpPr txBox="1">
            <a:spLocks noChangeArrowheads="1"/>
          </p:cNvSpPr>
          <p:nvPr/>
        </p:nvSpPr>
        <p:spPr bwMode="auto">
          <a:xfrm>
            <a:off x="4152900" y="2790825"/>
            <a:ext cx="9906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Column</a:t>
            </a:r>
            <a:r>
              <a:rPr lang="en-US" sz="1400" b="1">
                <a:solidFill>
                  <a:srgbClr val="000000"/>
                </a:solidFill>
              </a:rPr>
              <a:t>decoder</a:t>
            </a:r>
          </a:p>
        </p:txBody>
      </p:sp>
      <p:sp>
        <p:nvSpPr>
          <p:cNvPr id="9322" name="Text Box 106"/>
          <p:cNvSpPr txBox="1">
            <a:spLocks noChangeArrowheads="1"/>
          </p:cNvSpPr>
          <p:nvPr/>
        </p:nvSpPr>
        <p:spPr bwMode="auto">
          <a:xfrm>
            <a:off x="2705100" y="2676525"/>
            <a:ext cx="99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Column address counter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23" name="Text Box 107"/>
          <p:cNvSpPr txBox="1">
            <a:spLocks noChangeArrowheads="1"/>
          </p:cNvSpPr>
          <p:nvPr/>
        </p:nvSpPr>
        <p:spPr bwMode="auto">
          <a:xfrm>
            <a:off x="2714625" y="1800225"/>
            <a:ext cx="99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Row </a:t>
            </a:r>
            <a:r>
              <a:rPr lang="en-US" sz="1400" b="1">
                <a:solidFill>
                  <a:srgbClr val="000000"/>
                </a:solidFill>
              </a:rPr>
              <a:t>address latch</a:t>
            </a:r>
          </a:p>
        </p:txBody>
      </p:sp>
      <p:sp>
        <p:nvSpPr>
          <p:cNvPr id="9324" name="Text Box 108"/>
          <p:cNvSpPr txBox="1">
            <a:spLocks noChangeArrowheads="1"/>
          </p:cNvSpPr>
          <p:nvPr/>
        </p:nvSpPr>
        <p:spPr bwMode="auto">
          <a:xfrm>
            <a:off x="2686050" y="847725"/>
            <a:ext cx="990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Refresh counter 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25" name="Text Box 109"/>
          <p:cNvSpPr txBox="1">
            <a:spLocks noChangeArrowheads="1"/>
          </p:cNvSpPr>
          <p:nvPr/>
        </p:nvSpPr>
        <p:spPr bwMode="auto">
          <a:xfrm>
            <a:off x="5514975" y="2581275"/>
            <a:ext cx="1552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Read/Write circuits &amp; latches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26" name="Text Box 110"/>
          <p:cNvSpPr txBox="1">
            <a:spLocks noChangeArrowheads="1"/>
          </p:cNvSpPr>
          <p:nvPr/>
        </p:nvSpPr>
        <p:spPr bwMode="auto">
          <a:xfrm>
            <a:off x="2590800" y="3867150"/>
            <a:ext cx="1295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Mode register and timing control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27" name="Text Box 111"/>
          <p:cNvSpPr txBox="1">
            <a:spLocks noChangeArrowheads="1"/>
          </p:cNvSpPr>
          <p:nvPr/>
        </p:nvSpPr>
        <p:spPr bwMode="auto">
          <a:xfrm>
            <a:off x="485775" y="2276475"/>
            <a:ext cx="16383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Row/Column address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28" name="Text Box 112"/>
          <p:cNvSpPr txBox="1">
            <a:spLocks noChangeArrowheads="1"/>
          </p:cNvSpPr>
          <p:nvPr/>
        </p:nvSpPr>
        <p:spPr bwMode="auto">
          <a:xfrm>
            <a:off x="5095875" y="4210050"/>
            <a:ext cx="99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Data input register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29" name="Text Box 113"/>
          <p:cNvSpPr txBox="1">
            <a:spLocks noChangeArrowheads="1"/>
          </p:cNvSpPr>
          <p:nvPr/>
        </p:nvSpPr>
        <p:spPr bwMode="auto">
          <a:xfrm>
            <a:off x="6210300" y="4200525"/>
            <a:ext cx="990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Data output register</a:t>
            </a: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9330" name="Line 114"/>
          <p:cNvSpPr>
            <a:spLocks noChangeShapeType="1"/>
          </p:cNvSpPr>
          <p:nvPr/>
        </p:nvSpPr>
        <p:spPr bwMode="auto">
          <a:xfrm>
            <a:off x="2038350" y="399097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31" name="Line 115"/>
          <p:cNvSpPr>
            <a:spLocks noChangeShapeType="1"/>
          </p:cNvSpPr>
          <p:nvPr/>
        </p:nvSpPr>
        <p:spPr bwMode="auto">
          <a:xfrm>
            <a:off x="2047875" y="423862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32" name="Line 116"/>
          <p:cNvSpPr>
            <a:spLocks noChangeShapeType="1"/>
          </p:cNvSpPr>
          <p:nvPr/>
        </p:nvSpPr>
        <p:spPr bwMode="auto">
          <a:xfrm>
            <a:off x="2038350" y="444817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33" name="Line 117"/>
          <p:cNvSpPr>
            <a:spLocks noChangeShapeType="1"/>
          </p:cNvSpPr>
          <p:nvPr/>
        </p:nvSpPr>
        <p:spPr bwMode="auto">
          <a:xfrm>
            <a:off x="2028825" y="4638675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34" name="Line 118"/>
          <p:cNvSpPr>
            <a:spLocks noChangeShapeType="1"/>
          </p:cNvSpPr>
          <p:nvPr/>
        </p:nvSpPr>
        <p:spPr bwMode="auto">
          <a:xfrm>
            <a:off x="2038350" y="4876800"/>
            <a:ext cx="419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9335" name="Text Box 119"/>
          <p:cNvSpPr txBox="1">
            <a:spLocks noChangeArrowheads="1"/>
          </p:cNvSpPr>
          <p:nvPr/>
        </p:nvSpPr>
        <p:spPr bwMode="auto">
          <a:xfrm>
            <a:off x="7381875" y="2400300"/>
            <a:ext cx="1581150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Entire row can be addressed and put into latches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Successive columns put into output register on successive clock pulses</a:t>
            </a:r>
          </a:p>
        </p:txBody>
      </p:sp>
      <p:sp>
        <p:nvSpPr>
          <p:cNvPr id="9336" name="Text Box 120"/>
          <p:cNvSpPr txBox="1">
            <a:spLocks noChangeArrowheads="1"/>
          </p:cNvSpPr>
          <p:nvPr/>
        </p:nvSpPr>
        <p:spPr bwMode="auto">
          <a:xfrm>
            <a:off x="238125" y="5133975"/>
            <a:ext cx="158115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Clock pulses cause “counting” to select successive columns</a:t>
            </a:r>
          </a:p>
        </p:txBody>
      </p:sp>
      <p:cxnSp>
        <p:nvCxnSpPr>
          <p:cNvPr id="9337" name="AutoShape 121"/>
          <p:cNvCxnSpPr>
            <a:cxnSpLocks noChangeShapeType="1"/>
            <a:endCxn id="9290" idx="1"/>
          </p:cNvCxnSpPr>
          <p:nvPr/>
        </p:nvCxnSpPr>
        <p:spPr bwMode="auto">
          <a:xfrm rot="16200000">
            <a:off x="866775" y="3300413"/>
            <a:ext cx="1976437" cy="1633538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38" name="Line 122"/>
          <p:cNvSpPr>
            <a:spLocks noChangeShapeType="1"/>
          </p:cNvSpPr>
          <p:nvPr/>
        </p:nvSpPr>
        <p:spPr bwMode="auto">
          <a:xfrm flipH="1">
            <a:off x="7038975" y="2943225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1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957513" y="3065463"/>
            <a:ext cx="1069975" cy="268287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2136775" y="3065463"/>
            <a:ext cx="266700" cy="268287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81525" y="3065463"/>
            <a:ext cx="3248025" cy="268287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957513" y="2397125"/>
            <a:ext cx="1069975" cy="268288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136775" y="2397125"/>
            <a:ext cx="266700" cy="268288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581525" y="2397125"/>
            <a:ext cx="3248025" cy="268288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4581525" y="1728788"/>
            <a:ext cx="3248025" cy="268287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957513" y="1728788"/>
            <a:ext cx="1069975" cy="268287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2136775" y="1728788"/>
            <a:ext cx="266700" cy="268287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19625" y="3735388"/>
            <a:ext cx="3209925" cy="285750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2995613" y="3735388"/>
            <a:ext cx="1031875" cy="285750"/>
          </a:xfrm>
          <a:prstGeom prst="rect">
            <a:avLst/>
          </a:prstGeom>
          <a:solidFill>
            <a:srgbClr val="B2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Freeform 13"/>
          <p:cNvSpPr>
            <a:spLocks/>
          </p:cNvSpPr>
          <p:nvPr/>
        </p:nvSpPr>
        <p:spPr bwMode="auto">
          <a:xfrm>
            <a:off x="2136775" y="3735388"/>
            <a:ext cx="323850" cy="285750"/>
          </a:xfrm>
          <a:custGeom>
            <a:avLst/>
            <a:gdLst>
              <a:gd name="T0" fmla="*/ 0 w 204"/>
              <a:gd name="T1" fmla="*/ 180 h 180"/>
              <a:gd name="T2" fmla="*/ 204 w 204"/>
              <a:gd name="T3" fmla="*/ 180 h 180"/>
              <a:gd name="T4" fmla="*/ 168 w 204"/>
              <a:gd name="T5" fmla="*/ 0 h 180"/>
              <a:gd name="T6" fmla="*/ 0 w 204"/>
              <a:gd name="T7" fmla="*/ 0 h 180"/>
              <a:gd name="T8" fmla="*/ 0 w 204"/>
              <a:gd name="T9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4" h="180">
                <a:moveTo>
                  <a:pt x="0" y="180"/>
                </a:moveTo>
                <a:lnTo>
                  <a:pt x="204" y="180"/>
                </a:lnTo>
                <a:lnTo>
                  <a:pt x="168" y="0"/>
                </a:lnTo>
                <a:lnTo>
                  <a:pt x="0" y="0"/>
                </a:lnTo>
                <a:lnTo>
                  <a:pt x="0" y="180"/>
                </a:lnTo>
                <a:close/>
              </a:path>
            </a:pathLst>
          </a:custGeom>
          <a:solidFill>
            <a:srgbClr val="B2FFFF"/>
          </a:solidFill>
          <a:ln w="254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447800" y="1747838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R</a:t>
            </a:r>
            <a:endParaRPr lang="en-CA" sz="240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1582738" y="1747838"/>
            <a:ext cx="492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/</a:t>
            </a:r>
            <a:endParaRPr lang="en-CA" sz="240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658938" y="1747838"/>
            <a:ext cx="168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W</a:t>
            </a:r>
            <a:endParaRPr lang="en-CA" sz="2400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1677988" y="1766888"/>
            <a:ext cx="13335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1485900" y="2436813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R</a:t>
            </a:r>
            <a:endParaRPr lang="en-CA" sz="2400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620838" y="2436813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A</a:t>
            </a:r>
            <a:endParaRPr lang="en-CA" sz="2400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1754188" y="2436813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S</a:t>
            </a:r>
            <a:endParaRPr lang="en-CA" sz="2400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 flipH="1">
            <a:off x="1504950" y="2454275"/>
            <a:ext cx="3254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1485900" y="3105150"/>
            <a:ext cx="1285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C</a:t>
            </a:r>
            <a:endParaRPr lang="en-CA" sz="2400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1620838" y="310515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A</a:t>
            </a:r>
            <a:endParaRPr lang="en-CA" sz="2400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1754188" y="3105150"/>
            <a:ext cx="1190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S</a:t>
            </a:r>
            <a:endParaRPr lang="en-CA" sz="2400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 flipH="1">
            <a:off x="1504950" y="3122613"/>
            <a:ext cx="3254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1447800" y="1041400"/>
            <a:ext cx="4445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Clock</a:t>
            </a:r>
            <a:endParaRPr lang="en-CA" sz="2400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1814513" y="6230938"/>
            <a:ext cx="5386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2000">
                <a:solidFill>
                  <a:srgbClr val="000000"/>
                </a:solidFill>
              </a:rPr>
              <a:t>Figure 5.9.</a:t>
            </a:r>
            <a:r>
              <a:rPr lang="en-US" sz="2000">
                <a:solidFill>
                  <a:srgbClr val="000000"/>
                </a:solidFill>
              </a:rPr>
              <a:t> </a:t>
            </a:r>
            <a:r>
              <a:rPr lang="en-CA" sz="2000">
                <a:solidFill>
                  <a:srgbClr val="000000"/>
                </a:solidFill>
              </a:rPr>
              <a:t>Burst read of length 4 in an SDRAM.</a:t>
            </a:r>
            <a:endParaRPr lang="en-CA" sz="2000"/>
          </a:p>
        </p:txBody>
      </p:sp>
      <p:sp>
        <p:nvSpPr>
          <p:cNvPr id="10268" name="Freeform 28"/>
          <p:cNvSpPr>
            <a:spLocks/>
          </p:cNvSpPr>
          <p:nvPr/>
        </p:nvSpPr>
        <p:spPr bwMode="auto">
          <a:xfrm>
            <a:off x="2136775" y="1041400"/>
            <a:ext cx="5635625" cy="266700"/>
          </a:xfrm>
          <a:custGeom>
            <a:avLst/>
            <a:gdLst>
              <a:gd name="T0" fmla="*/ 295 w 295"/>
              <a:gd name="T1" fmla="*/ 14 h 14"/>
              <a:gd name="T2" fmla="*/ 281 w 295"/>
              <a:gd name="T3" fmla="*/ 14 h 14"/>
              <a:gd name="T4" fmla="*/ 281 w 295"/>
              <a:gd name="T5" fmla="*/ 0 h 14"/>
              <a:gd name="T6" fmla="*/ 267 w 295"/>
              <a:gd name="T7" fmla="*/ 0 h 14"/>
              <a:gd name="T8" fmla="*/ 267 w 295"/>
              <a:gd name="T9" fmla="*/ 14 h 14"/>
              <a:gd name="T10" fmla="*/ 253 w 295"/>
              <a:gd name="T11" fmla="*/ 14 h 14"/>
              <a:gd name="T12" fmla="*/ 253 w 295"/>
              <a:gd name="T13" fmla="*/ 0 h 14"/>
              <a:gd name="T14" fmla="*/ 239 w 295"/>
              <a:gd name="T15" fmla="*/ 0 h 14"/>
              <a:gd name="T16" fmla="*/ 239 w 295"/>
              <a:gd name="T17" fmla="*/ 14 h 14"/>
              <a:gd name="T18" fmla="*/ 224 w 295"/>
              <a:gd name="T19" fmla="*/ 14 h 14"/>
              <a:gd name="T20" fmla="*/ 224 w 295"/>
              <a:gd name="T21" fmla="*/ 0 h 14"/>
              <a:gd name="T22" fmla="*/ 210 w 295"/>
              <a:gd name="T23" fmla="*/ 0 h 14"/>
              <a:gd name="T24" fmla="*/ 210 w 295"/>
              <a:gd name="T25" fmla="*/ 14 h 14"/>
              <a:gd name="T26" fmla="*/ 196 w 295"/>
              <a:gd name="T27" fmla="*/ 14 h 14"/>
              <a:gd name="T28" fmla="*/ 196 w 295"/>
              <a:gd name="T29" fmla="*/ 0 h 14"/>
              <a:gd name="T30" fmla="*/ 182 w 295"/>
              <a:gd name="T31" fmla="*/ 0 h 14"/>
              <a:gd name="T32" fmla="*/ 182 w 295"/>
              <a:gd name="T33" fmla="*/ 14 h 14"/>
              <a:gd name="T34" fmla="*/ 168 w 295"/>
              <a:gd name="T35" fmla="*/ 14 h 14"/>
              <a:gd name="T36" fmla="*/ 168 w 295"/>
              <a:gd name="T37" fmla="*/ 0 h 14"/>
              <a:gd name="T38" fmla="*/ 153 w 295"/>
              <a:gd name="T39" fmla="*/ 0 h 14"/>
              <a:gd name="T40" fmla="*/ 153 w 295"/>
              <a:gd name="T41" fmla="*/ 14 h 14"/>
              <a:gd name="T42" fmla="*/ 139 w 295"/>
              <a:gd name="T43" fmla="*/ 14 h 14"/>
              <a:gd name="T44" fmla="*/ 139 w 295"/>
              <a:gd name="T45" fmla="*/ 0 h 14"/>
              <a:gd name="T46" fmla="*/ 125 w 295"/>
              <a:gd name="T47" fmla="*/ 0 h 14"/>
              <a:gd name="T48" fmla="*/ 125 w 295"/>
              <a:gd name="T49" fmla="*/ 14 h 14"/>
              <a:gd name="T50" fmla="*/ 111 w 295"/>
              <a:gd name="T51" fmla="*/ 14 h 14"/>
              <a:gd name="T52" fmla="*/ 111 w 295"/>
              <a:gd name="T53" fmla="*/ 0 h 14"/>
              <a:gd name="T54" fmla="*/ 97 w 295"/>
              <a:gd name="T55" fmla="*/ 0 h 14"/>
              <a:gd name="T56" fmla="*/ 97 w 295"/>
              <a:gd name="T57" fmla="*/ 14 h 14"/>
              <a:gd name="T58" fmla="*/ 83 w 295"/>
              <a:gd name="T59" fmla="*/ 14 h 14"/>
              <a:gd name="T60" fmla="*/ 83 w 295"/>
              <a:gd name="T61" fmla="*/ 0 h 14"/>
              <a:gd name="T62" fmla="*/ 68 w 295"/>
              <a:gd name="T63" fmla="*/ 0 h 14"/>
              <a:gd name="T64" fmla="*/ 68 w 295"/>
              <a:gd name="T65" fmla="*/ 14 h 14"/>
              <a:gd name="T66" fmla="*/ 54 w 295"/>
              <a:gd name="T67" fmla="*/ 14 h 14"/>
              <a:gd name="T68" fmla="*/ 54 w 295"/>
              <a:gd name="T69" fmla="*/ 0 h 14"/>
              <a:gd name="T70" fmla="*/ 40 w 295"/>
              <a:gd name="T71" fmla="*/ 0 h 14"/>
              <a:gd name="T72" fmla="*/ 40 w 295"/>
              <a:gd name="T73" fmla="*/ 14 h 14"/>
              <a:gd name="T74" fmla="*/ 26 w 295"/>
              <a:gd name="T75" fmla="*/ 14 h 14"/>
              <a:gd name="T76" fmla="*/ 26 w 295"/>
              <a:gd name="T77" fmla="*/ 0 h 14"/>
              <a:gd name="T78" fmla="*/ 12 w 295"/>
              <a:gd name="T79" fmla="*/ 0 h 14"/>
              <a:gd name="T80" fmla="*/ 12 w 295"/>
              <a:gd name="T81" fmla="*/ 14 h 14"/>
              <a:gd name="T82" fmla="*/ 0 w 295"/>
              <a:gd name="T8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5" h="14">
                <a:moveTo>
                  <a:pt x="295" y="14"/>
                </a:moveTo>
                <a:lnTo>
                  <a:pt x="281" y="14"/>
                </a:lnTo>
                <a:lnTo>
                  <a:pt x="281" y="0"/>
                </a:lnTo>
                <a:lnTo>
                  <a:pt x="267" y="0"/>
                </a:lnTo>
                <a:lnTo>
                  <a:pt x="267" y="14"/>
                </a:lnTo>
                <a:lnTo>
                  <a:pt x="253" y="14"/>
                </a:lnTo>
                <a:lnTo>
                  <a:pt x="253" y="0"/>
                </a:lnTo>
                <a:lnTo>
                  <a:pt x="239" y="0"/>
                </a:lnTo>
                <a:lnTo>
                  <a:pt x="239" y="14"/>
                </a:lnTo>
                <a:lnTo>
                  <a:pt x="224" y="14"/>
                </a:lnTo>
                <a:lnTo>
                  <a:pt x="224" y="0"/>
                </a:lnTo>
                <a:lnTo>
                  <a:pt x="210" y="0"/>
                </a:lnTo>
                <a:lnTo>
                  <a:pt x="210" y="14"/>
                </a:lnTo>
                <a:lnTo>
                  <a:pt x="196" y="14"/>
                </a:lnTo>
                <a:lnTo>
                  <a:pt x="196" y="0"/>
                </a:lnTo>
                <a:lnTo>
                  <a:pt x="182" y="0"/>
                </a:lnTo>
                <a:lnTo>
                  <a:pt x="182" y="14"/>
                </a:lnTo>
                <a:lnTo>
                  <a:pt x="168" y="14"/>
                </a:lnTo>
                <a:lnTo>
                  <a:pt x="168" y="0"/>
                </a:lnTo>
                <a:lnTo>
                  <a:pt x="153" y="0"/>
                </a:lnTo>
                <a:lnTo>
                  <a:pt x="153" y="14"/>
                </a:lnTo>
                <a:lnTo>
                  <a:pt x="139" y="14"/>
                </a:lnTo>
                <a:lnTo>
                  <a:pt x="139" y="0"/>
                </a:lnTo>
                <a:lnTo>
                  <a:pt x="125" y="0"/>
                </a:lnTo>
                <a:lnTo>
                  <a:pt x="125" y="14"/>
                </a:lnTo>
                <a:lnTo>
                  <a:pt x="111" y="14"/>
                </a:lnTo>
                <a:lnTo>
                  <a:pt x="111" y="0"/>
                </a:lnTo>
                <a:lnTo>
                  <a:pt x="97" y="0"/>
                </a:lnTo>
                <a:lnTo>
                  <a:pt x="97" y="14"/>
                </a:lnTo>
                <a:lnTo>
                  <a:pt x="83" y="14"/>
                </a:lnTo>
                <a:lnTo>
                  <a:pt x="83" y="0"/>
                </a:lnTo>
                <a:lnTo>
                  <a:pt x="68" y="0"/>
                </a:lnTo>
                <a:lnTo>
                  <a:pt x="68" y="14"/>
                </a:lnTo>
                <a:lnTo>
                  <a:pt x="54" y="14"/>
                </a:lnTo>
                <a:lnTo>
                  <a:pt x="54" y="0"/>
                </a:lnTo>
                <a:lnTo>
                  <a:pt x="40" y="0"/>
                </a:lnTo>
                <a:lnTo>
                  <a:pt x="40" y="14"/>
                </a:lnTo>
                <a:lnTo>
                  <a:pt x="26" y="14"/>
                </a:lnTo>
                <a:lnTo>
                  <a:pt x="26" y="0"/>
                </a:lnTo>
                <a:lnTo>
                  <a:pt x="12" y="0"/>
                </a:lnTo>
                <a:lnTo>
                  <a:pt x="12" y="14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9" name="Freeform 29"/>
          <p:cNvSpPr>
            <a:spLocks/>
          </p:cNvSpPr>
          <p:nvPr/>
        </p:nvSpPr>
        <p:spPr bwMode="auto">
          <a:xfrm>
            <a:off x="2136775" y="3754438"/>
            <a:ext cx="5692775" cy="266700"/>
          </a:xfrm>
          <a:custGeom>
            <a:avLst/>
            <a:gdLst>
              <a:gd name="T0" fmla="*/ 298 w 298"/>
              <a:gd name="T1" fmla="*/ 0 h 14"/>
              <a:gd name="T2" fmla="*/ 130 w 298"/>
              <a:gd name="T3" fmla="*/ 0 h 14"/>
              <a:gd name="T4" fmla="*/ 128 w 298"/>
              <a:gd name="T5" fmla="*/ 14 h 14"/>
              <a:gd name="T6" fmla="*/ 102 w 298"/>
              <a:gd name="T7" fmla="*/ 14 h 14"/>
              <a:gd name="T8" fmla="*/ 99 w 298"/>
              <a:gd name="T9" fmla="*/ 0 h 14"/>
              <a:gd name="T10" fmla="*/ 45 w 298"/>
              <a:gd name="T11" fmla="*/ 0 h 14"/>
              <a:gd name="T12" fmla="*/ 43 w 298"/>
              <a:gd name="T13" fmla="*/ 14 h 14"/>
              <a:gd name="T14" fmla="*/ 17 w 298"/>
              <a:gd name="T15" fmla="*/ 14 h 14"/>
              <a:gd name="T16" fmla="*/ 14 w 298"/>
              <a:gd name="T17" fmla="*/ 0 h 14"/>
              <a:gd name="T18" fmla="*/ 0 w 298"/>
              <a:gd name="T1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14">
                <a:moveTo>
                  <a:pt x="298" y="0"/>
                </a:moveTo>
                <a:lnTo>
                  <a:pt x="130" y="0"/>
                </a:lnTo>
                <a:lnTo>
                  <a:pt x="128" y="14"/>
                </a:lnTo>
                <a:lnTo>
                  <a:pt x="102" y="14"/>
                </a:lnTo>
                <a:lnTo>
                  <a:pt x="99" y="0"/>
                </a:lnTo>
                <a:lnTo>
                  <a:pt x="45" y="0"/>
                </a:lnTo>
                <a:lnTo>
                  <a:pt x="43" y="14"/>
                </a:lnTo>
                <a:lnTo>
                  <a:pt x="17" y="14"/>
                </a:lnTo>
                <a:lnTo>
                  <a:pt x="14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0" name="Freeform 30"/>
          <p:cNvSpPr>
            <a:spLocks/>
          </p:cNvSpPr>
          <p:nvPr/>
        </p:nvSpPr>
        <p:spPr bwMode="auto">
          <a:xfrm>
            <a:off x="2155825" y="3754438"/>
            <a:ext cx="5673725" cy="266700"/>
          </a:xfrm>
          <a:custGeom>
            <a:avLst/>
            <a:gdLst>
              <a:gd name="T0" fmla="*/ 297 w 297"/>
              <a:gd name="T1" fmla="*/ 14 h 14"/>
              <a:gd name="T2" fmla="*/ 130 w 297"/>
              <a:gd name="T3" fmla="*/ 14 h 14"/>
              <a:gd name="T4" fmla="*/ 127 w 297"/>
              <a:gd name="T5" fmla="*/ 0 h 14"/>
              <a:gd name="T6" fmla="*/ 102 w 297"/>
              <a:gd name="T7" fmla="*/ 0 h 14"/>
              <a:gd name="T8" fmla="*/ 99 w 297"/>
              <a:gd name="T9" fmla="*/ 14 h 14"/>
              <a:gd name="T10" fmla="*/ 45 w 297"/>
              <a:gd name="T11" fmla="*/ 14 h 14"/>
              <a:gd name="T12" fmla="*/ 42 w 297"/>
              <a:gd name="T13" fmla="*/ 0 h 14"/>
              <a:gd name="T14" fmla="*/ 17 w 297"/>
              <a:gd name="T15" fmla="*/ 0 h 14"/>
              <a:gd name="T16" fmla="*/ 14 w 297"/>
              <a:gd name="T17" fmla="*/ 14 h 14"/>
              <a:gd name="T18" fmla="*/ 0 w 297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7" h="14">
                <a:moveTo>
                  <a:pt x="297" y="14"/>
                </a:moveTo>
                <a:lnTo>
                  <a:pt x="130" y="14"/>
                </a:lnTo>
                <a:lnTo>
                  <a:pt x="127" y="0"/>
                </a:lnTo>
                <a:lnTo>
                  <a:pt x="102" y="0"/>
                </a:lnTo>
                <a:lnTo>
                  <a:pt x="99" y="14"/>
                </a:lnTo>
                <a:lnTo>
                  <a:pt x="45" y="14"/>
                </a:lnTo>
                <a:lnTo>
                  <a:pt x="42" y="0"/>
                </a:lnTo>
                <a:lnTo>
                  <a:pt x="17" y="0"/>
                </a:lnTo>
                <a:lnTo>
                  <a:pt x="14" y="14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536825" y="3754438"/>
            <a:ext cx="400050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FF0000"/>
                </a:solidFill>
              </a:rPr>
              <a:t>Row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4198938" y="3754438"/>
            <a:ext cx="311150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FF0000"/>
                </a:solidFill>
              </a:rPr>
              <a:t>Col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10273" name="Freeform 33"/>
          <p:cNvSpPr>
            <a:spLocks/>
          </p:cNvSpPr>
          <p:nvPr/>
        </p:nvSpPr>
        <p:spPr bwMode="auto">
          <a:xfrm>
            <a:off x="5116513" y="4441825"/>
            <a:ext cx="2159000" cy="266700"/>
          </a:xfrm>
          <a:custGeom>
            <a:avLst/>
            <a:gdLst>
              <a:gd name="T0" fmla="*/ 113 w 113"/>
              <a:gd name="T1" fmla="*/ 7 h 14"/>
              <a:gd name="T2" fmla="*/ 111 w 113"/>
              <a:gd name="T3" fmla="*/ 14 h 14"/>
              <a:gd name="T4" fmla="*/ 88 w 113"/>
              <a:gd name="T5" fmla="*/ 14 h 14"/>
              <a:gd name="T6" fmla="*/ 82 w 113"/>
              <a:gd name="T7" fmla="*/ 0 h 14"/>
              <a:gd name="T8" fmla="*/ 60 w 113"/>
              <a:gd name="T9" fmla="*/ 0 h 14"/>
              <a:gd name="T10" fmla="*/ 54 w 113"/>
              <a:gd name="T11" fmla="*/ 14 h 14"/>
              <a:gd name="T12" fmla="*/ 31 w 113"/>
              <a:gd name="T13" fmla="*/ 14 h 14"/>
              <a:gd name="T14" fmla="*/ 26 w 113"/>
              <a:gd name="T15" fmla="*/ 0 h 14"/>
              <a:gd name="T16" fmla="*/ 3 w 113"/>
              <a:gd name="T17" fmla="*/ 0 h 14"/>
              <a:gd name="T18" fmla="*/ 0 w 113"/>
              <a:gd name="T1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4">
                <a:moveTo>
                  <a:pt x="113" y="7"/>
                </a:moveTo>
                <a:lnTo>
                  <a:pt x="111" y="14"/>
                </a:lnTo>
                <a:lnTo>
                  <a:pt x="88" y="14"/>
                </a:lnTo>
                <a:lnTo>
                  <a:pt x="82" y="0"/>
                </a:lnTo>
                <a:lnTo>
                  <a:pt x="60" y="0"/>
                </a:lnTo>
                <a:lnTo>
                  <a:pt x="54" y="14"/>
                </a:lnTo>
                <a:lnTo>
                  <a:pt x="31" y="14"/>
                </a:lnTo>
                <a:lnTo>
                  <a:pt x="26" y="0"/>
                </a:lnTo>
                <a:lnTo>
                  <a:pt x="3" y="0"/>
                </a:lnTo>
                <a:lnTo>
                  <a:pt x="0" y="7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Freeform 34"/>
          <p:cNvSpPr>
            <a:spLocks/>
          </p:cNvSpPr>
          <p:nvPr/>
        </p:nvSpPr>
        <p:spPr bwMode="auto">
          <a:xfrm>
            <a:off x="5116513" y="4441825"/>
            <a:ext cx="2159000" cy="266700"/>
          </a:xfrm>
          <a:custGeom>
            <a:avLst/>
            <a:gdLst>
              <a:gd name="T0" fmla="*/ 113 w 113"/>
              <a:gd name="T1" fmla="*/ 7 h 14"/>
              <a:gd name="T2" fmla="*/ 111 w 113"/>
              <a:gd name="T3" fmla="*/ 0 h 14"/>
              <a:gd name="T4" fmla="*/ 88 w 113"/>
              <a:gd name="T5" fmla="*/ 0 h 14"/>
              <a:gd name="T6" fmla="*/ 82 w 113"/>
              <a:gd name="T7" fmla="*/ 14 h 14"/>
              <a:gd name="T8" fmla="*/ 60 w 113"/>
              <a:gd name="T9" fmla="*/ 14 h 14"/>
              <a:gd name="T10" fmla="*/ 54 w 113"/>
              <a:gd name="T11" fmla="*/ 0 h 14"/>
              <a:gd name="T12" fmla="*/ 31 w 113"/>
              <a:gd name="T13" fmla="*/ 0 h 14"/>
              <a:gd name="T14" fmla="*/ 26 w 113"/>
              <a:gd name="T15" fmla="*/ 14 h 14"/>
              <a:gd name="T16" fmla="*/ 3 w 113"/>
              <a:gd name="T17" fmla="*/ 14 h 14"/>
              <a:gd name="T18" fmla="*/ 0 w 113"/>
              <a:gd name="T19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" h="14">
                <a:moveTo>
                  <a:pt x="113" y="7"/>
                </a:moveTo>
                <a:lnTo>
                  <a:pt x="111" y="0"/>
                </a:lnTo>
                <a:lnTo>
                  <a:pt x="88" y="0"/>
                </a:lnTo>
                <a:lnTo>
                  <a:pt x="82" y="14"/>
                </a:lnTo>
                <a:lnTo>
                  <a:pt x="60" y="14"/>
                </a:lnTo>
                <a:lnTo>
                  <a:pt x="54" y="0"/>
                </a:lnTo>
                <a:lnTo>
                  <a:pt x="31" y="0"/>
                </a:lnTo>
                <a:lnTo>
                  <a:pt x="26" y="14"/>
                </a:lnTo>
                <a:lnTo>
                  <a:pt x="3" y="14"/>
                </a:lnTo>
                <a:lnTo>
                  <a:pt x="0" y="7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35"/>
          <p:cNvSpPr>
            <a:spLocks noChangeShapeType="1"/>
          </p:cNvSpPr>
          <p:nvPr/>
        </p:nvSpPr>
        <p:spPr bwMode="auto">
          <a:xfrm flipH="1">
            <a:off x="7275513" y="4575175"/>
            <a:ext cx="554037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 flipH="1">
            <a:off x="2136775" y="4575175"/>
            <a:ext cx="2979738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287963" y="4441825"/>
            <a:ext cx="252412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FF0000"/>
                </a:solidFill>
              </a:rPr>
              <a:t>D0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5822950" y="4441825"/>
            <a:ext cx="252413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FF0000"/>
                </a:solidFill>
              </a:rPr>
              <a:t>D1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6376988" y="4441825"/>
            <a:ext cx="252412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FF0000"/>
                </a:solidFill>
              </a:rPr>
              <a:t>D2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6911975" y="4441825"/>
            <a:ext cx="252413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 b="1">
                <a:solidFill>
                  <a:srgbClr val="FF0000"/>
                </a:solidFill>
              </a:rPr>
              <a:t>D3</a:t>
            </a:r>
            <a:endParaRPr lang="en-CA" sz="2400" b="1">
              <a:solidFill>
                <a:srgbClr val="FF0000"/>
              </a:solidFill>
            </a:endParaRP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1295400" y="3754438"/>
            <a:ext cx="650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Address</a:t>
            </a:r>
            <a:endParaRPr lang="en-CA" sz="2400"/>
          </a:p>
        </p:txBody>
      </p:sp>
      <p:sp>
        <p:nvSpPr>
          <p:cNvPr id="10282" name="Rectangle 42"/>
          <p:cNvSpPr>
            <a:spLocks noChangeArrowheads="1"/>
          </p:cNvSpPr>
          <p:nvPr/>
        </p:nvSpPr>
        <p:spPr bwMode="auto">
          <a:xfrm>
            <a:off x="1543050" y="4422775"/>
            <a:ext cx="3746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400">
                <a:solidFill>
                  <a:srgbClr val="000000"/>
                </a:solidFill>
              </a:rPr>
              <a:t>Data</a:t>
            </a:r>
            <a:endParaRPr lang="en-CA" sz="2400"/>
          </a:p>
        </p:txBody>
      </p:sp>
      <p:sp>
        <p:nvSpPr>
          <p:cNvPr id="10283" name="Freeform 43"/>
          <p:cNvSpPr>
            <a:spLocks/>
          </p:cNvSpPr>
          <p:nvPr/>
        </p:nvSpPr>
        <p:spPr bwMode="auto">
          <a:xfrm>
            <a:off x="2136775" y="1728788"/>
            <a:ext cx="5692775" cy="268287"/>
          </a:xfrm>
          <a:custGeom>
            <a:avLst/>
            <a:gdLst>
              <a:gd name="T0" fmla="*/ 298 w 298"/>
              <a:gd name="T1" fmla="*/ 14 h 14"/>
              <a:gd name="T2" fmla="*/ 128 w 298"/>
              <a:gd name="T3" fmla="*/ 14 h 14"/>
              <a:gd name="T4" fmla="*/ 128 w 298"/>
              <a:gd name="T5" fmla="*/ 0 h 14"/>
              <a:gd name="T6" fmla="*/ 99 w 298"/>
              <a:gd name="T7" fmla="*/ 0 h 14"/>
              <a:gd name="T8" fmla="*/ 99 w 298"/>
              <a:gd name="T9" fmla="*/ 14 h 14"/>
              <a:gd name="T10" fmla="*/ 43 w 298"/>
              <a:gd name="T11" fmla="*/ 14 h 14"/>
              <a:gd name="T12" fmla="*/ 43 w 298"/>
              <a:gd name="T13" fmla="*/ 0 h 14"/>
              <a:gd name="T14" fmla="*/ 14 w 298"/>
              <a:gd name="T15" fmla="*/ 0 h 14"/>
              <a:gd name="T16" fmla="*/ 14 w 298"/>
              <a:gd name="T17" fmla="*/ 14 h 14"/>
              <a:gd name="T18" fmla="*/ 0 w 298"/>
              <a:gd name="T19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8" h="14">
                <a:moveTo>
                  <a:pt x="298" y="14"/>
                </a:moveTo>
                <a:lnTo>
                  <a:pt x="128" y="14"/>
                </a:lnTo>
                <a:lnTo>
                  <a:pt x="128" y="0"/>
                </a:lnTo>
                <a:lnTo>
                  <a:pt x="99" y="0"/>
                </a:lnTo>
                <a:lnTo>
                  <a:pt x="99" y="14"/>
                </a:lnTo>
                <a:lnTo>
                  <a:pt x="43" y="14"/>
                </a:lnTo>
                <a:lnTo>
                  <a:pt x="43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4" name="Line 44"/>
          <p:cNvSpPr>
            <a:spLocks noChangeShapeType="1"/>
          </p:cNvSpPr>
          <p:nvPr/>
        </p:nvSpPr>
        <p:spPr bwMode="auto">
          <a:xfrm flipH="1">
            <a:off x="2136775" y="1728788"/>
            <a:ext cx="569277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5" name="Freeform 45"/>
          <p:cNvSpPr>
            <a:spLocks/>
          </p:cNvSpPr>
          <p:nvPr/>
        </p:nvSpPr>
        <p:spPr bwMode="auto">
          <a:xfrm>
            <a:off x="2136775" y="2397125"/>
            <a:ext cx="5692775" cy="268288"/>
          </a:xfrm>
          <a:custGeom>
            <a:avLst/>
            <a:gdLst>
              <a:gd name="T0" fmla="*/ 298 w 298"/>
              <a:gd name="T1" fmla="*/ 0 h 14"/>
              <a:gd name="T2" fmla="*/ 43 w 298"/>
              <a:gd name="T3" fmla="*/ 0 h 14"/>
              <a:gd name="T4" fmla="*/ 43 w 298"/>
              <a:gd name="T5" fmla="*/ 14 h 14"/>
              <a:gd name="T6" fmla="*/ 14 w 298"/>
              <a:gd name="T7" fmla="*/ 14 h 14"/>
              <a:gd name="T8" fmla="*/ 14 w 298"/>
              <a:gd name="T9" fmla="*/ 0 h 14"/>
              <a:gd name="T10" fmla="*/ 0 w 29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14">
                <a:moveTo>
                  <a:pt x="298" y="0"/>
                </a:moveTo>
                <a:lnTo>
                  <a:pt x="43" y="0"/>
                </a:lnTo>
                <a:lnTo>
                  <a:pt x="43" y="14"/>
                </a:lnTo>
                <a:lnTo>
                  <a:pt x="14" y="14"/>
                </a:lnTo>
                <a:lnTo>
                  <a:pt x="14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Freeform 46"/>
          <p:cNvSpPr>
            <a:spLocks/>
          </p:cNvSpPr>
          <p:nvPr/>
        </p:nvSpPr>
        <p:spPr bwMode="auto">
          <a:xfrm>
            <a:off x="2136775" y="2397125"/>
            <a:ext cx="1890713" cy="268288"/>
          </a:xfrm>
          <a:custGeom>
            <a:avLst/>
            <a:gdLst>
              <a:gd name="T0" fmla="*/ 99 w 99"/>
              <a:gd name="T1" fmla="*/ 0 h 14"/>
              <a:gd name="T2" fmla="*/ 99 w 99"/>
              <a:gd name="T3" fmla="*/ 14 h 14"/>
              <a:gd name="T4" fmla="*/ 0 w 99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4">
                <a:moveTo>
                  <a:pt x="99" y="0"/>
                </a:moveTo>
                <a:lnTo>
                  <a:pt x="99" y="14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7" name="Freeform 47"/>
          <p:cNvSpPr>
            <a:spLocks/>
          </p:cNvSpPr>
          <p:nvPr/>
        </p:nvSpPr>
        <p:spPr bwMode="auto">
          <a:xfrm>
            <a:off x="4581525" y="2397125"/>
            <a:ext cx="3248025" cy="268288"/>
          </a:xfrm>
          <a:custGeom>
            <a:avLst/>
            <a:gdLst>
              <a:gd name="T0" fmla="*/ 170 w 170"/>
              <a:gd name="T1" fmla="*/ 14 h 14"/>
              <a:gd name="T2" fmla="*/ 0 w 170"/>
              <a:gd name="T3" fmla="*/ 14 h 14"/>
              <a:gd name="T4" fmla="*/ 0 w 170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14">
                <a:moveTo>
                  <a:pt x="170" y="14"/>
                </a:moveTo>
                <a:lnTo>
                  <a:pt x="0" y="14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8" name="Freeform 48"/>
          <p:cNvSpPr>
            <a:spLocks/>
          </p:cNvSpPr>
          <p:nvPr/>
        </p:nvSpPr>
        <p:spPr bwMode="auto">
          <a:xfrm>
            <a:off x="2136775" y="3065463"/>
            <a:ext cx="5692775" cy="268287"/>
          </a:xfrm>
          <a:custGeom>
            <a:avLst/>
            <a:gdLst>
              <a:gd name="T0" fmla="*/ 298 w 298"/>
              <a:gd name="T1" fmla="*/ 14 h 14"/>
              <a:gd name="T2" fmla="*/ 43 w 298"/>
              <a:gd name="T3" fmla="*/ 14 h 14"/>
              <a:gd name="T4" fmla="*/ 43 w 298"/>
              <a:gd name="T5" fmla="*/ 0 h 14"/>
              <a:gd name="T6" fmla="*/ 14 w 298"/>
              <a:gd name="T7" fmla="*/ 0 h 14"/>
              <a:gd name="T8" fmla="*/ 14 w 298"/>
              <a:gd name="T9" fmla="*/ 14 h 14"/>
              <a:gd name="T10" fmla="*/ 0 w 298"/>
              <a:gd name="T11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8" h="14">
                <a:moveTo>
                  <a:pt x="298" y="14"/>
                </a:moveTo>
                <a:lnTo>
                  <a:pt x="43" y="14"/>
                </a:lnTo>
                <a:lnTo>
                  <a:pt x="43" y="0"/>
                </a:lnTo>
                <a:lnTo>
                  <a:pt x="14" y="0"/>
                </a:lnTo>
                <a:lnTo>
                  <a:pt x="14" y="14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Freeform 49"/>
          <p:cNvSpPr>
            <a:spLocks/>
          </p:cNvSpPr>
          <p:nvPr/>
        </p:nvSpPr>
        <p:spPr bwMode="auto">
          <a:xfrm>
            <a:off x="2136775" y="3065463"/>
            <a:ext cx="1890713" cy="268287"/>
          </a:xfrm>
          <a:custGeom>
            <a:avLst/>
            <a:gdLst>
              <a:gd name="T0" fmla="*/ 99 w 99"/>
              <a:gd name="T1" fmla="*/ 14 h 14"/>
              <a:gd name="T2" fmla="*/ 99 w 99"/>
              <a:gd name="T3" fmla="*/ 0 h 14"/>
              <a:gd name="T4" fmla="*/ 0 w 99"/>
              <a:gd name="T5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" h="14">
                <a:moveTo>
                  <a:pt x="99" y="14"/>
                </a:moveTo>
                <a:lnTo>
                  <a:pt x="99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Freeform 50"/>
          <p:cNvSpPr>
            <a:spLocks/>
          </p:cNvSpPr>
          <p:nvPr/>
        </p:nvSpPr>
        <p:spPr bwMode="auto">
          <a:xfrm>
            <a:off x="4581525" y="3065463"/>
            <a:ext cx="3248025" cy="268287"/>
          </a:xfrm>
          <a:custGeom>
            <a:avLst/>
            <a:gdLst>
              <a:gd name="T0" fmla="*/ 170 w 170"/>
              <a:gd name="T1" fmla="*/ 0 h 14"/>
              <a:gd name="T2" fmla="*/ 0 w 170"/>
              <a:gd name="T3" fmla="*/ 0 h 14"/>
              <a:gd name="T4" fmla="*/ 0 w 170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" h="14">
                <a:moveTo>
                  <a:pt x="170" y="0"/>
                </a:moveTo>
                <a:lnTo>
                  <a:pt x="0" y="0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Line 51"/>
          <p:cNvSpPr>
            <a:spLocks noChangeShapeType="1"/>
          </p:cNvSpPr>
          <p:nvPr/>
        </p:nvSpPr>
        <p:spPr bwMode="auto">
          <a:xfrm flipV="1">
            <a:off x="5059363" y="2073275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2" name="Line 52"/>
          <p:cNvSpPr>
            <a:spLocks noChangeShapeType="1"/>
          </p:cNvSpPr>
          <p:nvPr/>
        </p:nvSpPr>
        <p:spPr bwMode="auto">
          <a:xfrm flipV="1">
            <a:off x="5059363" y="2741613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Line 53"/>
          <p:cNvSpPr>
            <a:spLocks noChangeShapeType="1"/>
          </p:cNvSpPr>
          <p:nvPr/>
        </p:nvSpPr>
        <p:spPr bwMode="auto">
          <a:xfrm flipV="1">
            <a:off x="5059363" y="3409950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4" name="Line 54"/>
          <p:cNvSpPr>
            <a:spLocks noChangeShapeType="1"/>
          </p:cNvSpPr>
          <p:nvPr/>
        </p:nvSpPr>
        <p:spPr bwMode="auto">
          <a:xfrm flipV="1">
            <a:off x="5059363" y="1385888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5" name="Line 55"/>
          <p:cNvSpPr>
            <a:spLocks noChangeShapeType="1"/>
          </p:cNvSpPr>
          <p:nvPr/>
        </p:nvSpPr>
        <p:spPr bwMode="auto">
          <a:xfrm flipV="1">
            <a:off x="5059363" y="4097338"/>
            <a:ext cx="1587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6" name="Line 56"/>
          <p:cNvSpPr>
            <a:spLocks noChangeShapeType="1"/>
          </p:cNvSpPr>
          <p:nvPr/>
        </p:nvSpPr>
        <p:spPr bwMode="auto">
          <a:xfrm flipV="1">
            <a:off x="5613400" y="2073275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7" name="Line 57"/>
          <p:cNvSpPr>
            <a:spLocks noChangeShapeType="1"/>
          </p:cNvSpPr>
          <p:nvPr/>
        </p:nvSpPr>
        <p:spPr bwMode="auto">
          <a:xfrm flipV="1">
            <a:off x="5613400" y="2741613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8" name="Line 58"/>
          <p:cNvSpPr>
            <a:spLocks noChangeShapeType="1"/>
          </p:cNvSpPr>
          <p:nvPr/>
        </p:nvSpPr>
        <p:spPr bwMode="auto">
          <a:xfrm flipV="1">
            <a:off x="5613400" y="3409950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9" name="Line 59"/>
          <p:cNvSpPr>
            <a:spLocks noChangeShapeType="1"/>
          </p:cNvSpPr>
          <p:nvPr/>
        </p:nvSpPr>
        <p:spPr bwMode="auto">
          <a:xfrm flipV="1">
            <a:off x="5613400" y="1385888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0" name="Line 60"/>
          <p:cNvSpPr>
            <a:spLocks noChangeShapeType="1"/>
          </p:cNvSpPr>
          <p:nvPr/>
        </p:nvSpPr>
        <p:spPr bwMode="auto">
          <a:xfrm flipV="1">
            <a:off x="5613400" y="4097338"/>
            <a:ext cx="158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1" name="Line 61"/>
          <p:cNvSpPr>
            <a:spLocks noChangeShapeType="1"/>
          </p:cNvSpPr>
          <p:nvPr/>
        </p:nvSpPr>
        <p:spPr bwMode="auto">
          <a:xfrm flipH="1" flipV="1">
            <a:off x="6149975" y="2073275"/>
            <a:ext cx="7938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2" name="Line 62"/>
          <p:cNvSpPr>
            <a:spLocks noChangeShapeType="1"/>
          </p:cNvSpPr>
          <p:nvPr/>
        </p:nvSpPr>
        <p:spPr bwMode="auto">
          <a:xfrm flipH="1" flipV="1">
            <a:off x="6149975" y="2741613"/>
            <a:ext cx="7938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3" name="Line 63"/>
          <p:cNvSpPr>
            <a:spLocks noChangeShapeType="1"/>
          </p:cNvSpPr>
          <p:nvPr/>
        </p:nvSpPr>
        <p:spPr bwMode="auto">
          <a:xfrm flipH="1" flipV="1">
            <a:off x="6149975" y="3409950"/>
            <a:ext cx="7938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4" name="Line 64"/>
          <p:cNvSpPr>
            <a:spLocks noChangeShapeType="1"/>
          </p:cNvSpPr>
          <p:nvPr/>
        </p:nvSpPr>
        <p:spPr bwMode="auto">
          <a:xfrm flipH="1" flipV="1">
            <a:off x="6149975" y="1385888"/>
            <a:ext cx="7938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5" name="Line 65"/>
          <p:cNvSpPr>
            <a:spLocks noChangeShapeType="1"/>
          </p:cNvSpPr>
          <p:nvPr/>
        </p:nvSpPr>
        <p:spPr bwMode="auto">
          <a:xfrm flipH="1" flipV="1">
            <a:off x="6149975" y="4097338"/>
            <a:ext cx="793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6" name="Line 66"/>
          <p:cNvSpPr>
            <a:spLocks noChangeShapeType="1"/>
          </p:cNvSpPr>
          <p:nvPr/>
        </p:nvSpPr>
        <p:spPr bwMode="auto">
          <a:xfrm flipV="1">
            <a:off x="6683375" y="2073275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7" name="Line 67"/>
          <p:cNvSpPr>
            <a:spLocks noChangeShapeType="1"/>
          </p:cNvSpPr>
          <p:nvPr/>
        </p:nvSpPr>
        <p:spPr bwMode="auto">
          <a:xfrm flipV="1">
            <a:off x="6683375" y="2741613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8" name="Line 68"/>
          <p:cNvSpPr>
            <a:spLocks noChangeShapeType="1"/>
          </p:cNvSpPr>
          <p:nvPr/>
        </p:nvSpPr>
        <p:spPr bwMode="auto">
          <a:xfrm flipV="1">
            <a:off x="6683375" y="3409950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9" name="Line 69"/>
          <p:cNvSpPr>
            <a:spLocks noChangeShapeType="1"/>
          </p:cNvSpPr>
          <p:nvPr/>
        </p:nvSpPr>
        <p:spPr bwMode="auto">
          <a:xfrm flipV="1">
            <a:off x="6683375" y="1385888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0" name="Line 70"/>
          <p:cNvSpPr>
            <a:spLocks noChangeShapeType="1"/>
          </p:cNvSpPr>
          <p:nvPr/>
        </p:nvSpPr>
        <p:spPr bwMode="auto">
          <a:xfrm flipV="1">
            <a:off x="6683375" y="4097338"/>
            <a:ext cx="158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1" name="Line 71"/>
          <p:cNvSpPr>
            <a:spLocks noChangeShapeType="1"/>
          </p:cNvSpPr>
          <p:nvPr/>
        </p:nvSpPr>
        <p:spPr bwMode="auto">
          <a:xfrm flipV="1">
            <a:off x="7237413" y="2073275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2" name="Line 72"/>
          <p:cNvSpPr>
            <a:spLocks noChangeShapeType="1"/>
          </p:cNvSpPr>
          <p:nvPr/>
        </p:nvSpPr>
        <p:spPr bwMode="auto">
          <a:xfrm flipV="1">
            <a:off x="7237413" y="2741613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3" name="Line 73"/>
          <p:cNvSpPr>
            <a:spLocks noChangeShapeType="1"/>
          </p:cNvSpPr>
          <p:nvPr/>
        </p:nvSpPr>
        <p:spPr bwMode="auto">
          <a:xfrm flipV="1">
            <a:off x="7237413" y="3409950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4" name="Line 74"/>
          <p:cNvSpPr>
            <a:spLocks noChangeShapeType="1"/>
          </p:cNvSpPr>
          <p:nvPr/>
        </p:nvSpPr>
        <p:spPr bwMode="auto">
          <a:xfrm flipV="1">
            <a:off x="7237413" y="1385888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5" name="Line 75"/>
          <p:cNvSpPr>
            <a:spLocks noChangeShapeType="1"/>
          </p:cNvSpPr>
          <p:nvPr/>
        </p:nvSpPr>
        <p:spPr bwMode="auto">
          <a:xfrm flipV="1">
            <a:off x="7237413" y="4097338"/>
            <a:ext cx="1587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6" name="Freeform 76"/>
          <p:cNvSpPr>
            <a:spLocks/>
          </p:cNvSpPr>
          <p:nvPr/>
        </p:nvSpPr>
        <p:spPr bwMode="auto">
          <a:xfrm>
            <a:off x="7772400" y="1041400"/>
            <a:ext cx="57150" cy="266700"/>
          </a:xfrm>
          <a:custGeom>
            <a:avLst/>
            <a:gdLst>
              <a:gd name="T0" fmla="*/ 3 w 3"/>
              <a:gd name="T1" fmla="*/ 0 h 14"/>
              <a:gd name="T2" fmla="*/ 0 w 3"/>
              <a:gd name="T3" fmla="*/ 0 h 14"/>
              <a:gd name="T4" fmla="*/ 0 w 3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" h="14">
                <a:moveTo>
                  <a:pt x="3" y="0"/>
                </a:moveTo>
                <a:lnTo>
                  <a:pt x="0" y="0"/>
                </a:lnTo>
                <a:lnTo>
                  <a:pt x="0" y="14"/>
                </a:lnTo>
              </a:path>
            </a:pathLst>
          </a:cu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7" name="Line 77"/>
          <p:cNvSpPr>
            <a:spLocks noChangeShapeType="1"/>
          </p:cNvSpPr>
          <p:nvPr/>
        </p:nvSpPr>
        <p:spPr bwMode="auto">
          <a:xfrm flipV="1">
            <a:off x="2365375" y="2073275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8" name="Line 78"/>
          <p:cNvSpPr>
            <a:spLocks noChangeShapeType="1"/>
          </p:cNvSpPr>
          <p:nvPr/>
        </p:nvSpPr>
        <p:spPr bwMode="auto">
          <a:xfrm flipV="1">
            <a:off x="2365375" y="2741613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9" name="Line 79"/>
          <p:cNvSpPr>
            <a:spLocks noChangeShapeType="1"/>
          </p:cNvSpPr>
          <p:nvPr/>
        </p:nvSpPr>
        <p:spPr bwMode="auto">
          <a:xfrm flipV="1">
            <a:off x="2365375" y="3409950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0" name="Line 80"/>
          <p:cNvSpPr>
            <a:spLocks noChangeShapeType="1"/>
          </p:cNvSpPr>
          <p:nvPr/>
        </p:nvSpPr>
        <p:spPr bwMode="auto">
          <a:xfrm flipV="1">
            <a:off x="2365375" y="1385888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1" name="Line 81"/>
          <p:cNvSpPr>
            <a:spLocks noChangeShapeType="1"/>
          </p:cNvSpPr>
          <p:nvPr/>
        </p:nvSpPr>
        <p:spPr bwMode="auto">
          <a:xfrm flipV="1">
            <a:off x="2365375" y="4097338"/>
            <a:ext cx="158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2" name="Line 82"/>
          <p:cNvSpPr>
            <a:spLocks noChangeShapeType="1"/>
          </p:cNvSpPr>
          <p:nvPr/>
        </p:nvSpPr>
        <p:spPr bwMode="auto">
          <a:xfrm flipH="1" flipV="1">
            <a:off x="2921000" y="2073275"/>
            <a:ext cx="7938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3" name="Line 83"/>
          <p:cNvSpPr>
            <a:spLocks noChangeShapeType="1"/>
          </p:cNvSpPr>
          <p:nvPr/>
        </p:nvSpPr>
        <p:spPr bwMode="auto">
          <a:xfrm flipH="1" flipV="1">
            <a:off x="2921000" y="2741613"/>
            <a:ext cx="7938" cy="276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4" name="Line 84"/>
          <p:cNvSpPr>
            <a:spLocks noChangeShapeType="1"/>
          </p:cNvSpPr>
          <p:nvPr/>
        </p:nvSpPr>
        <p:spPr bwMode="auto">
          <a:xfrm flipH="1" flipV="1">
            <a:off x="2921000" y="3409950"/>
            <a:ext cx="7938" cy="257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5" name="Line 85"/>
          <p:cNvSpPr>
            <a:spLocks noChangeShapeType="1"/>
          </p:cNvSpPr>
          <p:nvPr/>
        </p:nvSpPr>
        <p:spPr bwMode="auto">
          <a:xfrm flipH="1" flipV="1">
            <a:off x="2921000" y="1385888"/>
            <a:ext cx="793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6" name="Line 86"/>
          <p:cNvSpPr>
            <a:spLocks noChangeShapeType="1"/>
          </p:cNvSpPr>
          <p:nvPr/>
        </p:nvSpPr>
        <p:spPr bwMode="auto">
          <a:xfrm flipH="1" flipV="1">
            <a:off x="2921000" y="4097338"/>
            <a:ext cx="793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7" name="Line 87"/>
          <p:cNvSpPr>
            <a:spLocks noChangeShapeType="1"/>
          </p:cNvSpPr>
          <p:nvPr/>
        </p:nvSpPr>
        <p:spPr bwMode="auto">
          <a:xfrm flipV="1">
            <a:off x="3454400" y="2073275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8" name="Line 88"/>
          <p:cNvSpPr>
            <a:spLocks noChangeShapeType="1"/>
          </p:cNvSpPr>
          <p:nvPr/>
        </p:nvSpPr>
        <p:spPr bwMode="auto">
          <a:xfrm flipV="1">
            <a:off x="3454400" y="2741613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9" name="Line 89"/>
          <p:cNvSpPr>
            <a:spLocks noChangeShapeType="1"/>
          </p:cNvSpPr>
          <p:nvPr/>
        </p:nvSpPr>
        <p:spPr bwMode="auto">
          <a:xfrm flipV="1">
            <a:off x="3454400" y="3409950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0" name="Line 90"/>
          <p:cNvSpPr>
            <a:spLocks noChangeShapeType="1"/>
          </p:cNvSpPr>
          <p:nvPr/>
        </p:nvSpPr>
        <p:spPr bwMode="auto">
          <a:xfrm flipV="1">
            <a:off x="3454400" y="1385888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1" name="Line 91"/>
          <p:cNvSpPr>
            <a:spLocks noChangeShapeType="1"/>
          </p:cNvSpPr>
          <p:nvPr/>
        </p:nvSpPr>
        <p:spPr bwMode="auto">
          <a:xfrm flipV="1">
            <a:off x="3454400" y="4097338"/>
            <a:ext cx="158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2" name="Line 92"/>
          <p:cNvSpPr>
            <a:spLocks noChangeShapeType="1"/>
          </p:cNvSpPr>
          <p:nvPr/>
        </p:nvSpPr>
        <p:spPr bwMode="auto">
          <a:xfrm flipV="1">
            <a:off x="3989388" y="2073275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3" name="Line 93"/>
          <p:cNvSpPr>
            <a:spLocks noChangeShapeType="1"/>
          </p:cNvSpPr>
          <p:nvPr/>
        </p:nvSpPr>
        <p:spPr bwMode="auto">
          <a:xfrm flipV="1">
            <a:off x="3989388" y="2741613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4" name="Line 94"/>
          <p:cNvSpPr>
            <a:spLocks noChangeShapeType="1"/>
          </p:cNvSpPr>
          <p:nvPr/>
        </p:nvSpPr>
        <p:spPr bwMode="auto">
          <a:xfrm flipV="1">
            <a:off x="3989388" y="3409950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5" name="Line 95"/>
          <p:cNvSpPr>
            <a:spLocks noChangeShapeType="1"/>
          </p:cNvSpPr>
          <p:nvPr/>
        </p:nvSpPr>
        <p:spPr bwMode="auto">
          <a:xfrm flipV="1">
            <a:off x="3989388" y="1385888"/>
            <a:ext cx="1587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6" name="Line 96"/>
          <p:cNvSpPr>
            <a:spLocks noChangeShapeType="1"/>
          </p:cNvSpPr>
          <p:nvPr/>
        </p:nvSpPr>
        <p:spPr bwMode="auto">
          <a:xfrm flipV="1">
            <a:off x="3989388" y="4097338"/>
            <a:ext cx="1587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7" name="Line 97"/>
          <p:cNvSpPr>
            <a:spLocks noChangeShapeType="1"/>
          </p:cNvSpPr>
          <p:nvPr/>
        </p:nvSpPr>
        <p:spPr bwMode="auto">
          <a:xfrm flipV="1">
            <a:off x="4543425" y="2073275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8" name="Line 98"/>
          <p:cNvSpPr>
            <a:spLocks noChangeShapeType="1"/>
          </p:cNvSpPr>
          <p:nvPr/>
        </p:nvSpPr>
        <p:spPr bwMode="auto">
          <a:xfrm flipV="1">
            <a:off x="4543425" y="2741613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9" name="Line 99"/>
          <p:cNvSpPr>
            <a:spLocks noChangeShapeType="1"/>
          </p:cNvSpPr>
          <p:nvPr/>
        </p:nvSpPr>
        <p:spPr bwMode="auto">
          <a:xfrm flipV="1">
            <a:off x="4543425" y="3409950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0" name="Line 100"/>
          <p:cNvSpPr>
            <a:spLocks noChangeShapeType="1"/>
          </p:cNvSpPr>
          <p:nvPr/>
        </p:nvSpPr>
        <p:spPr bwMode="auto">
          <a:xfrm flipV="1">
            <a:off x="4543425" y="1385888"/>
            <a:ext cx="1588" cy="266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1" name="Line 101"/>
          <p:cNvSpPr>
            <a:spLocks noChangeShapeType="1"/>
          </p:cNvSpPr>
          <p:nvPr/>
        </p:nvSpPr>
        <p:spPr bwMode="auto">
          <a:xfrm flipV="1">
            <a:off x="4543425" y="4097338"/>
            <a:ext cx="1588" cy="2682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" name="Text Box 102"/>
          <p:cNvSpPr txBox="1">
            <a:spLocks noChangeArrowheads="1"/>
          </p:cNvSpPr>
          <p:nvPr/>
        </p:nvSpPr>
        <p:spPr bwMode="auto">
          <a:xfrm>
            <a:off x="1676400" y="5124450"/>
            <a:ext cx="18478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2 cycles to activate selected row</a:t>
            </a:r>
          </a:p>
        </p:txBody>
      </p:sp>
      <p:sp>
        <p:nvSpPr>
          <p:cNvPr id="10343" name="Line 103"/>
          <p:cNvSpPr>
            <a:spLocks noChangeShapeType="1"/>
          </p:cNvSpPr>
          <p:nvPr/>
        </p:nvSpPr>
        <p:spPr bwMode="auto">
          <a:xfrm flipV="1">
            <a:off x="2428875" y="4267200"/>
            <a:ext cx="685800" cy="7905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784725" y="5086350"/>
            <a:ext cx="2619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1 cycle to put data on data lines</a:t>
            </a:r>
          </a:p>
        </p:txBody>
      </p:sp>
      <p:sp>
        <p:nvSpPr>
          <p:cNvPr id="10345" name="Line 105"/>
          <p:cNvSpPr>
            <a:spLocks noChangeShapeType="1"/>
          </p:cNvSpPr>
          <p:nvPr/>
        </p:nvSpPr>
        <p:spPr bwMode="auto">
          <a:xfrm flipH="1" flipV="1">
            <a:off x="4824413" y="4148138"/>
            <a:ext cx="554037" cy="1025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6" name="Text Box 106"/>
          <p:cNvSpPr txBox="1">
            <a:spLocks noChangeArrowheads="1"/>
          </p:cNvSpPr>
          <p:nvPr/>
        </p:nvSpPr>
        <p:spPr bwMode="auto">
          <a:xfrm>
            <a:off x="3665538" y="5037138"/>
            <a:ext cx="13350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column address latched</a:t>
            </a:r>
          </a:p>
        </p:txBody>
      </p:sp>
      <p:sp>
        <p:nvSpPr>
          <p:cNvPr id="10347" name="Line 107"/>
          <p:cNvSpPr>
            <a:spLocks noChangeShapeType="1"/>
          </p:cNvSpPr>
          <p:nvPr/>
        </p:nvSpPr>
        <p:spPr bwMode="auto">
          <a:xfrm flipV="1">
            <a:off x="4141788" y="4141788"/>
            <a:ext cx="158750" cy="85248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8" name="Text Box 108"/>
          <p:cNvSpPr txBox="1">
            <a:spLocks noChangeArrowheads="1"/>
          </p:cNvSpPr>
          <p:nvPr/>
        </p:nvSpPr>
        <p:spPr bwMode="auto">
          <a:xfrm>
            <a:off x="312738" y="5056188"/>
            <a:ext cx="13350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row address latched</a:t>
            </a:r>
          </a:p>
        </p:txBody>
      </p:sp>
      <p:sp>
        <p:nvSpPr>
          <p:cNvPr id="10349" name="Line 109"/>
          <p:cNvSpPr>
            <a:spLocks noChangeShapeType="1"/>
          </p:cNvSpPr>
          <p:nvPr/>
        </p:nvSpPr>
        <p:spPr bwMode="auto">
          <a:xfrm flipV="1">
            <a:off x="838200" y="4133850"/>
            <a:ext cx="1733550" cy="857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50" name="Text Box 110"/>
          <p:cNvSpPr txBox="1">
            <a:spLocks noChangeArrowheads="1"/>
          </p:cNvSpPr>
          <p:nvPr/>
        </p:nvSpPr>
        <p:spPr bwMode="auto">
          <a:xfrm>
            <a:off x="7410450" y="4640263"/>
            <a:ext cx="173355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column address automatically incremented by memory control each cycle</a:t>
            </a:r>
          </a:p>
        </p:txBody>
      </p:sp>
      <p:sp>
        <p:nvSpPr>
          <p:cNvPr id="10351" name="Line 111"/>
          <p:cNvSpPr>
            <a:spLocks noChangeShapeType="1"/>
          </p:cNvSpPr>
          <p:nvPr/>
        </p:nvSpPr>
        <p:spPr bwMode="auto">
          <a:xfrm flipH="1" flipV="1">
            <a:off x="6999288" y="4949825"/>
            <a:ext cx="476250" cy="520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0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315200" cy="381000"/>
          </a:xfrm>
        </p:spPr>
        <p:txBody>
          <a:bodyPr/>
          <a:lstStyle/>
          <a:p>
            <a:r>
              <a:rPr lang="en-US" b="1" dirty="0"/>
              <a:t>LATENCY &amp; BANDWIDTH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346200"/>
            <a:ext cx="7772400" cy="5054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good indication of performance is given by 2 parameters: 1) Latency 2) Bandwidth.</a:t>
            </a:r>
          </a:p>
          <a:p>
            <a:pPr marL="0" indent="0">
              <a:buNone/>
            </a:pPr>
            <a:r>
              <a:rPr lang="en-US" b="1" dirty="0"/>
              <a:t>Latency</a:t>
            </a:r>
          </a:p>
          <a:p>
            <a:pPr marL="0" indent="0">
              <a:buNone/>
            </a:pPr>
            <a:r>
              <a:rPr lang="en-US" dirty="0"/>
              <a:t>• It refers to the amount of time it takes to transfer a word of data to or from the memory.</a:t>
            </a:r>
          </a:p>
          <a:p>
            <a:pPr marL="0" indent="0">
              <a:buNone/>
            </a:pPr>
            <a:r>
              <a:rPr lang="en-US" dirty="0"/>
              <a:t>• For a transfer of single word, the latency provides the complete indication of memory performance.</a:t>
            </a:r>
          </a:p>
          <a:p>
            <a:pPr marL="0" indent="0">
              <a:buNone/>
            </a:pPr>
            <a:r>
              <a:rPr lang="en-US" dirty="0"/>
              <a:t>• For a block transfer, the latency denotes the time it takes to transfer the first word of data.</a:t>
            </a:r>
          </a:p>
          <a:p>
            <a:pPr marL="0" indent="0">
              <a:buNone/>
            </a:pPr>
            <a:r>
              <a:rPr lang="en-US" b="1" dirty="0"/>
              <a:t>Bandwidth:</a:t>
            </a:r>
            <a:r>
              <a:rPr lang="en-US" dirty="0"/>
              <a:t> It is defined as the number of bits or bytes that can be transferred in one second.</a:t>
            </a:r>
          </a:p>
          <a:p>
            <a:pPr marL="0" indent="0">
              <a:buNone/>
            </a:pPr>
            <a:r>
              <a:rPr lang="en-US" dirty="0"/>
              <a:t>• Bandwidth mainly depends on1) The speed of access to the stored data &amp; 2) The number of bits that can be accessed in parallel.</a:t>
            </a:r>
          </a:p>
          <a:p>
            <a:pPr marL="0" indent="0">
              <a:buNone/>
            </a:pPr>
            <a:r>
              <a:rPr lang="en-US" dirty="0"/>
              <a:t>bandwidth-=rate at which data transferred*width of </a:t>
            </a:r>
            <a:r>
              <a:rPr lang="en-US" dirty="0" err="1"/>
              <a:t>databus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EDE7F4-0CB4-458F-9E69-AF45E8D1ED1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63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DOUBLE DATA RATE SDRAM (DDR-SDRAM)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SDRAM performs all actions on the rising edge of the clock signal. Fastest version of SDRAM</a:t>
            </a:r>
          </a:p>
          <a:p>
            <a:r>
              <a:rPr lang="en-US" dirty="0"/>
              <a:t>The DDR-SDRAM transfer data on both the edges (loading edge, trailing edge).</a:t>
            </a:r>
          </a:p>
          <a:p>
            <a:r>
              <a:rPr lang="en-US" dirty="0"/>
              <a:t>The Bandwidth of DDR-SDRAM is doubled for long burst transfer.</a:t>
            </a:r>
          </a:p>
          <a:p>
            <a:r>
              <a:rPr lang="en-US" dirty="0"/>
              <a:t>To make it possible to access the data at high rate, the cell array is organized into two banks.</a:t>
            </a:r>
          </a:p>
          <a:p>
            <a:r>
              <a:rPr lang="en-US" dirty="0"/>
              <a:t>Each bank can be accessed separately.</a:t>
            </a:r>
          </a:p>
          <a:p>
            <a:r>
              <a:rPr lang="en-US" dirty="0"/>
              <a:t>Consecutive words of a given block are stored in different banks.</a:t>
            </a:r>
          </a:p>
          <a:p>
            <a:r>
              <a:rPr lang="en-US" dirty="0"/>
              <a:t>Such interleaving of words allows simultaneous access to two words.</a:t>
            </a:r>
          </a:p>
          <a:p>
            <a:r>
              <a:rPr lang="en-US" dirty="0"/>
              <a:t>The two words are transferred on successive edge of the clock.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Some basic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346200"/>
            <a:ext cx="7772400" cy="5511800"/>
          </a:xfrm>
        </p:spPr>
        <p:txBody>
          <a:bodyPr/>
          <a:lstStyle/>
          <a:p>
            <a:r>
              <a:rPr lang="en-US" dirty="0"/>
              <a:t>If MAR is k-bits long then</a:t>
            </a:r>
          </a:p>
          <a:p>
            <a:pPr marL="0" indent="0">
              <a:buNone/>
            </a:pPr>
            <a:r>
              <a:rPr lang="en-US" dirty="0"/>
              <a:t>→ memory may contain up to 2^k addressable-locations</a:t>
            </a:r>
          </a:p>
          <a:p>
            <a:r>
              <a:rPr lang="en-US" dirty="0"/>
              <a:t> If MDR is n-bits long, then</a:t>
            </a:r>
          </a:p>
          <a:p>
            <a:pPr marL="0" indent="0">
              <a:buNone/>
            </a:pPr>
            <a:r>
              <a:rPr lang="en-US" dirty="0"/>
              <a:t>→ n-bits of data are transferred between the memory and processor.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data-transfer takes place over the processor-bus </a:t>
            </a:r>
          </a:p>
          <a:p>
            <a:pPr marL="0" indent="0">
              <a:buNone/>
            </a:pPr>
            <a:r>
              <a:rPr lang="en-US" dirty="0"/>
              <a:t>The processor-bus has 1) Address-Line2) Data-line &amp;</a:t>
            </a:r>
          </a:p>
          <a:p>
            <a:pPr marL="0" indent="0">
              <a:buNone/>
            </a:pPr>
            <a:r>
              <a:rPr lang="en-US" dirty="0"/>
              <a:t>3) Control-Line (R/W’’, MFC – Memory Function Completed).</a:t>
            </a:r>
          </a:p>
          <a:p>
            <a:pPr marL="0" indent="0">
              <a:buNone/>
            </a:pPr>
            <a:r>
              <a:rPr lang="en-US" dirty="0"/>
              <a:t>The Control-Line is used for coordinating data-transfer.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38238" y="609600"/>
            <a:ext cx="8229600" cy="304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Structure of larger memories: Static m/m systems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8675" name="Freeform 5"/>
          <p:cNvSpPr>
            <a:spLocks/>
          </p:cNvSpPr>
          <p:nvPr/>
        </p:nvSpPr>
        <p:spPr bwMode="auto">
          <a:xfrm>
            <a:off x="4576763" y="3192463"/>
            <a:ext cx="309562" cy="141287"/>
          </a:xfrm>
          <a:custGeom>
            <a:avLst/>
            <a:gdLst>
              <a:gd name="T0" fmla="*/ 21 w 21"/>
              <a:gd name="T1" fmla="*/ 0 h 11"/>
              <a:gd name="T2" fmla="*/ 21 w 21"/>
              <a:gd name="T3" fmla="*/ 11 h 11"/>
              <a:gd name="T4" fmla="*/ 0 w 21"/>
              <a:gd name="T5" fmla="*/ 11 h 11"/>
              <a:gd name="T6" fmla="*/ 0 60000 65536"/>
              <a:gd name="T7" fmla="*/ 0 60000 65536"/>
              <a:gd name="T8" fmla="*/ 0 60000 65536"/>
              <a:gd name="T9" fmla="*/ 0 w 21"/>
              <a:gd name="T10" fmla="*/ 0 h 11"/>
              <a:gd name="T11" fmla="*/ 21 w 21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1">
                <a:moveTo>
                  <a:pt x="21" y="0"/>
                </a:moveTo>
                <a:lnTo>
                  <a:pt x="21" y="11"/>
                </a:lnTo>
                <a:lnTo>
                  <a:pt x="0" y="1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Freeform 6"/>
          <p:cNvSpPr>
            <a:spLocks/>
          </p:cNvSpPr>
          <p:nvPr/>
        </p:nvSpPr>
        <p:spPr bwMode="auto">
          <a:xfrm>
            <a:off x="4576763" y="3821113"/>
            <a:ext cx="309562" cy="139700"/>
          </a:xfrm>
          <a:custGeom>
            <a:avLst/>
            <a:gdLst>
              <a:gd name="T0" fmla="*/ 21 w 21"/>
              <a:gd name="T1" fmla="*/ 0 h 11"/>
              <a:gd name="T2" fmla="*/ 21 w 21"/>
              <a:gd name="T3" fmla="*/ 11 h 11"/>
              <a:gd name="T4" fmla="*/ 0 w 21"/>
              <a:gd name="T5" fmla="*/ 11 h 11"/>
              <a:gd name="T6" fmla="*/ 0 60000 65536"/>
              <a:gd name="T7" fmla="*/ 0 60000 65536"/>
              <a:gd name="T8" fmla="*/ 0 60000 65536"/>
              <a:gd name="T9" fmla="*/ 0 w 21"/>
              <a:gd name="T10" fmla="*/ 0 h 11"/>
              <a:gd name="T11" fmla="*/ 21 w 21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1">
                <a:moveTo>
                  <a:pt x="21" y="0"/>
                </a:moveTo>
                <a:lnTo>
                  <a:pt x="21" y="11"/>
                </a:lnTo>
                <a:lnTo>
                  <a:pt x="0" y="1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Freeform 7"/>
          <p:cNvSpPr>
            <a:spLocks/>
          </p:cNvSpPr>
          <p:nvPr/>
        </p:nvSpPr>
        <p:spPr bwMode="auto">
          <a:xfrm>
            <a:off x="4578350" y="2578100"/>
            <a:ext cx="307975" cy="133350"/>
          </a:xfrm>
          <a:custGeom>
            <a:avLst/>
            <a:gdLst>
              <a:gd name="T0" fmla="*/ 21 w 21"/>
              <a:gd name="T1" fmla="*/ 0 h 10"/>
              <a:gd name="T2" fmla="*/ 21 w 21"/>
              <a:gd name="T3" fmla="*/ 10 h 10"/>
              <a:gd name="T4" fmla="*/ 0 w 21"/>
              <a:gd name="T5" fmla="*/ 10 h 10"/>
              <a:gd name="T6" fmla="*/ 0 60000 65536"/>
              <a:gd name="T7" fmla="*/ 0 60000 65536"/>
              <a:gd name="T8" fmla="*/ 0 60000 65536"/>
              <a:gd name="T9" fmla="*/ 0 w 21"/>
              <a:gd name="T10" fmla="*/ 0 h 10"/>
              <a:gd name="T11" fmla="*/ 21 w 21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" h="10">
                <a:moveTo>
                  <a:pt x="21" y="0"/>
                </a:moveTo>
                <a:lnTo>
                  <a:pt x="21" y="10"/>
                </a:lnTo>
                <a:lnTo>
                  <a:pt x="0" y="1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12"/>
          <p:cNvSpPr>
            <a:spLocks noChangeShapeType="1"/>
          </p:cNvSpPr>
          <p:nvPr/>
        </p:nvSpPr>
        <p:spPr bwMode="auto">
          <a:xfrm flipH="1">
            <a:off x="1736725" y="3948113"/>
            <a:ext cx="1047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13"/>
          <p:cNvSpPr>
            <a:spLocks noChangeShapeType="1"/>
          </p:cNvSpPr>
          <p:nvPr/>
        </p:nvSpPr>
        <p:spPr bwMode="auto">
          <a:xfrm flipH="1">
            <a:off x="1736725" y="3321050"/>
            <a:ext cx="1031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14"/>
          <p:cNvSpPr>
            <a:spLocks noChangeShapeType="1"/>
          </p:cNvSpPr>
          <p:nvPr/>
        </p:nvSpPr>
        <p:spPr bwMode="auto">
          <a:xfrm flipH="1">
            <a:off x="1673225" y="2706688"/>
            <a:ext cx="1730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5"/>
          <p:cNvSpPr>
            <a:spLocks noChangeShapeType="1"/>
          </p:cNvSpPr>
          <p:nvPr/>
        </p:nvSpPr>
        <p:spPr bwMode="auto">
          <a:xfrm flipH="1">
            <a:off x="1908175" y="3948113"/>
            <a:ext cx="8302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 flipH="1">
            <a:off x="1954213" y="3321050"/>
            <a:ext cx="7429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 flipH="1">
            <a:off x="1954213" y="2706688"/>
            <a:ext cx="787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8"/>
          <p:cNvSpPr>
            <a:spLocks noChangeShapeType="1"/>
          </p:cNvSpPr>
          <p:nvPr/>
        </p:nvSpPr>
        <p:spPr bwMode="auto">
          <a:xfrm flipH="1">
            <a:off x="2805113" y="3948113"/>
            <a:ext cx="8016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9"/>
          <p:cNvSpPr>
            <a:spLocks noChangeShapeType="1"/>
          </p:cNvSpPr>
          <p:nvPr/>
        </p:nvSpPr>
        <p:spPr bwMode="auto">
          <a:xfrm flipH="1">
            <a:off x="2825750" y="3321050"/>
            <a:ext cx="78105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20"/>
          <p:cNvSpPr>
            <a:spLocks noChangeShapeType="1"/>
          </p:cNvSpPr>
          <p:nvPr/>
        </p:nvSpPr>
        <p:spPr bwMode="auto">
          <a:xfrm flipH="1" flipV="1">
            <a:off x="2786063" y="2703513"/>
            <a:ext cx="8350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Rectangle 21"/>
          <p:cNvSpPr>
            <a:spLocks noChangeArrowheads="1"/>
          </p:cNvSpPr>
          <p:nvPr/>
        </p:nvSpPr>
        <p:spPr bwMode="auto">
          <a:xfrm>
            <a:off x="2286000" y="1752600"/>
            <a:ext cx="20018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Nimbus Roman No9 L"/>
              </a:rPr>
              <a:t>19-bit internal chip address</a:t>
            </a:r>
            <a:endParaRPr lang="en-US" sz="1200" b="1">
              <a:latin typeface="Corbel" pitchFamily="34" charset="0"/>
            </a:endParaRPr>
          </a:p>
        </p:txBody>
      </p:sp>
      <p:sp>
        <p:nvSpPr>
          <p:cNvPr id="28688" name="Line 22"/>
          <p:cNvSpPr>
            <a:spLocks noChangeShapeType="1"/>
          </p:cNvSpPr>
          <p:nvPr/>
        </p:nvSpPr>
        <p:spPr bwMode="auto">
          <a:xfrm flipH="1">
            <a:off x="2606675" y="4576763"/>
            <a:ext cx="10001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Freeform 23"/>
          <p:cNvSpPr>
            <a:spLocks/>
          </p:cNvSpPr>
          <p:nvPr/>
        </p:nvSpPr>
        <p:spPr bwMode="auto">
          <a:xfrm>
            <a:off x="1416050" y="3884613"/>
            <a:ext cx="12700" cy="25400"/>
          </a:xfrm>
          <a:custGeom>
            <a:avLst/>
            <a:gdLst>
              <a:gd name="T0" fmla="*/ 1 w 1"/>
              <a:gd name="T1" fmla="*/ 2 h 2"/>
              <a:gd name="T2" fmla="*/ 0 w 1"/>
              <a:gd name="T3" fmla="*/ 0 h 2"/>
              <a:gd name="T4" fmla="*/ 0 w 1"/>
              <a:gd name="T5" fmla="*/ 2 h 2"/>
              <a:gd name="T6" fmla="*/ 0 w 1"/>
              <a:gd name="T7" fmla="*/ 2 h 2"/>
              <a:gd name="T8" fmla="*/ 1 w 1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2"/>
              <a:gd name="T17" fmla="*/ 1 w 1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2">
                <a:moveTo>
                  <a:pt x="1" y="2"/>
                </a:moveTo>
                <a:lnTo>
                  <a:pt x="0" y="0"/>
                </a:lnTo>
                <a:lnTo>
                  <a:pt x="0" y="2"/>
                </a:lnTo>
                <a:lnTo>
                  <a:pt x="1" y="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Freeform 24"/>
          <p:cNvSpPr>
            <a:spLocks/>
          </p:cNvSpPr>
          <p:nvPr/>
        </p:nvSpPr>
        <p:spPr bwMode="auto">
          <a:xfrm>
            <a:off x="1416050" y="3884613"/>
            <a:ext cx="12700" cy="25400"/>
          </a:xfrm>
          <a:custGeom>
            <a:avLst/>
            <a:gdLst>
              <a:gd name="T0" fmla="*/ 8 w 8"/>
              <a:gd name="T1" fmla="*/ 16 h 16"/>
              <a:gd name="T2" fmla="*/ 0 w 8"/>
              <a:gd name="T3" fmla="*/ 0 h 16"/>
              <a:gd name="T4" fmla="*/ 0 w 8"/>
              <a:gd name="T5" fmla="*/ 16 h 16"/>
              <a:gd name="T6" fmla="*/ 0 w 8"/>
              <a:gd name="T7" fmla="*/ 16 h 16"/>
              <a:gd name="T8" fmla="*/ 8 w 8"/>
              <a:gd name="T9" fmla="*/ 1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6"/>
              <a:gd name="T17" fmla="*/ 8 w 8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6">
                <a:moveTo>
                  <a:pt x="8" y="16"/>
                </a:moveTo>
                <a:lnTo>
                  <a:pt x="0" y="0"/>
                </a:lnTo>
                <a:lnTo>
                  <a:pt x="0" y="16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91" name="Freeform 25"/>
          <p:cNvSpPr>
            <a:spLocks/>
          </p:cNvSpPr>
          <p:nvPr/>
        </p:nvSpPr>
        <p:spPr bwMode="auto">
          <a:xfrm>
            <a:off x="1160463" y="3910013"/>
            <a:ext cx="255587" cy="77787"/>
          </a:xfrm>
          <a:custGeom>
            <a:avLst/>
            <a:gdLst>
              <a:gd name="T0" fmla="*/ 20 w 20"/>
              <a:gd name="T1" fmla="*/ 0 h 6"/>
              <a:gd name="T2" fmla="*/ 20 w 20"/>
              <a:gd name="T3" fmla="*/ 1 h 6"/>
              <a:gd name="T4" fmla="*/ 20 w 20"/>
              <a:gd name="T5" fmla="*/ 6 h 6"/>
              <a:gd name="T6" fmla="*/ 15 w 20"/>
              <a:gd name="T7" fmla="*/ 6 h 6"/>
              <a:gd name="T8" fmla="*/ 0 w 20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"/>
              <a:gd name="T17" fmla="*/ 20 w 20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">
                <a:moveTo>
                  <a:pt x="20" y="0"/>
                </a:moveTo>
                <a:lnTo>
                  <a:pt x="20" y="1"/>
                </a:lnTo>
                <a:lnTo>
                  <a:pt x="20" y="6"/>
                </a:lnTo>
                <a:lnTo>
                  <a:pt x="15" y="6"/>
                </a:lnTo>
                <a:lnTo>
                  <a:pt x="0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Freeform 26"/>
          <p:cNvSpPr>
            <a:spLocks/>
          </p:cNvSpPr>
          <p:nvPr/>
        </p:nvSpPr>
        <p:spPr bwMode="auto">
          <a:xfrm>
            <a:off x="1544638" y="3730625"/>
            <a:ext cx="128587" cy="846138"/>
          </a:xfrm>
          <a:custGeom>
            <a:avLst/>
            <a:gdLst>
              <a:gd name="T0" fmla="*/ 0 w 10"/>
              <a:gd name="T1" fmla="*/ 0 h 66"/>
              <a:gd name="T2" fmla="*/ 10 w 10"/>
              <a:gd name="T3" fmla="*/ 0 h 66"/>
              <a:gd name="T4" fmla="*/ 10 w 10"/>
              <a:gd name="T5" fmla="*/ 66 h 66"/>
              <a:gd name="T6" fmla="*/ 0 60000 65536"/>
              <a:gd name="T7" fmla="*/ 0 60000 65536"/>
              <a:gd name="T8" fmla="*/ 0 60000 65536"/>
              <a:gd name="T9" fmla="*/ 0 w 10"/>
              <a:gd name="T10" fmla="*/ 0 h 66"/>
              <a:gd name="T11" fmla="*/ 10 w 1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6">
                <a:moveTo>
                  <a:pt x="0" y="0"/>
                </a:moveTo>
                <a:lnTo>
                  <a:pt x="10" y="0"/>
                </a:lnTo>
                <a:lnTo>
                  <a:pt x="10" y="66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3" name="Line 27"/>
          <p:cNvSpPr>
            <a:spLocks noChangeShapeType="1"/>
          </p:cNvSpPr>
          <p:nvPr/>
        </p:nvSpPr>
        <p:spPr bwMode="auto">
          <a:xfrm>
            <a:off x="2798763" y="4230688"/>
            <a:ext cx="1793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8"/>
          <p:cNvSpPr>
            <a:spLocks noChangeShapeType="1"/>
          </p:cNvSpPr>
          <p:nvPr/>
        </p:nvSpPr>
        <p:spPr bwMode="auto">
          <a:xfrm>
            <a:off x="2798763" y="3667125"/>
            <a:ext cx="1793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Line 29"/>
          <p:cNvSpPr>
            <a:spLocks noChangeShapeType="1"/>
          </p:cNvSpPr>
          <p:nvPr/>
        </p:nvSpPr>
        <p:spPr bwMode="auto">
          <a:xfrm>
            <a:off x="2798763" y="3616325"/>
            <a:ext cx="1793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6" name="Line 30"/>
          <p:cNvSpPr>
            <a:spLocks noChangeShapeType="1"/>
          </p:cNvSpPr>
          <p:nvPr/>
        </p:nvSpPr>
        <p:spPr bwMode="auto">
          <a:xfrm>
            <a:off x="2798763" y="3040063"/>
            <a:ext cx="1793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31"/>
          <p:cNvSpPr>
            <a:spLocks noChangeShapeType="1"/>
          </p:cNvSpPr>
          <p:nvPr/>
        </p:nvSpPr>
        <p:spPr bwMode="auto">
          <a:xfrm>
            <a:off x="2798763" y="2411413"/>
            <a:ext cx="1793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Freeform 32"/>
          <p:cNvSpPr>
            <a:spLocks/>
          </p:cNvSpPr>
          <p:nvPr/>
        </p:nvSpPr>
        <p:spPr bwMode="auto">
          <a:xfrm>
            <a:off x="1544638" y="3667125"/>
            <a:ext cx="192087" cy="280988"/>
          </a:xfrm>
          <a:custGeom>
            <a:avLst/>
            <a:gdLst>
              <a:gd name="T0" fmla="*/ 0 w 15"/>
              <a:gd name="T1" fmla="*/ 0 h 22"/>
              <a:gd name="T2" fmla="*/ 15 w 15"/>
              <a:gd name="T3" fmla="*/ 0 h 22"/>
              <a:gd name="T4" fmla="*/ 15 w 15"/>
              <a:gd name="T5" fmla="*/ 22 h 22"/>
              <a:gd name="T6" fmla="*/ 0 60000 65536"/>
              <a:gd name="T7" fmla="*/ 0 60000 65536"/>
              <a:gd name="T8" fmla="*/ 0 60000 65536"/>
              <a:gd name="T9" fmla="*/ 0 w 15"/>
              <a:gd name="T10" fmla="*/ 0 h 22"/>
              <a:gd name="T11" fmla="*/ 15 w 15"/>
              <a:gd name="T12" fmla="*/ 22 h 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2">
                <a:moveTo>
                  <a:pt x="0" y="0"/>
                </a:moveTo>
                <a:lnTo>
                  <a:pt x="15" y="0"/>
                </a:lnTo>
                <a:lnTo>
                  <a:pt x="15" y="2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9" name="Freeform 33"/>
          <p:cNvSpPr>
            <a:spLocks/>
          </p:cNvSpPr>
          <p:nvPr/>
        </p:nvSpPr>
        <p:spPr bwMode="auto">
          <a:xfrm>
            <a:off x="1544638" y="3321050"/>
            <a:ext cx="192087" cy="295275"/>
          </a:xfrm>
          <a:custGeom>
            <a:avLst/>
            <a:gdLst>
              <a:gd name="T0" fmla="*/ 0 w 15"/>
              <a:gd name="T1" fmla="*/ 23 h 23"/>
              <a:gd name="T2" fmla="*/ 15 w 15"/>
              <a:gd name="T3" fmla="*/ 23 h 23"/>
              <a:gd name="T4" fmla="*/ 15 w 15"/>
              <a:gd name="T5" fmla="*/ 0 h 23"/>
              <a:gd name="T6" fmla="*/ 0 60000 65536"/>
              <a:gd name="T7" fmla="*/ 0 60000 65536"/>
              <a:gd name="T8" fmla="*/ 0 60000 65536"/>
              <a:gd name="T9" fmla="*/ 0 w 15"/>
              <a:gd name="T10" fmla="*/ 0 h 23"/>
              <a:gd name="T11" fmla="*/ 15 w 15"/>
              <a:gd name="T12" fmla="*/ 23 h 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" h="23">
                <a:moveTo>
                  <a:pt x="0" y="23"/>
                </a:moveTo>
                <a:lnTo>
                  <a:pt x="15" y="23"/>
                </a:lnTo>
                <a:lnTo>
                  <a:pt x="15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0" name="Freeform 34"/>
          <p:cNvSpPr>
            <a:spLocks/>
          </p:cNvSpPr>
          <p:nvPr/>
        </p:nvSpPr>
        <p:spPr bwMode="auto">
          <a:xfrm>
            <a:off x="1544638" y="2706688"/>
            <a:ext cx="128587" cy="844550"/>
          </a:xfrm>
          <a:custGeom>
            <a:avLst/>
            <a:gdLst>
              <a:gd name="T0" fmla="*/ 0 w 10"/>
              <a:gd name="T1" fmla="*/ 66 h 66"/>
              <a:gd name="T2" fmla="*/ 10 w 10"/>
              <a:gd name="T3" fmla="*/ 66 h 66"/>
              <a:gd name="T4" fmla="*/ 10 w 10"/>
              <a:gd name="T5" fmla="*/ 0 h 66"/>
              <a:gd name="T6" fmla="*/ 0 60000 65536"/>
              <a:gd name="T7" fmla="*/ 0 60000 65536"/>
              <a:gd name="T8" fmla="*/ 0 60000 65536"/>
              <a:gd name="T9" fmla="*/ 0 w 10"/>
              <a:gd name="T10" fmla="*/ 0 h 66"/>
              <a:gd name="T11" fmla="*/ 10 w 10"/>
              <a:gd name="T12" fmla="*/ 66 h 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66">
                <a:moveTo>
                  <a:pt x="0" y="66"/>
                </a:moveTo>
                <a:lnTo>
                  <a:pt x="10" y="66"/>
                </a:lnTo>
                <a:lnTo>
                  <a:pt x="1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1" name="Rectangle 35"/>
          <p:cNvSpPr>
            <a:spLocks noChangeArrowheads="1"/>
          </p:cNvSpPr>
          <p:nvPr/>
        </p:nvSpPr>
        <p:spPr bwMode="auto">
          <a:xfrm>
            <a:off x="1289050" y="3449638"/>
            <a:ext cx="255588" cy="384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02" name="Line 36"/>
          <p:cNvSpPr>
            <a:spLocks noChangeShapeType="1"/>
          </p:cNvSpPr>
          <p:nvPr/>
        </p:nvSpPr>
        <p:spPr bwMode="auto">
          <a:xfrm flipH="1">
            <a:off x="1673225" y="4576763"/>
            <a:ext cx="9334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Freeform 37"/>
          <p:cNvSpPr>
            <a:spLocks/>
          </p:cNvSpPr>
          <p:nvPr/>
        </p:nvSpPr>
        <p:spPr bwMode="auto">
          <a:xfrm>
            <a:off x="2735263" y="2014538"/>
            <a:ext cx="871537" cy="1587"/>
          </a:xfrm>
          <a:custGeom>
            <a:avLst/>
            <a:gdLst>
              <a:gd name="T0" fmla="*/ 68 w 68"/>
              <a:gd name="T1" fmla="*/ 0 h 1588"/>
              <a:gd name="T2" fmla="*/ 0 w 68"/>
              <a:gd name="T3" fmla="*/ 0 h 1588"/>
              <a:gd name="T4" fmla="*/ 0 w 68"/>
              <a:gd name="T5" fmla="*/ 0 h 1588"/>
              <a:gd name="T6" fmla="*/ 0 60000 65536"/>
              <a:gd name="T7" fmla="*/ 0 60000 65536"/>
              <a:gd name="T8" fmla="*/ 0 60000 65536"/>
              <a:gd name="T9" fmla="*/ 0 w 68"/>
              <a:gd name="T10" fmla="*/ 0 h 1588"/>
              <a:gd name="T11" fmla="*/ 68 w 68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" h="1588">
                <a:moveTo>
                  <a:pt x="68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4" name="Line 38"/>
          <p:cNvSpPr>
            <a:spLocks noChangeShapeType="1"/>
          </p:cNvSpPr>
          <p:nvPr/>
        </p:nvSpPr>
        <p:spPr bwMode="auto">
          <a:xfrm flipV="1">
            <a:off x="3106738" y="2578100"/>
            <a:ext cx="1587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5" name="Line 39"/>
          <p:cNvSpPr>
            <a:spLocks noChangeShapeType="1"/>
          </p:cNvSpPr>
          <p:nvPr/>
        </p:nvSpPr>
        <p:spPr bwMode="auto">
          <a:xfrm>
            <a:off x="2798763" y="2360613"/>
            <a:ext cx="1793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6" name="Line 40"/>
          <p:cNvSpPr>
            <a:spLocks noChangeShapeType="1"/>
          </p:cNvSpPr>
          <p:nvPr/>
        </p:nvSpPr>
        <p:spPr bwMode="auto">
          <a:xfrm flipV="1">
            <a:off x="3106738" y="3833813"/>
            <a:ext cx="1587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7" name="Line 41"/>
          <p:cNvSpPr>
            <a:spLocks noChangeShapeType="1"/>
          </p:cNvSpPr>
          <p:nvPr/>
        </p:nvSpPr>
        <p:spPr bwMode="auto">
          <a:xfrm flipV="1">
            <a:off x="3106738" y="3205163"/>
            <a:ext cx="1587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8" name="Line 42"/>
          <p:cNvSpPr>
            <a:spLocks noChangeShapeType="1"/>
          </p:cNvSpPr>
          <p:nvPr/>
        </p:nvSpPr>
        <p:spPr bwMode="auto">
          <a:xfrm>
            <a:off x="2798763" y="2987675"/>
            <a:ext cx="1793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Line 43"/>
          <p:cNvSpPr>
            <a:spLocks noChangeShapeType="1"/>
          </p:cNvSpPr>
          <p:nvPr/>
        </p:nvSpPr>
        <p:spPr bwMode="auto">
          <a:xfrm flipV="1">
            <a:off x="3106738" y="4460875"/>
            <a:ext cx="1587" cy="11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0" name="Line 44"/>
          <p:cNvSpPr>
            <a:spLocks noChangeShapeType="1"/>
          </p:cNvSpPr>
          <p:nvPr/>
        </p:nvSpPr>
        <p:spPr bwMode="auto">
          <a:xfrm flipV="1">
            <a:off x="2798763" y="3667125"/>
            <a:ext cx="1587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1" name="Line 45"/>
          <p:cNvSpPr>
            <a:spLocks noChangeShapeType="1"/>
          </p:cNvSpPr>
          <p:nvPr/>
        </p:nvSpPr>
        <p:spPr bwMode="auto">
          <a:xfrm flipV="1">
            <a:off x="2798763" y="3040063"/>
            <a:ext cx="1587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2" name="Line 46"/>
          <p:cNvSpPr>
            <a:spLocks noChangeShapeType="1"/>
          </p:cNvSpPr>
          <p:nvPr/>
        </p:nvSpPr>
        <p:spPr bwMode="auto">
          <a:xfrm flipV="1">
            <a:off x="2798763" y="2411413"/>
            <a:ext cx="1587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3" name="Line 47"/>
          <p:cNvSpPr>
            <a:spLocks noChangeShapeType="1"/>
          </p:cNvSpPr>
          <p:nvPr/>
        </p:nvSpPr>
        <p:spPr bwMode="auto">
          <a:xfrm>
            <a:off x="2735263" y="4294188"/>
            <a:ext cx="2428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4" name="Line 48"/>
          <p:cNvSpPr>
            <a:spLocks noChangeShapeType="1"/>
          </p:cNvSpPr>
          <p:nvPr/>
        </p:nvSpPr>
        <p:spPr bwMode="auto">
          <a:xfrm>
            <a:off x="2735263" y="2078038"/>
            <a:ext cx="1587" cy="221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5" name="Line 49"/>
          <p:cNvSpPr>
            <a:spLocks noChangeShapeType="1"/>
          </p:cNvSpPr>
          <p:nvPr/>
        </p:nvSpPr>
        <p:spPr bwMode="auto">
          <a:xfrm>
            <a:off x="2798763" y="2078038"/>
            <a:ext cx="1587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6" name="Line 50"/>
          <p:cNvSpPr>
            <a:spLocks noChangeShapeType="1"/>
          </p:cNvSpPr>
          <p:nvPr/>
        </p:nvSpPr>
        <p:spPr bwMode="auto">
          <a:xfrm flipV="1">
            <a:off x="2235200" y="2578100"/>
            <a:ext cx="1588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7" name="Line 51"/>
          <p:cNvSpPr>
            <a:spLocks noChangeShapeType="1"/>
          </p:cNvSpPr>
          <p:nvPr/>
        </p:nvSpPr>
        <p:spPr bwMode="auto">
          <a:xfrm flipV="1">
            <a:off x="2235200" y="3833813"/>
            <a:ext cx="1588" cy="11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8" name="Line 52"/>
          <p:cNvSpPr>
            <a:spLocks noChangeShapeType="1"/>
          </p:cNvSpPr>
          <p:nvPr/>
        </p:nvSpPr>
        <p:spPr bwMode="auto">
          <a:xfrm>
            <a:off x="1916113" y="3616325"/>
            <a:ext cx="1920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19" name="Line 53"/>
          <p:cNvSpPr>
            <a:spLocks noChangeShapeType="1"/>
          </p:cNvSpPr>
          <p:nvPr/>
        </p:nvSpPr>
        <p:spPr bwMode="auto">
          <a:xfrm>
            <a:off x="1916113" y="3667125"/>
            <a:ext cx="1920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0" name="Line 54"/>
          <p:cNvSpPr>
            <a:spLocks noChangeShapeType="1"/>
          </p:cNvSpPr>
          <p:nvPr/>
        </p:nvSpPr>
        <p:spPr bwMode="auto">
          <a:xfrm flipV="1">
            <a:off x="2235200" y="3205163"/>
            <a:ext cx="1588" cy="115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1" name="Line 55"/>
          <p:cNvSpPr>
            <a:spLocks noChangeShapeType="1"/>
          </p:cNvSpPr>
          <p:nvPr/>
        </p:nvSpPr>
        <p:spPr bwMode="auto">
          <a:xfrm>
            <a:off x="1916113" y="2987675"/>
            <a:ext cx="1920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2" name="Line 56"/>
          <p:cNvSpPr>
            <a:spLocks noChangeShapeType="1"/>
          </p:cNvSpPr>
          <p:nvPr/>
        </p:nvSpPr>
        <p:spPr bwMode="auto">
          <a:xfrm>
            <a:off x="1916113" y="304006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3" name="Line 57"/>
          <p:cNvSpPr>
            <a:spLocks noChangeShapeType="1"/>
          </p:cNvSpPr>
          <p:nvPr/>
        </p:nvSpPr>
        <p:spPr bwMode="auto">
          <a:xfrm>
            <a:off x="1916113" y="4230688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4" name="Line 58"/>
          <p:cNvSpPr>
            <a:spLocks noChangeShapeType="1"/>
          </p:cNvSpPr>
          <p:nvPr/>
        </p:nvSpPr>
        <p:spPr bwMode="auto">
          <a:xfrm flipV="1">
            <a:off x="2235200" y="4460875"/>
            <a:ext cx="1588" cy="11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5" name="Line 59"/>
          <p:cNvSpPr>
            <a:spLocks noChangeShapeType="1"/>
          </p:cNvSpPr>
          <p:nvPr/>
        </p:nvSpPr>
        <p:spPr bwMode="auto">
          <a:xfrm flipV="1">
            <a:off x="1916113" y="3667125"/>
            <a:ext cx="1587" cy="563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6" name="Line 60"/>
          <p:cNvSpPr>
            <a:spLocks noChangeShapeType="1"/>
          </p:cNvSpPr>
          <p:nvPr/>
        </p:nvSpPr>
        <p:spPr bwMode="auto">
          <a:xfrm flipV="1">
            <a:off x="1916113" y="3040063"/>
            <a:ext cx="1587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7" name="Line 61"/>
          <p:cNvSpPr>
            <a:spLocks noChangeShapeType="1"/>
          </p:cNvSpPr>
          <p:nvPr/>
        </p:nvSpPr>
        <p:spPr bwMode="auto">
          <a:xfrm>
            <a:off x="1851025" y="4294188"/>
            <a:ext cx="2571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8" name="Line 62"/>
          <p:cNvSpPr>
            <a:spLocks noChangeShapeType="1"/>
          </p:cNvSpPr>
          <p:nvPr/>
        </p:nvSpPr>
        <p:spPr bwMode="auto">
          <a:xfrm>
            <a:off x="1851025" y="2078038"/>
            <a:ext cx="1588" cy="221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29" name="Line 63"/>
          <p:cNvSpPr>
            <a:spLocks noChangeShapeType="1"/>
          </p:cNvSpPr>
          <p:nvPr/>
        </p:nvSpPr>
        <p:spPr bwMode="auto">
          <a:xfrm>
            <a:off x="1916113" y="236061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0" name="Line 64"/>
          <p:cNvSpPr>
            <a:spLocks noChangeShapeType="1"/>
          </p:cNvSpPr>
          <p:nvPr/>
        </p:nvSpPr>
        <p:spPr bwMode="auto">
          <a:xfrm flipV="1">
            <a:off x="1916113" y="2411413"/>
            <a:ext cx="1587" cy="576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1" name="Line 65"/>
          <p:cNvSpPr>
            <a:spLocks noChangeShapeType="1"/>
          </p:cNvSpPr>
          <p:nvPr/>
        </p:nvSpPr>
        <p:spPr bwMode="auto">
          <a:xfrm>
            <a:off x="1916113" y="241141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2" name="Line 66"/>
          <p:cNvSpPr>
            <a:spLocks noChangeShapeType="1"/>
          </p:cNvSpPr>
          <p:nvPr/>
        </p:nvSpPr>
        <p:spPr bwMode="auto">
          <a:xfrm flipH="1">
            <a:off x="1916113" y="2078038"/>
            <a:ext cx="8191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3" name="Line 67"/>
          <p:cNvSpPr>
            <a:spLocks noChangeShapeType="1"/>
          </p:cNvSpPr>
          <p:nvPr/>
        </p:nvSpPr>
        <p:spPr bwMode="auto">
          <a:xfrm>
            <a:off x="1916113" y="2078038"/>
            <a:ext cx="1587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4" name="Freeform 71"/>
          <p:cNvSpPr>
            <a:spLocks/>
          </p:cNvSpPr>
          <p:nvPr/>
        </p:nvSpPr>
        <p:spPr bwMode="auto">
          <a:xfrm>
            <a:off x="1160463" y="2078038"/>
            <a:ext cx="690562" cy="179387"/>
          </a:xfrm>
          <a:custGeom>
            <a:avLst/>
            <a:gdLst>
              <a:gd name="T0" fmla="*/ 0 w 54"/>
              <a:gd name="T1" fmla="*/ 14 h 14"/>
              <a:gd name="T2" fmla="*/ 20 w 54"/>
              <a:gd name="T3" fmla="*/ 14 h 14"/>
              <a:gd name="T4" fmla="*/ 20 w 54"/>
              <a:gd name="T5" fmla="*/ 0 h 14"/>
              <a:gd name="T6" fmla="*/ 54 w 54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54"/>
              <a:gd name="T13" fmla="*/ 0 h 14"/>
              <a:gd name="T14" fmla="*/ 54 w 54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" h="14">
                <a:moveTo>
                  <a:pt x="0" y="14"/>
                </a:moveTo>
                <a:lnTo>
                  <a:pt x="20" y="14"/>
                </a:lnTo>
                <a:lnTo>
                  <a:pt x="20" y="0"/>
                </a:lnTo>
                <a:lnTo>
                  <a:pt x="54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5" name="Freeform 72"/>
          <p:cNvSpPr>
            <a:spLocks/>
          </p:cNvSpPr>
          <p:nvPr/>
        </p:nvSpPr>
        <p:spPr bwMode="auto">
          <a:xfrm>
            <a:off x="1160463" y="2014538"/>
            <a:ext cx="1574800" cy="179387"/>
          </a:xfrm>
          <a:custGeom>
            <a:avLst/>
            <a:gdLst>
              <a:gd name="T0" fmla="*/ 0 w 123"/>
              <a:gd name="T1" fmla="*/ 14 h 14"/>
              <a:gd name="T2" fmla="*/ 15 w 123"/>
              <a:gd name="T3" fmla="*/ 14 h 14"/>
              <a:gd name="T4" fmla="*/ 15 w 123"/>
              <a:gd name="T5" fmla="*/ 0 h 14"/>
              <a:gd name="T6" fmla="*/ 123 w 123"/>
              <a:gd name="T7" fmla="*/ 0 h 14"/>
              <a:gd name="T8" fmla="*/ 0 60000 65536"/>
              <a:gd name="T9" fmla="*/ 0 60000 65536"/>
              <a:gd name="T10" fmla="*/ 0 60000 65536"/>
              <a:gd name="T11" fmla="*/ 0 60000 65536"/>
              <a:gd name="T12" fmla="*/ 0 w 123"/>
              <a:gd name="T13" fmla="*/ 0 h 14"/>
              <a:gd name="T14" fmla="*/ 123 w 123"/>
              <a:gd name="T15" fmla="*/ 14 h 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3" h="14">
                <a:moveTo>
                  <a:pt x="0" y="14"/>
                </a:moveTo>
                <a:lnTo>
                  <a:pt x="15" y="14"/>
                </a:lnTo>
                <a:lnTo>
                  <a:pt x="15" y="0"/>
                </a:lnTo>
                <a:lnTo>
                  <a:pt x="123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6" name="Line 73"/>
          <p:cNvSpPr>
            <a:spLocks noChangeShapeType="1"/>
          </p:cNvSpPr>
          <p:nvPr/>
        </p:nvSpPr>
        <p:spPr bwMode="auto">
          <a:xfrm>
            <a:off x="788988" y="247491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7" name="Freeform 74"/>
          <p:cNvSpPr>
            <a:spLocks/>
          </p:cNvSpPr>
          <p:nvPr/>
        </p:nvSpPr>
        <p:spPr bwMode="auto">
          <a:xfrm>
            <a:off x="788988" y="2668588"/>
            <a:ext cx="500062" cy="1036637"/>
          </a:xfrm>
          <a:custGeom>
            <a:avLst/>
            <a:gdLst>
              <a:gd name="T0" fmla="*/ 0 w 39"/>
              <a:gd name="T1" fmla="*/ 0 h 81"/>
              <a:gd name="T2" fmla="*/ 15 w 39"/>
              <a:gd name="T3" fmla="*/ 0 h 81"/>
              <a:gd name="T4" fmla="*/ 15 w 39"/>
              <a:gd name="T5" fmla="*/ 81 h 81"/>
              <a:gd name="T6" fmla="*/ 39 w 39"/>
              <a:gd name="T7" fmla="*/ 81 h 81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81"/>
              <a:gd name="T14" fmla="*/ 39 w 39"/>
              <a:gd name="T15" fmla="*/ 81 h 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81">
                <a:moveTo>
                  <a:pt x="0" y="0"/>
                </a:moveTo>
                <a:lnTo>
                  <a:pt x="15" y="0"/>
                </a:lnTo>
                <a:lnTo>
                  <a:pt x="15" y="81"/>
                </a:lnTo>
                <a:lnTo>
                  <a:pt x="39" y="81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8" name="Freeform 75"/>
          <p:cNvSpPr>
            <a:spLocks/>
          </p:cNvSpPr>
          <p:nvPr/>
        </p:nvSpPr>
        <p:spPr bwMode="auto">
          <a:xfrm>
            <a:off x="788988" y="2578100"/>
            <a:ext cx="500062" cy="998538"/>
          </a:xfrm>
          <a:custGeom>
            <a:avLst/>
            <a:gdLst>
              <a:gd name="T0" fmla="*/ 0 w 39"/>
              <a:gd name="T1" fmla="*/ 0 h 78"/>
              <a:gd name="T2" fmla="*/ 25 w 39"/>
              <a:gd name="T3" fmla="*/ 0 h 78"/>
              <a:gd name="T4" fmla="*/ 25 w 39"/>
              <a:gd name="T5" fmla="*/ 78 h 78"/>
              <a:gd name="T6" fmla="*/ 39 w 39"/>
              <a:gd name="T7" fmla="*/ 78 h 78"/>
              <a:gd name="T8" fmla="*/ 0 60000 65536"/>
              <a:gd name="T9" fmla="*/ 0 60000 65536"/>
              <a:gd name="T10" fmla="*/ 0 60000 65536"/>
              <a:gd name="T11" fmla="*/ 0 60000 65536"/>
              <a:gd name="T12" fmla="*/ 0 w 39"/>
              <a:gd name="T13" fmla="*/ 0 h 78"/>
              <a:gd name="T14" fmla="*/ 39 w 39"/>
              <a:gd name="T15" fmla="*/ 78 h 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" h="78">
                <a:moveTo>
                  <a:pt x="0" y="0"/>
                </a:moveTo>
                <a:lnTo>
                  <a:pt x="25" y="0"/>
                </a:lnTo>
                <a:lnTo>
                  <a:pt x="25" y="78"/>
                </a:lnTo>
                <a:lnTo>
                  <a:pt x="39" y="78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39" name="Line 76"/>
          <p:cNvSpPr>
            <a:spLocks noChangeShapeType="1"/>
          </p:cNvSpPr>
          <p:nvPr/>
        </p:nvSpPr>
        <p:spPr bwMode="auto">
          <a:xfrm>
            <a:off x="788988" y="1976438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77"/>
          <p:cNvSpPr>
            <a:spLocks noChangeShapeType="1"/>
          </p:cNvSpPr>
          <p:nvPr/>
        </p:nvSpPr>
        <p:spPr bwMode="auto">
          <a:xfrm>
            <a:off x="788988" y="238601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1" name="Line 78"/>
          <p:cNvSpPr>
            <a:spLocks noChangeShapeType="1"/>
          </p:cNvSpPr>
          <p:nvPr/>
        </p:nvSpPr>
        <p:spPr bwMode="auto">
          <a:xfrm>
            <a:off x="788988" y="2078038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2" name="Rectangle 79"/>
          <p:cNvSpPr>
            <a:spLocks noChangeArrowheads="1"/>
          </p:cNvSpPr>
          <p:nvPr/>
        </p:nvSpPr>
        <p:spPr bwMode="auto">
          <a:xfrm>
            <a:off x="776288" y="3973513"/>
            <a:ext cx="3619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decoder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43" name="Rectangle 80"/>
          <p:cNvSpPr>
            <a:spLocks noChangeArrowheads="1"/>
          </p:cNvSpPr>
          <p:nvPr/>
        </p:nvSpPr>
        <p:spPr bwMode="auto">
          <a:xfrm>
            <a:off x="839788" y="3844925"/>
            <a:ext cx="2159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2-bit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44" name="Rectangle 81"/>
          <p:cNvSpPr>
            <a:spLocks noChangeArrowheads="1"/>
          </p:cNvSpPr>
          <p:nvPr/>
        </p:nvSpPr>
        <p:spPr bwMode="auto">
          <a:xfrm>
            <a:off x="801688" y="1757363"/>
            <a:ext cx="438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addresses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45" name="Rectangle 82"/>
          <p:cNvSpPr>
            <a:spLocks noChangeArrowheads="1"/>
          </p:cNvSpPr>
          <p:nvPr/>
        </p:nvSpPr>
        <p:spPr bwMode="auto">
          <a:xfrm>
            <a:off x="890588" y="1643063"/>
            <a:ext cx="273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21-bit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46" name="Freeform 85"/>
          <p:cNvSpPr>
            <a:spLocks/>
          </p:cNvSpPr>
          <p:nvPr/>
        </p:nvSpPr>
        <p:spPr bwMode="auto">
          <a:xfrm>
            <a:off x="865188" y="2270125"/>
            <a:ext cx="25400" cy="26988"/>
          </a:xfrm>
          <a:custGeom>
            <a:avLst/>
            <a:gdLst>
              <a:gd name="T0" fmla="*/ 8 w 16"/>
              <a:gd name="T1" fmla="*/ 8 h 17"/>
              <a:gd name="T2" fmla="*/ 0 w 16"/>
              <a:gd name="T3" fmla="*/ 8 h 17"/>
              <a:gd name="T4" fmla="*/ 0 w 16"/>
              <a:gd name="T5" fmla="*/ 17 h 17"/>
              <a:gd name="T6" fmla="*/ 8 w 16"/>
              <a:gd name="T7" fmla="*/ 17 h 17"/>
              <a:gd name="T8" fmla="*/ 16 w 16"/>
              <a:gd name="T9" fmla="*/ 17 h 17"/>
              <a:gd name="T10" fmla="*/ 16 w 16"/>
              <a:gd name="T11" fmla="*/ 8 h 17"/>
              <a:gd name="T12" fmla="*/ 16 w 16"/>
              <a:gd name="T13" fmla="*/ 0 h 17"/>
              <a:gd name="T14" fmla="*/ 8 w 16"/>
              <a:gd name="T15" fmla="*/ 0 h 17"/>
              <a:gd name="T16" fmla="*/ 0 w 16"/>
              <a:gd name="T17" fmla="*/ 0 h 17"/>
              <a:gd name="T18" fmla="*/ 0 w 16"/>
              <a:gd name="T19" fmla="*/ 8 h 17"/>
              <a:gd name="T20" fmla="*/ 8 w 16"/>
              <a:gd name="T21" fmla="*/ 8 h 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7"/>
              <a:gd name="T35" fmla="*/ 16 w 16"/>
              <a:gd name="T36" fmla="*/ 17 h 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7">
                <a:moveTo>
                  <a:pt x="8" y="8"/>
                </a:moveTo>
                <a:lnTo>
                  <a:pt x="0" y="8"/>
                </a:lnTo>
                <a:lnTo>
                  <a:pt x="0" y="17"/>
                </a:lnTo>
                <a:lnTo>
                  <a:pt x="8" y="17"/>
                </a:lnTo>
                <a:lnTo>
                  <a:pt x="16" y="17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7" name="Freeform 86"/>
          <p:cNvSpPr>
            <a:spLocks/>
          </p:cNvSpPr>
          <p:nvPr/>
        </p:nvSpPr>
        <p:spPr bwMode="auto">
          <a:xfrm>
            <a:off x="877888" y="2282825"/>
            <a:ext cx="12700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8" name="Freeform 87"/>
          <p:cNvSpPr>
            <a:spLocks/>
          </p:cNvSpPr>
          <p:nvPr/>
        </p:nvSpPr>
        <p:spPr bwMode="auto">
          <a:xfrm>
            <a:off x="865188" y="2219325"/>
            <a:ext cx="25400" cy="25400"/>
          </a:xfrm>
          <a:custGeom>
            <a:avLst/>
            <a:gdLst>
              <a:gd name="T0" fmla="*/ 8 w 16"/>
              <a:gd name="T1" fmla="*/ 8 h 16"/>
              <a:gd name="T2" fmla="*/ 0 w 16"/>
              <a:gd name="T3" fmla="*/ 8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16 h 16"/>
              <a:gd name="T10" fmla="*/ 16 w 16"/>
              <a:gd name="T11" fmla="*/ 8 h 16"/>
              <a:gd name="T12" fmla="*/ 16 w 16"/>
              <a:gd name="T13" fmla="*/ 0 h 16"/>
              <a:gd name="T14" fmla="*/ 8 w 16"/>
              <a:gd name="T15" fmla="*/ 0 h 16"/>
              <a:gd name="T16" fmla="*/ 0 w 16"/>
              <a:gd name="T17" fmla="*/ 0 h 16"/>
              <a:gd name="T18" fmla="*/ 0 w 16"/>
              <a:gd name="T19" fmla="*/ 8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49" name="Freeform 88"/>
          <p:cNvSpPr>
            <a:spLocks/>
          </p:cNvSpPr>
          <p:nvPr/>
        </p:nvSpPr>
        <p:spPr bwMode="auto">
          <a:xfrm>
            <a:off x="877888" y="223202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0" name="Freeform 89"/>
          <p:cNvSpPr>
            <a:spLocks/>
          </p:cNvSpPr>
          <p:nvPr/>
        </p:nvSpPr>
        <p:spPr bwMode="auto">
          <a:xfrm>
            <a:off x="865188" y="2155825"/>
            <a:ext cx="25400" cy="25400"/>
          </a:xfrm>
          <a:custGeom>
            <a:avLst/>
            <a:gdLst>
              <a:gd name="T0" fmla="*/ 8 w 16"/>
              <a:gd name="T1" fmla="*/ 8 h 16"/>
              <a:gd name="T2" fmla="*/ 0 w 16"/>
              <a:gd name="T3" fmla="*/ 8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16 h 16"/>
              <a:gd name="T10" fmla="*/ 16 w 16"/>
              <a:gd name="T11" fmla="*/ 8 h 16"/>
              <a:gd name="T12" fmla="*/ 16 w 16"/>
              <a:gd name="T13" fmla="*/ 0 h 16"/>
              <a:gd name="T14" fmla="*/ 8 w 16"/>
              <a:gd name="T15" fmla="*/ 0 h 16"/>
              <a:gd name="T16" fmla="*/ 0 w 16"/>
              <a:gd name="T17" fmla="*/ 0 h 16"/>
              <a:gd name="T18" fmla="*/ 0 w 16"/>
              <a:gd name="T19" fmla="*/ 8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1" name="Freeform 90"/>
          <p:cNvSpPr>
            <a:spLocks/>
          </p:cNvSpPr>
          <p:nvPr/>
        </p:nvSpPr>
        <p:spPr bwMode="auto">
          <a:xfrm>
            <a:off x="877888" y="2168525"/>
            <a:ext cx="12700" cy="12700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2" name="Freeform 91"/>
          <p:cNvSpPr>
            <a:spLocks/>
          </p:cNvSpPr>
          <p:nvPr/>
        </p:nvSpPr>
        <p:spPr bwMode="auto">
          <a:xfrm>
            <a:off x="2222500" y="2681288"/>
            <a:ext cx="26988" cy="25400"/>
          </a:xfrm>
          <a:custGeom>
            <a:avLst/>
            <a:gdLst>
              <a:gd name="T0" fmla="*/ 8 w 17"/>
              <a:gd name="T1" fmla="*/ 8 h 16"/>
              <a:gd name="T2" fmla="*/ 8 w 17"/>
              <a:gd name="T3" fmla="*/ 0 h 16"/>
              <a:gd name="T4" fmla="*/ 0 w 17"/>
              <a:gd name="T5" fmla="*/ 0 h 16"/>
              <a:gd name="T6" fmla="*/ 0 w 17"/>
              <a:gd name="T7" fmla="*/ 8 h 16"/>
              <a:gd name="T8" fmla="*/ 0 w 17"/>
              <a:gd name="T9" fmla="*/ 16 h 16"/>
              <a:gd name="T10" fmla="*/ 8 w 17"/>
              <a:gd name="T11" fmla="*/ 16 h 16"/>
              <a:gd name="T12" fmla="*/ 17 w 17"/>
              <a:gd name="T13" fmla="*/ 16 h 16"/>
              <a:gd name="T14" fmla="*/ 17 w 17"/>
              <a:gd name="T15" fmla="*/ 8 h 16"/>
              <a:gd name="T16" fmla="*/ 17 w 17"/>
              <a:gd name="T17" fmla="*/ 0 h 16"/>
              <a:gd name="T18" fmla="*/ 8 w 17"/>
              <a:gd name="T19" fmla="*/ 0 h 16"/>
              <a:gd name="T20" fmla="*/ 8 w 17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3" name="Freeform 92"/>
          <p:cNvSpPr>
            <a:spLocks/>
          </p:cNvSpPr>
          <p:nvPr/>
        </p:nvSpPr>
        <p:spPr bwMode="auto">
          <a:xfrm>
            <a:off x="2209800" y="2681288"/>
            <a:ext cx="39688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4" name="Freeform 93"/>
          <p:cNvSpPr>
            <a:spLocks/>
          </p:cNvSpPr>
          <p:nvPr/>
        </p:nvSpPr>
        <p:spPr bwMode="auto">
          <a:xfrm>
            <a:off x="2222500" y="3308350"/>
            <a:ext cx="26988" cy="25400"/>
          </a:xfrm>
          <a:custGeom>
            <a:avLst/>
            <a:gdLst>
              <a:gd name="T0" fmla="*/ 8 w 17"/>
              <a:gd name="T1" fmla="*/ 8 h 16"/>
              <a:gd name="T2" fmla="*/ 8 w 17"/>
              <a:gd name="T3" fmla="*/ 0 h 16"/>
              <a:gd name="T4" fmla="*/ 0 w 17"/>
              <a:gd name="T5" fmla="*/ 0 h 16"/>
              <a:gd name="T6" fmla="*/ 0 w 17"/>
              <a:gd name="T7" fmla="*/ 8 h 16"/>
              <a:gd name="T8" fmla="*/ 0 w 17"/>
              <a:gd name="T9" fmla="*/ 16 h 16"/>
              <a:gd name="T10" fmla="*/ 8 w 17"/>
              <a:gd name="T11" fmla="*/ 16 h 16"/>
              <a:gd name="T12" fmla="*/ 17 w 17"/>
              <a:gd name="T13" fmla="*/ 16 h 16"/>
              <a:gd name="T14" fmla="*/ 17 w 17"/>
              <a:gd name="T15" fmla="*/ 8 h 16"/>
              <a:gd name="T16" fmla="*/ 17 w 17"/>
              <a:gd name="T17" fmla="*/ 0 h 16"/>
              <a:gd name="T18" fmla="*/ 8 w 17"/>
              <a:gd name="T19" fmla="*/ 0 h 16"/>
              <a:gd name="T20" fmla="*/ 8 w 17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5" name="Freeform 94"/>
          <p:cNvSpPr>
            <a:spLocks/>
          </p:cNvSpPr>
          <p:nvPr/>
        </p:nvSpPr>
        <p:spPr bwMode="auto">
          <a:xfrm>
            <a:off x="2209800" y="3308350"/>
            <a:ext cx="39688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6" name="Freeform 95"/>
          <p:cNvSpPr>
            <a:spLocks/>
          </p:cNvSpPr>
          <p:nvPr/>
        </p:nvSpPr>
        <p:spPr bwMode="auto">
          <a:xfrm>
            <a:off x="2222500" y="3935413"/>
            <a:ext cx="26988" cy="25400"/>
          </a:xfrm>
          <a:custGeom>
            <a:avLst/>
            <a:gdLst>
              <a:gd name="T0" fmla="*/ 8 w 17"/>
              <a:gd name="T1" fmla="*/ 8 h 16"/>
              <a:gd name="T2" fmla="*/ 8 w 17"/>
              <a:gd name="T3" fmla="*/ 0 h 16"/>
              <a:gd name="T4" fmla="*/ 0 w 17"/>
              <a:gd name="T5" fmla="*/ 0 h 16"/>
              <a:gd name="T6" fmla="*/ 0 w 17"/>
              <a:gd name="T7" fmla="*/ 8 h 16"/>
              <a:gd name="T8" fmla="*/ 0 w 17"/>
              <a:gd name="T9" fmla="*/ 16 h 16"/>
              <a:gd name="T10" fmla="*/ 8 w 17"/>
              <a:gd name="T11" fmla="*/ 16 h 16"/>
              <a:gd name="T12" fmla="*/ 17 w 17"/>
              <a:gd name="T13" fmla="*/ 16 h 16"/>
              <a:gd name="T14" fmla="*/ 17 w 17"/>
              <a:gd name="T15" fmla="*/ 8 h 16"/>
              <a:gd name="T16" fmla="*/ 17 w 17"/>
              <a:gd name="T17" fmla="*/ 0 h 16"/>
              <a:gd name="T18" fmla="*/ 8 w 17"/>
              <a:gd name="T19" fmla="*/ 0 h 16"/>
              <a:gd name="T20" fmla="*/ 8 w 17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7" name="Freeform 96"/>
          <p:cNvSpPr>
            <a:spLocks/>
          </p:cNvSpPr>
          <p:nvPr/>
        </p:nvSpPr>
        <p:spPr bwMode="auto">
          <a:xfrm>
            <a:off x="2209800" y="3935413"/>
            <a:ext cx="39688" cy="3968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8" name="Freeform 97"/>
          <p:cNvSpPr>
            <a:spLocks/>
          </p:cNvSpPr>
          <p:nvPr/>
        </p:nvSpPr>
        <p:spPr bwMode="auto">
          <a:xfrm>
            <a:off x="2222500" y="4564063"/>
            <a:ext cx="26988" cy="25400"/>
          </a:xfrm>
          <a:custGeom>
            <a:avLst/>
            <a:gdLst>
              <a:gd name="T0" fmla="*/ 8 w 17"/>
              <a:gd name="T1" fmla="*/ 8 h 16"/>
              <a:gd name="T2" fmla="*/ 8 w 17"/>
              <a:gd name="T3" fmla="*/ 0 h 16"/>
              <a:gd name="T4" fmla="*/ 0 w 17"/>
              <a:gd name="T5" fmla="*/ 0 h 16"/>
              <a:gd name="T6" fmla="*/ 0 w 17"/>
              <a:gd name="T7" fmla="*/ 8 h 16"/>
              <a:gd name="T8" fmla="*/ 0 w 17"/>
              <a:gd name="T9" fmla="*/ 16 h 16"/>
              <a:gd name="T10" fmla="*/ 8 w 17"/>
              <a:gd name="T11" fmla="*/ 16 h 16"/>
              <a:gd name="T12" fmla="*/ 17 w 17"/>
              <a:gd name="T13" fmla="*/ 16 h 16"/>
              <a:gd name="T14" fmla="*/ 17 w 17"/>
              <a:gd name="T15" fmla="*/ 8 h 16"/>
              <a:gd name="T16" fmla="*/ 17 w 17"/>
              <a:gd name="T17" fmla="*/ 0 h 16"/>
              <a:gd name="T18" fmla="*/ 8 w 17"/>
              <a:gd name="T19" fmla="*/ 0 h 16"/>
              <a:gd name="T20" fmla="*/ 8 w 17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"/>
              <a:gd name="T34" fmla="*/ 0 h 16"/>
              <a:gd name="T35" fmla="*/ 17 w 17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7" y="16"/>
                </a:lnTo>
                <a:lnTo>
                  <a:pt x="17" y="8"/>
                </a:lnTo>
                <a:lnTo>
                  <a:pt x="17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59" name="Freeform 98"/>
          <p:cNvSpPr>
            <a:spLocks/>
          </p:cNvSpPr>
          <p:nvPr/>
        </p:nvSpPr>
        <p:spPr bwMode="auto">
          <a:xfrm>
            <a:off x="2209800" y="4564063"/>
            <a:ext cx="39688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Freeform 99"/>
          <p:cNvSpPr>
            <a:spLocks/>
          </p:cNvSpPr>
          <p:nvPr/>
        </p:nvSpPr>
        <p:spPr bwMode="auto">
          <a:xfrm>
            <a:off x="3094038" y="4564063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1" name="Freeform 100"/>
          <p:cNvSpPr>
            <a:spLocks/>
          </p:cNvSpPr>
          <p:nvPr/>
        </p:nvSpPr>
        <p:spPr bwMode="auto">
          <a:xfrm>
            <a:off x="3094038" y="4564063"/>
            <a:ext cx="38100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2" name="Freeform 101"/>
          <p:cNvSpPr>
            <a:spLocks/>
          </p:cNvSpPr>
          <p:nvPr/>
        </p:nvSpPr>
        <p:spPr bwMode="auto">
          <a:xfrm>
            <a:off x="3094038" y="3935413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3" name="Freeform 102"/>
          <p:cNvSpPr>
            <a:spLocks/>
          </p:cNvSpPr>
          <p:nvPr/>
        </p:nvSpPr>
        <p:spPr bwMode="auto">
          <a:xfrm>
            <a:off x="3094038" y="3935413"/>
            <a:ext cx="38100" cy="3968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4" name="Freeform 103"/>
          <p:cNvSpPr>
            <a:spLocks/>
          </p:cNvSpPr>
          <p:nvPr/>
        </p:nvSpPr>
        <p:spPr bwMode="auto">
          <a:xfrm>
            <a:off x="3094038" y="3308350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5" name="Freeform 104"/>
          <p:cNvSpPr>
            <a:spLocks/>
          </p:cNvSpPr>
          <p:nvPr/>
        </p:nvSpPr>
        <p:spPr bwMode="auto">
          <a:xfrm>
            <a:off x="3081338" y="3308350"/>
            <a:ext cx="38100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6" name="Freeform 105"/>
          <p:cNvSpPr>
            <a:spLocks/>
          </p:cNvSpPr>
          <p:nvPr/>
        </p:nvSpPr>
        <p:spPr bwMode="auto">
          <a:xfrm>
            <a:off x="3094038" y="2681288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67" name="Freeform 106"/>
          <p:cNvSpPr>
            <a:spLocks/>
          </p:cNvSpPr>
          <p:nvPr/>
        </p:nvSpPr>
        <p:spPr bwMode="auto">
          <a:xfrm>
            <a:off x="3094038" y="2681288"/>
            <a:ext cx="38100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8" name="Rectangle 107"/>
          <p:cNvSpPr>
            <a:spLocks noChangeArrowheads="1"/>
          </p:cNvSpPr>
          <p:nvPr/>
        </p:nvSpPr>
        <p:spPr bwMode="auto">
          <a:xfrm>
            <a:off x="2978150" y="2193925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69" name="Rectangle 108"/>
          <p:cNvSpPr>
            <a:spLocks noChangeArrowheads="1"/>
          </p:cNvSpPr>
          <p:nvPr/>
        </p:nvSpPr>
        <p:spPr bwMode="auto">
          <a:xfrm>
            <a:off x="2978150" y="3449638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0" name="Rectangle 109"/>
          <p:cNvSpPr>
            <a:spLocks noChangeArrowheads="1"/>
          </p:cNvSpPr>
          <p:nvPr/>
        </p:nvSpPr>
        <p:spPr bwMode="auto">
          <a:xfrm>
            <a:off x="2978150" y="2820988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1" name="Rectangle 110"/>
          <p:cNvSpPr>
            <a:spLocks noChangeArrowheads="1"/>
          </p:cNvSpPr>
          <p:nvPr/>
        </p:nvSpPr>
        <p:spPr bwMode="auto">
          <a:xfrm>
            <a:off x="2978150" y="4076700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2" name="Rectangle 111"/>
          <p:cNvSpPr>
            <a:spLocks noChangeArrowheads="1"/>
          </p:cNvSpPr>
          <p:nvPr/>
        </p:nvSpPr>
        <p:spPr bwMode="auto">
          <a:xfrm>
            <a:off x="2108200" y="3449638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3" name="Rectangle 112"/>
          <p:cNvSpPr>
            <a:spLocks noChangeArrowheads="1"/>
          </p:cNvSpPr>
          <p:nvPr/>
        </p:nvSpPr>
        <p:spPr bwMode="auto">
          <a:xfrm>
            <a:off x="2108200" y="2820988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4" name="Rectangle 113"/>
          <p:cNvSpPr>
            <a:spLocks noChangeArrowheads="1"/>
          </p:cNvSpPr>
          <p:nvPr/>
        </p:nvSpPr>
        <p:spPr bwMode="auto">
          <a:xfrm>
            <a:off x="2108200" y="4076700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5" name="Rectangle 114"/>
          <p:cNvSpPr>
            <a:spLocks noChangeArrowheads="1"/>
          </p:cNvSpPr>
          <p:nvPr/>
        </p:nvSpPr>
        <p:spPr bwMode="auto">
          <a:xfrm>
            <a:off x="2108200" y="2193925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776" name="Rectangle 119"/>
          <p:cNvSpPr>
            <a:spLocks noChangeArrowheads="1"/>
          </p:cNvSpPr>
          <p:nvPr/>
        </p:nvSpPr>
        <p:spPr bwMode="auto">
          <a:xfrm>
            <a:off x="609600" y="1873250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77" name="Rectangle 120"/>
          <p:cNvSpPr>
            <a:spLocks noChangeArrowheads="1"/>
          </p:cNvSpPr>
          <p:nvPr/>
        </p:nvSpPr>
        <p:spPr bwMode="auto">
          <a:xfrm>
            <a:off x="698500" y="1951038"/>
            <a:ext cx="381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0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78" name="Rectangle 121"/>
          <p:cNvSpPr>
            <a:spLocks noChangeArrowheads="1"/>
          </p:cNvSpPr>
          <p:nvPr/>
        </p:nvSpPr>
        <p:spPr bwMode="auto">
          <a:xfrm>
            <a:off x="609600" y="2001838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79" name="Rectangle 122"/>
          <p:cNvSpPr>
            <a:spLocks noChangeArrowheads="1"/>
          </p:cNvSpPr>
          <p:nvPr/>
        </p:nvSpPr>
        <p:spPr bwMode="auto">
          <a:xfrm>
            <a:off x="698500" y="2066925"/>
            <a:ext cx="381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1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80" name="Rectangle 123"/>
          <p:cNvSpPr>
            <a:spLocks noChangeArrowheads="1"/>
          </p:cNvSpPr>
          <p:nvPr/>
        </p:nvSpPr>
        <p:spPr bwMode="auto">
          <a:xfrm>
            <a:off x="609600" y="2462213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81" name="Rectangle 124"/>
          <p:cNvSpPr>
            <a:spLocks noChangeArrowheads="1"/>
          </p:cNvSpPr>
          <p:nvPr/>
        </p:nvSpPr>
        <p:spPr bwMode="auto">
          <a:xfrm>
            <a:off x="685800" y="2540000"/>
            <a:ext cx="762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19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82" name="Freeform 125"/>
          <p:cNvSpPr>
            <a:spLocks/>
          </p:cNvSpPr>
          <p:nvPr/>
        </p:nvSpPr>
        <p:spPr bwMode="auto">
          <a:xfrm>
            <a:off x="1979613" y="4410075"/>
            <a:ext cx="38100" cy="38100"/>
          </a:xfrm>
          <a:custGeom>
            <a:avLst/>
            <a:gdLst>
              <a:gd name="T0" fmla="*/ 1 w 3"/>
              <a:gd name="T1" fmla="*/ 3 h 3"/>
              <a:gd name="T2" fmla="*/ 3 w 3"/>
              <a:gd name="T3" fmla="*/ 0 h 3"/>
              <a:gd name="T4" fmla="*/ 0 w 3"/>
              <a:gd name="T5" fmla="*/ 2 h 3"/>
              <a:gd name="T6" fmla="*/ 1 w 3"/>
              <a:gd name="T7" fmla="*/ 3 h 3"/>
              <a:gd name="T8" fmla="*/ 0 60000 65536"/>
              <a:gd name="T9" fmla="*/ 0 60000 65536"/>
              <a:gd name="T10" fmla="*/ 0 60000 65536"/>
              <a:gd name="T11" fmla="*/ 0 60000 65536"/>
              <a:gd name="T12" fmla="*/ 0 w 3"/>
              <a:gd name="T13" fmla="*/ 0 h 3"/>
              <a:gd name="T14" fmla="*/ 3 w 3"/>
              <a:gd name="T15" fmla="*/ 3 h 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" h="3">
                <a:moveTo>
                  <a:pt x="1" y="3"/>
                </a:moveTo>
                <a:lnTo>
                  <a:pt x="3" y="0"/>
                </a:lnTo>
                <a:lnTo>
                  <a:pt x="0" y="2"/>
                </a:lnTo>
                <a:lnTo>
                  <a:pt x="1" y="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3" name="Freeform 126"/>
          <p:cNvSpPr>
            <a:spLocks/>
          </p:cNvSpPr>
          <p:nvPr/>
        </p:nvSpPr>
        <p:spPr bwMode="auto">
          <a:xfrm>
            <a:off x="1979613" y="4410075"/>
            <a:ext cx="38100" cy="38100"/>
          </a:xfrm>
          <a:custGeom>
            <a:avLst/>
            <a:gdLst>
              <a:gd name="T0" fmla="*/ 8 w 24"/>
              <a:gd name="T1" fmla="*/ 24 h 24"/>
              <a:gd name="T2" fmla="*/ 24 w 24"/>
              <a:gd name="T3" fmla="*/ 0 h 24"/>
              <a:gd name="T4" fmla="*/ 0 w 24"/>
              <a:gd name="T5" fmla="*/ 16 h 24"/>
              <a:gd name="T6" fmla="*/ 8 w 24"/>
              <a:gd name="T7" fmla="*/ 24 h 24"/>
              <a:gd name="T8" fmla="*/ 8 w 24"/>
              <a:gd name="T9" fmla="*/ 24 h 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24"/>
              <a:gd name="T17" fmla="*/ 24 w 24"/>
              <a:gd name="T18" fmla="*/ 24 h 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24">
                <a:moveTo>
                  <a:pt x="8" y="24"/>
                </a:moveTo>
                <a:lnTo>
                  <a:pt x="24" y="0"/>
                </a:lnTo>
                <a:lnTo>
                  <a:pt x="0" y="16"/>
                </a:lnTo>
                <a:lnTo>
                  <a:pt x="8" y="24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84" name="Line 127"/>
          <p:cNvSpPr>
            <a:spLocks noChangeShapeType="1"/>
          </p:cNvSpPr>
          <p:nvPr/>
        </p:nvSpPr>
        <p:spPr bwMode="auto">
          <a:xfrm flipH="1">
            <a:off x="1685925" y="4448175"/>
            <a:ext cx="306388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Rectangle 128"/>
          <p:cNvSpPr>
            <a:spLocks noChangeArrowheads="1"/>
          </p:cNvSpPr>
          <p:nvPr/>
        </p:nvSpPr>
        <p:spPr bwMode="auto">
          <a:xfrm>
            <a:off x="1274763" y="4959350"/>
            <a:ext cx="635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 memory chip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786" name="Freeform 129"/>
          <p:cNvSpPr>
            <a:spLocks/>
          </p:cNvSpPr>
          <p:nvPr/>
        </p:nvSpPr>
        <p:spPr bwMode="auto">
          <a:xfrm>
            <a:off x="1044575" y="1976438"/>
            <a:ext cx="77788" cy="255587"/>
          </a:xfrm>
          <a:custGeom>
            <a:avLst/>
            <a:gdLst>
              <a:gd name="T0" fmla="*/ 0 w 6"/>
              <a:gd name="T1" fmla="*/ 0 h 20"/>
              <a:gd name="T2" fmla="*/ 1 w 6"/>
              <a:gd name="T3" fmla="*/ 1 h 20"/>
              <a:gd name="T4" fmla="*/ 1 w 6"/>
              <a:gd name="T5" fmla="*/ 1 h 20"/>
              <a:gd name="T6" fmla="*/ 2 w 6"/>
              <a:gd name="T7" fmla="*/ 2 h 20"/>
              <a:gd name="T8" fmla="*/ 2 w 6"/>
              <a:gd name="T9" fmla="*/ 3 h 20"/>
              <a:gd name="T10" fmla="*/ 2 w 6"/>
              <a:gd name="T11" fmla="*/ 3 h 20"/>
              <a:gd name="T12" fmla="*/ 2 w 6"/>
              <a:gd name="T13" fmla="*/ 6 h 20"/>
              <a:gd name="T14" fmla="*/ 2 w 6"/>
              <a:gd name="T15" fmla="*/ 10 h 20"/>
              <a:gd name="T16" fmla="*/ 2 w 6"/>
              <a:gd name="T17" fmla="*/ 13 h 20"/>
              <a:gd name="T18" fmla="*/ 2 w 6"/>
              <a:gd name="T19" fmla="*/ 16 h 20"/>
              <a:gd name="T20" fmla="*/ 2 w 6"/>
              <a:gd name="T21" fmla="*/ 17 h 20"/>
              <a:gd name="T22" fmla="*/ 2 w 6"/>
              <a:gd name="T23" fmla="*/ 17 h 20"/>
              <a:gd name="T24" fmla="*/ 2 w 6"/>
              <a:gd name="T25" fmla="*/ 18 h 20"/>
              <a:gd name="T26" fmla="*/ 3 w 6"/>
              <a:gd name="T27" fmla="*/ 18 h 20"/>
              <a:gd name="T28" fmla="*/ 6 w 6"/>
              <a:gd name="T29" fmla="*/ 2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6" y="2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7" name="Freeform 130"/>
          <p:cNvSpPr>
            <a:spLocks/>
          </p:cNvSpPr>
          <p:nvPr/>
        </p:nvSpPr>
        <p:spPr bwMode="auto">
          <a:xfrm>
            <a:off x="1044575" y="2232025"/>
            <a:ext cx="77788" cy="257175"/>
          </a:xfrm>
          <a:custGeom>
            <a:avLst/>
            <a:gdLst>
              <a:gd name="T0" fmla="*/ 0 w 6"/>
              <a:gd name="T1" fmla="*/ 20 h 20"/>
              <a:gd name="T2" fmla="*/ 1 w 6"/>
              <a:gd name="T3" fmla="*/ 19 h 20"/>
              <a:gd name="T4" fmla="*/ 1 w 6"/>
              <a:gd name="T5" fmla="*/ 18 h 20"/>
              <a:gd name="T6" fmla="*/ 2 w 6"/>
              <a:gd name="T7" fmla="*/ 17 h 20"/>
              <a:gd name="T8" fmla="*/ 2 w 6"/>
              <a:gd name="T9" fmla="*/ 17 h 20"/>
              <a:gd name="T10" fmla="*/ 2 w 6"/>
              <a:gd name="T11" fmla="*/ 16 h 20"/>
              <a:gd name="T12" fmla="*/ 2 w 6"/>
              <a:gd name="T13" fmla="*/ 13 h 20"/>
              <a:gd name="T14" fmla="*/ 2 w 6"/>
              <a:gd name="T15" fmla="*/ 10 h 20"/>
              <a:gd name="T16" fmla="*/ 2 w 6"/>
              <a:gd name="T17" fmla="*/ 6 h 20"/>
              <a:gd name="T18" fmla="*/ 2 w 6"/>
              <a:gd name="T19" fmla="*/ 3 h 20"/>
              <a:gd name="T20" fmla="*/ 2 w 6"/>
              <a:gd name="T21" fmla="*/ 3 h 20"/>
              <a:gd name="T22" fmla="*/ 2 w 6"/>
              <a:gd name="T23" fmla="*/ 2 h 20"/>
              <a:gd name="T24" fmla="*/ 2 w 6"/>
              <a:gd name="T25" fmla="*/ 1 h 20"/>
              <a:gd name="T26" fmla="*/ 3 w 6"/>
              <a:gd name="T27" fmla="*/ 1 h 20"/>
              <a:gd name="T28" fmla="*/ 6 w 6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6"/>
              <a:gd name="T46" fmla="*/ 0 h 20"/>
              <a:gd name="T47" fmla="*/ 6 w 6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6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10"/>
                </a:lnTo>
                <a:lnTo>
                  <a:pt x="2" y="6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6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8" name="Freeform 132"/>
          <p:cNvSpPr>
            <a:spLocks/>
          </p:cNvSpPr>
          <p:nvPr/>
        </p:nvSpPr>
        <p:spPr bwMode="auto">
          <a:xfrm>
            <a:off x="3235325" y="2322513"/>
            <a:ext cx="217488" cy="114300"/>
          </a:xfrm>
          <a:custGeom>
            <a:avLst/>
            <a:gdLst>
              <a:gd name="T0" fmla="*/ 17 w 17"/>
              <a:gd name="T1" fmla="*/ 3 h 9"/>
              <a:gd name="T2" fmla="*/ 8 w 17"/>
              <a:gd name="T3" fmla="*/ 3 h 9"/>
              <a:gd name="T4" fmla="*/ 8 w 17"/>
              <a:gd name="T5" fmla="*/ 0 h 9"/>
              <a:gd name="T6" fmla="*/ 0 w 17"/>
              <a:gd name="T7" fmla="*/ 5 h 9"/>
              <a:gd name="T8" fmla="*/ 8 w 17"/>
              <a:gd name="T9" fmla="*/ 9 h 9"/>
              <a:gd name="T10" fmla="*/ 8 w 17"/>
              <a:gd name="T11" fmla="*/ 7 h 9"/>
              <a:gd name="T12" fmla="*/ 17 w 17"/>
              <a:gd name="T13" fmla="*/ 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8" y="3"/>
                </a:lnTo>
                <a:lnTo>
                  <a:pt x="8" y="0"/>
                </a:lnTo>
                <a:lnTo>
                  <a:pt x="0" y="5"/>
                </a:lnTo>
                <a:lnTo>
                  <a:pt x="8" y="9"/>
                </a:lnTo>
                <a:lnTo>
                  <a:pt x="8" y="7"/>
                </a:lnTo>
                <a:lnTo>
                  <a:pt x="17" y="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9" name="Freeform 133"/>
          <p:cNvSpPr>
            <a:spLocks/>
          </p:cNvSpPr>
          <p:nvPr/>
        </p:nvSpPr>
        <p:spPr bwMode="auto">
          <a:xfrm>
            <a:off x="3235325" y="2962275"/>
            <a:ext cx="217488" cy="103188"/>
          </a:xfrm>
          <a:custGeom>
            <a:avLst/>
            <a:gdLst>
              <a:gd name="T0" fmla="*/ 17 w 17"/>
              <a:gd name="T1" fmla="*/ 2 h 8"/>
              <a:gd name="T2" fmla="*/ 8 w 17"/>
              <a:gd name="T3" fmla="*/ 2 h 8"/>
              <a:gd name="T4" fmla="*/ 8 w 17"/>
              <a:gd name="T5" fmla="*/ 0 h 8"/>
              <a:gd name="T6" fmla="*/ 0 w 17"/>
              <a:gd name="T7" fmla="*/ 4 h 8"/>
              <a:gd name="T8" fmla="*/ 8 w 17"/>
              <a:gd name="T9" fmla="*/ 8 h 8"/>
              <a:gd name="T10" fmla="*/ 8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8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0" name="Freeform 134"/>
          <p:cNvSpPr>
            <a:spLocks/>
          </p:cNvSpPr>
          <p:nvPr/>
        </p:nvSpPr>
        <p:spPr bwMode="auto">
          <a:xfrm>
            <a:off x="3235325" y="3589338"/>
            <a:ext cx="217488" cy="115887"/>
          </a:xfrm>
          <a:custGeom>
            <a:avLst/>
            <a:gdLst>
              <a:gd name="T0" fmla="*/ 17 w 17"/>
              <a:gd name="T1" fmla="*/ 2 h 9"/>
              <a:gd name="T2" fmla="*/ 8 w 17"/>
              <a:gd name="T3" fmla="*/ 2 h 9"/>
              <a:gd name="T4" fmla="*/ 8 w 17"/>
              <a:gd name="T5" fmla="*/ 0 h 9"/>
              <a:gd name="T6" fmla="*/ 0 w 17"/>
              <a:gd name="T7" fmla="*/ 4 h 9"/>
              <a:gd name="T8" fmla="*/ 8 w 17"/>
              <a:gd name="T9" fmla="*/ 9 h 9"/>
              <a:gd name="T10" fmla="*/ 8 w 17"/>
              <a:gd name="T11" fmla="*/ 6 h 9"/>
              <a:gd name="T12" fmla="*/ 17 w 17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9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1" name="Freeform 135"/>
          <p:cNvSpPr>
            <a:spLocks/>
          </p:cNvSpPr>
          <p:nvPr/>
        </p:nvSpPr>
        <p:spPr bwMode="auto">
          <a:xfrm>
            <a:off x="3235325" y="4217988"/>
            <a:ext cx="217488" cy="101600"/>
          </a:xfrm>
          <a:custGeom>
            <a:avLst/>
            <a:gdLst>
              <a:gd name="T0" fmla="*/ 17 w 17"/>
              <a:gd name="T1" fmla="*/ 2 h 8"/>
              <a:gd name="T2" fmla="*/ 8 w 17"/>
              <a:gd name="T3" fmla="*/ 2 h 8"/>
              <a:gd name="T4" fmla="*/ 8 w 17"/>
              <a:gd name="T5" fmla="*/ 0 h 8"/>
              <a:gd name="T6" fmla="*/ 0 w 17"/>
              <a:gd name="T7" fmla="*/ 4 h 8"/>
              <a:gd name="T8" fmla="*/ 8 w 17"/>
              <a:gd name="T9" fmla="*/ 8 h 8"/>
              <a:gd name="T10" fmla="*/ 8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8"/>
                </a:lnTo>
                <a:lnTo>
                  <a:pt x="8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2" name="Line 136"/>
          <p:cNvSpPr>
            <a:spLocks noChangeShapeType="1"/>
          </p:cNvSpPr>
          <p:nvPr/>
        </p:nvSpPr>
        <p:spPr bwMode="auto">
          <a:xfrm flipV="1">
            <a:off x="3452813" y="2411413"/>
            <a:ext cx="1587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3" name="Line 137"/>
          <p:cNvSpPr>
            <a:spLocks noChangeShapeType="1"/>
          </p:cNvSpPr>
          <p:nvPr/>
        </p:nvSpPr>
        <p:spPr bwMode="auto">
          <a:xfrm flipV="1">
            <a:off x="3452813" y="3040063"/>
            <a:ext cx="1587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4" name="Line 138"/>
          <p:cNvSpPr>
            <a:spLocks noChangeShapeType="1"/>
          </p:cNvSpPr>
          <p:nvPr/>
        </p:nvSpPr>
        <p:spPr bwMode="auto">
          <a:xfrm flipV="1">
            <a:off x="3452813" y="3667125"/>
            <a:ext cx="1587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5" name="Freeform 139"/>
          <p:cNvSpPr>
            <a:spLocks/>
          </p:cNvSpPr>
          <p:nvPr/>
        </p:nvSpPr>
        <p:spPr bwMode="auto">
          <a:xfrm>
            <a:off x="3432175" y="4733925"/>
            <a:ext cx="109538" cy="217488"/>
          </a:xfrm>
          <a:custGeom>
            <a:avLst/>
            <a:gdLst>
              <a:gd name="T0" fmla="*/ 2 w 9"/>
              <a:gd name="T1" fmla="*/ 0 h 17"/>
              <a:gd name="T2" fmla="*/ 2 w 9"/>
              <a:gd name="T3" fmla="*/ 8 h 17"/>
              <a:gd name="T4" fmla="*/ 0 w 9"/>
              <a:gd name="T5" fmla="*/ 8 h 17"/>
              <a:gd name="T6" fmla="*/ 4 w 9"/>
              <a:gd name="T7" fmla="*/ 17 h 17"/>
              <a:gd name="T8" fmla="*/ 9 w 9"/>
              <a:gd name="T9" fmla="*/ 8 h 17"/>
              <a:gd name="T10" fmla="*/ 7 w 9"/>
              <a:gd name="T11" fmla="*/ 8 h 17"/>
              <a:gd name="T12" fmla="*/ 7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6" name="Line 140"/>
          <p:cNvSpPr>
            <a:spLocks noChangeShapeType="1"/>
          </p:cNvSpPr>
          <p:nvPr/>
        </p:nvSpPr>
        <p:spPr bwMode="auto">
          <a:xfrm flipV="1">
            <a:off x="3452813" y="4294188"/>
            <a:ext cx="1587" cy="436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7" name="Line 141"/>
          <p:cNvSpPr>
            <a:spLocks noChangeShapeType="1"/>
          </p:cNvSpPr>
          <p:nvPr/>
        </p:nvSpPr>
        <p:spPr bwMode="auto">
          <a:xfrm flipV="1">
            <a:off x="3516313" y="2360613"/>
            <a:ext cx="1587" cy="2382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8" name="Line 142"/>
          <p:cNvSpPr>
            <a:spLocks noChangeShapeType="1"/>
          </p:cNvSpPr>
          <p:nvPr/>
        </p:nvSpPr>
        <p:spPr bwMode="auto">
          <a:xfrm flipH="1">
            <a:off x="3440113" y="2355850"/>
            <a:ext cx="635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99" name="Freeform 143"/>
          <p:cNvSpPr>
            <a:spLocks/>
          </p:cNvSpPr>
          <p:nvPr/>
        </p:nvSpPr>
        <p:spPr bwMode="auto">
          <a:xfrm>
            <a:off x="2351088" y="2322513"/>
            <a:ext cx="217487" cy="114300"/>
          </a:xfrm>
          <a:custGeom>
            <a:avLst/>
            <a:gdLst>
              <a:gd name="T0" fmla="*/ 17 w 17"/>
              <a:gd name="T1" fmla="*/ 3 h 9"/>
              <a:gd name="T2" fmla="*/ 9 w 17"/>
              <a:gd name="T3" fmla="*/ 3 h 9"/>
              <a:gd name="T4" fmla="*/ 9 w 17"/>
              <a:gd name="T5" fmla="*/ 0 h 9"/>
              <a:gd name="T6" fmla="*/ 0 w 17"/>
              <a:gd name="T7" fmla="*/ 5 h 9"/>
              <a:gd name="T8" fmla="*/ 9 w 17"/>
              <a:gd name="T9" fmla="*/ 9 h 9"/>
              <a:gd name="T10" fmla="*/ 9 w 17"/>
              <a:gd name="T11" fmla="*/ 7 h 9"/>
              <a:gd name="T12" fmla="*/ 17 w 17"/>
              <a:gd name="T13" fmla="*/ 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3"/>
                </a:moveTo>
                <a:lnTo>
                  <a:pt x="9" y="3"/>
                </a:lnTo>
                <a:lnTo>
                  <a:pt x="9" y="0"/>
                </a:lnTo>
                <a:lnTo>
                  <a:pt x="0" y="5"/>
                </a:lnTo>
                <a:lnTo>
                  <a:pt x="9" y="9"/>
                </a:lnTo>
                <a:lnTo>
                  <a:pt x="9" y="7"/>
                </a:lnTo>
                <a:lnTo>
                  <a:pt x="17" y="7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0" name="Freeform 144"/>
          <p:cNvSpPr>
            <a:spLocks/>
          </p:cNvSpPr>
          <p:nvPr/>
        </p:nvSpPr>
        <p:spPr bwMode="auto">
          <a:xfrm>
            <a:off x="2351088" y="2962275"/>
            <a:ext cx="217487" cy="103188"/>
          </a:xfrm>
          <a:custGeom>
            <a:avLst/>
            <a:gdLst>
              <a:gd name="T0" fmla="*/ 17 w 17"/>
              <a:gd name="T1" fmla="*/ 2 h 8"/>
              <a:gd name="T2" fmla="*/ 9 w 17"/>
              <a:gd name="T3" fmla="*/ 2 h 8"/>
              <a:gd name="T4" fmla="*/ 9 w 17"/>
              <a:gd name="T5" fmla="*/ 0 h 8"/>
              <a:gd name="T6" fmla="*/ 0 w 17"/>
              <a:gd name="T7" fmla="*/ 4 h 8"/>
              <a:gd name="T8" fmla="*/ 9 w 17"/>
              <a:gd name="T9" fmla="*/ 8 h 8"/>
              <a:gd name="T10" fmla="*/ 9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1" name="Freeform 145"/>
          <p:cNvSpPr>
            <a:spLocks/>
          </p:cNvSpPr>
          <p:nvPr/>
        </p:nvSpPr>
        <p:spPr bwMode="auto">
          <a:xfrm>
            <a:off x="2351088" y="3589338"/>
            <a:ext cx="217487" cy="115887"/>
          </a:xfrm>
          <a:custGeom>
            <a:avLst/>
            <a:gdLst>
              <a:gd name="T0" fmla="*/ 17 w 17"/>
              <a:gd name="T1" fmla="*/ 2 h 9"/>
              <a:gd name="T2" fmla="*/ 9 w 17"/>
              <a:gd name="T3" fmla="*/ 2 h 9"/>
              <a:gd name="T4" fmla="*/ 9 w 17"/>
              <a:gd name="T5" fmla="*/ 0 h 9"/>
              <a:gd name="T6" fmla="*/ 0 w 17"/>
              <a:gd name="T7" fmla="*/ 4 h 9"/>
              <a:gd name="T8" fmla="*/ 9 w 17"/>
              <a:gd name="T9" fmla="*/ 9 h 9"/>
              <a:gd name="T10" fmla="*/ 9 w 17"/>
              <a:gd name="T11" fmla="*/ 6 h 9"/>
              <a:gd name="T12" fmla="*/ 17 w 17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2" name="Freeform 146"/>
          <p:cNvSpPr>
            <a:spLocks/>
          </p:cNvSpPr>
          <p:nvPr/>
        </p:nvSpPr>
        <p:spPr bwMode="auto">
          <a:xfrm>
            <a:off x="2351088" y="4217988"/>
            <a:ext cx="217487" cy="101600"/>
          </a:xfrm>
          <a:custGeom>
            <a:avLst/>
            <a:gdLst>
              <a:gd name="T0" fmla="*/ 17 w 17"/>
              <a:gd name="T1" fmla="*/ 2 h 8"/>
              <a:gd name="T2" fmla="*/ 9 w 17"/>
              <a:gd name="T3" fmla="*/ 2 h 8"/>
              <a:gd name="T4" fmla="*/ 9 w 17"/>
              <a:gd name="T5" fmla="*/ 0 h 8"/>
              <a:gd name="T6" fmla="*/ 0 w 17"/>
              <a:gd name="T7" fmla="*/ 4 h 8"/>
              <a:gd name="T8" fmla="*/ 9 w 17"/>
              <a:gd name="T9" fmla="*/ 8 h 8"/>
              <a:gd name="T10" fmla="*/ 9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3" name="Line 147"/>
          <p:cNvSpPr>
            <a:spLocks noChangeShapeType="1"/>
          </p:cNvSpPr>
          <p:nvPr/>
        </p:nvSpPr>
        <p:spPr bwMode="auto">
          <a:xfrm flipV="1">
            <a:off x="2568575" y="2411413"/>
            <a:ext cx="158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4" name="Line 148"/>
          <p:cNvSpPr>
            <a:spLocks noChangeShapeType="1"/>
          </p:cNvSpPr>
          <p:nvPr/>
        </p:nvSpPr>
        <p:spPr bwMode="auto">
          <a:xfrm flipV="1">
            <a:off x="2568575" y="3040063"/>
            <a:ext cx="158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5" name="Line 149"/>
          <p:cNvSpPr>
            <a:spLocks noChangeShapeType="1"/>
          </p:cNvSpPr>
          <p:nvPr/>
        </p:nvSpPr>
        <p:spPr bwMode="auto">
          <a:xfrm flipV="1">
            <a:off x="2568575" y="3667125"/>
            <a:ext cx="1588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6" name="Freeform 150"/>
          <p:cNvSpPr>
            <a:spLocks/>
          </p:cNvSpPr>
          <p:nvPr/>
        </p:nvSpPr>
        <p:spPr bwMode="auto">
          <a:xfrm>
            <a:off x="2547938" y="4733925"/>
            <a:ext cx="109537" cy="217488"/>
          </a:xfrm>
          <a:custGeom>
            <a:avLst/>
            <a:gdLst>
              <a:gd name="T0" fmla="*/ 2 w 9"/>
              <a:gd name="T1" fmla="*/ 0 h 17"/>
              <a:gd name="T2" fmla="*/ 2 w 9"/>
              <a:gd name="T3" fmla="*/ 8 h 17"/>
              <a:gd name="T4" fmla="*/ 0 w 9"/>
              <a:gd name="T5" fmla="*/ 8 h 17"/>
              <a:gd name="T6" fmla="*/ 4 w 9"/>
              <a:gd name="T7" fmla="*/ 17 h 17"/>
              <a:gd name="T8" fmla="*/ 9 w 9"/>
              <a:gd name="T9" fmla="*/ 8 h 17"/>
              <a:gd name="T10" fmla="*/ 7 w 9"/>
              <a:gd name="T11" fmla="*/ 8 h 17"/>
              <a:gd name="T12" fmla="*/ 7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7" name="Line 151"/>
          <p:cNvSpPr>
            <a:spLocks noChangeShapeType="1"/>
          </p:cNvSpPr>
          <p:nvPr/>
        </p:nvSpPr>
        <p:spPr bwMode="auto">
          <a:xfrm flipV="1">
            <a:off x="2568575" y="4294188"/>
            <a:ext cx="1588" cy="436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8" name="Line 152"/>
          <p:cNvSpPr>
            <a:spLocks noChangeShapeType="1"/>
          </p:cNvSpPr>
          <p:nvPr/>
        </p:nvSpPr>
        <p:spPr bwMode="auto">
          <a:xfrm flipV="1">
            <a:off x="2633663" y="2360613"/>
            <a:ext cx="1587" cy="23828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09" name="Line 153"/>
          <p:cNvSpPr>
            <a:spLocks noChangeShapeType="1"/>
          </p:cNvSpPr>
          <p:nvPr/>
        </p:nvSpPr>
        <p:spPr bwMode="auto">
          <a:xfrm flipH="1">
            <a:off x="2555875" y="2355850"/>
            <a:ext cx="65088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0" name="Line 154"/>
          <p:cNvSpPr>
            <a:spLocks noChangeShapeType="1"/>
          </p:cNvSpPr>
          <p:nvPr/>
        </p:nvSpPr>
        <p:spPr bwMode="auto">
          <a:xfrm flipH="1">
            <a:off x="3697288" y="3951288"/>
            <a:ext cx="81756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1" name="Line 155"/>
          <p:cNvSpPr>
            <a:spLocks noChangeShapeType="1"/>
          </p:cNvSpPr>
          <p:nvPr/>
        </p:nvSpPr>
        <p:spPr bwMode="auto">
          <a:xfrm flipH="1">
            <a:off x="3733800" y="3333750"/>
            <a:ext cx="7858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2" name="Line 156"/>
          <p:cNvSpPr>
            <a:spLocks noChangeShapeType="1"/>
          </p:cNvSpPr>
          <p:nvPr/>
        </p:nvSpPr>
        <p:spPr bwMode="auto">
          <a:xfrm flipH="1">
            <a:off x="3708400" y="2706688"/>
            <a:ext cx="8064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3" name="Line 157"/>
          <p:cNvSpPr>
            <a:spLocks noChangeShapeType="1"/>
          </p:cNvSpPr>
          <p:nvPr/>
        </p:nvSpPr>
        <p:spPr bwMode="auto">
          <a:xfrm flipH="1">
            <a:off x="3594100" y="4576763"/>
            <a:ext cx="12922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4" name="Line 158"/>
          <p:cNvSpPr>
            <a:spLocks noChangeShapeType="1"/>
          </p:cNvSpPr>
          <p:nvPr/>
        </p:nvSpPr>
        <p:spPr bwMode="auto">
          <a:xfrm>
            <a:off x="4579938" y="4243388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5" name="Line 159"/>
          <p:cNvSpPr>
            <a:spLocks noChangeShapeType="1"/>
          </p:cNvSpPr>
          <p:nvPr/>
        </p:nvSpPr>
        <p:spPr bwMode="auto">
          <a:xfrm>
            <a:off x="4579938" y="3667125"/>
            <a:ext cx="1920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6" name="Line 160"/>
          <p:cNvSpPr>
            <a:spLocks noChangeShapeType="1"/>
          </p:cNvSpPr>
          <p:nvPr/>
        </p:nvSpPr>
        <p:spPr bwMode="auto">
          <a:xfrm>
            <a:off x="4579938" y="3616325"/>
            <a:ext cx="1920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7" name="Line 161"/>
          <p:cNvSpPr>
            <a:spLocks noChangeShapeType="1"/>
          </p:cNvSpPr>
          <p:nvPr/>
        </p:nvSpPr>
        <p:spPr bwMode="auto">
          <a:xfrm>
            <a:off x="4579938" y="305276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8" name="Line 162"/>
          <p:cNvSpPr>
            <a:spLocks noChangeShapeType="1"/>
          </p:cNvSpPr>
          <p:nvPr/>
        </p:nvSpPr>
        <p:spPr bwMode="auto">
          <a:xfrm>
            <a:off x="4579938" y="242411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19" name="Line 163"/>
          <p:cNvSpPr>
            <a:spLocks noChangeShapeType="1"/>
          </p:cNvSpPr>
          <p:nvPr/>
        </p:nvSpPr>
        <p:spPr bwMode="auto">
          <a:xfrm>
            <a:off x="4579938" y="2360613"/>
            <a:ext cx="192087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0" name="Line 164"/>
          <p:cNvSpPr>
            <a:spLocks noChangeShapeType="1"/>
          </p:cNvSpPr>
          <p:nvPr/>
        </p:nvSpPr>
        <p:spPr bwMode="auto">
          <a:xfrm>
            <a:off x="4579938" y="2987675"/>
            <a:ext cx="19208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1" name="Line 165"/>
          <p:cNvSpPr>
            <a:spLocks noChangeShapeType="1"/>
          </p:cNvSpPr>
          <p:nvPr/>
        </p:nvSpPr>
        <p:spPr bwMode="auto">
          <a:xfrm flipV="1">
            <a:off x="4886325" y="4460875"/>
            <a:ext cx="1588" cy="11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2" name="Line 166"/>
          <p:cNvSpPr>
            <a:spLocks noChangeShapeType="1"/>
          </p:cNvSpPr>
          <p:nvPr/>
        </p:nvSpPr>
        <p:spPr bwMode="auto">
          <a:xfrm flipV="1">
            <a:off x="4579938" y="3667125"/>
            <a:ext cx="1587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3" name="Line 167"/>
          <p:cNvSpPr>
            <a:spLocks noChangeShapeType="1"/>
          </p:cNvSpPr>
          <p:nvPr/>
        </p:nvSpPr>
        <p:spPr bwMode="auto">
          <a:xfrm flipV="1">
            <a:off x="4579938" y="3052763"/>
            <a:ext cx="1587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4" name="Line 168"/>
          <p:cNvSpPr>
            <a:spLocks noChangeShapeType="1"/>
          </p:cNvSpPr>
          <p:nvPr/>
        </p:nvSpPr>
        <p:spPr bwMode="auto">
          <a:xfrm flipV="1">
            <a:off x="4579938" y="2424113"/>
            <a:ext cx="1587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5" name="Line 169"/>
          <p:cNvSpPr>
            <a:spLocks noChangeShapeType="1"/>
          </p:cNvSpPr>
          <p:nvPr/>
        </p:nvSpPr>
        <p:spPr bwMode="auto">
          <a:xfrm>
            <a:off x="4514850" y="4294188"/>
            <a:ext cx="25717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6" name="Line 170"/>
          <p:cNvSpPr>
            <a:spLocks noChangeShapeType="1"/>
          </p:cNvSpPr>
          <p:nvPr/>
        </p:nvSpPr>
        <p:spPr bwMode="auto">
          <a:xfrm>
            <a:off x="4514850" y="2078038"/>
            <a:ext cx="1588" cy="221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7" name="Line 171"/>
          <p:cNvSpPr>
            <a:spLocks noChangeShapeType="1"/>
          </p:cNvSpPr>
          <p:nvPr/>
        </p:nvSpPr>
        <p:spPr bwMode="auto">
          <a:xfrm>
            <a:off x="4579938" y="2078038"/>
            <a:ext cx="1587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8" name="Line 172"/>
          <p:cNvSpPr>
            <a:spLocks noChangeShapeType="1"/>
          </p:cNvSpPr>
          <p:nvPr/>
        </p:nvSpPr>
        <p:spPr bwMode="auto">
          <a:xfrm flipV="1">
            <a:off x="4016375" y="2578100"/>
            <a:ext cx="1588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29" name="Line 173"/>
          <p:cNvSpPr>
            <a:spLocks noChangeShapeType="1"/>
          </p:cNvSpPr>
          <p:nvPr/>
        </p:nvSpPr>
        <p:spPr bwMode="auto">
          <a:xfrm flipV="1">
            <a:off x="4016375" y="3833813"/>
            <a:ext cx="1588" cy="12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0" name="Line 174"/>
          <p:cNvSpPr>
            <a:spLocks noChangeShapeType="1"/>
          </p:cNvSpPr>
          <p:nvPr/>
        </p:nvSpPr>
        <p:spPr bwMode="auto">
          <a:xfrm>
            <a:off x="3695700" y="3616325"/>
            <a:ext cx="1920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1" name="Line 175"/>
          <p:cNvSpPr>
            <a:spLocks noChangeShapeType="1"/>
          </p:cNvSpPr>
          <p:nvPr/>
        </p:nvSpPr>
        <p:spPr bwMode="auto">
          <a:xfrm>
            <a:off x="3695700" y="3667125"/>
            <a:ext cx="1920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2" name="Line 176"/>
          <p:cNvSpPr>
            <a:spLocks noChangeShapeType="1"/>
          </p:cNvSpPr>
          <p:nvPr/>
        </p:nvSpPr>
        <p:spPr bwMode="auto">
          <a:xfrm flipV="1">
            <a:off x="4016375" y="3205163"/>
            <a:ext cx="1588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3" name="Line 177"/>
          <p:cNvSpPr>
            <a:spLocks noChangeShapeType="1"/>
          </p:cNvSpPr>
          <p:nvPr/>
        </p:nvSpPr>
        <p:spPr bwMode="auto">
          <a:xfrm>
            <a:off x="3695700" y="2987675"/>
            <a:ext cx="1920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4" name="Line 178"/>
          <p:cNvSpPr>
            <a:spLocks noChangeShapeType="1"/>
          </p:cNvSpPr>
          <p:nvPr/>
        </p:nvSpPr>
        <p:spPr bwMode="auto">
          <a:xfrm>
            <a:off x="3695700" y="3052763"/>
            <a:ext cx="1920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5" name="Line 179"/>
          <p:cNvSpPr>
            <a:spLocks noChangeShapeType="1"/>
          </p:cNvSpPr>
          <p:nvPr/>
        </p:nvSpPr>
        <p:spPr bwMode="auto">
          <a:xfrm>
            <a:off x="3695700" y="4243388"/>
            <a:ext cx="1920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6" name="Line 180"/>
          <p:cNvSpPr>
            <a:spLocks noChangeShapeType="1"/>
          </p:cNvSpPr>
          <p:nvPr/>
        </p:nvSpPr>
        <p:spPr bwMode="auto">
          <a:xfrm flipV="1">
            <a:off x="4016375" y="4460875"/>
            <a:ext cx="1588" cy="11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7" name="Line 181"/>
          <p:cNvSpPr>
            <a:spLocks noChangeShapeType="1"/>
          </p:cNvSpPr>
          <p:nvPr/>
        </p:nvSpPr>
        <p:spPr bwMode="auto">
          <a:xfrm flipV="1">
            <a:off x="3695700" y="3667125"/>
            <a:ext cx="1588" cy="5762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8" name="Line 182"/>
          <p:cNvSpPr>
            <a:spLocks noChangeShapeType="1"/>
          </p:cNvSpPr>
          <p:nvPr/>
        </p:nvSpPr>
        <p:spPr bwMode="auto">
          <a:xfrm flipV="1">
            <a:off x="3695700" y="3052763"/>
            <a:ext cx="1588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39" name="Line 183"/>
          <p:cNvSpPr>
            <a:spLocks noChangeShapeType="1"/>
          </p:cNvSpPr>
          <p:nvPr/>
        </p:nvSpPr>
        <p:spPr bwMode="auto">
          <a:xfrm>
            <a:off x="3632200" y="4294188"/>
            <a:ext cx="2555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0" name="Line 184"/>
          <p:cNvSpPr>
            <a:spLocks noChangeShapeType="1"/>
          </p:cNvSpPr>
          <p:nvPr/>
        </p:nvSpPr>
        <p:spPr bwMode="auto">
          <a:xfrm>
            <a:off x="3632200" y="2078038"/>
            <a:ext cx="1588" cy="2216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1" name="Line 185"/>
          <p:cNvSpPr>
            <a:spLocks noChangeShapeType="1"/>
          </p:cNvSpPr>
          <p:nvPr/>
        </p:nvSpPr>
        <p:spPr bwMode="auto">
          <a:xfrm>
            <a:off x="3695700" y="2360613"/>
            <a:ext cx="1920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2" name="Line 186"/>
          <p:cNvSpPr>
            <a:spLocks noChangeShapeType="1"/>
          </p:cNvSpPr>
          <p:nvPr/>
        </p:nvSpPr>
        <p:spPr bwMode="auto">
          <a:xfrm flipV="1">
            <a:off x="3695700" y="2424113"/>
            <a:ext cx="1588" cy="563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3" name="Line 187"/>
          <p:cNvSpPr>
            <a:spLocks noChangeShapeType="1"/>
          </p:cNvSpPr>
          <p:nvPr/>
        </p:nvSpPr>
        <p:spPr bwMode="auto">
          <a:xfrm>
            <a:off x="3695700" y="2424113"/>
            <a:ext cx="19208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4" name="Line 188"/>
          <p:cNvSpPr>
            <a:spLocks noChangeShapeType="1"/>
          </p:cNvSpPr>
          <p:nvPr/>
        </p:nvSpPr>
        <p:spPr bwMode="auto">
          <a:xfrm flipH="1">
            <a:off x="3695700" y="2078038"/>
            <a:ext cx="8191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5" name="Line 189"/>
          <p:cNvSpPr>
            <a:spLocks noChangeShapeType="1"/>
          </p:cNvSpPr>
          <p:nvPr/>
        </p:nvSpPr>
        <p:spPr bwMode="auto">
          <a:xfrm>
            <a:off x="3695700" y="2078038"/>
            <a:ext cx="1588" cy="282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6" name="Freeform 190"/>
          <p:cNvSpPr>
            <a:spLocks/>
          </p:cNvSpPr>
          <p:nvPr/>
        </p:nvSpPr>
        <p:spPr bwMode="auto">
          <a:xfrm>
            <a:off x="4003675" y="2681288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47" name="Freeform 191"/>
          <p:cNvSpPr>
            <a:spLocks/>
          </p:cNvSpPr>
          <p:nvPr/>
        </p:nvSpPr>
        <p:spPr bwMode="auto">
          <a:xfrm>
            <a:off x="3990975" y="2681288"/>
            <a:ext cx="38100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48" name="Freeform 192"/>
          <p:cNvSpPr>
            <a:spLocks/>
          </p:cNvSpPr>
          <p:nvPr/>
        </p:nvSpPr>
        <p:spPr bwMode="auto">
          <a:xfrm>
            <a:off x="4003675" y="3308350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49" name="Freeform 193"/>
          <p:cNvSpPr>
            <a:spLocks/>
          </p:cNvSpPr>
          <p:nvPr/>
        </p:nvSpPr>
        <p:spPr bwMode="auto">
          <a:xfrm>
            <a:off x="3990975" y="3308350"/>
            <a:ext cx="38100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0" name="Freeform 194"/>
          <p:cNvSpPr>
            <a:spLocks/>
          </p:cNvSpPr>
          <p:nvPr/>
        </p:nvSpPr>
        <p:spPr bwMode="auto">
          <a:xfrm>
            <a:off x="4003675" y="3935413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51" name="Freeform 195"/>
          <p:cNvSpPr>
            <a:spLocks/>
          </p:cNvSpPr>
          <p:nvPr/>
        </p:nvSpPr>
        <p:spPr bwMode="auto">
          <a:xfrm>
            <a:off x="3990975" y="3935413"/>
            <a:ext cx="38100" cy="39687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2" name="Freeform 196"/>
          <p:cNvSpPr>
            <a:spLocks/>
          </p:cNvSpPr>
          <p:nvPr/>
        </p:nvSpPr>
        <p:spPr bwMode="auto">
          <a:xfrm>
            <a:off x="4003675" y="4564063"/>
            <a:ext cx="25400" cy="25400"/>
          </a:xfrm>
          <a:custGeom>
            <a:avLst/>
            <a:gdLst>
              <a:gd name="T0" fmla="*/ 8 w 16"/>
              <a:gd name="T1" fmla="*/ 8 h 16"/>
              <a:gd name="T2" fmla="*/ 8 w 16"/>
              <a:gd name="T3" fmla="*/ 0 h 16"/>
              <a:gd name="T4" fmla="*/ 0 w 16"/>
              <a:gd name="T5" fmla="*/ 0 h 16"/>
              <a:gd name="T6" fmla="*/ 0 w 16"/>
              <a:gd name="T7" fmla="*/ 8 h 16"/>
              <a:gd name="T8" fmla="*/ 0 w 16"/>
              <a:gd name="T9" fmla="*/ 16 h 16"/>
              <a:gd name="T10" fmla="*/ 8 w 16"/>
              <a:gd name="T11" fmla="*/ 16 h 16"/>
              <a:gd name="T12" fmla="*/ 16 w 16"/>
              <a:gd name="T13" fmla="*/ 16 h 16"/>
              <a:gd name="T14" fmla="*/ 16 w 16"/>
              <a:gd name="T15" fmla="*/ 8 h 16"/>
              <a:gd name="T16" fmla="*/ 16 w 16"/>
              <a:gd name="T17" fmla="*/ 0 h 16"/>
              <a:gd name="T18" fmla="*/ 8 w 16"/>
              <a:gd name="T19" fmla="*/ 0 h 16"/>
              <a:gd name="T20" fmla="*/ 8 w 16"/>
              <a:gd name="T21" fmla="*/ 8 h 1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6"/>
              <a:gd name="T34" fmla="*/ 0 h 16"/>
              <a:gd name="T35" fmla="*/ 16 w 16"/>
              <a:gd name="T36" fmla="*/ 16 h 1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6" h="16">
                <a:moveTo>
                  <a:pt x="8" y="8"/>
                </a:moveTo>
                <a:lnTo>
                  <a:pt x="8" y="0"/>
                </a:lnTo>
                <a:lnTo>
                  <a:pt x="0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16" y="16"/>
                </a:lnTo>
                <a:lnTo>
                  <a:pt x="16" y="8"/>
                </a:lnTo>
                <a:lnTo>
                  <a:pt x="16" y="0"/>
                </a:lnTo>
                <a:lnTo>
                  <a:pt x="8" y="0"/>
                </a:lnTo>
                <a:lnTo>
                  <a:pt x="8" y="8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853" name="Freeform 197"/>
          <p:cNvSpPr>
            <a:spLocks/>
          </p:cNvSpPr>
          <p:nvPr/>
        </p:nvSpPr>
        <p:spPr bwMode="auto">
          <a:xfrm>
            <a:off x="3990975" y="4564063"/>
            <a:ext cx="38100" cy="38100"/>
          </a:xfrm>
          <a:custGeom>
            <a:avLst/>
            <a:gdLst>
              <a:gd name="T0" fmla="*/ 2 w 3"/>
              <a:gd name="T1" fmla="*/ 0 h 3"/>
              <a:gd name="T2" fmla="*/ 1 w 3"/>
              <a:gd name="T3" fmla="*/ 1 h 3"/>
              <a:gd name="T4" fmla="*/ 0 w 3"/>
              <a:gd name="T5" fmla="*/ 2 h 3"/>
              <a:gd name="T6" fmla="*/ 1 w 3"/>
              <a:gd name="T7" fmla="*/ 2 h 3"/>
              <a:gd name="T8" fmla="*/ 2 w 3"/>
              <a:gd name="T9" fmla="*/ 3 h 3"/>
              <a:gd name="T10" fmla="*/ 2 w 3"/>
              <a:gd name="T11" fmla="*/ 2 h 3"/>
              <a:gd name="T12" fmla="*/ 3 w 3"/>
              <a:gd name="T13" fmla="*/ 2 h 3"/>
              <a:gd name="T14" fmla="*/ 2 w 3"/>
              <a:gd name="T15" fmla="*/ 1 h 3"/>
              <a:gd name="T16" fmla="*/ 2 w 3"/>
              <a:gd name="T17" fmla="*/ 0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2" y="0"/>
                </a:moveTo>
                <a:lnTo>
                  <a:pt x="1" y="1"/>
                </a:lnTo>
                <a:lnTo>
                  <a:pt x="0" y="2"/>
                </a:ln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54" name="Rectangle 198"/>
          <p:cNvSpPr>
            <a:spLocks noChangeArrowheads="1"/>
          </p:cNvSpPr>
          <p:nvPr/>
        </p:nvSpPr>
        <p:spPr bwMode="auto">
          <a:xfrm>
            <a:off x="4772025" y="2193925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55" name="Rectangle 199"/>
          <p:cNvSpPr>
            <a:spLocks noChangeArrowheads="1"/>
          </p:cNvSpPr>
          <p:nvPr/>
        </p:nvSpPr>
        <p:spPr bwMode="auto">
          <a:xfrm>
            <a:off x="4772025" y="3449638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56" name="Rectangle 200"/>
          <p:cNvSpPr>
            <a:spLocks noChangeArrowheads="1"/>
          </p:cNvSpPr>
          <p:nvPr/>
        </p:nvSpPr>
        <p:spPr bwMode="auto">
          <a:xfrm>
            <a:off x="4772025" y="2820988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57" name="Rectangle 201"/>
          <p:cNvSpPr>
            <a:spLocks noChangeArrowheads="1"/>
          </p:cNvSpPr>
          <p:nvPr/>
        </p:nvSpPr>
        <p:spPr bwMode="auto">
          <a:xfrm>
            <a:off x="4772025" y="4076700"/>
            <a:ext cx="242888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58" name="Rectangle 202"/>
          <p:cNvSpPr>
            <a:spLocks noChangeArrowheads="1"/>
          </p:cNvSpPr>
          <p:nvPr/>
        </p:nvSpPr>
        <p:spPr bwMode="auto">
          <a:xfrm>
            <a:off x="3887788" y="3449638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59" name="Rectangle 203"/>
          <p:cNvSpPr>
            <a:spLocks noChangeArrowheads="1"/>
          </p:cNvSpPr>
          <p:nvPr/>
        </p:nvSpPr>
        <p:spPr bwMode="auto">
          <a:xfrm>
            <a:off x="3887788" y="2820988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60" name="Rectangle 204"/>
          <p:cNvSpPr>
            <a:spLocks noChangeArrowheads="1"/>
          </p:cNvSpPr>
          <p:nvPr/>
        </p:nvSpPr>
        <p:spPr bwMode="auto">
          <a:xfrm>
            <a:off x="3887788" y="4076700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61" name="Rectangle 205"/>
          <p:cNvSpPr>
            <a:spLocks noChangeArrowheads="1"/>
          </p:cNvSpPr>
          <p:nvPr/>
        </p:nvSpPr>
        <p:spPr bwMode="auto">
          <a:xfrm>
            <a:off x="3887788" y="2193925"/>
            <a:ext cx="257175" cy="3841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862" name="Freeform 206"/>
          <p:cNvSpPr>
            <a:spLocks/>
          </p:cNvSpPr>
          <p:nvPr/>
        </p:nvSpPr>
        <p:spPr bwMode="auto">
          <a:xfrm>
            <a:off x="5014913" y="2335213"/>
            <a:ext cx="217487" cy="101600"/>
          </a:xfrm>
          <a:custGeom>
            <a:avLst/>
            <a:gdLst>
              <a:gd name="T0" fmla="*/ 17 w 17"/>
              <a:gd name="T1" fmla="*/ 2 h 8"/>
              <a:gd name="T2" fmla="*/ 9 w 17"/>
              <a:gd name="T3" fmla="*/ 2 h 8"/>
              <a:gd name="T4" fmla="*/ 9 w 17"/>
              <a:gd name="T5" fmla="*/ 0 h 8"/>
              <a:gd name="T6" fmla="*/ 0 w 17"/>
              <a:gd name="T7" fmla="*/ 4 h 8"/>
              <a:gd name="T8" fmla="*/ 9 w 17"/>
              <a:gd name="T9" fmla="*/ 8 h 8"/>
              <a:gd name="T10" fmla="*/ 9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3" name="Freeform 207"/>
          <p:cNvSpPr>
            <a:spLocks/>
          </p:cNvSpPr>
          <p:nvPr/>
        </p:nvSpPr>
        <p:spPr bwMode="auto">
          <a:xfrm>
            <a:off x="5014913" y="2962275"/>
            <a:ext cx="217487" cy="103188"/>
          </a:xfrm>
          <a:custGeom>
            <a:avLst/>
            <a:gdLst>
              <a:gd name="T0" fmla="*/ 17 w 17"/>
              <a:gd name="T1" fmla="*/ 2 h 8"/>
              <a:gd name="T2" fmla="*/ 9 w 17"/>
              <a:gd name="T3" fmla="*/ 2 h 8"/>
              <a:gd name="T4" fmla="*/ 9 w 17"/>
              <a:gd name="T5" fmla="*/ 0 h 8"/>
              <a:gd name="T6" fmla="*/ 0 w 17"/>
              <a:gd name="T7" fmla="*/ 4 h 8"/>
              <a:gd name="T8" fmla="*/ 9 w 17"/>
              <a:gd name="T9" fmla="*/ 8 h 8"/>
              <a:gd name="T10" fmla="*/ 9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4" name="Freeform 208"/>
          <p:cNvSpPr>
            <a:spLocks/>
          </p:cNvSpPr>
          <p:nvPr/>
        </p:nvSpPr>
        <p:spPr bwMode="auto">
          <a:xfrm>
            <a:off x="5014913" y="3589338"/>
            <a:ext cx="217487" cy="115887"/>
          </a:xfrm>
          <a:custGeom>
            <a:avLst/>
            <a:gdLst>
              <a:gd name="T0" fmla="*/ 17 w 17"/>
              <a:gd name="T1" fmla="*/ 2 h 9"/>
              <a:gd name="T2" fmla="*/ 9 w 17"/>
              <a:gd name="T3" fmla="*/ 2 h 9"/>
              <a:gd name="T4" fmla="*/ 9 w 17"/>
              <a:gd name="T5" fmla="*/ 0 h 9"/>
              <a:gd name="T6" fmla="*/ 0 w 17"/>
              <a:gd name="T7" fmla="*/ 4 h 9"/>
              <a:gd name="T8" fmla="*/ 9 w 17"/>
              <a:gd name="T9" fmla="*/ 9 h 9"/>
              <a:gd name="T10" fmla="*/ 9 w 17"/>
              <a:gd name="T11" fmla="*/ 6 h 9"/>
              <a:gd name="T12" fmla="*/ 17 w 17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5" name="Freeform 209"/>
          <p:cNvSpPr>
            <a:spLocks/>
          </p:cNvSpPr>
          <p:nvPr/>
        </p:nvSpPr>
        <p:spPr bwMode="auto">
          <a:xfrm>
            <a:off x="5014913" y="4217988"/>
            <a:ext cx="217487" cy="114300"/>
          </a:xfrm>
          <a:custGeom>
            <a:avLst/>
            <a:gdLst>
              <a:gd name="T0" fmla="*/ 17 w 17"/>
              <a:gd name="T1" fmla="*/ 2 h 9"/>
              <a:gd name="T2" fmla="*/ 9 w 17"/>
              <a:gd name="T3" fmla="*/ 2 h 9"/>
              <a:gd name="T4" fmla="*/ 9 w 17"/>
              <a:gd name="T5" fmla="*/ 0 h 9"/>
              <a:gd name="T6" fmla="*/ 0 w 17"/>
              <a:gd name="T7" fmla="*/ 4 h 9"/>
              <a:gd name="T8" fmla="*/ 9 w 17"/>
              <a:gd name="T9" fmla="*/ 9 h 9"/>
              <a:gd name="T10" fmla="*/ 9 w 17"/>
              <a:gd name="T11" fmla="*/ 6 h 9"/>
              <a:gd name="T12" fmla="*/ 17 w 17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6" name="Line 210"/>
          <p:cNvSpPr>
            <a:spLocks noChangeShapeType="1"/>
          </p:cNvSpPr>
          <p:nvPr/>
        </p:nvSpPr>
        <p:spPr bwMode="auto">
          <a:xfrm flipV="1">
            <a:off x="5232400" y="2411413"/>
            <a:ext cx="158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7" name="Line 211"/>
          <p:cNvSpPr>
            <a:spLocks noChangeShapeType="1"/>
          </p:cNvSpPr>
          <p:nvPr/>
        </p:nvSpPr>
        <p:spPr bwMode="auto">
          <a:xfrm flipV="1">
            <a:off x="5232400" y="3040063"/>
            <a:ext cx="158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8" name="Line 212"/>
          <p:cNvSpPr>
            <a:spLocks noChangeShapeType="1"/>
          </p:cNvSpPr>
          <p:nvPr/>
        </p:nvSpPr>
        <p:spPr bwMode="auto">
          <a:xfrm flipV="1">
            <a:off x="5232400" y="3667125"/>
            <a:ext cx="1588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69" name="Freeform 213"/>
          <p:cNvSpPr>
            <a:spLocks/>
          </p:cNvSpPr>
          <p:nvPr/>
        </p:nvSpPr>
        <p:spPr bwMode="auto">
          <a:xfrm>
            <a:off x="5207000" y="4733925"/>
            <a:ext cx="120650" cy="217488"/>
          </a:xfrm>
          <a:custGeom>
            <a:avLst/>
            <a:gdLst>
              <a:gd name="T0" fmla="*/ 2 w 9"/>
              <a:gd name="T1" fmla="*/ 0 h 17"/>
              <a:gd name="T2" fmla="*/ 2 w 9"/>
              <a:gd name="T3" fmla="*/ 8 h 17"/>
              <a:gd name="T4" fmla="*/ 0 w 9"/>
              <a:gd name="T5" fmla="*/ 8 h 17"/>
              <a:gd name="T6" fmla="*/ 4 w 9"/>
              <a:gd name="T7" fmla="*/ 17 h 17"/>
              <a:gd name="T8" fmla="*/ 9 w 9"/>
              <a:gd name="T9" fmla="*/ 8 h 17"/>
              <a:gd name="T10" fmla="*/ 7 w 9"/>
              <a:gd name="T11" fmla="*/ 8 h 17"/>
              <a:gd name="T12" fmla="*/ 7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4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0" name="Line 214"/>
          <p:cNvSpPr>
            <a:spLocks noChangeShapeType="1"/>
          </p:cNvSpPr>
          <p:nvPr/>
        </p:nvSpPr>
        <p:spPr bwMode="auto">
          <a:xfrm flipV="1">
            <a:off x="5232400" y="4294188"/>
            <a:ext cx="1588" cy="436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1" name="Line 215"/>
          <p:cNvSpPr>
            <a:spLocks noChangeShapeType="1"/>
          </p:cNvSpPr>
          <p:nvPr/>
        </p:nvSpPr>
        <p:spPr bwMode="auto">
          <a:xfrm flipV="1">
            <a:off x="5297488" y="2360613"/>
            <a:ext cx="1587" cy="2395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2" name="Line 216"/>
          <p:cNvSpPr>
            <a:spLocks noChangeShapeType="1"/>
          </p:cNvSpPr>
          <p:nvPr/>
        </p:nvSpPr>
        <p:spPr bwMode="auto">
          <a:xfrm flipH="1">
            <a:off x="5224463" y="2355850"/>
            <a:ext cx="65087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3" name="Freeform 217"/>
          <p:cNvSpPr>
            <a:spLocks/>
          </p:cNvSpPr>
          <p:nvPr/>
        </p:nvSpPr>
        <p:spPr bwMode="auto">
          <a:xfrm>
            <a:off x="4130675" y="2335213"/>
            <a:ext cx="219075" cy="101600"/>
          </a:xfrm>
          <a:custGeom>
            <a:avLst/>
            <a:gdLst>
              <a:gd name="T0" fmla="*/ 17 w 17"/>
              <a:gd name="T1" fmla="*/ 2 h 8"/>
              <a:gd name="T2" fmla="*/ 9 w 17"/>
              <a:gd name="T3" fmla="*/ 2 h 8"/>
              <a:gd name="T4" fmla="*/ 9 w 17"/>
              <a:gd name="T5" fmla="*/ 0 h 8"/>
              <a:gd name="T6" fmla="*/ 0 w 17"/>
              <a:gd name="T7" fmla="*/ 4 h 8"/>
              <a:gd name="T8" fmla="*/ 9 w 17"/>
              <a:gd name="T9" fmla="*/ 8 h 8"/>
              <a:gd name="T10" fmla="*/ 9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4" name="Freeform 218"/>
          <p:cNvSpPr>
            <a:spLocks/>
          </p:cNvSpPr>
          <p:nvPr/>
        </p:nvSpPr>
        <p:spPr bwMode="auto">
          <a:xfrm>
            <a:off x="4130675" y="2962275"/>
            <a:ext cx="219075" cy="103188"/>
          </a:xfrm>
          <a:custGeom>
            <a:avLst/>
            <a:gdLst>
              <a:gd name="T0" fmla="*/ 17 w 17"/>
              <a:gd name="T1" fmla="*/ 2 h 8"/>
              <a:gd name="T2" fmla="*/ 9 w 17"/>
              <a:gd name="T3" fmla="*/ 2 h 8"/>
              <a:gd name="T4" fmla="*/ 9 w 17"/>
              <a:gd name="T5" fmla="*/ 0 h 8"/>
              <a:gd name="T6" fmla="*/ 0 w 17"/>
              <a:gd name="T7" fmla="*/ 4 h 8"/>
              <a:gd name="T8" fmla="*/ 9 w 17"/>
              <a:gd name="T9" fmla="*/ 8 h 8"/>
              <a:gd name="T10" fmla="*/ 9 w 17"/>
              <a:gd name="T11" fmla="*/ 6 h 8"/>
              <a:gd name="T12" fmla="*/ 17 w 17"/>
              <a:gd name="T13" fmla="*/ 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8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5" name="Freeform 219"/>
          <p:cNvSpPr>
            <a:spLocks/>
          </p:cNvSpPr>
          <p:nvPr/>
        </p:nvSpPr>
        <p:spPr bwMode="auto">
          <a:xfrm>
            <a:off x="4130675" y="3589338"/>
            <a:ext cx="219075" cy="115887"/>
          </a:xfrm>
          <a:custGeom>
            <a:avLst/>
            <a:gdLst>
              <a:gd name="T0" fmla="*/ 17 w 17"/>
              <a:gd name="T1" fmla="*/ 2 h 9"/>
              <a:gd name="T2" fmla="*/ 9 w 17"/>
              <a:gd name="T3" fmla="*/ 2 h 9"/>
              <a:gd name="T4" fmla="*/ 9 w 17"/>
              <a:gd name="T5" fmla="*/ 0 h 9"/>
              <a:gd name="T6" fmla="*/ 0 w 17"/>
              <a:gd name="T7" fmla="*/ 4 h 9"/>
              <a:gd name="T8" fmla="*/ 9 w 17"/>
              <a:gd name="T9" fmla="*/ 9 h 9"/>
              <a:gd name="T10" fmla="*/ 9 w 17"/>
              <a:gd name="T11" fmla="*/ 6 h 9"/>
              <a:gd name="T12" fmla="*/ 17 w 17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6" name="Freeform 220"/>
          <p:cNvSpPr>
            <a:spLocks/>
          </p:cNvSpPr>
          <p:nvPr/>
        </p:nvSpPr>
        <p:spPr bwMode="auto">
          <a:xfrm>
            <a:off x="4130675" y="4217988"/>
            <a:ext cx="219075" cy="114300"/>
          </a:xfrm>
          <a:custGeom>
            <a:avLst/>
            <a:gdLst>
              <a:gd name="T0" fmla="*/ 17 w 17"/>
              <a:gd name="T1" fmla="*/ 2 h 9"/>
              <a:gd name="T2" fmla="*/ 9 w 17"/>
              <a:gd name="T3" fmla="*/ 2 h 9"/>
              <a:gd name="T4" fmla="*/ 9 w 17"/>
              <a:gd name="T5" fmla="*/ 0 h 9"/>
              <a:gd name="T6" fmla="*/ 0 w 17"/>
              <a:gd name="T7" fmla="*/ 4 h 9"/>
              <a:gd name="T8" fmla="*/ 9 w 17"/>
              <a:gd name="T9" fmla="*/ 9 h 9"/>
              <a:gd name="T10" fmla="*/ 9 w 17"/>
              <a:gd name="T11" fmla="*/ 6 h 9"/>
              <a:gd name="T12" fmla="*/ 17 w 17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9"/>
              <a:gd name="T23" fmla="*/ 17 w 1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9">
                <a:moveTo>
                  <a:pt x="17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7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7" name="Line 221"/>
          <p:cNvSpPr>
            <a:spLocks noChangeShapeType="1"/>
          </p:cNvSpPr>
          <p:nvPr/>
        </p:nvSpPr>
        <p:spPr bwMode="auto">
          <a:xfrm flipV="1">
            <a:off x="4349750" y="2411413"/>
            <a:ext cx="158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8" name="Line 222"/>
          <p:cNvSpPr>
            <a:spLocks noChangeShapeType="1"/>
          </p:cNvSpPr>
          <p:nvPr/>
        </p:nvSpPr>
        <p:spPr bwMode="auto">
          <a:xfrm flipV="1">
            <a:off x="4349750" y="3040063"/>
            <a:ext cx="1588" cy="5762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79" name="Line 223"/>
          <p:cNvSpPr>
            <a:spLocks noChangeShapeType="1"/>
          </p:cNvSpPr>
          <p:nvPr/>
        </p:nvSpPr>
        <p:spPr bwMode="auto">
          <a:xfrm flipV="1">
            <a:off x="4349750" y="3667125"/>
            <a:ext cx="1588" cy="5762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0" name="Freeform 224"/>
          <p:cNvSpPr>
            <a:spLocks/>
          </p:cNvSpPr>
          <p:nvPr/>
        </p:nvSpPr>
        <p:spPr bwMode="auto">
          <a:xfrm>
            <a:off x="4321175" y="4733925"/>
            <a:ext cx="122238" cy="217488"/>
          </a:xfrm>
          <a:custGeom>
            <a:avLst/>
            <a:gdLst>
              <a:gd name="T0" fmla="*/ 2 w 9"/>
              <a:gd name="T1" fmla="*/ 0 h 17"/>
              <a:gd name="T2" fmla="*/ 2 w 9"/>
              <a:gd name="T3" fmla="*/ 8 h 17"/>
              <a:gd name="T4" fmla="*/ 0 w 9"/>
              <a:gd name="T5" fmla="*/ 8 h 17"/>
              <a:gd name="T6" fmla="*/ 5 w 9"/>
              <a:gd name="T7" fmla="*/ 17 h 17"/>
              <a:gd name="T8" fmla="*/ 9 w 9"/>
              <a:gd name="T9" fmla="*/ 8 h 17"/>
              <a:gd name="T10" fmla="*/ 7 w 9"/>
              <a:gd name="T11" fmla="*/ 8 h 17"/>
              <a:gd name="T12" fmla="*/ 7 w 9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"/>
              <a:gd name="T22" fmla="*/ 0 h 17"/>
              <a:gd name="T23" fmla="*/ 9 w 9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" h="17">
                <a:moveTo>
                  <a:pt x="2" y="0"/>
                </a:moveTo>
                <a:lnTo>
                  <a:pt x="2" y="8"/>
                </a:lnTo>
                <a:lnTo>
                  <a:pt x="0" y="8"/>
                </a:lnTo>
                <a:lnTo>
                  <a:pt x="5" y="17"/>
                </a:lnTo>
                <a:lnTo>
                  <a:pt x="9" y="8"/>
                </a:lnTo>
                <a:lnTo>
                  <a:pt x="7" y="8"/>
                </a:lnTo>
                <a:lnTo>
                  <a:pt x="7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1" name="Line 225"/>
          <p:cNvSpPr>
            <a:spLocks noChangeShapeType="1"/>
          </p:cNvSpPr>
          <p:nvPr/>
        </p:nvSpPr>
        <p:spPr bwMode="auto">
          <a:xfrm flipV="1">
            <a:off x="4349750" y="4294188"/>
            <a:ext cx="1588" cy="4365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2" name="Line 226"/>
          <p:cNvSpPr>
            <a:spLocks noChangeShapeType="1"/>
          </p:cNvSpPr>
          <p:nvPr/>
        </p:nvSpPr>
        <p:spPr bwMode="auto">
          <a:xfrm flipV="1">
            <a:off x="4413250" y="2360613"/>
            <a:ext cx="1588" cy="2395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3" name="Line 227"/>
          <p:cNvSpPr>
            <a:spLocks noChangeShapeType="1"/>
          </p:cNvSpPr>
          <p:nvPr/>
        </p:nvSpPr>
        <p:spPr bwMode="auto">
          <a:xfrm flipH="1">
            <a:off x="4337050" y="2355850"/>
            <a:ext cx="762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4" name="Line 228"/>
          <p:cNvSpPr>
            <a:spLocks noChangeShapeType="1"/>
          </p:cNvSpPr>
          <p:nvPr/>
        </p:nvSpPr>
        <p:spPr bwMode="auto">
          <a:xfrm flipH="1">
            <a:off x="2794000" y="2074863"/>
            <a:ext cx="846138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5" name="Freeform 229"/>
          <p:cNvSpPr>
            <a:spLocks/>
          </p:cNvSpPr>
          <p:nvPr/>
        </p:nvSpPr>
        <p:spPr bwMode="auto">
          <a:xfrm>
            <a:off x="3594100" y="2014538"/>
            <a:ext cx="985838" cy="63500"/>
          </a:xfrm>
          <a:custGeom>
            <a:avLst/>
            <a:gdLst>
              <a:gd name="T0" fmla="*/ 77 w 77"/>
              <a:gd name="T1" fmla="*/ 5 h 5"/>
              <a:gd name="T2" fmla="*/ 77 w 77"/>
              <a:gd name="T3" fmla="*/ 0 h 5"/>
              <a:gd name="T4" fmla="*/ 0 w 77"/>
              <a:gd name="T5" fmla="*/ 0 h 5"/>
              <a:gd name="T6" fmla="*/ 0 60000 65536"/>
              <a:gd name="T7" fmla="*/ 0 60000 65536"/>
              <a:gd name="T8" fmla="*/ 0 60000 65536"/>
              <a:gd name="T9" fmla="*/ 0 w 77"/>
              <a:gd name="T10" fmla="*/ 0 h 5"/>
              <a:gd name="T11" fmla="*/ 77 w 77"/>
              <a:gd name="T12" fmla="*/ 5 h 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" h="5">
                <a:moveTo>
                  <a:pt x="77" y="5"/>
                </a:moveTo>
                <a:lnTo>
                  <a:pt x="77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886" name="Rectangle 230"/>
          <p:cNvSpPr>
            <a:spLocks noChangeArrowheads="1"/>
          </p:cNvSpPr>
          <p:nvPr/>
        </p:nvSpPr>
        <p:spPr bwMode="auto">
          <a:xfrm>
            <a:off x="609600" y="2603500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87" name="Rectangle 231"/>
          <p:cNvSpPr>
            <a:spLocks noChangeArrowheads="1"/>
          </p:cNvSpPr>
          <p:nvPr/>
        </p:nvSpPr>
        <p:spPr bwMode="auto">
          <a:xfrm>
            <a:off x="685800" y="2668588"/>
            <a:ext cx="762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20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88" name="Rectangle 232"/>
          <p:cNvSpPr>
            <a:spLocks noChangeArrowheads="1"/>
          </p:cNvSpPr>
          <p:nvPr/>
        </p:nvSpPr>
        <p:spPr bwMode="auto">
          <a:xfrm>
            <a:off x="2505075" y="5037138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D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89" name="Rectangle 233"/>
          <p:cNvSpPr>
            <a:spLocks noChangeArrowheads="1"/>
          </p:cNvSpPr>
          <p:nvPr/>
        </p:nvSpPr>
        <p:spPr bwMode="auto">
          <a:xfrm>
            <a:off x="2581275" y="5114925"/>
            <a:ext cx="177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31-24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0" name="Rectangle 234"/>
          <p:cNvSpPr>
            <a:spLocks noChangeArrowheads="1"/>
          </p:cNvSpPr>
          <p:nvPr/>
        </p:nvSpPr>
        <p:spPr bwMode="auto">
          <a:xfrm>
            <a:off x="5181600" y="5037138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D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1" name="Rectangle 235"/>
          <p:cNvSpPr>
            <a:spLocks noChangeArrowheads="1"/>
          </p:cNvSpPr>
          <p:nvPr/>
        </p:nvSpPr>
        <p:spPr bwMode="auto">
          <a:xfrm>
            <a:off x="5257800" y="5114925"/>
            <a:ext cx="1016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7-0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2" name="Rectangle 236"/>
          <p:cNvSpPr>
            <a:spLocks noChangeArrowheads="1"/>
          </p:cNvSpPr>
          <p:nvPr/>
        </p:nvSpPr>
        <p:spPr bwMode="auto">
          <a:xfrm>
            <a:off x="3389313" y="5037138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D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3" name="Rectangle 237"/>
          <p:cNvSpPr>
            <a:spLocks noChangeArrowheads="1"/>
          </p:cNvSpPr>
          <p:nvPr/>
        </p:nvSpPr>
        <p:spPr bwMode="auto">
          <a:xfrm>
            <a:off x="3465513" y="5114925"/>
            <a:ext cx="1778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23-16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4" name="Rectangle 238"/>
          <p:cNvSpPr>
            <a:spLocks noChangeArrowheads="1"/>
          </p:cNvSpPr>
          <p:nvPr/>
        </p:nvSpPr>
        <p:spPr bwMode="auto">
          <a:xfrm>
            <a:off x="4310063" y="5037138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D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5" name="Rectangle 239"/>
          <p:cNvSpPr>
            <a:spLocks noChangeArrowheads="1"/>
          </p:cNvSpPr>
          <p:nvPr/>
        </p:nvSpPr>
        <p:spPr bwMode="auto">
          <a:xfrm>
            <a:off x="4400550" y="5114925"/>
            <a:ext cx="13970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600">
                <a:solidFill>
                  <a:srgbClr val="000000"/>
                </a:solidFill>
                <a:latin typeface="Nimbus Roman No9 L"/>
              </a:rPr>
              <a:t>15-8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6" name="Rectangle 240"/>
          <p:cNvSpPr>
            <a:spLocks noChangeArrowheads="1"/>
          </p:cNvSpPr>
          <p:nvPr/>
        </p:nvSpPr>
        <p:spPr bwMode="auto">
          <a:xfrm>
            <a:off x="1403350" y="4845050"/>
            <a:ext cx="171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512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7" name="Rectangle 241"/>
          <p:cNvSpPr>
            <a:spLocks noChangeArrowheads="1"/>
          </p:cNvSpPr>
          <p:nvPr/>
        </p:nvSpPr>
        <p:spPr bwMode="auto">
          <a:xfrm>
            <a:off x="1582738" y="4845050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8" name="Rectangle 242"/>
          <p:cNvSpPr>
            <a:spLocks noChangeArrowheads="1"/>
          </p:cNvSpPr>
          <p:nvPr/>
        </p:nvSpPr>
        <p:spPr bwMode="auto">
          <a:xfrm>
            <a:off x="1787525" y="4845050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8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899" name="Rectangle 243"/>
          <p:cNvSpPr>
            <a:spLocks noChangeArrowheads="1"/>
          </p:cNvSpPr>
          <p:nvPr/>
        </p:nvSpPr>
        <p:spPr bwMode="auto">
          <a:xfrm>
            <a:off x="1685925" y="4845050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Symbol" pitchFamily="18" charset="2"/>
              </a:rPr>
              <a:t>´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00" name="Freeform 8"/>
          <p:cNvSpPr>
            <a:spLocks/>
          </p:cNvSpPr>
          <p:nvPr/>
        </p:nvSpPr>
        <p:spPr bwMode="auto">
          <a:xfrm>
            <a:off x="2684463" y="5895975"/>
            <a:ext cx="306387" cy="128588"/>
          </a:xfrm>
          <a:custGeom>
            <a:avLst/>
            <a:gdLst>
              <a:gd name="T0" fmla="*/ 0 w 24"/>
              <a:gd name="T1" fmla="*/ 8 h 10"/>
              <a:gd name="T2" fmla="*/ 14 w 24"/>
              <a:gd name="T3" fmla="*/ 8 h 10"/>
              <a:gd name="T4" fmla="*/ 14 w 24"/>
              <a:gd name="T5" fmla="*/ 10 h 10"/>
              <a:gd name="T6" fmla="*/ 24 w 24"/>
              <a:gd name="T7" fmla="*/ 5 h 10"/>
              <a:gd name="T8" fmla="*/ 14 w 24"/>
              <a:gd name="T9" fmla="*/ 0 h 10"/>
              <a:gd name="T10" fmla="*/ 14 w 24"/>
              <a:gd name="T11" fmla="*/ 3 h 10"/>
              <a:gd name="T12" fmla="*/ 0 w 24"/>
              <a:gd name="T13" fmla="*/ 3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0"/>
              <a:gd name="T23" fmla="*/ 24 w 24"/>
              <a:gd name="T24" fmla="*/ 10 h 1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0">
                <a:moveTo>
                  <a:pt x="0" y="8"/>
                </a:moveTo>
                <a:lnTo>
                  <a:pt x="14" y="8"/>
                </a:lnTo>
                <a:lnTo>
                  <a:pt x="14" y="10"/>
                </a:lnTo>
                <a:lnTo>
                  <a:pt x="24" y="5"/>
                </a:lnTo>
                <a:lnTo>
                  <a:pt x="14" y="0"/>
                </a:lnTo>
                <a:lnTo>
                  <a:pt x="14" y="3"/>
                </a:lnTo>
                <a:lnTo>
                  <a:pt x="0" y="3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01" name="Freeform 9"/>
          <p:cNvSpPr>
            <a:spLocks/>
          </p:cNvSpPr>
          <p:nvPr/>
        </p:nvSpPr>
        <p:spPr bwMode="auto">
          <a:xfrm>
            <a:off x="3222625" y="6357938"/>
            <a:ext cx="25400" cy="76200"/>
          </a:xfrm>
          <a:custGeom>
            <a:avLst/>
            <a:gdLst>
              <a:gd name="T0" fmla="*/ 2 w 2"/>
              <a:gd name="T1" fmla="*/ 6 h 6"/>
              <a:gd name="T2" fmla="*/ 1 w 2"/>
              <a:gd name="T3" fmla="*/ 0 h 6"/>
              <a:gd name="T4" fmla="*/ 0 w 2"/>
              <a:gd name="T5" fmla="*/ 6 h 6"/>
              <a:gd name="T6" fmla="*/ 1 w 2"/>
              <a:gd name="T7" fmla="*/ 6 h 6"/>
              <a:gd name="T8" fmla="*/ 2 w 2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2700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02" name="Freeform 10"/>
          <p:cNvSpPr>
            <a:spLocks/>
          </p:cNvSpPr>
          <p:nvPr/>
        </p:nvSpPr>
        <p:spPr bwMode="auto">
          <a:xfrm>
            <a:off x="3222625" y="6357938"/>
            <a:ext cx="25400" cy="76200"/>
          </a:xfrm>
          <a:custGeom>
            <a:avLst/>
            <a:gdLst>
              <a:gd name="T0" fmla="*/ 16 w 16"/>
              <a:gd name="T1" fmla="*/ 48 h 48"/>
              <a:gd name="T2" fmla="*/ 8 w 16"/>
              <a:gd name="T3" fmla="*/ 0 h 48"/>
              <a:gd name="T4" fmla="*/ 0 w 16"/>
              <a:gd name="T5" fmla="*/ 48 h 48"/>
              <a:gd name="T6" fmla="*/ 8 w 16"/>
              <a:gd name="T7" fmla="*/ 48 h 48"/>
              <a:gd name="T8" fmla="*/ 16 w 16"/>
              <a:gd name="T9" fmla="*/ 48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48"/>
              <a:gd name="T17" fmla="*/ 16 w 16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48">
                <a:moveTo>
                  <a:pt x="16" y="48"/>
                </a:moveTo>
                <a:lnTo>
                  <a:pt x="8" y="0"/>
                </a:lnTo>
                <a:lnTo>
                  <a:pt x="0" y="48"/>
                </a:lnTo>
                <a:lnTo>
                  <a:pt x="8" y="48"/>
                </a:lnTo>
                <a:lnTo>
                  <a:pt x="16" y="48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903" name="Line 11"/>
          <p:cNvSpPr>
            <a:spLocks noChangeShapeType="1"/>
          </p:cNvSpPr>
          <p:nvPr/>
        </p:nvSpPr>
        <p:spPr bwMode="auto">
          <a:xfrm flipV="1">
            <a:off x="3235325" y="6442075"/>
            <a:ext cx="1588" cy="77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04" name="Rectangle 68"/>
          <p:cNvSpPr>
            <a:spLocks noChangeArrowheads="1"/>
          </p:cNvSpPr>
          <p:nvPr/>
        </p:nvSpPr>
        <p:spPr bwMode="auto">
          <a:xfrm>
            <a:off x="2990850" y="5589588"/>
            <a:ext cx="500063" cy="7556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28905" name="Rectangle 69"/>
          <p:cNvSpPr>
            <a:spLocks noChangeArrowheads="1"/>
          </p:cNvSpPr>
          <p:nvPr/>
        </p:nvSpPr>
        <p:spPr bwMode="auto">
          <a:xfrm>
            <a:off x="2978150" y="6510338"/>
            <a:ext cx="5111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Chip select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06" name="Rectangle 70"/>
          <p:cNvSpPr>
            <a:spLocks noChangeArrowheads="1"/>
          </p:cNvSpPr>
          <p:nvPr/>
        </p:nvSpPr>
        <p:spPr bwMode="auto">
          <a:xfrm>
            <a:off x="3119438" y="5332413"/>
            <a:ext cx="6350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 memory chip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07" name="Rectangle 83"/>
          <p:cNvSpPr>
            <a:spLocks noChangeArrowheads="1"/>
          </p:cNvSpPr>
          <p:nvPr/>
        </p:nvSpPr>
        <p:spPr bwMode="auto">
          <a:xfrm>
            <a:off x="2312988" y="5818188"/>
            <a:ext cx="273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19-bit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08" name="Rectangle 84"/>
          <p:cNvSpPr>
            <a:spLocks noChangeArrowheads="1"/>
          </p:cNvSpPr>
          <p:nvPr/>
        </p:nvSpPr>
        <p:spPr bwMode="auto">
          <a:xfrm>
            <a:off x="2274888" y="5934075"/>
            <a:ext cx="3429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address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09" name="Rectangle 115"/>
          <p:cNvSpPr>
            <a:spLocks noChangeArrowheads="1"/>
          </p:cNvSpPr>
          <p:nvPr/>
        </p:nvSpPr>
        <p:spPr bwMode="auto">
          <a:xfrm>
            <a:off x="2684463" y="5332413"/>
            <a:ext cx="1714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512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10" name="Rectangle 116"/>
          <p:cNvSpPr>
            <a:spLocks noChangeArrowheads="1"/>
          </p:cNvSpPr>
          <p:nvPr/>
        </p:nvSpPr>
        <p:spPr bwMode="auto">
          <a:xfrm>
            <a:off x="2863850" y="5332413"/>
            <a:ext cx="825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K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11" name="Rectangle 117"/>
          <p:cNvSpPr>
            <a:spLocks noChangeArrowheads="1"/>
          </p:cNvSpPr>
          <p:nvPr/>
        </p:nvSpPr>
        <p:spPr bwMode="auto">
          <a:xfrm>
            <a:off x="3068638" y="5332413"/>
            <a:ext cx="571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8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12" name="Rectangle 118"/>
          <p:cNvSpPr>
            <a:spLocks noChangeArrowheads="1"/>
          </p:cNvSpPr>
          <p:nvPr/>
        </p:nvSpPr>
        <p:spPr bwMode="auto">
          <a:xfrm>
            <a:off x="2978150" y="5332413"/>
            <a:ext cx="63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Symbol" pitchFamily="18" charset="2"/>
              </a:rPr>
              <a:t>´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13" name="Freeform 131"/>
          <p:cNvSpPr>
            <a:spLocks/>
          </p:cNvSpPr>
          <p:nvPr/>
        </p:nvSpPr>
        <p:spPr bwMode="auto">
          <a:xfrm>
            <a:off x="3478213" y="5908675"/>
            <a:ext cx="192087" cy="115888"/>
          </a:xfrm>
          <a:custGeom>
            <a:avLst/>
            <a:gdLst>
              <a:gd name="T0" fmla="*/ 15 w 15"/>
              <a:gd name="T1" fmla="*/ 2 h 9"/>
              <a:gd name="T2" fmla="*/ 9 w 15"/>
              <a:gd name="T3" fmla="*/ 2 h 9"/>
              <a:gd name="T4" fmla="*/ 9 w 15"/>
              <a:gd name="T5" fmla="*/ 0 h 9"/>
              <a:gd name="T6" fmla="*/ 0 w 15"/>
              <a:gd name="T7" fmla="*/ 4 h 9"/>
              <a:gd name="T8" fmla="*/ 9 w 15"/>
              <a:gd name="T9" fmla="*/ 9 h 9"/>
              <a:gd name="T10" fmla="*/ 9 w 15"/>
              <a:gd name="T11" fmla="*/ 6 h 9"/>
              <a:gd name="T12" fmla="*/ 15 w 15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9"/>
              <a:gd name="T23" fmla="*/ 15 w 15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9">
                <a:moveTo>
                  <a:pt x="15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5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14" name="Rectangle 244"/>
          <p:cNvSpPr>
            <a:spLocks noChangeArrowheads="1"/>
          </p:cNvSpPr>
          <p:nvPr/>
        </p:nvSpPr>
        <p:spPr bwMode="auto">
          <a:xfrm>
            <a:off x="3938588" y="5818188"/>
            <a:ext cx="434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8-bit data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15" name="Rectangle 245"/>
          <p:cNvSpPr>
            <a:spLocks noChangeArrowheads="1"/>
          </p:cNvSpPr>
          <p:nvPr/>
        </p:nvSpPr>
        <p:spPr bwMode="auto">
          <a:xfrm>
            <a:off x="3875088" y="5934075"/>
            <a:ext cx="558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Nimbus Roman No9 L"/>
              </a:rPr>
              <a:t>input/output</a:t>
            </a:r>
            <a:endParaRPr lang="en-US" sz="2400">
              <a:latin typeface="Corbel" pitchFamily="34" charset="0"/>
            </a:endParaRPr>
          </a:p>
        </p:txBody>
      </p:sp>
      <p:sp>
        <p:nvSpPr>
          <p:cNvPr id="28916" name="Freeform 246"/>
          <p:cNvSpPr>
            <a:spLocks/>
          </p:cNvSpPr>
          <p:nvPr/>
        </p:nvSpPr>
        <p:spPr bwMode="auto">
          <a:xfrm flipH="1">
            <a:off x="3638550" y="5910263"/>
            <a:ext cx="192088" cy="111125"/>
          </a:xfrm>
          <a:custGeom>
            <a:avLst/>
            <a:gdLst>
              <a:gd name="T0" fmla="*/ 15 w 15"/>
              <a:gd name="T1" fmla="*/ 2 h 9"/>
              <a:gd name="T2" fmla="*/ 9 w 15"/>
              <a:gd name="T3" fmla="*/ 2 h 9"/>
              <a:gd name="T4" fmla="*/ 9 w 15"/>
              <a:gd name="T5" fmla="*/ 0 h 9"/>
              <a:gd name="T6" fmla="*/ 0 w 15"/>
              <a:gd name="T7" fmla="*/ 4 h 9"/>
              <a:gd name="T8" fmla="*/ 9 w 15"/>
              <a:gd name="T9" fmla="*/ 9 h 9"/>
              <a:gd name="T10" fmla="*/ 9 w 15"/>
              <a:gd name="T11" fmla="*/ 6 h 9"/>
              <a:gd name="T12" fmla="*/ 15 w 15"/>
              <a:gd name="T13" fmla="*/ 6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9"/>
              <a:gd name="T23" fmla="*/ 15 w 15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9">
                <a:moveTo>
                  <a:pt x="15" y="2"/>
                </a:moveTo>
                <a:lnTo>
                  <a:pt x="9" y="2"/>
                </a:lnTo>
                <a:lnTo>
                  <a:pt x="9" y="0"/>
                </a:lnTo>
                <a:lnTo>
                  <a:pt x="0" y="4"/>
                </a:lnTo>
                <a:lnTo>
                  <a:pt x="9" y="9"/>
                </a:lnTo>
                <a:lnTo>
                  <a:pt x="9" y="6"/>
                </a:lnTo>
                <a:lnTo>
                  <a:pt x="15" y="6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917" name="Text Box 248"/>
          <p:cNvSpPr txBox="1">
            <a:spLocks noChangeArrowheads="1"/>
          </p:cNvSpPr>
          <p:nvPr/>
        </p:nvSpPr>
        <p:spPr bwMode="auto">
          <a:xfrm>
            <a:off x="5472113" y="1638300"/>
            <a:ext cx="30988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r>
              <a:rPr lang="en-US" sz="1600" i="1" dirty="0"/>
              <a:t>Implement a memory unit of 2M</a:t>
            </a:r>
          </a:p>
          <a:p>
            <a:r>
              <a:rPr lang="en-US" sz="1600" i="1" dirty="0"/>
              <a:t>words of 32 bits each.</a:t>
            </a:r>
          </a:p>
          <a:p>
            <a:r>
              <a:rPr lang="en-US" sz="1600" i="1" dirty="0"/>
              <a:t>Use 512x8 static memory chips.</a:t>
            </a:r>
          </a:p>
          <a:p>
            <a:r>
              <a:rPr lang="en-US" sz="1600" i="1" dirty="0"/>
              <a:t>Each column consists of 4 chips.</a:t>
            </a:r>
          </a:p>
          <a:p>
            <a:r>
              <a:rPr lang="en-US" sz="1600" i="1" dirty="0"/>
              <a:t>Each chip implements one byte</a:t>
            </a:r>
          </a:p>
          <a:p>
            <a:r>
              <a:rPr lang="en-US" sz="1600" i="1" dirty="0"/>
              <a:t>position. </a:t>
            </a:r>
          </a:p>
          <a:p>
            <a:r>
              <a:rPr lang="en-US" sz="1600" i="1" dirty="0"/>
              <a:t>A chip is selected by setting its </a:t>
            </a:r>
          </a:p>
          <a:p>
            <a:r>
              <a:rPr lang="en-US" sz="1600" i="1" dirty="0"/>
              <a:t>chip select control line to 1. </a:t>
            </a:r>
          </a:p>
          <a:p>
            <a:r>
              <a:rPr lang="en-US" sz="1600" i="1" dirty="0"/>
              <a:t>Selected chip places its data on the </a:t>
            </a:r>
          </a:p>
          <a:p>
            <a:r>
              <a:rPr lang="en-US" sz="1600" i="1" dirty="0"/>
              <a:t>data output line, outputs of other </a:t>
            </a:r>
          </a:p>
          <a:p>
            <a:r>
              <a:rPr lang="en-US" sz="1600" i="1" dirty="0"/>
              <a:t>chips are in high impedance state.</a:t>
            </a:r>
          </a:p>
          <a:p>
            <a:r>
              <a:rPr lang="en-US" sz="1600" i="1" dirty="0"/>
              <a:t>21 bits to address a 32-bit word.</a:t>
            </a:r>
          </a:p>
          <a:p>
            <a:r>
              <a:rPr lang="en-US" sz="1600" i="1" dirty="0"/>
              <a:t>High order 2 bits are needed to </a:t>
            </a:r>
          </a:p>
          <a:p>
            <a:r>
              <a:rPr lang="en-US" sz="1600" i="1" dirty="0"/>
              <a:t>select the row, by activating the </a:t>
            </a:r>
          </a:p>
          <a:p>
            <a:r>
              <a:rPr lang="en-US" sz="1600" i="1" dirty="0"/>
              <a:t>four Chip Select signals. </a:t>
            </a:r>
          </a:p>
          <a:p>
            <a:r>
              <a:rPr lang="en-US" sz="1600" i="1" dirty="0"/>
              <a:t>19 bits are used to access specific </a:t>
            </a:r>
          </a:p>
          <a:p>
            <a:r>
              <a:rPr lang="en-US" sz="1600" i="1" dirty="0"/>
              <a:t>byte locations inside the selected</a:t>
            </a:r>
          </a:p>
          <a:p>
            <a:r>
              <a:rPr lang="en-US" sz="1600" i="1" dirty="0"/>
              <a:t>chip.</a:t>
            </a:r>
          </a:p>
          <a:p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9176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larger memories: Dynamic m/m systems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Dynamic Memory System</a:t>
            </a:r>
          </a:p>
          <a:p>
            <a:pPr marL="0" indent="0">
              <a:buNone/>
            </a:pPr>
            <a:r>
              <a:rPr lang="en-US" dirty="0"/>
              <a:t>• The physical implementation is done in the form of memory-modules.</a:t>
            </a:r>
          </a:p>
          <a:p>
            <a:pPr marL="0" indent="0">
              <a:buNone/>
            </a:pPr>
            <a:r>
              <a:rPr lang="en-US" dirty="0"/>
              <a:t>• If a large memory is built by placing DRAM chips directly on the Motherboard, then it will occupy large amount of space on the board.</a:t>
            </a:r>
          </a:p>
          <a:p>
            <a:pPr marL="0" indent="0">
              <a:buNone/>
            </a:pPr>
            <a:r>
              <a:rPr lang="en-US" dirty="0"/>
              <a:t>• These packaging consideration have led to the development of larger memory units known as SIMM’s&amp; DIMM’s.</a:t>
            </a:r>
          </a:p>
          <a:p>
            <a:pPr marL="0" indent="0">
              <a:buNone/>
            </a:pPr>
            <a:r>
              <a:rPr lang="en-US" dirty="0"/>
              <a:t>1) SIMM  Single Inline memory-module</a:t>
            </a:r>
          </a:p>
          <a:p>
            <a:pPr marL="0" indent="0">
              <a:buNone/>
            </a:pPr>
            <a:r>
              <a:rPr lang="en-US" dirty="0"/>
              <a:t>2) DIMM  Dual Inline memory-module</a:t>
            </a:r>
          </a:p>
          <a:p>
            <a:pPr marL="0" indent="0">
              <a:buNone/>
            </a:pPr>
            <a:r>
              <a:rPr lang="en-US" dirty="0"/>
              <a:t>• SIMM/DIMM consists of many memory-chips on small board that plugs into a socket on motherboard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E6CD6A-821E-4109-892A-804BEFA6C0E9}" type="slidenum">
              <a:rPr lang="en-US" dirty="0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00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system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MEMORY CONTROLLER</a:t>
            </a:r>
          </a:p>
          <a:p>
            <a:pPr marL="0" indent="0">
              <a:buNone/>
            </a:pPr>
            <a:r>
              <a:rPr lang="en-US" dirty="0"/>
              <a:t>• To reduce the number of pins, the dynamic memory-chips use multiplexed-address inputs.</a:t>
            </a:r>
          </a:p>
          <a:p>
            <a:pPr marL="0" indent="0">
              <a:buNone/>
            </a:pPr>
            <a:r>
              <a:rPr lang="en-US" dirty="0"/>
              <a:t>• The address is divided into 2 parts:</a:t>
            </a:r>
          </a:p>
          <a:p>
            <a:pPr marL="0" indent="0">
              <a:buNone/>
            </a:pPr>
            <a:r>
              <a:rPr lang="en-US" b="1" dirty="0"/>
              <a:t>1) High Order Address Bit</a:t>
            </a:r>
            <a:r>
              <a:rPr lang="en-US" dirty="0"/>
              <a:t> Select a row in cell array.</a:t>
            </a:r>
          </a:p>
          <a:p>
            <a:pPr marL="0" indent="0">
              <a:buNone/>
            </a:pPr>
            <a:r>
              <a:rPr lang="en-US" dirty="0"/>
              <a:t> It is provided first and latched into memory-chips under the control of RAS‟ signal.</a:t>
            </a:r>
          </a:p>
          <a:p>
            <a:pPr marL="0" indent="0">
              <a:buNone/>
            </a:pPr>
            <a:r>
              <a:rPr lang="en-US" b="1" dirty="0"/>
              <a:t>2) Low Order Address Bit</a:t>
            </a:r>
            <a:r>
              <a:rPr lang="en-US" dirty="0"/>
              <a:t> Selects a column.</a:t>
            </a:r>
          </a:p>
          <a:p>
            <a:pPr marL="0" indent="0">
              <a:buNone/>
            </a:pPr>
            <a:r>
              <a:rPr lang="en-US" dirty="0"/>
              <a:t> They are provided on same address pins and latched using CAS‟ signals.</a:t>
            </a:r>
          </a:p>
          <a:p>
            <a:pPr marL="0" indent="0">
              <a:buNone/>
            </a:pPr>
            <a:r>
              <a:rPr lang="en-US" dirty="0"/>
              <a:t>• The Multiplexing of address bit is usually done by </a:t>
            </a:r>
            <a:r>
              <a:rPr lang="en-US" b="1" dirty="0"/>
              <a:t>Memory Controller Circuit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dirty="0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54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system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Controller accepts a complete address &amp; R/W‟ signal from the processor.</a:t>
            </a:r>
          </a:p>
          <a:p>
            <a:r>
              <a:rPr lang="en-US" dirty="0"/>
              <a:t>A Request signal indicates a memory access operation is needed.</a:t>
            </a:r>
          </a:p>
          <a:p>
            <a:r>
              <a:rPr lang="en-US" dirty="0"/>
              <a:t>Then, the Controller</a:t>
            </a:r>
          </a:p>
          <a:p>
            <a:pPr marL="0" indent="0">
              <a:buNone/>
            </a:pPr>
            <a:r>
              <a:rPr lang="en-US" dirty="0"/>
              <a:t>→ forwards the row &amp; column portions of the address to the memory.</a:t>
            </a:r>
          </a:p>
          <a:p>
            <a:pPr marL="0" indent="0">
              <a:buNone/>
            </a:pPr>
            <a:r>
              <a:rPr lang="en-US" dirty="0"/>
              <a:t>→ generates RAS‟ &amp; CAS‟ signals &amp;sends R/W‟ &amp; CS‟ signals to the memory.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dirty="0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343400"/>
            <a:ext cx="46482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334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RAMBUS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0061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RAMBUS MEMORY</a:t>
            </a:r>
          </a:p>
          <a:p>
            <a:pPr marL="0" indent="0">
              <a:buNone/>
            </a:pPr>
            <a:r>
              <a:rPr lang="en-US" dirty="0"/>
              <a:t>The usage of wide bus is expensive. Rambus developed the implementation of narrow bus.</a:t>
            </a:r>
          </a:p>
          <a:p>
            <a:r>
              <a:rPr lang="en-US" dirty="0"/>
              <a:t>Rambus technology is a used to transfer information between chips. The signals consist of much smaller voltage swings around a reference voltage </a:t>
            </a:r>
            <a:r>
              <a:rPr lang="en-US" dirty="0" err="1"/>
              <a:t>Vref</a:t>
            </a:r>
            <a:r>
              <a:rPr lang="en-US" dirty="0"/>
              <a:t>. The reference voltage is about 2V.</a:t>
            </a:r>
          </a:p>
          <a:p>
            <a:r>
              <a:rPr lang="en-US" dirty="0"/>
              <a:t>The two logical values are represented by 0.3V swings above and below </a:t>
            </a:r>
            <a:r>
              <a:rPr lang="en-US" dirty="0" err="1"/>
              <a:t>Vref.This</a:t>
            </a:r>
            <a:r>
              <a:rPr lang="en-US" dirty="0"/>
              <a:t> type of signaling is generally is known as </a:t>
            </a:r>
            <a:r>
              <a:rPr lang="en-US" b="1" dirty="0"/>
              <a:t>Differential </a:t>
            </a:r>
            <a:r>
              <a:rPr lang="en-US" b="1" dirty="0" err="1"/>
              <a:t>Signalling</a:t>
            </a:r>
            <a:r>
              <a:rPr lang="en-US" dirty="0"/>
              <a:t>.</a:t>
            </a:r>
          </a:p>
          <a:p>
            <a:r>
              <a:rPr lang="en-US" dirty="0"/>
              <a:t>Rambus provides a complete specification for design of communication Links  called as </a:t>
            </a:r>
            <a:r>
              <a:rPr lang="en-US" b="1" dirty="0"/>
              <a:t>Rambus Channel</a:t>
            </a:r>
            <a:r>
              <a:rPr lang="en-US" dirty="0"/>
              <a:t>.</a:t>
            </a:r>
          </a:p>
          <a:p>
            <a:r>
              <a:rPr lang="en-US" dirty="0"/>
              <a:t>Rambus memory has a clock frequency of 400 </a:t>
            </a:r>
            <a:r>
              <a:rPr lang="en-US" dirty="0" err="1"/>
              <a:t>MHz.</a:t>
            </a:r>
            <a:endParaRPr lang="en-US" dirty="0"/>
          </a:p>
          <a:p>
            <a:r>
              <a:rPr lang="en-US" dirty="0"/>
              <a:t>The data are transmitted on both the edges of clock so that effective data-transfer rate is 800MHZ.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795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RAMBUS Memory(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Circuitry needed to interface to Rambus channel is included on chip. Such chips are called </a:t>
            </a:r>
            <a:r>
              <a:rPr lang="en-US" b="1" dirty="0"/>
              <a:t>RDRAM.(</a:t>
            </a:r>
            <a:r>
              <a:rPr lang="en-US" dirty="0"/>
              <a:t>RDRAM = Rambus DRAMs).</a:t>
            </a:r>
          </a:p>
          <a:p>
            <a:pPr marL="0" indent="0">
              <a:buNone/>
            </a:pPr>
            <a:r>
              <a:rPr lang="en-US" dirty="0"/>
              <a:t>Rambus channel has:1) 9 Data-lines (1st-8th line -&gt;Transfer the data, 9th line-&gt;Parity checking2) Control-Line &amp;3) Power line.</a:t>
            </a:r>
          </a:p>
          <a:p>
            <a:pPr marL="0" indent="0">
              <a:buNone/>
            </a:pPr>
            <a:r>
              <a:rPr lang="en-US" dirty="0"/>
              <a:t>A two channel </a:t>
            </a:r>
            <a:r>
              <a:rPr lang="en-US" dirty="0" err="1"/>
              <a:t>rambus</a:t>
            </a:r>
            <a:r>
              <a:rPr lang="en-US" dirty="0"/>
              <a:t> has 18 data-lines which has no separate Address-Lines.</a:t>
            </a:r>
          </a:p>
          <a:p>
            <a:pPr marL="0" indent="0">
              <a:buNone/>
            </a:pPr>
            <a:r>
              <a:rPr lang="en-US" dirty="0"/>
              <a:t>Communication between processor and RDRAM modules is carried out by means </a:t>
            </a:r>
            <a:r>
              <a:rPr lang="en-US"/>
              <a:t>of packets transmitted </a:t>
            </a:r>
            <a:r>
              <a:rPr lang="en-US" dirty="0"/>
              <a:t>on the data-lines.</a:t>
            </a:r>
          </a:p>
          <a:p>
            <a:pPr marL="0" indent="0">
              <a:buNone/>
            </a:pPr>
            <a:r>
              <a:rPr lang="en-US" dirty="0"/>
              <a:t> There are 3 types of packets:1) Request2) Acknowledge &amp;</a:t>
            </a:r>
          </a:p>
          <a:p>
            <a:r>
              <a:rPr lang="en-US" dirty="0"/>
              <a:t>3)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Some basic concepts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</a:t>
            </a:r>
            <a:r>
              <a:rPr lang="en-US" dirty="0">
                <a:solidFill>
                  <a:srgbClr val="C00000"/>
                </a:solidFill>
              </a:rPr>
              <a:t>reads </a:t>
            </a:r>
            <a:r>
              <a:rPr lang="en-US" dirty="0"/>
              <a:t>the data from the memory by</a:t>
            </a:r>
          </a:p>
          <a:p>
            <a:pPr marL="0" indent="0">
              <a:buNone/>
            </a:pPr>
            <a:r>
              <a:rPr lang="en-US" dirty="0"/>
              <a:t>→ loading the address of the required memory-location into MAR and setting the R/W‟ line to 1.</a:t>
            </a:r>
          </a:p>
          <a:p>
            <a:pPr marL="0" indent="0">
              <a:buNone/>
            </a:pPr>
            <a:r>
              <a:rPr lang="en-US" dirty="0"/>
              <a:t>The memory responds by</a:t>
            </a:r>
          </a:p>
          <a:p>
            <a:pPr marL="0" indent="0">
              <a:buNone/>
            </a:pPr>
            <a:r>
              <a:rPr lang="en-US" dirty="0"/>
              <a:t>→ placing the data from the addressed-location onto the data-lines and</a:t>
            </a:r>
          </a:p>
          <a:p>
            <a:pPr marL="0" indent="0">
              <a:buNone/>
            </a:pPr>
            <a:r>
              <a:rPr lang="en-US" dirty="0"/>
              <a:t>→ confirms this action by asserting MFC signal.</a:t>
            </a:r>
          </a:p>
          <a:p>
            <a:pPr marL="0" indent="0">
              <a:buNone/>
            </a:pPr>
            <a:r>
              <a:rPr lang="en-US" dirty="0"/>
              <a:t>Upon receipt of MFC signal, the processor loads the data from the data-lines into MDR.</a:t>
            </a:r>
          </a:p>
          <a:p>
            <a:r>
              <a:rPr lang="en-US" dirty="0"/>
              <a:t>The processor </a:t>
            </a:r>
            <a:r>
              <a:rPr lang="en-US" dirty="0">
                <a:solidFill>
                  <a:srgbClr val="C00000"/>
                </a:solidFill>
              </a:rPr>
              <a:t>writes</a:t>
            </a:r>
            <a:r>
              <a:rPr lang="en-US" dirty="0"/>
              <a:t> the data into the memory-location by</a:t>
            </a:r>
          </a:p>
          <a:p>
            <a:pPr marL="0" indent="0">
              <a:buNone/>
            </a:pPr>
            <a:r>
              <a:rPr lang="en-US" dirty="0"/>
              <a:t>→ loading the address of this location into MAR &amp;</a:t>
            </a:r>
          </a:p>
          <a:p>
            <a:pPr marL="0" indent="0">
              <a:buNone/>
            </a:pPr>
            <a:r>
              <a:rPr lang="en-US" dirty="0"/>
              <a:t>→ setting the R/W‟ line to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4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Some basic concepts(Contd.,)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Measures for the speed of a memory: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accent2"/>
                </a:solidFill>
              </a:rPr>
              <a:t>memory access time: </a:t>
            </a:r>
            <a:r>
              <a:rPr lang="en-US" dirty="0"/>
              <a:t>It is the time that elapses between</a:t>
            </a:r>
          </a:p>
          <a:p>
            <a:pPr marL="0" indent="0">
              <a:buNone/>
            </a:pPr>
            <a:r>
              <a:rPr lang="en-US" dirty="0"/>
              <a:t>   initiation of an operation &amp;completion of that operation.</a:t>
            </a:r>
            <a:endParaRPr lang="en-US" sz="4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            memory cycle time: </a:t>
            </a:r>
            <a:r>
              <a:rPr lang="en-US" dirty="0"/>
              <a:t>It is the minimum time delay that required between the initiation of the two successive memory-operations.</a:t>
            </a:r>
            <a:endParaRPr lang="en-US" sz="4400" dirty="0">
              <a:solidFill>
                <a:schemeClr val="accent2"/>
              </a:solidFill>
            </a:endParaRP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An important design issue is to </a:t>
            </a:r>
            <a:r>
              <a:rPr lang="en-US" dirty="0">
                <a:solidFill>
                  <a:srgbClr val="CC3300"/>
                </a:solidFill>
              </a:rPr>
              <a:t>provide a computer system with as large and fast a memory as possible, within a given cost target.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Several techniques to increase the effective size and speed of the memory: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Cache memory (to increase the effective speed).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Virtual memory (to increase the effective size).</a:t>
            </a:r>
          </a:p>
          <a:p>
            <a:pPr marL="731520" lvl="1" indent="-274320" fontAlgn="auto">
              <a:spcAft>
                <a:spcPts val="0"/>
              </a:spcAft>
              <a:buFont typeface="Wingdings"/>
              <a:buChar char=""/>
              <a:defRPr/>
            </a:pPr>
            <a:endParaRPr lang="en-US" sz="1800" dirty="0">
              <a:solidFill>
                <a:schemeClr val="accent2"/>
              </a:solidFill>
            </a:endParaRPr>
          </a:p>
          <a:p>
            <a:pPr marL="118872" indent="0" fontAlgn="auto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4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Semiconductor RAMS: Internal organization of memory chips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Memory cells are organized in the form of an array. </a:t>
            </a:r>
          </a:p>
          <a:p>
            <a:r>
              <a:rPr lang="en-US" sz="2200" dirty="0"/>
              <a:t>Each memory cell can hold one bit of information.</a:t>
            </a:r>
          </a:p>
          <a:p>
            <a:r>
              <a:rPr lang="en-US" sz="2200" dirty="0"/>
              <a:t>Each </a:t>
            </a:r>
            <a:r>
              <a:rPr lang="en-US" sz="2200" dirty="0">
                <a:solidFill>
                  <a:srgbClr val="FF0000"/>
                </a:solidFill>
              </a:rPr>
              <a:t>row of cells forms one memory word. </a:t>
            </a:r>
          </a:p>
          <a:p>
            <a:r>
              <a:rPr lang="en-US" sz="2200" dirty="0"/>
              <a:t>All cells of a row are connected to a common line, known as the </a:t>
            </a:r>
            <a:r>
              <a:rPr lang="en-US" sz="2200" dirty="0">
                <a:solidFill>
                  <a:srgbClr val="FF0000"/>
                </a:solidFill>
              </a:rPr>
              <a:t>“word line”. </a:t>
            </a:r>
          </a:p>
          <a:p>
            <a:r>
              <a:rPr lang="en-US" sz="2200" dirty="0">
                <a:solidFill>
                  <a:srgbClr val="FF0000"/>
                </a:solidFill>
              </a:rPr>
              <a:t>Word line is connected to the address decoder.</a:t>
            </a:r>
          </a:p>
          <a:p>
            <a:r>
              <a:rPr lang="en-US" sz="2200" dirty="0"/>
              <a:t>The cells in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each column are connected to Sense/write circuits by 2 bit lines</a:t>
            </a:r>
          </a:p>
          <a:p>
            <a:r>
              <a:rPr lang="en-US" sz="2200" dirty="0"/>
              <a:t>Sense/write circuits are connected to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the data input/output lines of the memory chip.</a:t>
            </a:r>
          </a:p>
          <a:p>
            <a:r>
              <a:rPr lang="en-US" sz="2200" dirty="0"/>
              <a:t>During a write operation, the sense/write circuit receive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i/p information and store i/p info in the cells of the selected word.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6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Semiconductor RAMS: Internal organization of memory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input and data output of each Sense/Write circuit are connected to a single bidirectional data-line.</a:t>
            </a:r>
          </a:p>
          <a:p>
            <a:r>
              <a:rPr lang="en-US" dirty="0"/>
              <a:t>Data-line can be connected to </a:t>
            </a:r>
            <a:r>
              <a:rPr lang="en-US" dirty="0">
                <a:solidFill>
                  <a:srgbClr val="C00000"/>
                </a:solidFill>
              </a:rPr>
              <a:t>data-bus of the computer</a:t>
            </a:r>
            <a:r>
              <a:rPr lang="en-US" dirty="0"/>
              <a:t>.</a:t>
            </a:r>
          </a:p>
          <a:p>
            <a:r>
              <a:rPr lang="en-US" dirty="0"/>
              <a:t>Following 2 </a:t>
            </a:r>
            <a:r>
              <a:rPr lang="en-US" dirty="0">
                <a:solidFill>
                  <a:srgbClr val="C00000"/>
                </a:solidFill>
              </a:rPr>
              <a:t>control lines </a:t>
            </a:r>
            <a:r>
              <a:rPr lang="en-US" dirty="0"/>
              <a:t>are also used</a:t>
            </a:r>
          </a:p>
          <a:p>
            <a:pPr marL="0" indent="0">
              <a:buNone/>
            </a:pPr>
            <a:r>
              <a:rPr lang="en-US" dirty="0"/>
              <a:t>               1)R/W ‘ </a:t>
            </a:r>
            <a:r>
              <a:rPr lang="en-US" dirty="0">
                <a:sym typeface="Wingdings" pitchFamily="2" charset="2"/>
              </a:rPr>
              <a:t>Specifies the required operation.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   2)CS’  Chip select input selects a given chip in the multichip memory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7DAF4A-A537-4964-9760-C1F7353047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0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90" name="Rectangle 262"/>
          <p:cNvSpPr>
            <a:spLocks noChangeArrowheads="1"/>
          </p:cNvSpPr>
          <p:nvPr/>
        </p:nvSpPr>
        <p:spPr bwMode="auto">
          <a:xfrm>
            <a:off x="755650" y="1447800"/>
            <a:ext cx="7654925" cy="4727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       Internal organization of memory chips (Contd.,)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5010150" y="23685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FF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460" name="Line 6"/>
          <p:cNvSpPr>
            <a:spLocks noChangeShapeType="1"/>
          </p:cNvSpPr>
          <p:nvPr/>
        </p:nvSpPr>
        <p:spPr bwMode="auto">
          <a:xfrm flipH="1">
            <a:off x="6678613" y="39338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 flipV="1">
            <a:off x="6848475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8"/>
          <p:cNvSpPr>
            <a:spLocks noChangeShapeType="1"/>
          </p:cNvSpPr>
          <p:nvPr/>
        </p:nvSpPr>
        <p:spPr bwMode="auto">
          <a:xfrm flipV="1">
            <a:off x="3409950" y="2657475"/>
            <a:ext cx="1588" cy="169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Freeform 9"/>
          <p:cNvSpPr>
            <a:spLocks/>
          </p:cNvSpPr>
          <p:nvPr/>
        </p:nvSpPr>
        <p:spPr bwMode="auto">
          <a:xfrm>
            <a:off x="4567238" y="4103688"/>
            <a:ext cx="1941512" cy="169862"/>
          </a:xfrm>
          <a:custGeom>
            <a:avLst/>
            <a:gdLst>
              <a:gd name="T0" fmla="*/ 114 w 114"/>
              <a:gd name="T1" fmla="*/ 0 h 10"/>
              <a:gd name="T2" fmla="*/ 114 w 114"/>
              <a:gd name="T3" fmla="*/ 10 h 10"/>
              <a:gd name="T4" fmla="*/ 0 w 114"/>
              <a:gd name="T5" fmla="*/ 10 h 10"/>
              <a:gd name="T6" fmla="*/ 0 60000 65536"/>
              <a:gd name="T7" fmla="*/ 0 60000 65536"/>
              <a:gd name="T8" fmla="*/ 0 60000 65536"/>
              <a:gd name="T9" fmla="*/ 0 w 114"/>
              <a:gd name="T10" fmla="*/ 0 h 10"/>
              <a:gd name="T11" fmla="*/ 114 w 114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0">
                <a:moveTo>
                  <a:pt x="114" y="0"/>
                </a:moveTo>
                <a:lnTo>
                  <a:pt x="114" y="10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Freeform 10"/>
          <p:cNvSpPr>
            <a:spLocks/>
          </p:cNvSpPr>
          <p:nvPr/>
        </p:nvSpPr>
        <p:spPr bwMode="auto">
          <a:xfrm>
            <a:off x="4567238" y="2657475"/>
            <a:ext cx="1941512" cy="169863"/>
          </a:xfrm>
          <a:custGeom>
            <a:avLst/>
            <a:gdLst>
              <a:gd name="T0" fmla="*/ 114 w 114"/>
              <a:gd name="T1" fmla="*/ 0 h 10"/>
              <a:gd name="T2" fmla="*/ 114 w 114"/>
              <a:gd name="T3" fmla="*/ 10 h 10"/>
              <a:gd name="T4" fmla="*/ 0 w 114"/>
              <a:gd name="T5" fmla="*/ 10 h 10"/>
              <a:gd name="T6" fmla="*/ 0 60000 65536"/>
              <a:gd name="T7" fmla="*/ 0 60000 65536"/>
              <a:gd name="T8" fmla="*/ 0 60000 65536"/>
              <a:gd name="T9" fmla="*/ 0 w 114"/>
              <a:gd name="T10" fmla="*/ 0 h 10"/>
              <a:gd name="T11" fmla="*/ 114 w 114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0">
                <a:moveTo>
                  <a:pt x="114" y="0"/>
                </a:moveTo>
                <a:lnTo>
                  <a:pt x="114" y="10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Freeform 11"/>
          <p:cNvSpPr>
            <a:spLocks/>
          </p:cNvSpPr>
          <p:nvPr/>
        </p:nvSpPr>
        <p:spPr bwMode="auto">
          <a:xfrm>
            <a:off x="4567238" y="1941513"/>
            <a:ext cx="1941512" cy="187325"/>
          </a:xfrm>
          <a:custGeom>
            <a:avLst/>
            <a:gdLst>
              <a:gd name="T0" fmla="*/ 114 w 114"/>
              <a:gd name="T1" fmla="*/ 0 h 11"/>
              <a:gd name="T2" fmla="*/ 114 w 114"/>
              <a:gd name="T3" fmla="*/ 11 h 11"/>
              <a:gd name="T4" fmla="*/ 0 w 114"/>
              <a:gd name="T5" fmla="*/ 11 h 11"/>
              <a:gd name="T6" fmla="*/ 0 60000 65536"/>
              <a:gd name="T7" fmla="*/ 0 60000 65536"/>
              <a:gd name="T8" fmla="*/ 0 60000 65536"/>
              <a:gd name="T9" fmla="*/ 0 w 114"/>
              <a:gd name="T10" fmla="*/ 0 h 11"/>
              <a:gd name="T11" fmla="*/ 114 w 114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1">
                <a:moveTo>
                  <a:pt x="114" y="0"/>
                </a:moveTo>
                <a:lnTo>
                  <a:pt x="114" y="11"/>
                </a:lnTo>
                <a:lnTo>
                  <a:pt x="0" y="11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Line 12"/>
          <p:cNvSpPr>
            <a:spLocks noChangeShapeType="1"/>
          </p:cNvSpPr>
          <p:nvPr/>
        </p:nvSpPr>
        <p:spPr bwMode="auto">
          <a:xfrm flipH="1">
            <a:off x="5265738" y="1771650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Line 13"/>
          <p:cNvSpPr>
            <a:spLocks noChangeShapeType="1"/>
          </p:cNvSpPr>
          <p:nvPr/>
        </p:nvSpPr>
        <p:spPr bwMode="auto">
          <a:xfrm flipV="1">
            <a:off x="5435600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4"/>
          <p:cNvSpPr>
            <a:spLocks noChangeShapeType="1"/>
          </p:cNvSpPr>
          <p:nvPr/>
        </p:nvSpPr>
        <p:spPr bwMode="auto">
          <a:xfrm>
            <a:off x="6149975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5"/>
          <p:cNvSpPr>
            <a:spLocks noChangeShapeType="1"/>
          </p:cNvSpPr>
          <p:nvPr/>
        </p:nvSpPr>
        <p:spPr bwMode="auto">
          <a:xfrm>
            <a:off x="6149975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Freeform 16"/>
          <p:cNvSpPr>
            <a:spLocks/>
          </p:cNvSpPr>
          <p:nvPr/>
        </p:nvSpPr>
        <p:spPr bwMode="auto">
          <a:xfrm>
            <a:off x="1690688" y="3336925"/>
            <a:ext cx="101600" cy="52388"/>
          </a:xfrm>
          <a:custGeom>
            <a:avLst/>
            <a:gdLst>
              <a:gd name="T0" fmla="*/ 0 w 6"/>
              <a:gd name="T1" fmla="*/ 3 h 3"/>
              <a:gd name="T2" fmla="*/ 6 w 6"/>
              <a:gd name="T3" fmla="*/ 2 h 3"/>
              <a:gd name="T4" fmla="*/ 0 w 6"/>
              <a:gd name="T5" fmla="*/ 0 h 3"/>
              <a:gd name="T6" fmla="*/ 0 w 6"/>
              <a:gd name="T7" fmla="*/ 2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Freeform 17"/>
          <p:cNvSpPr>
            <a:spLocks/>
          </p:cNvSpPr>
          <p:nvPr/>
        </p:nvSpPr>
        <p:spPr bwMode="auto">
          <a:xfrm>
            <a:off x="1690688" y="3336925"/>
            <a:ext cx="101600" cy="52388"/>
          </a:xfrm>
          <a:custGeom>
            <a:avLst/>
            <a:gdLst>
              <a:gd name="T0" fmla="*/ 0 w 64"/>
              <a:gd name="T1" fmla="*/ 33 h 33"/>
              <a:gd name="T2" fmla="*/ 64 w 64"/>
              <a:gd name="T3" fmla="*/ 22 h 33"/>
              <a:gd name="T4" fmla="*/ 0 w 64"/>
              <a:gd name="T5" fmla="*/ 0 h 33"/>
              <a:gd name="T6" fmla="*/ 0 w 64"/>
              <a:gd name="T7" fmla="*/ 22 h 33"/>
              <a:gd name="T8" fmla="*/ 0 w 64"/>
              <a:gd name="T9" fmla="*/ 33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3"/>
              <a:gd name="T17" fmla="*/ 64 w 6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3">
                <a:moveTo>
                  <a:pt x="0" y="33"/>
                </a:moveTo>
                <a:lnTo>
                  <a:pt x="64" y="22"/>
                </a:lnTo>
                <a:lnTo>
                  <a:pt x="0" y="0"/>
                </a:lnTo>
                <a:lnTo>
                  <a:pt x="0" y="22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 flipH="1">
            <a:off x="1554163" y="33718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Freeform 19"/>
          <p:cNvSpPr>
            <a:spLocks/>
          </p:cNvSpPr>
          <p:nvPr/>
        </p:nvSpPr>
        <p:spPr bwMode="auto">
          <a:xfrm>
            <a:off x="1690688" y="2640013"/>
            <a:ext cx="101600" cy="50800"/>
          </a:xfrm>
          <a:custGeom>
            <a:avLst/>
            <a:gdLst>
              <a:gd name="T0" fmla="*/ 0 w 6"/>
              <a:gd name="T1" fmla="*/ 3 h 3"/>
              <a:gd name="T2" fmla="*/ 6 w 6"/>
              <a:gd name="T3" fmla="*/ 1 h 3"/>
              <a:gd name="T4" fmla="*/ 0 w 6"/>
              <a:gd name="T5" fmla="*/ 0 h 3"/>
              <a:gd name="T6" fmla="*/ 0 w 6"/>
              <a:gd name="T7" fmla="*/ 1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Freeform 20"/>
          <p:cNvSpPr>
            <a:spLocks/>
          </p:cNvSpPr>
          <p:nvPr/>
        </p:nvSpPr>
        <p:spPr bwMode="auto">
          <a:xfrm>
            <a:off x="1690688" y="2640013"/>
            <a:ext cx="101600" cy="50800"/>
          </a:xfrm>
          <a:custGeom>
            <a:avLst/>
            <a:gdLst>
              <a:gd name="T0" fmla="*/ 0 w 64"/>
              <a:gd name="T1" fmla="*/ 32 h 32"/>
              <a:gd name="T2" fmla="*/ 64 w 64"/>
              <a:gd name="T3" fmla="*/ 11 h 32"/>
              <a:gd name="T4" fmla="*/ 0 w 64"/>
              <a:gd name="T5" fmla="*/ 0 h 32"/>
              <a:gd name="T6" fmla="*/ 0 w 64"/>
              <a:gd name="T7" fmla="*/ 11 h 32"/>
              <a:gd name="T8" fmla="*/ 0 w 64"/>
              <a:gd name="T9" fmla="*/ 32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0" y="32"/>
                </a:moveTo>
                <a:lnTo>
                  <a:pt x="64" y="11"/>
                </a:lnTo>
                <a:lnTo>
                  <a:pt x="0" y="0"/>
                </a:lnTo>
                <a:lnTo>
                  <a:pt x="0" y="11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Line 21"/>
          <p:cNvSpPr>
            <a:spLocks noChangeShapeType="1"/>
          </p:cNvSpPr>
          <p:nvPr/>
        </p:nvSpPr>
        <p:spPr bwMode="auto">
          <a:xfrm flipH="1">
            <a:off x="1554163" y="2657475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Freeform 22"/>
          <p:cNvSpPr>
            <a:spLocks/>
          </p:cNvSpPr>
          <p:nvPr/>
        </p:nvSpPr>
        <p:spPr bwMode="auto">
          <a:xfrm>
            <a:off x="1690688" y="2997200"/>
            <a:ext cx="101600" cy="33338"/>
          </a:xfrm>
          <a:custGeom>
            <a:avLst/>
            <a:gdLst>
              <a:gd name="T0" fmla="*/ 0 w 6"/>
              <a:gd name="T1" fmla="*/ 2 h 2"/>
              <a:gd name="T2" fmla="*/ 6 w 6"/>
              <a:gd name="T3" fmla="*/ 1 h 2"/>
              <a:gd name="T4" fmla="*/ 0 w 6"/>
              <a:gd name="T5" fmla="*/ 0 h 2"/>
              <a:gd name="T6" fmla="*/ 0 w 6"/>
              <a:gd name="T7" fmla="*/ 1 h 2"/>
              <a:gd name="T8" fmla="*/ 0 w 6"/>
              <a:gd name="T9" fmla="*/ 2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Freeform 23"/>
          <p:cNvSpPr>
            <a:spLocks/>
          </p:cNvSpPr>
          <p:nvPr/>
        </p:nvSpPr>
        <p:spPr bwMode="auto">
          <a:xfrm>
            <a:off x="1690688" y="2997200"/>
            <a:ext cx="101600" cy="33338"/>
          </a:xfrm>
          <a:custGeom>
            <a:avLst/>
            <a:gdLst>
              <a:gd name="T0" fmla="*/ 0 w 64"/>
              <a:gd name="T1" fmla="*/ 21 h 21"/>
              <a:gd name="T2" fmla="*/ 64 w 64"/>
              <a:gd name="T3" fmla="*/ 11 h 21"/>
              <a:gd name="T4" fmla="*/ 0 w 64"/>
              <a:gd name="T5" fmla="*/ 0 h 21"/>
              <a:gd name="T6" fmla="*/ 0 w 64"/>
              <a:gd name="T7" fmla="*/ 11 h 21"/>
              <a:gd name="T8" fmla="*/ 0 w 64"/>
              <a:gd name="T9" fmla="*/ 21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0" y="21"/>
                </a:moveTo>
                <a:lnTo>
                  <a:pt x="64" y="11"/>
                </a:lnTo>
                <a:lnTo>
                  <a:pt x="0" y="0"/>
                </a:lnTo>
                <a:lnTo>
                  <a:pt x="0" y="11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Line 24"/>
          <p:cNvSpPr>
            <a:spLocks noChangeShapeType="1"/>
          </p:cNvSpPr>
          <p:nvPr/>
        </p:nvSpPr>
        <p:spPr bwMode="auto">
          <a:xfrm flipH="1">
            <a:off x="1554163" y="3014663"/>
            <a:ext cx="1365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Freeform 25"/>
          <p:cNvSpPr>
            <a:spLocks/>
          </p:cNvSpPr>
          <p:nvPr/>
        </p:nvSpPr>
        <p:spPr bwMode="auto">
          <a:xfrm>
            <a:off x="1690688" y="3695700"/>
            <a:ext cx="101600" cy="50800"/>
          </a:xfrm>
          <a:custGeom>
            <a:avLst/>
            <a:gdLst>
              <a:gd name="T0" fmla="*/ 0 w 6"/>
              <a:gd name="T1" fmla="*/ 3 h 3"/>
              <a:gd name="T2" fmla="*/ 6 w 6"/>
              <a:gd name="T3" fmla="*/ 1 h 3"/>
              <a:gd name="T4" fmla="*/ 0 w 6"/>
              <a:gd name="T5" fmla="*/ 0 h 3"/>
              <a:gd name="T6" fmla="*/ 0 w 6"/>
              <a:gd name="T7" fmla="*/ 1 h 3"/>
              <a:gd name="T8" fmla="*/ 0 w 6"/>
              <a:gd name="T9" fmla="*/ 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Freeform 26"/>
          <p:cNvSpPr>
            <a:spLocks/>
          </p:cNvSpPr>
          <p:nvPr/>
        </p:nvSpPr>
        <p:spPr bwMode="auto">
          <a:xfrm>
            <a:off x="1690688" y="3695700"/>
            <a:ext cx="101600" cy="50800"/>
          </a:xfrm>
          <a:custGeom>
            <a:avLst/>
            <a:gdLst>
              <a:gd name="T0" fmla="*/ 0 w 64"/>
              <a:gd name="T1" fmla="*/ 32 h 32"/>
              <a:gd name="T2" fmla="*/ 64 w 64"/>
              <a:gd name="T3" fmla="*/ 10 h 32"/>
              <a:gd name="T4" fmla="*/ 0 w 64"/>
              <a:gd name="T5" fmla="*/ 0 h 32"/>
              <a:gd name="T6" fmla="*/ 0 w 64"/>
              <a:gd name="T7" fmla="*/ 10 h 32"/>
              <a:gd name="T8" fmla="*/ 0 w 64"/>
              <a:gd name="T9" fmla="*/ 32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0" y="32"/>
                </a:moveTo>
                <a:lnTo>
                  <a:pt x="64" y="10"/>
                </a:lnTo>
                <a:lnTo>
                  <a:pt x="0" y="0"/>
                </a:lnTo>
                <a:lnTo>
                  <a:pt x="0" y="1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7"/>
          <p:cNvSpPr>
            <a:spLocks noChangeShapeType="1"/>
          </p:cNvSpPr>
          <p:nvPr/>
        </p:nvSpPr>
        <p:spPr bwMode="auto">
          <a:xfrm flipH="1">
            <a:off x="1554163" y="3711575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2" name="Line 28"/>
          <p:cNvSpPr>
            <a:spLocks noChangeShapeType="1"/>
          </p:cNvSpPr>
          <p:nvPr/>
        </p:nvSpPr>
        <p:spPr bwMode="auto">
          <a:xfrm flipH="1">
            <a:off x="2524125" y="4273550"/>
            <a:ext cx="14128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Line 29"/>
          <p:cNvSpPr>
            <a:spLocks noChangeShapeType="1"/>
          </p:cNvSpPr>
          <p:nvPr/>
        </p:nvSpPr>
        <p:spPr bwMode="auto">
          <a:xfrm flipH="1">
            <a:off x="2524125" y="2827338"/>
            <a:ext cx="14128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Line 30"/>
          <p:cNvSpPr>
            <a:spLocks noChangeShapeType="1"/>
          </p:cNvSpPr>
          <p:nvPr/>
        </p:nvSpPr>
        <p:spPr bwMode="auto">
          <a:xfrm flipH="1">
            <a:off x="2524125" y="2128838"/>
            <a:ext cx="14128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5" name="Rectangle 31"/>
          <p:cNvSpPr>
            <a:spLocks noChangeArrowheads="1"/>
          </p:cNvSpPr>
          <p:nvPr/>
        </p:nvSpPr>
        <p:spPr bwMode="auto">
          <a:xfrm>
            <a:off x="3222625" y="4989513"/>
            <a:ext cx="3921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486" name="Rectangle 32"/>
          <p:cNvSpPr>
            <a:spLocks noChangeArrowheads="1"/>
          </p:cNvSpPr>
          <p:nvPr/>
        </p:nvSpPr>
        <p:spPr bwMode="auto">
          <a:xfrm>
            <a:off x="2882900" y="4818063"/>
            <a:ext cx="1054100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487" name="Rectangle 33"/>
          <p:cNvSpPr>
            <a:spLocks noChangeArrowheads="1"/>
          </p:cNvSpPr>
          <p:nvPr/>
        </p:nvSpPr>
        <p:spPr bwMode="auto">
          <a:xfrm>
            <a:off x="3001963" y="4852988"/>
            <a:ext cx="8239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488" name="Line 34"/>
          <p:cNvSpPr>
            <a:spLocks noChangeShapeType="1"/>
          </p:cNvSpPr>
          <p:nvPr/>
        </p:nvSpPr>
        <p:spPr bwMode="auto">
          <a:xfrm flipV="1">
            <a:off x="3767138" y="1771650"/>
            <a:ext cx="1587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Line 35"/>
          <p:cNvSpPr>
            <a:spLocks noChangeShapeType="1"/>
          </p:cNvSpPr>
          <p:nvPr/>
        </p:nvSpPr>
        <p:spPr bwMode="auto">
          <a:xfrm flipH="1">
            <a:off x="3579813" y="1771650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0" name="Line 36"/>
          <p:cNvSpPr>
            <a:spLocks noChangeShapeType="1"/>
          </p:cNvSpPr>
          <p:nvPr/>
        </p:nvSpPr>
        <p:spPr bwMode="auto">
          <a:xfrm>
            <a:off x="3052763" y="1771650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1" name="Rectangle 37"/>
          <p:cNvSpPr>
            <a:spLocks noChangeArrowheads="1"/>
          </p:cNvSpPr>
          <p:nvPr/>
        </p:nvSpPr>
        <p:spPr bwMode="auto">
          <a:xfrm>
            <a:off x="3240088" y="1601788"/>
            <a:ext cx="339725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492" name="Line 38"/>
          <p:cNvSpPr>
            <a:spLocks noChangeShapeType="1"/>
          </p:cNvSpPr>
          <p:nvPr/>
        </p:nvSpPr>
        <p:spPr bwMode="auto">
          <a:xfrm flipV="1">
            <a:off x="3409950" y="1941513"/>
            <a:ext cx="1588" cy="1873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3" name="Line 39"/>
          <p:cNvSpPr>
            <a:spLocks noChangeShapeType="1"/>
          </p:cNvSpPr>
          <p:nvPr/>
        </p:nvSpPr>
        <p:spPr bwMode="auto">
          <a:xfrm>
            <a:off x="3052763" y="24860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4" name="Line 40"/>
          <p:cNvSpPr>
            <a:spLocks noChangeShapeType="1"/>
          </p:cNvSpPr>
          <p:nvPr/>
        </p:nvSpPr>
        <p:spPr bwMode="auto">
          <a:xfrm flipV="1">
            <a:off x="3052763" y="1771650"/>
            <a:ext cx="1587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5" name="Line 41"/>
          <p:cNvSpPr>
            <a:spLocks noChangeShapeType="1"/>
          </p:cNvSpPr>
          <p:nvPr/>
        </p:nvSpPr>
        <p:spPr bwMode="auto">
          <a:xfrm flipH="1">
            <a:off x="3579813" y="24860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6" name="Line 42"/>
          <p:cNvSpPr>
            <a:spLocks noChangeShapeType="1"/>
          </p:cNvSpPr>
          <p:nvPr/>
        </p:nvSpPr>
        <p:spPr bwMode="auto">
          <a:xfrm flipV="1">
            <a:off x="3409950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7" name="Line 43"/>
          <p:cNvSpPr>
            <a:spLocks noChangeShapeType="1"/>
          </p:cNvSpPr>
          <p:nvPr/>
        </p:nvSpPr>
        <p:spPr bwMode="auto">
          <a:xfrm>
            <a:off x="3052763" y="39338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8" name="Line 44"/>
          <p:cNvSpPr>
            <a:spLocks noChangeShapeType="1"/>
          </p:cNvSpPr>
          <p:nvPr/>
        </p:nvSpPr>
        <p:spPr bwMode="auto">
          <a:xfrm flipH="1">
            <a:off x="3579813" y="39338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99" name="Freeform 45"/>
          <p:cNvSpPr>
            <a:spLocks/>
          </p:cNvSpPr>
          <p:nvPr/>
        </p:nvSpPr>
        <p:spPr bwMode="auto">
          <a:xfrm>
            <a:off x="3052763" y="4273550"/>
            <a:ext cx="187325" cy="544513"/>
          </a:xfrm>
          <a:custGeom>
            <a:avLst/>
            <a:gdLst>
              <a:gd name="T0" fmla="*/ 11 w 11"/>
              <a:gd name="T1" fmla="*/ 32 h 32"/>
              <a:gd name="T2" fmla="*/ 11 w 11"/>
              <a:gd name="T3" fmla="*/ 16 h 32"/>
              <a:gd name="T4" fmla="*/ 0 w 11"/>
              <a:gd name="T5" fmla="*/ 16 h 32"/>
              <a:gd name="T6" fmla="*/ 0 w 11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32"/>
              <a:gd name="T14" fmla="*/ 11 w 11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32">
                <a:moveTo>
                  <a:pt x="11" y="32"/>
                </a:moveTo>
                <a:lnTo>
                  <a:pt x="11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0" name="Freeform 46"/>
          <p:cNvSpPr>
            <a:spLocks/>
          </p:cNvSpPr>
          <p:nvPr/>
        </p:nvSpPr>
        <p:spPr bwMode="auto">
          <a:xfrm>
            <a:off x="3579813" y="4273550"/>
            <a:ext cx="187325" cy="544513"/>
          </a:xfrm>
          <a:custGeom>
            <a:avLst/>
            <a:gdLst>
              <a:gd name="T0" fmla="*/ 0 w 11"/>
              <a:gd name="T1" fmla="*/ 32 h 32"/>
              <a:gd name="T2" fmla="*/ 0 w 11"/>
              <a:gd name="T3" fmla="*/ 16 h 32"/>
              <a:gd name="T4" fmla="*/ 11 w 11"/>
              <a:gd name="T5" fmla="*/ 16 h 32"/>
              <a:gd name="T6" fmla="*/ 11 w 11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32"/>
              <a:gd name="T14" fmla="*/ 11 w 11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32">
                <a:moveTo>
                  <a:pt x="0" y="32"/>
                </a:moveTo>
                <a:lnTo>
                  <a:pt x="0" y="16"/>
                </a:lnTo>
                <a:lnTo>
                  <a:pt x="11" y="16"/>
                </a:lnTo>
                <a:lnTo>
                  <a:pt x="1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1" name="Freeform 47"/>
          <p:cNvSpPr>
            <a:spLocks/>
          </p:cNvSpPr>
          <p:nvPr/>
        </p:nvSpPr>
        <p:spPr bwMode="auto">
          <a:xfrm>
            <a:off x="3205163" y="5311775"/>
            <a:ext cx="34925" cy="103188"/>
          </a:xfrm>
          <a:custGeom>
            <a:avLst/>
            <a:gdLst>
              <a:gd name="T0" fmla="*/ 2 w 2"/>
              <a:gd name="T1" fmla="*/ 6 h 6"/>
              <a:gd name="T2" fmla="*/ 1 w 2"/>
              <a:gd name="T3" fmla="*/ 0 h 6"/>
              <a:gd name="T4" fmla="*/ 0 w 2"/>
              <a:gd name="T5" fmla="*/ 6 h 6"/>
              <a:gd name="T6" fmla="*/ 1 w 2"/>
              <a:gd name="T7" fmla="*/ 6 h 6"/>
              <a:gd name="T8" fmla="*/ 2 w 2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2" name="Freeform 48"/>
          <p:cNvSpPr>
            <a:spLocks/>
          </p:cNvSpPr>
          <p:nvPr/>
        </p:nvSpPr>
        <p:spPr bwMode="auto">
          <a:xfrm>
            <a:off x="3205163" y="5311775"/>
            <a:ext cx="34925" cy="103188"/>
          </a:xfrm>
          <a:custGeom>
            <a:avLst/>
            <a:gdLst>
              <a:gd name="T0" fmla="*/ 22 w 22"/>
              <a:gd name="T1" fmla="*/ 65 h 65"/>
              <a:gd name="T2" fmla="*/ 11 w 22"/>
              <a:gd name="T3" fmla="*/ 0 h 65"/>
              <a:gd name="T4" fmla="*/ 0 w 22"/>
              <a:gd name="T5" fmla="*/ 65 h 65"/>
              <a:gd name="T6" fmla="*/ 11 w 22"/>
              <a:gd name="T7" fmla="*/ 65 h 65"/>
              <a:gd name="T8" fmla="*/ 22 w 22"/>
              <a:gd name="T9" fmla="*/ 65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5"/>
              <a:gd name="T17" fmla="*/ 22 w 2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5">
                <a:moveTo>
                  <a:pt x="22" y="65"/>
                </a:moveTo>
                <a:lnTo>
                  <a:pt x="11" y="0"/>
                </a:lnTo>
                <a:lnTo>
                  <a:pt x="0" y="65"/>
                </a:lnTo>
                <a:lnTo>
                  <a:pt x="11" y="65"/>
                </a:lnTo>
                <a:lnTo>
                  <a:pt x="2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03" name="Freeform 49"/>
          <p:cNvSpPr>
            <a:spLocks/>
          </p:cNvSpPr>
          <p:nvPr/>
        </p:nvSpPr>
        <p:spPr bwMode="auto">
          <a:xfrm>
            <a:off x="3222625" y="5278438"/>
            <a:ext cx="357188" cy="255587"/>
          </a:xfrm>
          <a:custGeom>
            <a:avLst/>
            <a:gdLst>
              <a:gd name="T0" fmla="*/ 0 w 21"/>
              <a:gd name="T1" fmla="*/ 8 h 15"/>
              <a:gd name="T2" fmla="*/ 0 w 21"/>
              <a:gd name="T3" fmla="*/ 15 h 15"/>
              <a:gd name="T4" fmla="*/ 21 w 21"/>
              <a:gd name="T5" fmla="*/ 15 h 15"/>
              <a:gd name="T6" fmla="*/ 21 w 21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15"/>
              <a:gd name="T14" fmla="*/ 21 w 2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15">
                <a:moveTo>
                  <a:pt x="0" y="8"/>
                </a:move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04" name="Rectangle 50"/>
          <p:cNvSpPr>
            <a:spLocks noChangeArrowheads="1"/>
          </p:cNvSpPr>
          <p:nvPr/>
        </p:nvSpPr>
        <p:spPr bwMode="auto">
          <a:xfrm>
            <a:off x="1928813" y="2981325"/>
            <a:ext cx="498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05" name="Rectangle 51"/>
          <p:cNvSpPr>
            <a:spLocks noChangeArrowheads="1"/>
          </p:cNvSpPr>
          <p:nvPr/>
        </p:nvSpPr>
        <p:spPr bwMode="auto">
          <a:xfrm>
            <a:off x="1928813" y="3168650"/>
            <a:ext cx="484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06" name="Rectangle 52"/>
          <p:cNvSpPr>
            <a:spLocks noChangeArrowheads="1"/>
          </p:cNvSpPr>
          <p:nvPr/>
        </p:nvSpPr>
        <p:spPr bwMode="auto">
          <a:xfrm>
            <a:off x="1827213" y="1941513"/>
            <a:ext cx="696912" cy="2519362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07" name="Rectangle 53"/>
          <p:cNvSpPr>
            <a:spLocks noChangeArrowheads="1"/>
          </p:cNvSpPr>
          <p:nvPr/>
        </p:nvSpPr>
        <p:spPr bwMode="auto">
          <a:xfrm>
            <a:off x="6423025" y="23685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FF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08" name="Rectangle 54"/>
          <p:cNvSpPr>
            <a:spLocks noChangeArrowheads="1"/>
          </p:cNvSpPr>
          <p:nvPr/>
        </p:nvSpPr>
        <p:spPr bwMode="auto">
          <a:xfrm>
            <a:off x="7342188" y="5075238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09" name="Freeform 55"/>
          <p:cNvSpPr>
            <a:spLocks/>
          </p:cNvSpPr>
          <p:nvPr/>
        </p:nvSpPr>
        <p:spPr bwMode="auto">
          <a:xfrm>
            <a:off x="7053263" y="5159375"/>
            <a:ext cx="101600" cy="33338"/>
          </a:xfrm>
          <a:custGeom>
            <a:avLst/>
            <a:gdLst>
              <a:gd name="T0" fmla="*/ 6 w 6"/>
              <a:gd name="T1" fmla="*/ 0 h 2"/>
              <a:gd name="T2" fmla="*/ 0 w 6"/>
              <a:gd name="T3" fmla="*/ 1 h 2"/>
              <a:gd name="T4" fmla="*/ 6 w 6"/>
              <a:gd name="T5" fmla="*/ 2 h 2"/>
              <a:gd name="T6" fmla="*/ 6 w 6"/>
              <a:gd name="T7" fmla="*/ 1 h 2"/>
              <a:gd name="T8" fmla="*/ 6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0" name="Freeform 56"/>
          <p:cNvSpPr>
            <a:spLocks/>
          </p:cNvSpPr>
          <p:nvPr/>
        </p:nvSpPr>
        <p:spPr bwMode="auto">
          <a:xfrm>
            <a:off x="7053263" y="5159375"/>
            <a:ext cx="101600" cy="33338"/>
          </a:xfrm>
          <a:custGeom>
            <a:avLst/>
            <a:gdLst>
              <a:gd name="T0" fmla="*/ 64 w 64"/>
              <a:gd name="T1" fmla="*/ 0 h 21"/>
              <a:gd name="T2" fmla="*/ 0 w 64"/>
              <a:gd name="T3" fmla="*/ 10 h 21"/>
              <a:gd name="T4" fmla="*/ 64 w 64"/>
              <a:gd name="T5" fmla="*/ 21 h 21"/>
              <a:gd name="T6" fmla="*/ 64 w 64"/>
              <a:gd name="T7" fmla="*/ 10 h 21"/>
              <a:gd name="T8" fmla="*/ 64 w 64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64" y="0"/>
                </a:moveTo>
                <a:lnTo>
                  <a:pt x="0" y="10"/>
                </a:lnTo>
                <a:lnTo>
                  <a:pt x="64" y="21"/>
                </a:lnTo>
                <a:lnTo>
                  <a:pt x="64" y="1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1" name="Line 57"/>
          <p:cNvSpPr>
            <a:spLocks noChangeShapeType="1"/>
          </p:cNvSpPr>
          <p:nvPr/>
        </p:nvSpPr>
        <p:spPr bwMode="auto">
          <a:xfrm>
            <a:off x="7154863" y="51752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2" name="Freeform 58"/>
          <p:cNvSpPr>
            <a:spLocks/>
          </p:cNvSpPr>
          <p:nvPr/>
        </p:nvSpPr>
        <p:spPr bwMode="auto">
          <a:xfrm>
            <a:off x="7053263" y="4886325"/>
            <a:ext cx="101600" cy="50800"/>
          </a:xfrm>
          <a:custGeom>
            <a:avLst/>
            <a:gdLst>
              <a:gd name="T0" fmla="*/ 6 w 6"/>
              <a:gd name="T1" fmla="*/ 0 h 3"/>
              <a:gd name="T2" fmla="*/ 0 w 6"/>
              <a:gd name="T3" fmla="*/ 2 h 3"/>
              <a:gd name="T4" fmla="*/ 6 w 6"/>
              <a:gd name="T5" fmla="*/ 3 h 3"/>
              <a:gd name="T6" fmla="*/ 6 w 6"/>
              <a:gd name="T7" fmla="*/ 2 h 3"/>
              <a:gd name="T8" fmla="*/ 6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3" name="Freeform 59"/>
          <p:cNvSpPr>
            <a:spLocks/>
          </p:cNvSpPr>
          <p:nvPr/>
        </p:nvSpPr>
        <p:spPr bwMode="auto">
          <a:xfrm>
            <a:off x="7053263" y="4886325"/>
            <a:ext cx="101600" cy="50800"/>
          </a:xfrm>
          <a:custGeom>
            <a:avLst/>
            <a:gdLst>
              <a:gd name="T0" fmla="*/ 64 w 64"/>
              <a:gd name="T1" fmla="*/ 0 h 32"/>
              <a:gd name="T2" fmla="*/ 0 w 64"/>
              <a:gd name="T3" fmla="*/ 22 h 32"/>
              <a:gd name="T4" fmla="*/ 64 w 64"/>
              <a:gd name="T5" fmla="*/ 32 h 32"/>
              <a:gd name="T6" fmla="*/ 64 w 64"/>
              <a:gd name="T7" fmla="*/ 22 h 32"/>
              <a:gd name="T8" fmla="*/ 64 w 64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64" y="0"/>
                </a:moveTo>
                <a:lnTo>
                  <a:pt x="0" y="22"/>
                </a:lnTo>
                <a:lnTo>
                  <a:pt x="64" y="32"/>
                </a:lnTo>
                <a:lnTo>
                  <a:pt x="64" y="22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4" name="Line 60"/>
          <p:cNvSpPr>
            <a:spLocks noChangeShapeType="1"/>
          </p:cNvSpPr>
          <p:nvPr/>
        </p:nvSpPr>
        <p:spPr bwMode="auto">
          <a:xfrm>
            <a:off x="7154863" y="49212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5" name="Rectangle 61"/>
          <p:cNvSpPr>
            <a:spLocks noChangeArrowheads="1"/>
          </p:cNvSpPr>
          <p:nvPr/>
        </p:nvSpPr>
        <p:spPr bwMode="auto">
          <a:xfrm>
            <a:off x="7308850" y="3151188"/>
            <a:ext cx="280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cells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16" name="Rectangle 62"/>
          <p:cNvSpPr>
            <a:spLocks noChangeArrowheads="1"/>
          </p:cNvSpPr>
          <p:nvPr/>
        </p:nvSpPr>
        <p:spPr bwMode="auto">
          <a:xfrm>
            <a:off x="7189788" y="3014663"/>
            <a:ext cx="525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Memory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17" name="Freeform 63"/>
          <p:cNvSpPr>
            <a:spLocks/>
          </p:cNvSpPr>
          <p:nvPr/>
        </p:nvSpPr>
        <p:spPr bwMode="auto">
          <a:xfrm>
            <a:off x="6286500" y="5311775"/>
            <a:ext cx="50800" cy="103188"/>
          </a:xfrm>
          <a:custGeom>
            <a:avLst/>
            <a:gdLst>
              <a:gd name="T0" fmla="*/ 3 w 3"/>
              <a:gd name="T1" fmla="*/ 6 h 6"/>
              <a:gd name="T2" fmla="*/ 1 w 3"/>
              <a:gd name="T3" fmla="*/ 0 h 6"/>
              <a:gd name="T4" fmla="*/ 0 w 3"/>
              <a:gd name="T5" fmla="*/ 6 h 6"/>
              <a:gd name="T6" fmla="*/ 1 w 3"/>
              <a:gd name="T7" fmla="*/ 6 h 6"/>
              <a:gd name="T8" fmla="*/ 3 w 3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18" name="Freeform 64"/>
          <p:cNvSpPr>
            <a:spLocks/>
          </p:cNvSpPr>
          <p:nvPr/>
        </p:nvSpPr>
        <p:spPr bwMode="auto">
          <a:xfrm>
            <a:off x="6286500" y="5311775"/>
            <a:ext cx="50800" cy="103188"/>
          </a:xfrm>
          <a:custGeom>
            <a:avLst/>
            <a:gdLst>
              <a:gd name="T0" fmla="*/ 32 w 32"/>
              <a:gd name="T1" fmla="*/ 65 h 65"/>
              <a:gd name="T2" fmla="*/ 11 w 32"/>
              <a:gd name="T3" fmla="*/ 0 h 65"/>
              <a:gd name="T4" fmla="*/ 0 w 32"/>
              <a:gd name="T5" fmla="*/ 65 h 65"/>
              <a:gd name="T6" fmla="*/ 11 w 32"/>
              <a:gd name="T7" fmla="*/ 65 h 65"/>
              <a:gd name="T8" fmla="*/ 32 w 32"/>
              <a:gd name="T9" fmla="*/ 65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5"/>
              <a:gd name="T17" fmla="*/ 32 w 3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5">
                <a:moveTo>
                  <a:pt x="32" y="65"/>
                </a:moveTo>
                <a:lnTo>
                  <a:pt x="11" y="0"/>
                </a:lnTo>
                <a:lnTo>
                  <a:pt x="0" y="65"/>
                </a:lnTo>
                <a:lnTo>
                  <a:pt x="11" y="65"/>
                </a:lnTo>
                <a:lnTo>
                  <a:pt x="3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19" name="Freeform 65"/>
          <p:cNvSpPr>
            <a:spLocks/>
          </p:cNvSpPr>
          <p:nvPr/>
        </p:nvSpPr>
        <p:spPr bwMode="auto">
          <a:xfrm>
            <a:off x="6303963" y="5278438"/>
            <a:ext cx="357187" cy="255587"/>
          </a:xfrm>
          <a:custGeom>
            <a:avLst/>
            <a:gdLst>
              <a:gd name="T0" fmla="*/ 0 w 21"/>
              <a:gd name="T1" fmla="*/ 8 h 15"/>
              <a:gd name="T2" fmla="*/ 0 w 21"/>
              <a:gd name="T3" fmla="*/ 15 h 15"/>
              <a:gd name="T4" fmla="*/ 21 w 21"/>
              <a:gd name="T5" fmla="*/ 15 h 15"/>
              <a:gd name="T6" fmla="*/ 21 w 21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15"/>
              <a:gd name="T14" fmla="*/ 21 w 2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15">
                <a:moveTo>
                  <a:pt x="0" y="8"/>
                </a:move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0" name="Freeform 66"/>
          <p:cNvSpPr>
            <a:spLocks/>
          </p:cNvSpPr>
          <p:nvPr/>
        </p:nvSpPr>
        <p:spPr bwMode="auto">
          <a:xfrm>
            <a:off x="4873625" y="5311775"/>
            <a:ext cx="50800" cy="103188"/>
          </a:xfrm>
          <a:custGeom>
            <a:avLst/>
            <a:gdLst>
              <a:gd name="T0" fmla="*/ 3 w 3"/>
              <a:gd name="T1" fmla="*/ 6 h 6"/>
              <a:gd name="T2" fmla="*/ 2 w 3"/>
              <a:gd name="T3" fmla="*/ 0 h 6"/>
              <a:gd name="T4" fmla="*/ 0 w 3"/>
              <a:gd name="T5" fmla="*/ 6 h 6"/>
              <a:gd name="T6" fmla="*/ 2 w 3"/>
              <a:gd name="T7" fmla="*/ 6 h 6"/>
              <a:gd name="T8" fmla="*/ 3 w 3"/>
              <a:gd name="T9" fmla="*/ 6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1" name="Freeform 67"/>
          <p:cNvSpPr>
            <a:spLocks/>
          </p:cNvSpPr>
          <p:nvPr/>
        </p:nvSpPr>
        <p:spPr bwMode="auto">
          <a:xfrm>
            <a:off x="4873625" y="5311775"/>
            <a:ext cx="50800" cy="103188"/>
          </a:xfrm>
          <a:custGeom>
            <a:avLst/>
            <a:gdLst>
              <a:gd name="T0" fmla="*/ 32 w 32"/>
              <a:gd name="T1" fmla="*/ 65 h 65"/>
              <a:gd name="T2" fmla="*/ 22 w 32"/>
              <a:gd name="T3" fmla="*/ 0 h 65"/>
              <a:gd name="T4" fmla="*/ 0 w 32"/>
              <a:gd name="T5" fmla="*/ 65 h 65"/>
              <a:gd name="T6" fmla="*/ 22 w 32"/>
              <a:gd name="T7" fmla="*/ 65 h 65"/>
              <a:gd name="T8" fmla="*/ 32 w 32"/>
              <a:gd name="T9" fmla="*/ 65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5"/>
              <a:gd name="T17" fmla="*/ 32 w 3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5">
                <a:moveTo>
                  <a:pt x="32" y="65"/>
                </a:moveTo>
                <a:lnTo>
                  <a:pt x="22" y="0"/>
                </a:lnTo>
                <a:lnTo>
                  <a:pt x="0" y="65"/>
                </a:lnTo>
                <a:lnTo>
                  <a:pt x="22" y="65"/>
                </a:lnTo>
                <a:lnTo>
                  <a:pt x="3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22" name="Freeform 68"/>
          <p:cNvSpPr>
            <a:spLocks/>
          </p:cNvSpPr>
          <p:nvPr/>
        </p:nvSpPr>
        <p:spPr bwMode="auto">
          <a:xfrm>
            <a:off x="4908550" y="5278438"/>
            <a:ext cx="339725" cy="255587"/>
          </a:xfrm>
          <a:custGeom>
            <a:avLst/>
            <a:gdLst>
              <a:gd name="T0" fmla="*/ 0 w 20"/>
              <a:gd name="T1" fmla="*/ 8 h 15"/>
              <a:gd name="T2" fmla="*/ 0 w 20"/>
              <a:gd name="T3" fmla="*/ 15 h 15"/>
              <a:gd name="T4" fmla="*/ 20 w 20"/>
              <a:gd name="T5" fmla="*/ 15 h 15"/>
              <a:gd name="T6" fmla="*/ 20 w 20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15"/>
              <a:gd name="T14" fmla="*/ 20 w 20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15">
                <a:moveTo>
                  <a:pt x="0" y="8"/>
                </a:moveTo>
                <a:lnTo>
                  <a:pt x="0" y="15"/>
                </a:lnTo>
                <a:lnTo>
                  <a:pt x="20" y="15"/>
                </a:lnTo>
                <a:lnTo>
                  <a:pt x="2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Line 69"/>
          <p:cNvSpPr>
            <a:spLocks noChangeShapeType="1"/>
          </p:cNvSpPr>
          <p:nvPr/>
        </p:nvSpPr>
        <p:spPr bwMode="auto">
          <a:xfrm>
            <a:off x="6149975" y="24860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4" name="Line 70"/>
          <p:cNvSpPr>
            <a:spLocks noChangeShapeType="1"/>
          </p:cNvSpPr>
          <p:nvPr/>
        </p:nvSpPr>
        <p:spPr bwMode="auto">
          <a:xfrm flipV="1">
            <a:off x="5095875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5" name="Line 71"/>
          <p:cNvSpPr>
            <a:spLocks noChangeShapeType="1"/>
          </p:cNvSpPr>
          <p:nvPr/>
        </p:nvSpPr>
        <p:spPr bwMode="auto">
          <a:xfrm flipV="1">
            <a:off x="5095875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6" name="Line 72"/>
          <p:cNvSpPr>
            <a:spLocks noChangeShapeType="1"/>
          </p:cNvSpPr>
          <p:nvPr/>
        </p:nvSpPr>
        <p:spPr bwMode="auto">
          <a:xfrm>
            <a:off x="4737100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7" name="Line 73"/>
          <p:cNvSpPr>
            <a:spLocks noChangeShapeType="1"/>
          </p:cNvSpPr>
          <p:nvPr/>
        </p:nvSpPr>
        <p:spPr bwMode="auto">
          <a:xfrm flipH="1">
            <a:off x="5265738" y="24860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8" name="Line 74"/>
          <p:cNvSpPr>
            <a:spLocks noChangeShapeType="1"/>
          </p:cNvSpPr>
          <p:nvPr/>
        </p:nvSpPr>
        <p:spPr bwMode="auto">
          <a:xfrm>
            <a:off x="4737100" y="24860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9" name="Line 75"/>
          <p:cNvSpPr>
            <a:spLocks noChangeShapeType="1"/>
          </p:cNvSpPr>
          <p:nvPr/>
        </p:nvSpPr>
        <p:spPr bwMode="auto">
          <a:xfrm flipV="1">
            <a:off x="5095875" y="2657475"/>
            <a:ext cx="1588" cy="169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0" name="Line 76"/>
          <p:cNvSpPr>
            <a:spLocks noChangeShapeType="1"/>
          </p:cNvSpPr>
          <p:nvPr/>
        </p:nvSpPr>
        <p:spPr bwMode="auto">
          <a:xfrm>
            <a:off x="6149975" y="39338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1" name="Line 77"/>
          <p:cNvSpPr>
            <a:spLocks noChangeShapeType="1"/>
          </p:cNvSpPr>
          <p:nvPr/>
        </p:nvSpPr>
        <p:spPr bwMode="auto">
          <a:xfrm flipH="1">
            <a:off x="6678613" y="1771650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2" name="Line 78"/>
          <p:cNvSpPr>
            <a:spLocks noChangeShapeType="1"/>
          </p:cNvSpPr>
          <p:nvPr/>
        </p:nvSpPr>
        <p:spPr bwMode="auto">
          <a:xfrm flipV="1">
            <a:off x="6149975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3" name="Line 79"/>
          <p:cNvSpPr>
            <a:spLocks noChangeShapeType="1"/>
          </p:cNvSpPr>
          <p:nvPr/>
        </p:nvSpPr>
        <p:spPr bwMode="auto">
          <a:xfrm flipV="1">
            <a:off x="5095875" y="1941513"/>
            <a:ext cx="1588" cy="1873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4" name="Line 80"/>
          <p:cNvSpPr>
            <a:spLocks noChangeShapeType="1"/>
          </p:cNvSpPr>
          <p:nvPr/>
        </p:nvSpPr>
        <p:spPr bwMode="auto">
          <a:xfrm flipV="1">
            <a:off x="4737100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5" name="Line 81"/>
          <p:cNvSpPr>
            <a:spLocks noChangeShapeType="1"/>
          </p:cNvSpPr>
          <p:nvPr/>
        </p:nvSpPr>
        <p:spPr bwMode="auto">
          <a:xfrm>
            <a:off x="4737100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36" name="Rectangle 82"/>
          <p:cNvSpPr>
            <a:spLocks noChangeArrowheads="1"/>
          </p:cNvSpPr>
          <p:nvPr/>
        </p:nvSpPr>
        <p:spPr bwMode="auto">
          <a:xfrm>
            <a:off x="4908550" y="1601788"/>
            <a:ext cx="357188" cy="3397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37" name="Rectangle 83"/>
          <p:cNvSpPr>
            <a:spLocks noChangeArrowheads="1"/>
          </p:cNvSpPr>
          <p:nvPr/>
        </p:nvSpPr>
        <p:spPr bwMode="auto">
          <a:xfrm>
            <a:off x="4908550" y="1601788"/>
            <a:ext cx="357188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38" name="Rectangle 84"/>
          <p:cNvSpPr>
            <a:spLocks noChangeArrowheads="1"/>
          </p:cNvSpPr>
          <p:nvPr/>
        </p:nvSpPr>
        <p:spPr bwMode="auto">
          <a:xfrm>
            <a:off x="4908550" y="2298700"/>
            <a:ext cx="357188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39" name="Line 85"/>
          <p:cNvSpPr>
            <a:spLocks noChangeShapeType="1"/>
          </p:cNvSpPr>
          <p:nvPr/>
        </p:nvSpPr>
        <p:spPr bwMode="auto">
          <a:xfrm flipH="1">
            <a:off x="6678613" y="24860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0" name="Line 86"/>
          <p:cNvSpPr>
            <a:spLocks noChangeShapeType="1"/>
          </p:cNvSpPr>
          <p:nvPr/>
        </p:nvSpPr>
        <p:spPr bwMode="auto">
          <a:xfrm>
            <a:off x="4737100" y="39338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1" name="Line 87"/>
          <p:cNvSpPr>
            <a:spLocks noChangeShapeType="1"/>
          </p:cNvSpPr>
          <p:nvPr/>
        </p:nvSpPr>
        <p:spPr bwMode="auto">
          <a:xfrm flipH="1">
            <a:off x="5265738" y="39338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2" name="Rectangle 88"/>
          <p:cNvSpPr>
            <a:spLocks noChangeArrowheads="1"/>
          </p:cNvSpPr>
          <p:nvPr/>
        </p:nvSpPr>
        <p:spPr bwMode="auto">
          <a:xfrm>
            <a:off x="6321425" y="1601788"/>
            <a:ext cx="357188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43" name="Line 89"/>
          <p:cNvSpPr>
            <a:spLocks noChangeShapeType="1"/>
          </p:cNvSpPr>
          <p:nvPr/>
        </p:nvSpPr>
        <p:spPr bwMode="auto">
          <a:xfrm flipV="1">
            <a:off x="6848475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4" name="Freeform 90"/>
          <p:cNvSpPr>
            <a:spLocks/>
          </p:cNvSpPr>
          <p:nvPr/>
        </p:nvSpPr>
        <p:spPr bwMode="auto">
          <a:xfrm>
            <a:off x="4737100" y="4273550"/>
            <a:ext cx="171450" cy="544513"/>
          </a:xfrm>
          <a:custGeom>
            <a:avLst/>
            <a:gdLst>
              <a:gd name="T0" fmla="*/ 10 w 10"/>
              <a:gd name="T1" fmla="*/ 32 h 32"/>
              <a:gd name="T2" fmla="*/ 10 w 10"/>
              <a:gd name="T3" fmla="*/ 16 h 32"/>
              <a:gd name="T4" fmla="*/ 0 w 10"/>
              <a:gd name="T5" fmla="*/ 16 h 32"/>
              <a:gd name="T6" fmla="*/ 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10" y="32"/>
                </a:moveTo>
                <a:lnTo>
                  <a:pt x="10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5" name="Rectangle 91"/>
          <p:cNvSpPr>
            <a:spLocks noChangeArrowheads="1"/>
          </p:cNvSpPr>
          <p:nvPr/>
        </p:nvSpPr>
        <p:spPr bwMode="auto">
          <a:xfrm>
            <a:off x="4891088" y="4989513"/>
            <a:ext cx="3921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46" name="Rectangle 92"/>
          <p:cNvSpPr>
            <a:spLocks noChangeArrowheads="1"/>
          </p:cNvSpPr>
          <p:nvPr/>
        </p:nvSpPr>
        <p:spPr bwMode="auto">
          <a:xfrm>
            <a:off x="4567238" y="4818063"/>
            <a:ext cx="1055687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47" name="Rectangle 93"/>
          <p:cNvSpPr>
            <a:spLocks noChangeArrowheads="1"/>
          </p:cNvSpPr>
          <p:nvPr/>
        </p:nvSpPr>
        <p:spPr bwMode="auto">
          <a:xfrm>
            <a:off x="4670425" y="4852988"/>
            <a:ext cx="823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48" name="Freeform 94"/>
          <p:cNvSpPr>
            <a:spLocks/>
          </p:cNvSpPr>
          <p:nvPr/>
        </p:nvSpPr>
        <p:spPr bwMode="auto">
          <a:xfrm>
            <a:off x="5265738" y="4273550"/>
            <a:ext cx="169862" cy="544513"/>
          </a:xfrm>
          <a:custGeom>
            <a:avLst/>
            <a:gdLst>
              <a:gd name="T0" fmla="*/ 0 w 10"/>
              <a:gd name="T1" fmla="*/ 32 h 32"/>
              <a:gd name="T2" fmla="*/ 0 w 10"/>
              <a:gd name="T3" fmla="*/ 16 h 32"/>
              <a:gd name="T4" fmla="*/ 10 w 10"/>
              <a:gd name="T5" fmla="*/ 16 h 32"/>
              <a:gd name="T6" fmla="*/ 1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0" y="32"/>
                </a:moveTo>
                <a:lnTo>
                  <a:pt x="0" y="16"/>
                </a:lnTo>
                <a:lnTo>
                  <a:pt x="10" y="16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49" name="Freeform 95"/>
          <p:cNvSpPr>
            <a:spLocks/>
          </p:cNvSpPr>
          <p:nvPr/>
        </p:nvSpPr>
        <p:spPr bwMode="auto">
          <a:xfrm>
            <a:off x="6149975" y="4273550"/>
            <a:ext cx="171450" cy="544513"/>
          </a:xfrm>
          <a:custGeom>
            <a:avLst/>
            <a:gdLst>
              <a:gd name="T0" fmla="*/ 10 w 10"/>
              <a:gd name="T1" fmla="*/ 32 h 32"/>
              <a:gd name="T2" fmla="*/ 10 w 10"/>
              <a:gd name="T3" fmla="*/ 16 h 32"/>
              <a:gd name="T4" fmla="*/ 0 w 10"/>
              <a:gd name="T5" fmla="*/ 16 h 32"/>
              <a:gd name="T6" fmla="*/ 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10" y="32"/>
                </a:moveTo>
                <a:lnTo>
                  <a:pt x="10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0" name="Freeform 96"/>
          <p:cNvSpPr>
            <a:spLocks/>
          </p:cNvSpPr>
          <p:nvPr/>
        </p:nvSpPr>
        <p:spPr bwMode="auto">
          <a:xfrm>
            <a:off x="6678613" y="4273550"/>
            <a:ext cx="169862" cy="544513"/>
          </a:xfrm>
          <a:custGeom>
            <a:avLst/>
            <a:gdLst>
              <a:gd name="T0" fmla="*/ 0 w 10"/>
              <a:gd name="T1" fmla="*/ 32 h 32"/>
              <a:gd name="T2" fmla="*/ 0 w 10"/>
              <a:gd name="T3" fmla="*/ 16 h 32"/>
              <a:gd name="T4" fmla="*/ 10 w 10"/>
              <a:gd name="T5" fmla="*/ 16 h 32"/>
              <a:gd name="T6" fmla="*/ 1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0" y="32"/>
                </a:moveTo>
                <a:lnTo>
                  <a:pt x="0" y="16"/>
                </a:lnTo>
                <a:lnTo>
                  <a:pt x="10" y="16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1" name="Rectangle 97"/>
          <p:cNvSpPr>
            <a:spLocks noChangeArrowheads="1"/>
          </p:cNvSpPr>
          <p:nvPr/>
        </p:nvSpPr>
        <p:spPr bwMode="auto">
          <a:xfrm>
            <a:off x="6083300" y="4852988"/>
            <a:ext cx="823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52" name="Rectangle 98"/>
          <p:cNvSpPr>
            <a:spLocks noChangeArrowheads="1"/>
          </p:cNvSpPr>
          <p:nvPr/>
        </p:nvSpPr>
        <p:spPr bwMode="auto">
          <a:xfrm>
            <a:off x="5962650" y="4818063"/>
            <a:ext cx="1073150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553" name="Rectangle 99"/>
          <p:cNvSpPr>
            <a:spLocks noChangeArrowheads="1"/>
          </p:cNvSpPr>
          <p:nvPr/>
        </p:nvSpPr>
        <p:spPr bwMode="auto">
          <a:xfrm>
            <a:off x="6303963" y="4989513"/>
            <a:ext cx="3921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54" name="Line 100"/>
          <p:cNvSpPr>
            <a:spLocks noChangeShapeType="1"/>
          </p:cNvSpPr>
          <p:nvPr/>
        </p:nvSpPr>
        <p:spPr bwMode="auto">
          <a:xfrm flipV="1">
            <a:off x="3767138" y="3592513"/>
            <a:ext cx="1587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5" name="Line 101"/>
          <p:cNvSpPr>
            <a:spLocks noChangeShapeType="1"/>
          </p:cNvSpPr>
          <p:nvPr/>
        </p:nvSpPr>
        <p:spPr bwMode="auto">
          <a:xfrm flipV="1">
            <a:off x="3052763" y="3592513"/>
            <a:ext cx="1587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6" name="Line 102"/>
          <p:cNvSpPr>
            <a:spLocks noChangeShapeType="1"/>
          </p:cNvSpPr>
          <p:nvPr/>
        </p:nvSpPr>
        <p:spPr bwMode="auto">
          <a:xfrm flipV="1">
            <a:off x="4737100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7" name="Line 103"/>
          <p:cNvSpPr>
            <a:spLocks noChangeShapeType="1"/>
          </p:cNvSpPr>
          <p:nvPr/>
        </p:nvSpPr>
        <p:spPr bwMode="auto">
          <a:xfrm flipV="1">
            <a:off x="5435600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8" name="Line 104"/>
          <p:cNvSpPr>
            <a:spLocks noChangeShapeType="1"/>
          </p:cNvSpPr>
          <p:nvPr/>
        </p:nvSpPr>
        <p:spPr bwMode="auto">
          <a:xfrm flipV="1">
            <a:off x="6149975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59" name="Line 105"/>
          <p:cNvSpPr>
            <a:spLocks noChangeShapeType="1"/>
          </p:cNvSpPr>
          <p:nvPr/>
        </p:nvSpPr>
        <p:spPr bwMode="auto">
          <a:xfrm flipV="1">
            <a:off x="6848475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" name="Line 106"/>
          <p:cNvSpPr>
            <a:spLocks noChangeShapeType="1"/>
          </p:cNvSpPr>
          <p:nvPr/>
        </p:nvSpPr>
        <p:spPr bwMode="auto">
          <a:xfrm flipV="1">
            <a:off x="6149975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" name="Line 107"/>
          <p:cNvSpPr>
            <a:spLocks noChangeShapeType="1"/>
          </p:cNvSpPr>
          <p:nvPr/>
        </p:nvSpPr>
        <p:spPr bwMode="auto">
          <a:xfrm flipV="1">
            <a:off x="5435600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" name="Line 108"/>
          <p:cNvSpPr>
            <a:spLocks noChangeShapeType="1"/>
          </p:cNvSpPr>
          <p:nvPr/>
        </p:nvSpPr>
        <p:spPr bwMode="auto">
          <a:xfrm flipV="1">
            <a:off x="4737100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3" name="Line 109"/>
          <p:cNvSpPr>
            <a:spLocks noChangeShapeType="1"/>
          </p:cNvSpPr>
          <p:nvPr/>
        </p:nvSpPr>
        <p:spPr bwMode="auto">
          <a:xfrm flipV="1">
            <a:off x="3767138" y="2128838"/>
            <a:ext cx="1587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" name="Line 110"/>
          <p:cNvSpPr>
            <a:spLocks noChangeShapeType="1"/>
          </p:cNvSpPr>
          <p:nvPr/>
        </p:nvSpPr>
        <p:spPr bwMode="auto">
          <a:xfrm flipV="1">
            <a:off x="3052763" y="2128838"/>
            <a:ext cx="1587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" name="Freeform 111"/>
          <p:cNvSpPr>
            <a:spLocks/>
          </p:cNvSpPr>
          <p:nvPr/>
        </p:nvSpPr>
        <p:spPr bwMode="auto">
          <a:xfrm>
            <a:off x="3376613" y="5686425"/>
            <a:ext cx="50800" cy="101600"/>
          </a:xfrm>
          <a:custGeom>
            <a:avLst/>
            <a:gdLst>
              <a:gd name="T0" fmla="*/ 0 w 3"/>
              <a:gd name="T1" fmla="*/ 0 h 6"/>
              <a:gd name="T2" fmla="*/ 1 w 3"/>
              <a:gd name="T3" fmla="*/ 6 h 6"/>
              <a:gd name="T4" fmla="*/ 3 w 3"/>
              <a:gd name="T5" fmla="*/ 0 h 6"/>
              <a:gd name="T6" fmla="*/ 1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6" name="Freeform 112"/>
          <p:cNvSpPr>
            <a:spLocks/>
          </p:cNvSpPr>
          <p:nvPr/>
        </p:nvSpPr>
        <p:spPr bwMode="auto">
          <a:xfrm>
            <a:off x="3376613" y="5686425"/>
            <a:ext cx="50800" cy="101600"/>
          </a:xfrm>
          <a:custGeom>
            <a:avLst/>
            <a:gdLst>
              <a:gd name="T0" fmla="*/ 0 w 32"/>
              <a:gd name="T1" fmla="*/ 0 h 64"/>
              <a:gd name="T2" fmla="*/ 10 w 32"/>
              <a:gd name="T3" fmla="*/ 64 h 64"/>
              <a:gd name="T4" fmla="*/ 32 w 32"/>
              <a:gd name="T5" fmla="*/ 0 h 64"/>
              <a:gd name="T6" fmla="*/ 10 w 32"/>
              <a:gd name="T7" fmla="*/ 0 h 64"/>
              <a:gd name="T8" fmla="*/ 0 w 3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4"/>
              <a:gd name="T17" fmla="*/ 32 w 3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4">
                <a:moveTo>
                  <a:pt x="0" y="0"/>
                </a:moveTo>
                <a:lnTo>
                  <a:pt x="10" y="64"/>
                </a:lnTo>
                <a:lnTo>
                  <a:pt x="32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67" name="Line 113"/>
          <p:cNvSpPr>
            <a:spLocks noChangeShapeType="1"/>
          </p:cNvSpPr>
          <p:nvPr/>
        </p:nvSpPr>
        <p:spPr bwMode="auto">
          <a:xfrm flipV="1">
            <a:off x="3392488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8" name="Freeform 114"/>
          <p:cNvSpPr>
            <a:spLocks/>
          </p:cNvSpPr>
          <p:nvPr/>
        </p:nvSpPr>
        <p:spPr bwMode="auto">
          <a:xfrm>
            <a:off x="6473825" y="5686425"/>
            <a:ext cx="34925" cy="10160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9" name="Freeform 115"/>
          <p:cNvSpPr>
            <a:spLocks/>
          </p:cNvSpPr>
          <p:nvPr/>
        </p:nvSpPr>
        <p:spPr bwMode="auto">
          <a:xfrm>
            <a:off x="6473825" y="5686425"/>
            <a:ext cx="34925" cy="101600"/>
          </a:xfrm>
          <a:custGeom>
            <a:avLst/>
            <a:gdLst>
              <a:gd name="T0" fmla="*/ 0 w 22"/>
              <a:gd name="T1" fmla="*/ 0 h 64"/>
              <a:gd name="T2" fmla="*/ 11 w 22"/>
              <a:gd name="T3" fmla="*/ 64 h 64"/>
              <a:gd name="T4" fmla="*/ 22 w 22"/>
              <a:gd name="T5" fmla="*/ 0 h 64"/>
              <a:gd name="T6" fmla="*/ 11 w 22"/>
              <a:gd name="T7" fmla="*/ 0 h 64"/>
              <a:gd name="T8" fmla="*/ 0 w 2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4"/>
              <a:gd name="T17" fmla="*/ 22 w 2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4">
                <a:moveTo>
                  <a:pt x="0" y="0"/>
                </a:moveTo>
                <a:lnTo>
                  <a:pt x="11" y="6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0" name="Line 116"/>
          <p:cNvSpPr>
            <a:spLocks noChangeShapeType="1"/>
          </p:cNvSpPr>
          <p:nvPr/>
        </p:nvSpPr>
        <p:spPr bwMode="auto">
          <a:xfrm flipV="1">
            <a:off x="6491288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1" name="Freeform 117"/>
          <p:cNvSpPr>
            <a:spLocks/>
          </p:cNvSpPr>
          <p:nvPr/>
        </p:nvSpPr>
        <p:spPr bwMode="auto">
          <a:xfrm>
            <a:off x="5060950" y="5686425"/>
            <a:ext cx="34925" cy="101600"/>
          </a:xfrm>
          <a:custGeom>
            <a:avLst/>
            <a:gdLst>
              <a:gd name="T0" fmla="*/ 0 w 2"/>
              <a:gd name="T1" fmla="*/ 0 h 6"/>
              <a:gd name="T2" fmla="*/ 1 w 2"/>
              <a:gd name="T3" fmla="*/ 6 h 6"/>
              <a:gd name="T4" fmla="*/ 2 w 2"/>
              <a:gd name="T5" fmla="*/ 0 h 6"/>
              <a:gd name="T6" fmla="*/ 1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2" name="Freeform 118"/>
          <p:cNvSpPr>
            <a:spLocks/>
          </p:cNvSpPr>
          <p:nvPr/>
        </p:nvSpPr>
        <p:spPr bwMode="auto">
          <a:xfrm>
            <a:off x="5060950" y="5686425"/>
            <a:ext cx="34925" cy="101600"/>
          </a:xfrm>
          <a:custGeom>
            <a:avLst/>
            <a:gdLst>
              <a:gd name="T0" fmla="*/ 0 w 22"/>
              <a:gd name="T1" fmla="*/ 0 h 64"/>
              <a:gd name="T2" fmla="*/ 11 w 22"/>
              <a:gd name="T3" fmla="*/ 64 h 64"/>
              <a:gd name="T4" fmla="*/ 22 w 22"/>
              <a:gd name="T5" fmla="*/ 0 h 64"/>
              <a:gd name="T6" fmla="*/ 11 w 22"/>
              <a:gd name="T7" fmla="*/ 0 h 64"/>
              <a:gd name="T8" fmla="*/ 0 w 2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4"/>
              <a:gd name="T17" fmla="*/ 22 w 2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4">
                <a:moveTo>
                  <a:pt x="0" y="0"/>
                </a:moveTo>
                <a:lnTo>
                  <a:pt x="11" y="6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73" name="Line 119"/>
          <p:cNvSpPr>
            <a:spLocks noChangeShapeType="1"/>
          </p:cNvSpPr>
          <p:nvPr/>
        </p:nvSpPr>
        <p:spPr bwMode="auto">
          <a:xfrm flipV="1">
            <a:off x="5078413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74" name="Rectangle 120"/>
          <p:cNvSpPr>
            <a:spLocks noChangeArrowheads="1"/>
          </p:cNvSpPr>
          <p:nvPr/>
        </p:nvSpPr>
        <p:spPr bwMode="auto">
          <a:xfrm>
            <a:off x="1600200" y="5840413"/>
            <a:ext cx="641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Data input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75" name="Rectangle 121"/>
          <p:cNvSpPr>
            <a:spLocks noChangeArrowheads="1"/>
          </p:cNvSpPr>
          <p:nvPr/>
        </p:nvSpPr>
        <p:spPr bwMode="auto">
          <a:xfrm>
            <a:off x="2354263" y="5840413"/>
            <a:ext cx="803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/output lines: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76" name="Rectangle 122"/>
          <p:cNvSpPr>
            <a:spLocks noChangeArrowheads="1"/>
          </p:cNvSpPr>
          <p:nvPr/>
        </p:nvSpPr>
        <p:spPr bwMode="auto">
          <a:xfrm>
            <a:off x="1316038" y="255587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77" name="Rectangle 123"/>
          <p:cNvSpPr>
            <a:spLocks noChangeArrowheads="1"/>
          </p:cNvSpPr>
          <p:nvPr/>
        </p:nvSpPr>
        <p:spPr bwMode="auto">
          <a:xfrm>
            <a:off x="1435100" y="2624138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78" name="Rectangle 124"/>
          <p:cNvSpPr>
            <a:spLocks noChangeArrowheads="1"/>
          </p:cNvSpPr>
          <p:nvPr/>
        </p:nvSpPr>
        <p:spPr bwMode="auto">
          <a:xfrm>
            <a:off x="1316038" y="28956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79" name="Rectangle 125"/>
          <p:cNvSpPr>
            <a:spLocks noChangeArrowheads="1"/>
          </p:cNvSpPr>
          <p:nvPr/>
        </p:nvSpPr>
        <p:spPr bwMode="auto">
          <a:xfrm>
            <a:off x="1435100" y="2981325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0" name="Rectangle 126"/>
          <p:cNvSpPr>
            <a:spLocks noChangeArrowheads="1"/>
          </p:cNvSpPr>
          <p:nvPr/>
        </p:nvSpPr>
        <p:spPr bwMode="auto">
          <a:xfrm>
            <a:off x="1316038" y="32527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1" name="Rectangle 127"/>
          <p:cNvSpPr>
            <a:spLocks noChangeArrowheads="1"/>
          </p:cNvSpPr>
          <p:nvPr/>
        </p:nvSpPr>
        <p:spPr bwMode="auto">
          <a:xfrm>
            <a:off x="1435100" y="3338513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2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2" name="Rectangle 128"/>
          <p:cNvSpPr>
            <a:spLocks noChangeArrowheads="1"/>
          </p:cNvSpPr>
          <p:nvPr/>
        </p:nvSpPr>
        <p:spPr bwMode="auto">
          <a:xfrm>
            <a:off x="1316038" y="36115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A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3" name="Rectangle 129"/>
          <p:cNvSpPr>
            <a:spLocks noChangeArrowheads="1"/>
          </p:cNvSpPr>
          <p:nvPr/>
        </p:nvSpPr>
        <p:spPr bwMode="auto">
          <a:xfrm>
            <a:off x="1435100" y="36957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3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4" name="Rectangle 130"/>
          <p:cNvSpPr>
            <a:spLocks noChangeArrowheads="1"/>
          </p:cNvSpPr>
          <p:nvPr/>
        </p:nvSpPr>
        <p:spPr bwMode="auto">
          <a:xfrm>
            <a:off x="2695575" y="1908175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5" name="Rectangle 131"/>
          <p:cNvSpPr>
            <a:spLocks noChangeArrowheads="1"/>
          </p:cNvSpPr>
          <p:nvPr/>
        </p:nvSpPr>
        <p:spPr bwMode="auto">
          <a:xfrm>
            <a:off x="2830513" y="19939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6" name="Rectangle 132"/>
          <p:cNvSpPr>
            <a:spLocks noChangeArrowheads="1"/>
          </p:cNvSpPr>
          <p:nvPr/>
        </p:nvSpPr>
        <p:spPr bwMode="auto">
          <a:xfrm>
            <a:off x="2695575" y="262413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7" name="Rectangle 133"/>
          <p:cNvSpPr>
            <a:spLocks noChangeArrowheads="1"/>
          </p:cNvSpPr>
          <p:nvPr/>
        </p:nvSpPr>
        <p:spPr bwMode="auto">
          <a:xfrm>
            <a:off x="2830513" y="2690813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8" name="Rectangle 134"/>
          <p:cNvSpPr>
            <a:spLocks noChangeArrowheads="1"/>
          </p:cNvSpPr>
          <p:nvPr/>
        </p:nvSpPr>
        <p:spPr bwMode="auto">
          <a:xfrm>
            <a:off x="2695575" y="40703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89" name="Rectangle 135"/>
          <p:cNvSpPr>
            <a:spLocks noChangeArrowheads="1"/>
          </p:cNvSpPr>
          <p:nvPr/>
        </p:nvSpPr>
        <p:spPr bwMode="auto">
          <a:xfrm>
            <a:off x="2830513" y="4138613"/>
            <a:ext cx="1016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15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590" name="Rectangle 136"/>
          <p:cNvSpPr>
            <a:spLocks noChangeArrowheads="1"/>
          </p:cNvSpPr>
          <p:nvPr/>
        </p:nvSpPr>
        <p:spPr bwMode="auto">
          <a:xfrm>
            <a:off x="2743200" y="1600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7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9591" name="Rectangle 137"/>
          <p:cNvSpPr>
            <a:spLocks noChangeArrowheads="1"/>
          </p:cNvSpPr>
          <p:nvPr/>
        </p:nvSpPr>
        <p:spPr bwMode="auto">
          <a:xfrm>
            <a:off x="4587875" y="1600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9592" name="Rectangle 138"/>
          <p:cNvSpPr>
            <a:spLocks noChangeArrowheads="1"/>
          </p:cNvSpPr>
          <p:nvPr/>
        </p:nvSpPr>
        <p:spPr bwMode="auto">
          <a:xfrm>
            <a:off x="6065838" y="16192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9593" name="Freeform 139"/>
          <p:cNvSpPr>
            <a:spLocks/>
          </p:cNvSpPr>
          <p:nvPr/>
        </p:nvSpPr>
        <p:spPr bwMode="auto">
          <a:xfrm>
            <a:off x="4244975" y="2112963"/>
            <a:ext cx="34925" cy="33337"/>
          </a:xfrm>
          <a:custGeom>
            <a:avLst/>
            <a:gdLst>
              <a:gd name="T0" fmla="*/ 11 w 22"/>
              <a:gd name="T1" fmla="*/ 10 h 21"/>
              <a:gd name="T2" fmla="*/ 11 w 22"/>
              <a:gd name="T3" fmla="*/ 0 h 21"/>
              <a:gd name="T4" fmla="*/ 0 w 22"/>
              <a:gd name="T5" fmla="*/ 0 h 21"/>
              <a:gd name="T6" fmla="*/ 0 w 22"/>
              <a:gd name="T7" fmla="*/ 10 h 21"/>
              <a:gd name="T8" fmla="*/ 0 w 22"/>
              <a:gd name="T9" fmla="*/ 21 h 21"/>
              <a:gd name="T10" fmla="*/ 11 w 22"/>
              <a:gd name="T11" fmla="*/ 21 h 21"/>
              <a:gd name="T12" fmla="*/ 22 w 22"/>
              <a:gd name="T13" fmla="*/ 21 h 21"/>
              <a:gd name="T14" fmla="*/ 22 w 22"/>
              <a:gd name="T15" fmla="*/ 10 h 21"/>
              <a:gd name="T16" fmla="*/ 22 w 22"/>
              <a:gd name="T17" fmla="*/ 0 h 21"/>
              <a:gd name="T18" fmla="*/ 11 w 22"/>
              <a:gd name="T19" fmla="*/ 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4" name="Freeform 140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5" name="Freeform 141"/>
          <p:cNvSpPr>
            <a:spLocks/>
          </p:cNvSpPr>
          <p:nvPr/>
        </p:nvSpPr>
        <p:spPr bwMode="auto">
          <a:xfrm>
            <a:off x="4246563" y="2112963"/>
            <a:ext cx="33337" cy="33337"/>
          </a:xfrm>
          <a:custGeom>
            <a:avLst/>
            <a:gdLst>
              <a:gd name="T0" fmla="*/ 10 w 21"/>
              <a:gd name="T1" fmla="*/ 10 h 21"/>
              <a:gd name="T2" fmla="*/ 10 w 21"/>
              <a:gd name="T3" fmla="*/ 0 h 21"/>
              <a:gd name="T4" fmla="*/ 0 w 21"/>
              <a:gd name="T5" fmla="*/ 0 h 21"/>
              <a:gd name="T6" fmla="*/ 0 w 21"/>
              <a:gd name="T7" fmla="*/ 10 h 21"/>
              <a:gd name="T8" fmla="*/ 0 w 21"/>
              <a:gd name="T9" fmla="*/ 21 h 21"/>
              <a:gd name="T10" fmla="*/ 10 w 21"/>
              <a:gd name="T11" fmla="*/ 21 h 21"/>
              <a:gd name="T12" fmla="*/ 21 w 21"/>
              <a:gd name="T13" fmla="*/ 21 h 21"/>
              <a:gd name="T14" fmla="*/ 21 w 21"/>
              <a:gd name="T15" fmla="*/ 10 h 21"/>
              <a:gd name="T16" fmla="*/ 21 w 21"/>
              <a:gd name="T17" fmla="*/ 0 h 21"/>
              <a:gd name="T18" fmla="*/ 10 w 21"/>
              <a:gd name="T19" fmla="*/ 0 h 21"/>
              <a:gd name="T20" fmla="*/ 10 w 21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6" name="Freeform 142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7" name="Freeform 143"/>
          <p:cNvSpPr>
            <a:spLocks/>
          </p:cNvSpPr>
          <p:nvPr/>
        </p:nvSpPr>
        <p:spPr bwMode="auto">
          <a:xfrm>
            <a:off x="4246563" y="2112963"/>
            <a:ext cx="33337" cy="33337"/>
          </a:xfrm>
          <a:custGeom>
            <a:avLst/>
            <a:gdLst>
              <a:gd name="T0" fmla="*/ 11 w 21"/>
              <a:gd name="T1" fmla="*/ 10 h 21"/>
              <a:gd name="T2" fmla="*/ 11 w 21"/>
              <a:gd name="T3" fmla="*/ 0 h 21"/>
              <a:gd name="T4" fmla="*/ 0 w 21"/>
              <a:gd name="T5" fmla="*/ 0 h 21"/>
              <a:gd name="T6" fmla="*/ 0 w 21"/>
              <a:gd name="T7" fmla="*/ 10 h 21"/>
              <a:gd name="T8" fmla="*/ 0 w 21"/>
              <a:gd name="T9" fmla="*/ 21 h 21"/>
              <a:gd name="T10" fmla="*/ 11 w 21"/>
              <a:gd name="T11" fmla="*/ 21 h 21"/>
              <a:gd name="T12" fmla="*/ 21 w 21"/>
              <a:gd name="T13" fmla="*/ 21 h 21"/>
              <a:gd name="T14" fmla="*/ 21 w 21"/>
              <a:gd name="T15" fmla="*/ 10 h 21"/>
              <a:gd name="T16" fmla="*/ 21 w 21"/>
              <a:gd name="T17" fmla="*/ 0 h 21"/>
              <a:gd name="T18" fmla="*/ 11 w 21"/>
              <a:gd name="T19" fmla="*/ 0 h 21"/>
              <a:gd name="T20" fmla="*/ 11 w 21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98" name="Freeform 144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99" name="Freeform 145"/>
          <p:cNvSpPr>
            <a:spLocks/>
          </p:cNvSpPr>
          <p:nvPr/>
        </p:nvSpPr>
        <p:spPr bwMode="auto">
          <a:xfrm>
            <a:off x="4244975" y="2809875"/>
            <a:ext cx="34925" cy="34925"/>
          </a:xfrm>
          <a:custGeom>
            <a:avLst/>
            <a:gdLst>
              <a:gd name="T0" fmla="*/ 11 w 22"/>
              <a:gd name="T1" fmla="*/ 11 h 22"/>
              <a:gd name="T2" fmla="*/ 11 w 22"/>
              <a:gd name="T3" fmla="*/ 0 h 22"/>
              <a:gd name="T4" fmla="*/ 0 w 22"/>
              <a:gd name="T5" fmla="*/ 0 h 22"/>
              <a:gd name="T6" fmla="*/ 0 w 22"/>
              <a:gd name="T7" fmla="*/ 11 h 22"/>
              <a:gd name="T8" fmla="*/ 0 w 22"/>
              <a:gd name="T9" fmla="*/ 22 h 22"/>
              <a:gd name="T10" fmla="*/ 11 w 22"/>
              <a:gd name="T11" fmla="*/ 22 h 22"/>
              <a:gd name="T12" fmla="*/ 22 w 22"/>
              <a:gd name="T13" fmla="*/ 22 h 22"/>
              <a:gd name="T14" fmla="*/ 22 w 22"/>
              <a:gd name="T15" fmla="*/ 11 h 22"/>
              <a:gd name="T16" fmla="*/ 22 w 22"/>
              <a:gd name="T17" fmla="*/ 0 h 22"/>
              <a:gd name="T18" fmla="*/ 11 w 22"/>
              <a:gd name="T19" fmla="*/ 0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0" name="Freeform 146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1" name="Freeform 147"/>
          <p:cNvSpPr>
            <a:spLocks/>
          </p:cNvSpPr>
          <p:nvPr/>
        </p:nvSpPr>
        <p:spPr bwMode="auto">
          <a:xfrm>
            <a:off x="4246563" y="2809875"/>
            <a:ext cx="33337" cy="34925"/>
          </a:xfrm>
          <a:custGeom>
            <a:avLst/>
            <a:gdLst>
              <a:gd name="T0" fmla="*/ 10 w 21"/>
              <a:gd name="T1" fmla="*/ 11 h 22"/>
              <a:gd name="T2" fmla="*/ 10 w 21"/>
              <a:gd name="T3" fmla="*/ 0 h 22"/>
              <a:gd name="T4" fmla="*/ 0 w 21"/>
              <a:gd name="T5" fmla="*/ 0 h 22"/>
              <a:gd name="T6" fmla="*/ 0 w 21"/>
              <a:gd name="T7" fmla="*/ 11 h 22"/>
              <a:gd name="T8" fmla="*/ 0 w 21"/>
              <a:gd name="T9" fmla="*/ 22 h 22"/>
              <a:gd name="T10" fmla="*/ 10 w 21"/>
              <a:gd name="T11" fmla="*/ 22 h 22"/>
              <a:gd name="T12" fmla="*/ 21 w 21"/>
              <a:gd name="T13" fmla="*/ 22 h 22"/>
              <a:gd name="T14" fmla="*/ 21 w 21"/>
              <a:gd name="T15" fmla="*/ 11 h 22"/>
              <a:gd name="T16" fmla="*/ 21 w 21"/>
              <a:gd name="T17" fmla="*/ 0 h 22"/>
              <a:gd name="T18" fmla="*/ 10 w 21"/>
              <a:gd name="T19" fmla="*/ 0 h 22"/>
              <a:gd name="T20" fmla="*/ 10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2" name="Freeform 148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3" name="Freeform 149"/>
          <p:cNvSpPr>
            <a:spLocks/>
          </p:cNvSpPr>
          <p:nvPr/>
        </p:nvSpPr>
        <p:spPr bwMode="auto">
          <a:xfrm>
            <a:off x="4246563" y="2809875"/>
            <a:ext cx="33337" cy="34925"/>
          </a:xfrm>
          <a:custGeom>
            <a:avLst/>
            <a:gdLst>
              <a:gd name="T0" fmla="*/ 11 w 21"/>
              <a:gd name="T1" fmla="*/ 11 h 22"/>
              <a:gd name="T2" fmla="*/ 11 w 21"/>
              <a:gd name="T3" fmla="*/ 0 h 22"/>
              <a:gd name="T4" fmla="*/ 0 w 21"/>
              <a:gd name="T5" fmla="*/ 0 h 22"/>
              <a:gd name="T6" fmla="*/ 0 w 21"/>
              <a:gd name="T7" fmla="*/ 11 h 22"/>
              <a:gd name="T8" fmla="*/ 0 w 21"/>
              <a:gd name="T9" fmla="*/ 22 h 22"/>
              <a:gd name="T10" fmla="*/ 11 w 21"/>
              <a:gd name="T11" fmla="*/ 22 h 22"/>
              <a:gd name="T12" fmla="*/ 21 w 21"/>
              <a:gd name="T13" fmla="*/ 22 h 22"/>
              <a:gd name="T14" fmla="*/ 21 w 21"/>
              <a:gd name="T15" fmla="*/ 11 h 22"/>
              <a:gd name="T16" fmla="*/ 21 w 21"/>
              <a:gd name="T17" fmla="*/ 0 h 22"/>
              <a:gd name="T18" fmla="*/ 11 w 21"/>
              <a:gd name="T19" fmla="*/ 0 h 22"/>
              <a:gd name="T20" fmla="*/ 11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4" name="Freeform 150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5" name="Freeform 151"/>
          <p:cNvSpPr>
            <a:spLocks/>
          </p:cNvSpPr>
          <p:nvPr/>
        </p:nvSpPr>
        <p:spPr bwMode="auto">
          <a:xfrm>
            <a:off x="4244975" y="4256088"/>
            <a:ext cx="34925" cy="34925"/>
          </a:xfrm>
          <a:custGeom>
            <a:avLst/>
            <a:gdLst>
              <a:gd name="T0" fmla="*/ 11 w 22"/>
              <a:gd name="T1" fmla="*/ 11 h 22"/>
              <a:gd name="T2" fmla="*/ 11 w 22"/>
              <a:gd name="T3" fmla="*/ 0 h 22"/>
              <a:gd name="T4" fmla="*/ 0 w 22"/>
              <a:gd name="T5" fmla="*/ 0 h 22"/>
              <a:gd name="T6" fmla="*/ 0 w 22"/>
              <a:gd name="T7" fmla="*/ 11 h 22"/>
              <a:gd name="T8" fmla="*/ 0 w 22"/>
              <a:gd name="T9" fmla="*/ 22 h 22"/>
              <a:gd name="T10" fmla="*/ 11 w 22"/>
              <a:gd name="T11" fmla="*/ 22 h 22"/>
              <a:gd name="T12" fmla="*/ 22 w 22"/>
              <a:gd name="T13" fmla="*/ 22 h 22"/>
              <a:gd name="T14" fmla="*/ 22 w 22"/>
              <a:gd name="T15" fmla="*/ 11 h 22"/>
              <a:gd name="T16" fmla="*/ 22 w 22"/>
              <a:gd name="T17" fmla="*/ 0 h 22"/>
              <a:gd name="T18" fmla="*/ 11 w 22"/>
              <a:gd name="T19" fmla="*/ 0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6" name="Freeform 152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7" name="Freeform 153"/>
          <p:cNvSpPr>
            <a:spLocks/>
          </p:cNvSpPr>
          <p:nvPr/>
        </p:nvSpPr>
        <p:spPr bwMode="auto">
          <a:xfrm>
            <a:off x="4246563" y="4256088"/>
            <a:ext cx="33337" cy="34925"/>
          </a:xfrm>
          <a:custGeom>
            <a:avLst/>
            <a:gdLst>
              <a:gd name="T0" fmla="*/ 10 w 21"/>
              <a:gd name="T1" fmla="*/ 11 h 22"/>
              <a:gd name="T2" fmla="*/ 10 w 21"/>
              <a:gd name="T3" fmla="*/ 0 h 22"/>
              <a:gd name="T4" fmla="*/ 0 w 21"/>
              <a:gd name="T5" fmla="*/ 0 h 22"/>
              <a:gd name="T6" fmla="*/ 0 w 21"/>
              <a:gd name="T7" fmla="*/ 11 h 22"/>
              <a:gd name="T8" fmla="*/ 0 w 21"/>
              <a:gd name="T9" fmla="*/ 22 h 22"/>
              <a:gd name="T10" fmla="*/ 10 w 21"/>
              <a:gd name="T11" fmla="*/ 22 h 22"/>
              <a:gd name="T12" fmla="*/ 21 w 21"/>
              <a:gd name="T13" fmla="*/ 22 h 22"/>
              <a:gd name="T14" fmla="*/ 21 w 21"/>
              <a:gd name="T15" fmla="*/ 11 h 22"/>
              <a:gd name="T16" fmla="*/ 21 w 21"/>
              <a:gd name="T17" fmla="*/ 0 h 22"/>
              <a:gd name="T18" fmla="*/ 10 w 21"/>
              <a:gd name="T19" fmla="*/ 0 h 22"/>
              <a:gd name="T20" fmla="*/ 10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08" name="Freeform 154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09" name="Freeform 155"/>
          <p:cNvSpPr>
            <a:spLocks/>
          </p:cNvSpPr>
          <p:nvPr/>
        </p:nvSpPr>
        <p:spPr bwMode="auto">
          <a:xfrm>
            <a:off x="4246563" y="4256088"/>
            <a:ext cx="33337" cy="34925"/>
          </a:xfrm>
          <a:custGeom>
            <a:avLst/>
            <a:gdLst>
              <a:gd name="T0" fmla="*/ 11 w 21"/>
              <a:gd name="T1" fmla="*/ 11 h 22"/>
              <a:gd name="T2" fmla="*/ 11 w 21"/>
              <a:gd name="T3" fmla="*/ 0 h 22"/>
              <a:gd name="T4" fmla="*/ 0 w 21"/>
              <a:gd name="T5" fmla="*/ 0 h 22"/>
              <a:gd name="T6" fmla="*/ 0 w 21"/>
              <a:gd name="T7" fmla="*/ 11 h 22"/>
              <a:gd name="T8" fmla="*/ 0 w 21"/>
              <a:gd name="T9" fmla="*/ 22 h 22"/>
              <a:gd name="T10" fmla="*/ 11 w 21"/>
              <a:gd name="T11" fmla="*/ 22 h 22"/>
              <a:gd name="T12" fmla="*/ 21 w 21"/>
              <a:gd name="T13" fmla="*/ 22 h 22"/>
              <a:gd name="T14" fmla="*/ 21 w 21"/>
              <a:gd name="T15" fmla="*/ 11 h 22"/>
              <a:gd name="T16" fmla="*/ 21 w 21"/>
              <a:gd name="T17" fmla="*/ 0 h 22"/>
              <a:gd name="T18" fmla="*/ 11 w 21"/>
              <a:gd name="T19" fmla="*/ 0 h 22"/>
              <a:gd name="T20" fmla="*/ 11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0" name="Freeform 156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1 h 1"/>
              <a:gd name="T6" fmla="*/ 1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1" name="Freeform 157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2" name="Freeform 158"/>
          <p:cNvSpPr>
            <a:spLocks/>
          </p:cNvSpPr>
          <p:nvPr/>
        </p:nvSpPr>
        <p:spPr bwMode="auto">
          <a:xfrm>
            <a:off x="3052763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3" name="Freeform 159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4" name="Freeform 160"/>
          <p:cNvSpPr>
            <a:spLocks/>
          </p:cNvSpPr>
          <p:nvPr/>
        </p:nvSpPr>
        <p:spPr bwMode="auto">
          <a:xfrm>
            <a:off x="3052763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5" name="Freeform 161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6" name="Freeform 162"/>
          <p:cNvSpPr>
            <a:spLocks/>
          </p:cNvSpPr>
          <p:nvPr/>
        </p:nvSpPr>
        <p:spPr bwMode="auto">
          <a:xfrm>
            <a:off x="3052763" y="3297238"/>
            <a:ext cx="17462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7" name="Freeform 163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18" name="Freeform 164"/>
          <p:cNvSpPr>
            <a:spLocks/>
          </p:cNvSpPr>
          <p:nvPr/>
        </p:nvSpPr>
        <p:spPr bwMode="auto">
          <a:xfrm>
            <a:off x="3767138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19" name="Freeform 165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0" name="Freeform 166"/>
          <p:cNvSpPr>
            <a:spLocks/>
          </p:cNvSpPr>
          <p:nvPr/>
        </p:nvSpPr>
        <p:spPr bwMode="auto">
          <a:xfrm>
            <a:off x="3767138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21" name="Freeform 167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2" name="Freeform 168"/>
          <p:cNvSpPr>
            <a:spLocks/>
          </p:cNvSpPr>
          <p:nvPr/>
        </p:nvSpPr>
        <p:spPr bwMode="auto">
          <a:xfrm>
            <a:off x="3767138" y="3297238"/>
            <a:ext cx="17462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23" name="Freeform 169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10 w 21"/>
              <a:gd name="T1" fmla="*/ 11 h 21"/>
              <a:gd name="T2" fmla="*/ 0 w 21"/>
              <a:gd name="T3" fmla="*/ 11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1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1 h 21"/>
              <a:gd name="T20" fmla="*/ 10 w 21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4" name="Freeform 170"/>
          <p:cNvSpPr>
            <a:spLocks/>
          </p:cNvSpPr>
          <p:nvPr/>
        </p:nvSpPr>
        <p:spPr bwMode="auto">
          <a:xfrm>
            <a:off x="47371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25" name="Freeform 171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10 w 21"/>
              <a:gd name="T1" fmla="*/ 10 h 21"/>
              <a:gd name="T2" fmla="*/ 0 w 21"/>
              <a:gd name="T3" fmla="*/ 10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0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0 h 21"/>
              <a:gd name="T20" fmla="*/ 10 w 21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6" name="Freeform 172"/>
          <p:cNvSpPr>
            <a:spLocks/>
          </p:cNvSpPr>
          <p:nvPr/>
        </p:nvSpPr>
        <p:spPr bwMode="auto">
          <a:xfrm>
            <a:off x="47371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27" name="Freeform 173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10 w 21"/>
              <a:gd name="T1" fmla="*/ 11 h 21"/>
              <a:gd name="T2" fmla="*/ 0 w 21"/>
              <a:gd name="T3" fmla="*/ 11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1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1 h 21"/>
              <a:gd name="T20" fmla="*/ 10 w 21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28" name="Freeform 174"/>
          <p:cNvSpPr>
            <a:spLocks/>
          </p:cNvSpPr>
          <p:nvPr/>
        </p:nvSpPr>
        <p:spPr bwMode="auto">
          <a:xfrm>
            <a:off x="4737100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29" name="Freeform 175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0" name="Freeform 176"/>
          <p:cNvSpPr>
            <a:spLocks/>
          </p:cNvSpPr>
          <p:nvPr/>
        </p:nvSpPr>
        <p:spPr bwMode="auto">
          <a:xfrm>
            <a:off x="54356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31" name="Freeform 177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2" name="Freeform 178"/>
          <p:cNvSpPr>
            <a:spLocks/>
          </p:cNvSpPr>
          <p:nvPr/>
        </p:nvSpPr>
        <p:spPr bwMode="auto">
          <a:xfrm>
            <a:off x="54356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33" name="Freeform 179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4" name="Freeform 180"/>
          <p:cNvSpPr>
            <a:spLocks/>
          </p:cNvSpPr>
          <p:nvPr/>
        </p:nvSpPr>
        <p:spPr bwMode="auto">
          <a:xfrm>
            <a:off x="5435600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35" name="Freeform 181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10 w 21"/>
              <a:gd name="T1" fmla="*/ 11 h 21"/>
              <a:gd name="T2" fmla="*/ 0 w 21"/>
              <a:gd name="T3" fmla="*/ 11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1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1 h 21"/>
              <a:gd name="T20" fmla="*/ 10 w 21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6" name="Freeform 182"/>
          <p:cNvSpPr>
            <a:spLocks/>
          </p:cNvSpPr>
          <p:nvPr/>
        </p:nvSpPr>
        <p:spPr bwMode="auto">
          <a:xfrm>
            <a:off x="61499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37" name="Freeform 183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10 w 21"/>
              <a:gd name="T1" fmla="*/ 10 h 21"/>
              <a:gd name="T2" fmla="*/ 0 w 21"/>
              <a:gd name="T3" fmla="*/ 10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0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0 h 21"/>
              <a:gd name="T20" fmla="*/ 10 w 21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38" name="Freeform 184"/>
          <p:cNvSpPr>
            <a:spLocks/>
          </p:cNvSpPr>
          <p:nvPr/>
        </p:nvSpPr>
        <p:spPr bwMode="auto">
          <a:xfrm>
            <a:off x="61499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39" name="Freeform 185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10 w 21"/>
              <a:gd name="T1" fmla="*/ 11 h 21"/>
              <a:gd name="T2" fmla="*/ 0 w 21"/>
              <a:gd name="T3" fmla="*/ 11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1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1 h 21"/>
              <a:gd name="T20" fmla="*/ 10 w 21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0" name="Freeform 186"/>
          <p:cNvSpPr>
            <a:spLocks/>
          </p:cNvSpPr>
          <p:nvPr/>
        </p:nvSpPr>
        <p:spPr bwMode="auto">
          <a:xfrm>
            <a:off x="6149975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41" name="Freeform 187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2" name="Freeform 188"/>
          <p:cNvSpPr>
            <a:spLocks/>
          </p:cNvSpPr>
          <p:nvPr/>
        </p:nvSpPr>
        <p:spPr bwMode="auto">
          <a:xfrm>
            <a:off x="68484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43" name="Freeform 189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4" name="Freeform 190"/>
          <p:cNvSpPr>
            <a:spLocks/>
          </p:cNvSpPr>
          <p:nvPr/>
        </p:nvSpPr>
        <p:spPr bwMode="auto">
          <a:xfrm>
            <a:off x="68484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45" name="Freeform 191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6" name="Freeform 192"/>
          <p:cNvSpPr>
            <a:spLocks/>
          </p:cNvSpPr>
          <p:nvPr/>
        </p:nvSpPr>
        <p:spPr bwMode="auto">
          <a:xfrm>
            <a:off x="6848475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1 h 1"/>
              <a:gd name="T4" fmla="*/ 1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47" name="Freeform 193"/>
          <p:cNvSpPr>
            <a:spLocks/>
          </p:cNvSpPr>
          <p:nvPr/>
        </p:nvSpPr>
        <p:spPr bwMode="auto">
          <a:xfrm>
            <a:off x="6831013" y="3916363"/>
            <a:ext cx="34925" cy="33337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48" name="Freeform 194"/>
          <p:cNvSpPr>
            <a:spLocks/>
          </p:cNvSpPr>
          <p:nvPr/>
        </p:nvSpPr>
        <p:spPr bwMode="auto">
          <a:xfrm>
            <a:off x="6831013" y="3898900"/>
            <a:ext cx="52387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49" name="Freeform 195"/>
          <p:cNvSpPr>
            <a:spLocks/>
          </p:cNvSpPr>
          <p:nvPr/>
        </p:nvSpPr>
        <p:spPr bwMode="auto">
          <a:xfrm>
            <a:off x="6134100" y="3898900"/>
            <a:ext cx="33338" cy="34925"/>
          </a:xfrm>
          <a:custGeom>
            <a:avLst/>
            <a:gdLst>
              <a:gd name="T0" fmla="*/ 10 w 21"/>
              <a:gd name="T1" fmla="*/ 11 h 22"/>
              <a:gd name="T2" fmla="*/ 0 w 21"/>
              <a:gd name="T3" fmla="*/ 11 h 22"/>
              <a:gd name="T4" fmla="*/ 0 w 21"/>
              <a:gd name="T5" fmla="*/ 22 h 22"/>
              <a:gd name="T6" fmla="*/ 10 w 21"/>
              <a:gd name="T7" fmla="*/ 22 h 22"/>
              <a:gd name="T8" fmla="*/ 21 w 21"/>
              <a:gd name="T9" fmla="*/ 22 h 22"/>
              <a:gd name="T10" fmla="*/ 21 w 21"/>
              <a:gd name="T11" fmla="*/ 11 h 22"/>
              <a:gd name="T12" fmla="*/ 21 w 21"/>
              <a:gd name="T13" fmla="*/ 0 h 22"/>
              <a:gd name="T14" fmla="*/ 10 w 21"/>
              <a:gd name="T15" fmla="*/ 0 h 22"/>
              <a:gd name="T16" fmla="*/ 0 w 21"/>
              <a:gd name="T17" fmla="*/ 0 h 22"/>
              <a:gd name="T18" fmla="*/ 0 w 21"/>
              <a:gd name="T19" fmla="*/ 11 h 22"/>
              <a:gd name="T20" fmla="*/ 10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0" name="Freeform 196"/>
          <p:cNvSpPr>
            <a:spLocks/>
          </p:cNvSpPr>
          <p:nvPr/>
        </p:nvSpPr>
        <p:spPr bwMode="auto">
          <a:xfrm>
            <a:off x="6116638" y="3898900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51" name="Freeform 197"/>
          <p:cNvSpPr>
            <a:spLocks/>
          </p:cNvSpPr>
          <p:nvPr/>
        </p:nvSpPr>
        <p:spPr bwMode="auto">
          <a:xfrm>
            <a:off x="5060950" y="4256088"/>
            <a:ext cx="34925" cy="34925"/>
          </a:xfrm>
          <a:custGeom>
            <a:avLst/>
            <a:gdLst>
              <a:gd name="T0" fmla="*/ 11 w 22"/>
              <a:gd name="T1" fmla="*/ 11 h 22"/>
              <a:gd name="T2" fmla="*/ 0 w 22"/>
              <a:gd name="T3" fmla="*/ 11 h 22"/>
              <a:gd name="T4" fmla="*/ 0 w 22"/>
              <a:gd name="T5" fmla="*/ 22 h 22"/>
              <a:gd name="T6" fmla="*/ 11 w 22"/>
              <a:gd name="T7" fmla="*/ 22 h 22"/>
              <a:gd name="T8" fmla="*/ 22 w 22"/>
              <a:gd name="T9" fmla="*/ 22 h 22"/>
              <a:gd name="T10" fmla="*/ 22 w 22"/>
              <a:gd name="T11" fmla="*/ 11 h 22"/>
              <a:gd name="T12" fmla="*/ 22 w 22"/>
              <a:gd name="T13" fmla="*/ 0 h 22"/>
              <a:gd name="T14" fmla="*/ 11 w 22"/>
              <a:gd name="T15" fmla="*/ 0 h 22"/>
              <a:gd name="T16" fmla="*/ 0 w 22"/>
              <a:gd name="T17" fmla="*/ 0 h 22"/>
              <a:gd name="T18" fmla="*/ 0 w 22"/>
              <a:gd name="T19" fmla="*/ 11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2" name="Freeform 198"/>
          <p:cNvSpPr>
            <a:spLocks/>
          </p:cNvSpPr>
          <p:nvPr/>
        </p:nvSpPr>
        <p:spPr bwMode="auto">
          <a:xfrm>
            <a:off x="5060950" y="4240213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53" name="Freeform 199"/>
          <p:cNvSpPr>
            <a:spLocks/>
          </p:cNvSpPr>
          <p:nvPr/>
        </p:nvSpPr>
        <p:spPr bwMode="auto">
          <a:xfrm>
            <a:off x="5418138" y="3916363"/>
            <a:ext cx="34925" cy="33337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4" name="Freeform 200"/>
          <p:cNvSpPr>
            <a:spLocks/>
          </p:cNvSpPr>
          <p:nvPr/>
        </p:nvSpPr>
        <p:spPr bwMode="auto">
          <a:xfrm>
            <a:off x="5418138" y="3898900"/>
            <a:ext cx="52387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55" name="Freeform 201"/>
          <p:cNvSpPr>
            <a:spLocks/>
          </p:cNvSpPr>
          <p:nvPr/>
        </p:nvSpPr>
        <p:spPr bwMode="auto">
          <a:xfrm>
            <a:off x="4721225" y="3898900"/>
            <a:ext cx="33338" cy="34925"/>
          </a:xfrm>
          <a:custGeom>
            <a:avLst/>
            <a:gdLst>
              <a:gd name="T0" fmla="*/ 10 w 21"/>
              <a:gd name="T1" fmla="*/ 11 h 22"/>
              <a:gd name="T2" fmla="*/ 0 w 21"/>
              <a:gd name="T3" fmla="*/ 11 h 22"/>
              <a:gd name="T4" fmla="*/ 0 w 21"/>
              <a:gd name="T5" fmla="*/ 22 h 22"/>
              <a:gd name="T6" fmla="*/ 10 w 21"/>
              <a:gd name="T7" fmla="*/ 22 h 22"/>
              <a:gd name="T8" fmla="*/ 21 w 21"/>
              <a:gd name="T9" fmla="*/ 22 h 22"/>
              <a:gd name="T10" fmla="*/ 21 w 21"/>
              <a:gd name="T11" fmla="*/ 11 h 22"/>
              <a:gd name="T12" fmla="*/ 21 w 21"/>
              <a:gd name="T13" fmla="*/ 0 h 22"/>
              <a:gd name="T14" fmla="*/ 10 w 21"/>
              <a:gd name="T15" fmla="*/ 0 h 22"/>
              <a:gd name="T16" fmla="*/ 0 w 21"/>
              <a:gd name="T17" fmla="*/ 0 h 22"/>
              <a:gd name="T18" fmla="*/ 0 w 21"/>
              <a:gd name="T19" fmla="*/ 11 h 22"/>
              <a:gd name="T20" fmla="*/ 10 w 21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6" name="Freeform 202"/>
          <p:cNvSpPr>
            <a:spLocks/>
          </p:cNvSpPr>
          <p:nvPr/>
        </p:nvSpPr>
        <p:spPr bwMode="auto">
          <a:xfrm>
            <a:off x="4703763" y="3898900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57" name="Freeform 203"/>
          <p:cNvSpPr>
            <a:spLocks/>
          </p:cNvSpPr>
          <p:nvPr/>
        </p:nvSpPr>
        <p:spPr bwMode="auto">
          <a:xfrm>
            <a:off x="3392488" y="4256088"/>
            <a:ext cx="34925" cy="34925"/>
          </a:xfrm>
          <a:custGeom>
            <a:avLst/>
            <a:gdLst>
              <a:gd name="T0" fmla="*/ 11 w 22"/>
              <a:gd name="T1" fmla="*/ 11 h 22"/>
              <a:gd name="T2" fmla="*/ 0 w 22"/>
              <a:gd name="T3" fmla="*/ 11 h 22"/>
              <a:gd name="T4" fmla="*/ 0 w 22"/>
              <a:gd name="T5" fmla="*/ 22 h 22"/>
              <a:gd name="T6" fmla="*/ 11 w 22"/>
              <a:gd name="T7" fmla="*/ 22 h 22"/>
              <a:gd name="T8" fmla="*/ 22 w 22"/>
              <a:gd name="T9" fmla="*/ 22 h 22"/>
              <a:gd name="T10" fmla="*/ 22 w 22"/>
              <a:gd name="T11" fmla="*/ 11 h 22"/>
              <a:gd name="T12" fmla="*/ 22 w 22"/>
              <a:gd name="T13" fmla="*/ 0 h 22"/>
              <a:gd name="T14" fmla="*/ 11 w 22"/>
              <a:gd name="T15" fmla="*/ 0 h 22"/>
              <a:gd name="T16" fmla="*/ 0 w 22"/>
              <a:gd name="T17" fmla="*/ 0 h 22"/>
              <a:gd name="T18" fmla="*/ 0 w 22"/>
              <a:gd name="T19" fmla="*/ 11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58" name="Freeform 204"/>
          <p:cNvSpPr>
            <a:spLocks/>
          </p:cNvSpPr>
          <p:nvPr/>
        </p:nvSpPr>
        <p:spPr bwMode="auto">
          <a:xfrm>
            <a:off x="3376613" y="4240213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59" name="Freeform 205"/>
          <p:cNvSpPr>
            <a:spLocks/>
          </p:cNvSpPr>
          <p:nvPr/>
        </p:nvSpPr>
        <p:spPr bwMode="auto">
          <a:xfrm>
            <a:off x="3749675" y="3916363"/>
            <a:ext cx="34925" cy="33337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0" name="Freeform 206"/>
          <p:cNvSpPr>
            <a:spLocks/>
          </p:cNvSpPr>
          <p:nvPr/>
        </p:nvSpPr>
        <p:spPr bwMode="auto">
          <a:xfrm>
            <a:off x="3733800" y="3898900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" name="Freeform 207"/>
          <p:cNvSpPr>
            <a:spLocks/>
          </p:cNvSpPr>
          <p:nvPr/>
        </p:nvSpPr>
        <p:spPr bwMode="auto">
          <a:xfrm>
            <a:off x="3035300" y="3916363"/>
            <a:ext cx="34925" cy="33337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2" name="Freeform 208"/>
          <p:cNvSpPr>
            <a:spLocks/>
          </p:cNvSpPr>
          <p:nvPr/>
        </p:nvSpPr>
        <p:spPr bwMode="auto">
          <a:xfrm>
            <a:off x="3035300" y="3898900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3" name="Freeform 209"/>
          <p:cNvSpPr>
            <a:spLocks/>
          </p:cNvSpPr>
          <p:nvPr/>
        </p:nvSpPr>
        <p:spPr bwMode="auto">
          <a:xfrm>
            <a:off x="3035300" y="2470150"/>
            <a:ext cx="34925" cy="33338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4" name="Freeform 210"/>
          <p:cNvSpPr>
            <a:spLocks/>
          </p:cNvSpPr>
          <p:nvPr/>
        </p:nvSpPr>
        <p:spPr bwMode="auto">
          <a:xfrm>
            <a:off x="3035300" y="2452688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5" name="Freeform 211"/>
          <p:cNvSpPr>
            <a:spLocks/>
          </p:cNvSpPr>
          <p:nvPr/>
        </p:nvSpPr>
        <p:spPr bwMode="auto">
          <a:xfrm>
            <a:off x="3392488" y="2809875"/>
            <a:ext cx="34925" cy="34925"/>
          </a:xfrm>
          <a:custGeom>
            <a:avLst/>
            <a:gdLst>
              <a:gd name="T0" fmla="*/ 11 w 22"/>
              <a:gd name="T1" fmla="*/ 11 h 22"/>
              <a:gd name="T2" fmla="*/ 0 w 22"/>
              <a:gd name="T3" fmla="*/ 11 h 22"/>
              <a:gd name="T4" fmla="*/ 0 w 22"/>
              <a:gd name="T5" fmla="*/ 22 h 22"/>
              <a:gd name="T6" fmla="*/ 11 w 22"/>
              <a:gd name="T7" fmla="*/ 22 h 22"/>
              <a:gd name="T8" fmla="*/ 22 w 22"/>
              <a:gd name="T9" fmla="*/ 22 h 22"/>
              <a:gd name="T10" fmla="*/ 22 w 22"/>
              <a:gd name="T11" fmla="*/ 11 h 22"/>
              <a:gd name="T12" fmla="*/ 22 w 22"/>
              <a:gd name="T13" fmla="*/ 0 h 22"/>
              <a:gd name="T14" fmla="*/ 11 w 22"/>
              <a:gd name="T15" fmla="*/ 0 h 22"/>
              <a:gd name="T16" fmla="*/ 0 w 22"/>
              <a:gd name="T17" fmla="*/ 0 h 22"/>
              <a:gd name="T18" fmla="*/ 0 w 22"/>
              <a:gd name="T19" fmla="*/ 11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6" name="Freeform 212"/>
          <p:cNvSpPr>
            <a:spLocks/>
          </p:cNvSpPr>
          <p:nvPr/>
        </p:nvSpPr>
        <p:spPr bwMode="auto">
          <a:xfrm>
            <a:off x="3376613" y="2792413"/>
            <a:ext cx="50800" cy="52387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7" name="Freeform 213"/>
          <p:cNvSpPr>
            <a:spLocks/>
          </p:cNvSpPr>
          <p:nvPr/>
        </p:nvSpPr>
        <p:spPr bwMode="auto">
          <a:xfrm>
            <a:off x="3749675" y="2452688"/>
            <a:ext cx="34925" cy="33337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68" name="Freeform 214"/>
          <p:cNvSpPr>
            <a:spLocks/>
          </p:cNvSpPr>
          <p:nvPr/>
        </p:nvSpPr>
        <p:spPr bwMode="auto">
          <a:xfrm>
            <a:off x="3733800" y="2452688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9" name="Freeform 215"/>
          <p:cNvSpPr>
            <a:spLocks/>
          </p:cNvSpPr>
          <p:nvPr/>
        </p:nvSpPr>
        <p:spPr bwMode="auto">
          <a:xfrm>
            <a:off x="4721225" y="2470150"/>
            <a:ext cx="33338" cy="33338"/>
          </a:xfrm>
          <a:custGeom>
            <a:avLst/>
            <a:gdLst>
              <a:gd name="T0" fmla="*/ 10 w 21"/>
              <a:gd name="T1" fmla="*/ 10 h 21"/>
              <a:gd name="T2" fmla="*/ 0 w 21"/>
              <a:gd name="T3" fmla="*/ 10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0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0 h 21"/>
              <a:gd name="T20" fmla="*/ 10 w 21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0" name="Freeform 216"/>
          <p:cNvSpPr>
            <a:spLocks/>
          </p:cNvSpPr>
          <p:nvPr/>
        </p:nvSpPr>
        <p:spPr bwMode="auto">
          <a:xfrm>
            <a:off x="4703763" y="2452688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1" name="Freeform 217"/>
          <p:cNvSpPr>
            <a:spLocks/>
          </p:cNvSpPr>
          <p:nvPr/>
        </p:nvSpPr>
        <p:spPr bwMode="auto">
          <a:xfrm>
            <a:off x="5060950" y="2809875"/>
            <a:ext cx="34925" cy="34925"/>
          </a:xfrm>
          <a:custGeom>
            <a:avLst/>
            <a:gdLst>
              <a:gd name="T0" fmla="*/ 11 w 22"/>
              <a:gd name="T1" fmla="*/ 11 h 22"/>
              <a:gd name="T2" fmla="*/ 0 w 22"/>
              <a:gd name="T3" fmla="*/ 11 h 22"/>
              <a:gd name="T4" fmla="*/ 0 w 22"/>
              <a:gd name="T5" fmla="*/ 22 h 22"/>
              <a:gd name="T6" fmla="*/ 11 w 22"/>
              <a:gd name="T7" fmla="*/ 22 h 22"/>
              <a:gd name="T8" fmla="*/ 22 w 22"/>
              <a:gd name="T9" fmla="*/ 22 h 22"/>
              <a:gd name="T10" fmla="*/ 22 w 22"/>
              <a:gd name="T11" fmla="*/ 11 h 22"/>
              <a:gd name="T12" fmla="*/ 22 w 22"/>
              <a:gd name="T13" fmla="*/ 0 h 22"/>
              <a:gd name="T14" fmla="*/ 11 w 22"/>
              <a:gd name="T15" fmla="*/ 0 h 22"/>
              <a:gd name="T16" fmla="*/ 0 w 22"/>
              <a:gd name="T17" fmla="*/ 0 h 22"/>
              <a:gd name="T18" fmla="*/ 0 w 22"/>
              <a:gd name="T19" fmla="*/ 11 h 22"/>
              <a:gd name="T20" fmla="*/ 11 w 22"/>
              <a:gd name="T21" fmla="*/ 11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2" name="Freeform 218"/>
          <p:cNvSpPr>
            <a:spLocks/>
          </p:cNvSpPr>
          <p:nvPr/>
        </p:nvSpPr>
        <p:spPr bwMode="auto">
          <a:xfrm>
            <a:off x="5060950" y="2792413"/>
            <a:ext cx="50800" cy="52387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3" name="Freeform 219"/>
          <p:cNvSpPr>
            <a:spLocks/>
          </p:cNvSpPr>
          <p:nvPr/>
        </p:nvSpPr>
        <p:spPr bwMode="auto">
          <a:xfrm>
            <a:off x="5418138" y="2452688"/>
            <a:ext cx="34925" cy="33337"/>
          </a:xfrm>
          <a:custGeom>
            <a:avLst/>
            <a:gdLst>
              <a:gd name="T0" fmla="*/ 11 w 22"/>
              <a:gd name="T1" fmla="*/ 11 h 21"/>
              <a:gd name="T2" fmla="*/ 0 w 22"/>
              <a:gd name="T3" fmla="*/ 11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1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1 h 21"/>
              <a:gd name="T20" fmla="*/ 11 w 22"/>
              <a:gd name="T21" fmla="*/ 1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4" name="Freeform 220"/>
          <p:cNvSpPr>
            <a:spLocks/>
          </p:cNvSpPr>
          <p:nvPr/>
        </p:nvSpPr>
        <p:spPr bwMode="auto">
          <a:xfrm>
            <a:off x="5418138" y="2452688"/>
            <a:ext cx="52387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5" name="Freeform 221"/>
          <p:cNvSpPr>
            <a:spLocks/>
          </p:cNvSpPr>
          <p:nvPr/>
        </p:nvSpPr>
        <p:spPr bwMode="auto">
          <a:xfrm>
            <a:off x="6134100" y="2470150"/>
            <a:ext cx="33338" cy="33338"/>
          </a:xfrm>
          <a:custGeom>
            <a:avLst/>
            <a:gdLst>
              <a:gd name="T0" fmla="*/ 10 w 21"/>
              <a:gd name="T1" fmla="*/ 10 h 21"/>
              <a:gd name="T2" fmla="*/ 0 w 21"/>
              <a:gd name="T3" fmla="*/ 10 h 21"/>
              <a:gd name="T4" fmla="*/ 0 w 21"/>
              <a:gd name="T5" fmla="*/ 21 h 21"/>
              <a:gd name="T6" fmla="*/ 10 w 21"/>
              <a:gd name="T7" fmla="*/ 21 h 21"/>
              <a:gd name="T8" fmla="*/ 21 w 21"/>
              <a:gd name="T9" fmla="*/ 21 h 21"/>
              <a:gd name="T10" fmla="*/ 21 w 21"/>
              <a:gd name="T11" fmla="*/ 10 h 21"/>
              <a:gd name="T12" fmla="*/ 21 w 21"/>
              <a:gd name="T13" fmla="*/ 0 h 21"/>
              <a:gd name="T14" fmla="*/ 10 w 21"/>
              <a:gd name="T15" fmla="*/ 0 h 21"/>
              <a:gd name="T16" fmla="*/ 0 w 21"/>
              <a:gd name="T17" fmla="*/ 0 h 21"/>
              <a:gd name="T18" fmla="*/ 0 w 21"/>
              <a:gd name="T19" fmla="*/ 10 h 21"/>
              <a:gd name="T20" fmla="*/ 10 w 21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6" name="Freeform 222"/>
          <p:cNvSpPr>
            <a:spLocks/>
          </p:cNvSpPr>
          <p:nvPr/>
        </p:nvSpPr>
        <p:spPr bwMode="auto">
          <a:xfrm>
            <a:off x="6116638" y="2452688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7" name="Freeform 223"/>
          <p:cNvSpPr>
            <a:spLocks/>
          </p:cNvSpPr>
          <p:nvPr/>
        </p:nvSpPr>
        <p:spPr bwMode="auto">
          <a:xfrm>
            <a:off x="6831013" y="2470150"/>
            <a:ext cx="34925" cy="33338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78" name="Freeform 224"/>
          <p:cNvSpPr>
            <a:spLocks/>
          </p:cNvSpPr>
          <p:nvPr/>
        </p:nvSpPr>
        <p:spPr bwMode="auto">
          <a:xfrm>
            <a:off x="6831013" y="2452688"/>
            <a:ext cx="52387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79" name="Freeform 225"/>
          <p:cNvSpPr>
            <a:spLocks/>
          </p:cNvSpPr>
          <p:nvPr/>
        </p:nvSpPr>
        <p:spPr bwMode="auto">
          <a:xfrm>
            <a:off x="5060950" y="2112963"/>
            <a:ext cx="34925" cy="33337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80" name="Freeform 226"/>
          <p:cNvSpPr>
            <a:spLocks/>
          </p:cNvSpPr>
          <p:nvPr/>
        </p:nvSpPr>
        <p:spPr bwMode="auto">
          <a:xfrm>
            <a:off x="5060950" y="2095500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1" name="Freeform 227"/>
          <p:cNvSpPr>
            <a:spLocks/>
          </p:cNvSpPr>
          <p:nvPr/>
        </p:nvSpPr>
        <p:spPr bwMode="auto">
          <a:xfrm>
            <a:off x="3392488" y="2112963"/>
            <a:ext cx="34925" cy="33337"/>
          </a:xfrm>
          <a:custGeom>
            <a:avLst/>
            <a:gdLst>
              <a:gd name="T0" fmla="*/ 11 w 22"/>
              <a:gd name="T1" fmla="*/ 10 h 21"/>
              <a:gd name="T2" fmla="*/ 0 w 22"/>
              <a:gd name="T3" fmla="*/ 10 h 21"/>
              <a:gd name="T4" fmla="*/ 0 w 22"/>
              <a:gd name="T5" fmla="*/ 21 h 21"/>
              <a:gd name="T6" fmla="*/ 11 w 22"/>
              <a:gd name="T7" fmla="*/ 21 h 21"/>
              <a:gd name="T8" fmla="*/ 22 w 22"/>
              <a:gd name="T9" fmla="*/ 21 h 21"/>
              <a:gd name="T10" fmla="*/ 22 w 22"/>
              <a:gd name="T11" fmla="*/ 10 h 21"/>
              <a:gd name="T12" fmla="*/ 22 w 22"/>
              <a:gd name="T13" fmla="*/ 0 h 21"/>
              <a:gd name="T14" fmla="*/ 11 w 22"/>
              <a:gd name="T15" fmla="*/ 0 h 21"/>
              <a:gd name="T16" fmla="*/ 0 w 22"/>
              <a:gd name="T17" fmla="*/ 0 h 21"/>
              <a:gd name="T18" fmla="*/ 0 w 22"/>
              <a:gd name="T19" fmla="*/ 10 h 21"/>
              <a:gd name="T20" fmla="*/ 11 w 22"/>
              <a:gd name="T21" fmla="*/ 10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82" name="Freeform 228"/>
          <p:cNvSpPr>
            <a:spLocks/>
          </p:cNvSpPr>
          <p:nvPr/>
        </p:nvSpPr>
        <p:spPr bwMode="auto">
          <a:xfrm>
            <a:off x="3376613" y="2095500"/>
            <a:ext cx="50800" cy="50800"/>
          </a:xfrm>
          <a:custGeom>
            <a:avLst/>
            <a:gdLst>
              <a:gd name="T0" fmla="*/ 0 w 3"/>
              <a:gd name="T1" fmla="*/ 2 h 3"/>
              <a:gd name="T2" fmla="*/ 1 w 3"/>
              <a:gd name="T3" fmla="*/ 2 h 3"/>
              <a:gd name="T4" fmla="*/ 2 w 3"/>
              <a:gd name="T5" fmla="*/ 3 h 3"/>
              <a:gd name="T6" fmla="*/ 2 w 3"/>
              <a:gd name="T7" fmla="*/ 2 h 3"/>
              <a:gd name="T8" fmla="*/ 3 w 3"/>
              <a:gd name="T9" fmla="*/ 2 h 3"/>
              <a:gd name="T10" fmla="*/ 2 w 3"/>
              <a:gd name="T11" fmla="*/ 1 h 3"/>
              <a:gd name="T12" fmla="*/ 2 w 3"/>
              <a:gd name="T13" fmla="*/ 0 h 3"/>
              <a:gd name="T14" fmla="*/ 1 w 3"/>
              <a:gd name="T15" fmla="*/ 1 h 3"/>
              <a:gd name="T16" fmla="*/ 0 w 3"/>
              <a:gd name="T17" fmla="*/ 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3" name="Freeform 229"/>
          <p:cNvSpPr>
            <a:spLocks/>
          </p:cNvSpPr>
          <p:nvPr/>
        </p:nvSpPr>
        <p:spPr bwMode="auto">
          <a:xfrm>
            <a:off x="6985000" y="3678238"/>
            <a:ext cx="85725" cy="101600"/>
          </a:xfrm>
          <a:custGeom>
            <a:avLst/>
            <a:gdLst>
              <a:gd name="T0" fmla="*/ 3 w 5"/>
              <a:gd name="T1" fmla="*/ 0 h 6"/>
              <a:gd name="T2" fmla="*/ 0 w 5"/>
              <a:gd name="T3" fmla="*/ 6 h 6"/>
              <a:gd name="T4" fmla="*/ 5 w 5"/>
              <a:gd name="T5" fmla="*/ 2 h 6"/>
              <a:gd name="T6" fmla="*/ 4 w 5"/>
              <a:gd name="T7" fmla="*/ 1 h 6"/>
              <a:gd name="T8" fmla="*/ 3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3" y="0"/>
                </a:moveTo>
                <a:lnTo>
                  <a:pt x="0" y="6"/>
                </a:lnTo>
                <a:lnTo>
                  <a:pt x="5" y="2"/>
                </a:lnTo>
                <a:lnTo>
                  <a:pt x="4" y="1"/>
                </a:lnTo>
                <a:lnTo>
                  <a:pt x="3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4" name="Freeform 230"/>
          <p:cNvSpPr>
            <a:spLocks/>
          </p:cNvSpPr>
          <p:nvPr/>
        </p:nvSpPr>
        <p:spPr bwMode="auto">
          <a:xfrm>
            <a:off x="6985000" y="3678238"/>
            <a:ext cx="85725" cy="101600"/>
          </a:xfrm>
          <a:custGeom>
            <a:avLst/>
            <a:gdLst>
              <a:gd name="T0" fmla="*/ 32 w 54"/>
              <a:gd name="T1" fmla="*/ 0 h 64"/>
              <a:gd name="T2" fmla="*/ 0 w 54"/>
              <a:gd name="T3" fmla="*/ 64 h 64"/>
              <a:gd name="T4" fmla="*/ 54 w 54"/>
              <a:gd name="T5" fmla="*/ 21 h 64"/>
              <a:gd name="T6" fmla="*/ 43 w 54"/>
              <a:gd name="T7" fmla="*/ 11 h 64"/>
              <a:gd name="T8" fmla="*/ 32 w 54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64"/>
              <a:gd name="T17" fmla="*/ 54 w 54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64">
                <a:moveTo>
                  <a:pt x="32" y="0"/>
                </a:moveTo>
                <a:lnTo>
                  <a:pt x="0" y="64"/>
                </a:lnTo>
                <a:lnTo>
                  <a:pt x="54" y="21"/>
                </a:lnTo>
                <a:lnTo>
                  <a:pt x="43" y="11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85" name="Line 231"/>
          <p:cNvSpPr>
            <a:spLocks noChangeShapeType="1"/>
          </p:cNvSpPr>
          <p:nvPr/>
        </p:nvSpPr>
        <p:spPr bwMode="auto">
          <a:xfrm flipV="1">
            <a:off x="7053263" y="3371850"/>
            <a:ext cx="339725" cy="323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6" name="Freeform 232"/>
          <p:cNvSpPr>
            <a:spLocks/>
          </p:cNvSpPr>
          <p:nvPr/>
        </p:nvSpPr>
        <p:spPr bwMode="auto">
          <a:xfrm>
            <a:off x="6985000" y="2640013"/>
            <a:ext cx="85725" cy="85725"/>
          </a:xfrm>
          <a:custGeom>
            <a:avLst/>
            <a:gdLst>
              <a:gd name="T0" fmla="*/ 5 w 5"/>
              <a:gd name="T1" fmla="*/ 3 h 5"/>
              <a:gd name="T2" fmla="*/ 0 w 5"/>
              <a:gd name="T3" fmla="*/ 0 h 5"/>
              <a:gd name="T4" fmla="*/ 3 w 5"/>
              <a:gd name="T5" fmla="*/ 5 h 5"/>
              <a:gd name="T6" fmla="*/ 4 w 5"/>
              <a:gd name="T7" fmla="*/ 4 h 5"/>
              <a:gd name="T8" fmla="*/ 5 w 5"/>
              <a:gd name="T9" fmla="*/ 3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5"/>
              <a:gd name="T17" fmla="*/ 5 w 5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5">
                <a:moveTo>
                  <a:pt x="5" y="3"/>
                </a:moveTo>
                <a:lnTo>
                  <a:pt x="0" y="0"/>
                </a:lnTo>
                <a:lnTo>
                  <a:pt x="3" y="5"/>
                </a:lnTo>
                <a:lnTo>
                  <a:pt x="4" y="4"/>
                </a:lnTo>
                <a:lnTo>
                  <a:pt x="5" y="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7" name="Freeform 233"/>
          <p:cNvSpPr>
            <a:spLocks/>
          </p:cNvSpPr>
          <p:nvPr/>
        </p:nvSpPr>
        <p:spPr bwMode="auto">
          <a:xfrm>
            <a:off x="6985000" y="2640013"/>
            <a:ext cx="85725" cy="85725"/>
          </a:xfrm>
          <a:custGeom>
            <a:avLst/>
            <a:gdLst>
              <a:gd name="T0" fmla="*/ 54 w 54"/>
              <a:gd name="T1" fmla="*/ 32 h 54"/>
              <a:gd name="T2" fmla="*/ 0 w 54"/>
              <a:gd name="T3" fmla="*/ 0 h 54"/>
              <a:gd name="T4" fmla="*/ 32 w 54"/>
              <a:gd name="T5" fmla="*/ 54 h 54"/>
              <a:gd name="T6" fmla="*/ 43 w 54"/>
              <a:gd name="T7" fmla="*/ 43 h 54"/>
              <a:gd name="T8" fmla="*/ 54 w 54"/>
              <a:gd name="T9" fmla="*/ 32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54"/>
              <a:gd name="T17" fmla="*/ 54 w 54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54">
                <a:moveTo>
                  <a:pt x="54" y="32"/>
                </a:moveTo>
                <a:lnTo>
                  <a:pt x="0" y="0"/>
                </a:lnTo>
                <a:lnTo>
                  <a:pt x="32" y="54"/>
                </a:lnTo>
                <a:lnTo>
                  <a:pt x="43" y="43"/>
                </a:lnTo>
                <a:lnTo>
                  <a:pt x="54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88" name="Line 234"/>
          <p:cNvSpPr>
            <a:spLocks noChangeShapeType="1"/>
          </p:cNvSpPr>
          <p:nvPr/>
        </p:nvSpPr>
        <p:spPr bwMode="auto">
          <a:xfrm>
            <a:off x="7053263" y="2708275"/>
            <a:ext cx="339725" cy="322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89" name="Rectangle 235"/>
          <p:cNvSpPr>
            <a:spLocks noChangeArrowheads="1"/>
          </p:cNvSpPr>
          <p:nvPr/>
        </p:nvSpPr>
        <p:spPr bwMode="auto">
          <a:xfrm>
            <a:off x="7546975" y="480218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W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690" name="Line 236"/>
          <p:cNvSpPr>
            <a:spLocks noChangeShapeType="1"/>
          </p:cNvSpPr>
          <p:nvPr/>
        </p:nvSpPr>
        <p:spPr bwMode="auto">
          <a:xfrm flipH="1">
            <a:off x="7562850" y="4800600"/>
            <a:ext cx="1206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91" name="Rectangle 237"/>
          <p:cNvSpPr>
            <a:spLocks noChangeArrowheads="1"/>
          </p:cNvSpPr>
          <p:nvPr/>
        </p:nvSpPr>
        <p:spPr bwMode="auto">
          <a:xfrm>
            <a:off x="7342188" y="480218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R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692" name="Rectangle 238"/>
          <p:cNvSpPr>
            <a:spLocks noChangeArrowheads="1"/>
          </p:cNvSpPr>
          <p:nvPr/>
        </p:nvSpPr>
        <p:spPr bwMode="auto">
          <a:xfrm>
            <a:off x="7478713" y="4802188"/>
            <a:ext cx="42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/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693" name="Rectangle 239"/>
          <p:cNvSpPr>
            <a:spLocks noChangeArrowheads="1"/>
          </p:cNvSpPr>
          <p:nvPr/>
        </p:nvSpPr>
        <p:spPr bwMode="auto">
          <a:xfrm>
            <a:off x="3856038" y="1600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7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9694" name="Rectangle 240"/>
          <p:cNvSpPr>
            <a:spLocks noChangeArrowheads="1"/>
          </p:cNvSpPr>
          <p:nvPr/>
        </p:nvSpPr>
        <p:spPr bwMode="auto">
          <a:xfrm>
            <a:off x="5572125" y="16192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1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9695" name="Rectangle 241"/>
          <p:cNvSpPr>
            <a:spLocks noChangeArrowheads="1"/>
          </p:cNvSpPr>
          <p:nvPr/>
        </p:nvSpPr>
        <p:spPr bwMode="auto">
          <a:xfrm>
            <a:off x="7002463" y="16192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>
                <a:solidFill>
                  <a:srgbClr val="000000"/>
                </a:solidFill>
                <a:latin typeface="Nimbus Roman No9 L"/>
              </a:rPr>
              <a:t>0</a:t>
            </a:r>
            <a:endParaRPr lang="en-CA" sz="1200">
              <a:latin typeface="Corbel" pitchFamily="34" charset="0"/>
            </a:endParaRPr>
          </a:p>
        </p:txBody>
      </p:sp>
      <p:sp>
        <p:nvSpPr>
          <p:cNvPr id="19696" name="Rectangle 242"/>
          <p:cNvSpPr>
            <a:spLocks noChangeArrowheads="1"/>
          </p:cNvSpPr>
          <p:nvPr/>
        </p:nvSpPr>
        <p:spPr bwMode="auto">
          <a:xfrm>
            <a:off x="3341688" y="58404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697" name="Rectangle 243"/>
          <p:cNvSpPr>
            <a:spLocks noChangeArrowheads="1"/>
          </p:cNvSpPr>
          <p:nvPr/>
        </p:nvSpPr>
        <p:spPr bwMode="auto">
          <a:xfrm>
            <a:off x="3427413" y="592455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7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698" name="Rectangle 244"/>
          <p:cNvSpPr>
            <a:spLocks noChangeArrowheads="1"/>
          </p:cNvSpPr>
          <p:nvPr/>
        </p:nvSpPr>
        <p:spPr bwMode="auto">
          <a:xfrm>
            <a:off x="5010150" y="58404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699" name="Rectangle 245"/>
          <p:cNvSpPr>
            <a:spLocks noChangeArrowheads="1"/>
          </p:cNvSpPr>
          <p:nvPr/>
        </p:nvSpPr>
        <p:spPr bwMode="auto">
          <a:xfrm>
            <a:off x="5095875" y="592455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1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700" name="Rectangle 246"/>
          <p:cNvSpPr>
            <a:spLocks noChangeArrowheads="1"/>
          </p:cNvSpPr>
          <p:nvPr/>
        </p:nvSpPr>
        <p:spPr bwMode="auto">
          <a:xfrm>
            <a:off x="6423025" y="58404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1200" i="1">
                <a:solidFill>
                  <a:srgbClr val="000000"/>
                </a:solidFill>
                <a:latin typeface="Nimbus Roman No9 L"/>
              </a:rPr>
              <a:t>b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701" name="Rectangle 247"/>
          <p:cNvSpPr>
            <a:spLocks noChangeArrowheads="1"/>
          </p:cNvSpPr>
          <p:nvPr/>
        </p:nvSpPr>
        <p:spPr bwMode="auto">
          <a:xfrm>
            <a:off x="6508750" y="592455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CA" sz="800">
                <a:solidFill>
                  <a:srgbClr val="000000"/>
                </a:solidFill>
                <a:latin typeface="Nimbus Roman No9 L"/>
              </a:rPr>
              <a:t>0</a:t>
            </a:r>
            <a:endParaRPr lang="en-CA" sz="2400">
              <a:latin typeface="Corbel" pitchFamily="34" charset="0"/>
            </a:endParaRPr>
          </a:p>
        </p:txBody>
      </p:sp>
      <p:sp>
        <p:nvSpPr>
          <p:cNvPr id="19702" name="Rectangle 248"/>
          <p:cNvSpPr>
            <a:spLocks noChangeArrowheads="1"/>
          </p:cNvSpPr>
          <p:nvPr/>
        </p:nvSpPr>
        <p:spPr bwMode="auto">
          <a:xfrm>
            <a:off x="6321425" y="2298700"/>
            <a:ext cx="357188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703" name="Rectangle 249"/>
          <p:cNvSpPr>
            <a:spLocks noChangeArrowheads="1"/>
          </p:cNvSpPr>
          <p:nvPr/>
        </p:nvSpPr>
        <p:spPr bwMode="auto">
          <a:xfrm>
            <a:off x="6321425" y="3746500"/>
            <a:ext cx="357188" cy="357188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704" name="Rectangle 250"/>
          <p:cNvSpPr>
            <a:spLocks noChangeArrowheads="1"/>
          </p:cNvSpPr>
          <p:nvPr/>
        </p:nvSpPr>
        <p:spPr bwMode="auto">
          <a:xfrm>
            <a:off x="4908550" y="3722688"/>
            <a:ext cx="357188" cy="357187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705" name="Rectangle 251"/>
          <p:cNvSpPr>
            <a:spLocks noChangeArrowheads="1"/>
          </p:cNvSpPr>
          <p:nvPr/>
        </p:nvSpPr>
        <p:spPr bwMode="auto">
          <a:xfrm>
            <a:off x="3240088" y="3746500"/>
            <a:ext cx="339725" cy="357188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706" name="Rectangle 252"/>
          <p:cNvSpPr>
            <a:spLocks noChangeArrowheads="1"/>
          </p:cNvSpPr>
          <p:nvPr/>
        </p:nvSpPr>
        <p:spPr bwMode="auto">
          <a:xfrm>
            <a:off x="3240088" y="2298700"/>
            <a:ext cx="339725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9707" name="Text Box 253"/>
          <p:cNvSpPr txBox="1">
            <a:spLocks noChangeArrowheads="1"/>
          </p:cNvSpPr>
          <p:nvPr/>
        </p:nvSpPr>
        <p:spPr bwMode="auto">
          <a:xfrm>
            <a:off x="29384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08" name="Text Box 254"/>
          <p:cNvSpPr txBox="1">
            <a:spLocks noChangeArrowheads="1"/>
          </p:cNvSpPr>
          <p:nvPr/>
        </p:nvSpPr>
        <p:spPr bwMode="auto">
          <a:xfrm>
            <a:off x="364331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09" name="Text Box 255"/>
          <p:cNvSpPr txBox="1">
            <a:spLocks noChangeArrowheads="1"/>
          </p:cNvSpPr>
          <p:nvPr/>
        </p:nvSpPr>
        <p:spPr bwMode="auto">
          <a:xfrm>
            <a:off x="46275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10" name="Text Box 256"/>
          <p:cNvSpPr txBox="1">
            <a:spLocks noChangeArrowheads="1"/>
          </p:cNvSpPr>
          <p:nvPr/>
        </p:nvSpPr>
        <p:spPr bwMode="auto">
          <a:xfrm>
            <a:off x="53260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11" name="Text Box 257"/>
          <p:cNvSpPr txBox="1">
            <a:spLocks noChangeArrowheads="1"/>
          </p:cNvSpPr>
          <p:nvPr/>
        </p:nvSpPr>
        <p:spPr bwMode="auto">
          <a:xfrm>
            <a:off x="603091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12" name="Text Box 258"/>
          <p:cNvSpPr txBox="1">
            <a:spLocks noChangeArrowheads="1"/>
          </p:cNvSpPr>
          <p:nvPr/>
        </p:nvSpPr>
        <p:spPr bwMode="auto">
          <a:xfrm>
            <a:off x="67357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13" name="Text Box 259"/>
          <p:cNvSpPr txBox="1">
            <a:spLocks noChangeArrowheads="1"/>
          </p:cNvSpPr>
          <p:nvPr/>
        </p:nvSpPr>
        <p:spPr bwMode="auto">
          <a:xfrm rot="5400000">
            <a:off x="4152107" y="2583656"/>
            <a:ext cx="222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14" name="Text Box 260"/>
          <p:cNvSpPr txBox="1">
            <a:spLocks noChangeArrowheads="1"/>
          </p:cNvSpPr>
          <p:nvPr/>
        </p:nvSpPr>
        <p:spPr bwMode="auto">
          <a:xfrm rot="5400000">
            <a:off x="4152107" y="4028281"/>
            <a:ext cx="222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  <p:sp>
        <p:nvSpPr>
          <p:cNvPr id="19715" name="Text Box 261"/>
          <p:cNvSpPr txBox="1">
            <a:spLocks noChangeArrowheads="1"/>
          </p:cNvSpPr>
          <p:nvPr/>
        </p:nvSpPr>
        <p:spPr bwMode="auto">
          <a:xfrm rot="5400000">
            <a:off x="4152107" y="1897856"/>
            <a:ext cx="222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</a:pPr>
            <a:endParaRPr lang="en-US" sz="1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  <a:endParaRPr lang="en-US" sz="1200">
              <a:latin typeface="Nimbus Roman No9 L"/>
            </a:endParaRPr>
          </a:p>
          <a:p>
            <a:pPr>
              <a:lnSpc>
                <a:spcPct val="20000"/>
              </a:lnSpc>
              <a:spcBef>
                <a:spcPct val="50000"/>
              </a:spcBef>
            </a:pPr>
            <a:r>
              <a:rPr lang="en-CA" sz="1200">
                <a:latin typeface="Nimbus Roman No9 L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59291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Organization:1K*1 memory chip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E6CD6A-821E-4109-892A-804BEFA6C0E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1130"/>
            <a:ext cx="8534400" cy="49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168292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FF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CFD25AAC2394087E267FE6C84E3DB" ma:contentTypeVersion="4" ma:contentTypeDescription="Create a new document." ma:contentTypeScope="" ma:versionID="97130b0a59ff5eede9349b3bae1645e8">
  <xsd:schema xmlns:xsd="http://www.w3.org/2001/XMLSchema" xmlns:xs="http://www.w3.org/2001/XMLSchema" xmlns:p="http://schemas.microsoft.com/office/2006/metadata/properties" xmlns:ns2="99483168-1bdb-4f3d-8491-2e38f2e608c6" targetNamespace="http://schemas.microsoft.com/office/2006/metadata/properties" ma:root="true" ma:fieldsID="bf85b72a235f63ac56028679091ab24c" ns2:_="">
    <xsd:import namespace="99483168-1bdb-4f3d-8491-2e38f2e608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483168-1bdb-4f3d-8491-2e38f2e60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7C1F54-13EE-4F8C-B1A8-A8035EA3E9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447B85-DBB6-4481-BAF9-25ABCD00C2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483168-1bdb-4f3d-8491-2e38f2e608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3E42DC-4CB1-4D74-858F-44576FC36B3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15133</TotalTime>
  <Words>3260</Words>
  <Application>Microsoft Office PowerPoint</Application>
  <PresentationFormat>On-screen Show (4:3)</PresentationFormat>
  <Paragraphs>622</Paragraphs>
  <Slides>35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1_Blank Presentation</vt:lpstr>
      <vt:lpstr>Default Design</vt:lpstr>
      <vt:lpstr>Mod 5:Memory System(part2) </vt:lpstr>
      <vt:lpstr>Some basic concepts</vt:lpstr>
      <vt:lpstr>Some basic concepts</vt:lpstr>
      <vt:lpstr>Some basic concepts</vt:lpstr>
      <vt:lpstr>Some basic concepts(Contd.,)</vt:lpstr>
      <vt:lpstr>Semiconductor RAMS: Internal organization of memory chips</vt:lpstr>
      <vt:lpstr>Semiconductor RAMS: Internal organization of memory chips</vt:lpstr>
      <vt:lpstr>        Internal organization of memory chips (Contd.,)</vt:lpstr>
      <vt:lpstr>Internal Organization:1K*1 memory chip</vt:lpstr>
      <vt:lpstr>1K*1 Internal organization</vt:lpstr>
      <vt:lpstr>Static memories: RAM Cell</vt:lpstr>
      <vt:lpstr>Read &amp; Write operation of static RAM</vt:lpstr>
      <vt:lpstr>CMOS CELL-characteristics</vt:lpstr>
      <vt:lpstr>CMOS CELL</vt:lpstr>
      <vt:lpstr>ASYNCHRONOUS DRAM</vt:lpstr>
      <vt:lpstr>PowerPoint Presentation</vt:lpstr>
      <vt:lpstr>PowerPoint Presentation</vt:lpstr>
      <vt:lpstr>ASYNCHRONOUS DRAM(contd..)</vt:lpstr>
      <vt:lpstr>Asynchronous DRAMs: Internal organization</vt:lpstr>
      <vt:lpstr>PowerPoint Presentation</vt:lpstr>
      <vt:lpstr>PowerPoint Presentation</vt:lpstr>
      <vt:lpstr>Asynchronous DRAMs:internal organization</vt:lpstr>
      <vt:lpstr>Fast Page Mode</vt:lpstr>
      <vt:lpstr> SDRAM characteristics</vt:lpstr>
      <vt:lpstr> Synchronous DRAMs</vt:lpstr>
      <vt:lpstr>PowerPoint Presentation</vt:lpstr>
      <vt:lpstr>PowerPoint Presentation</vt:lpstr>
      <vt:lpstr>LATENCY &amp; BANDWIDTH </vt:lpstr>
      <vt:lpstr>DOUBLE DATA RATE SDRAM (DDR-SDRAM)</vt:lpstr>
      <vt:lpstr>Structure of larger memories: Static m/m systems</vt:lpstr>
      <vt:lpstr>Structure of larger memories: Dynamic m/m systems</vt:lpstr>
      <vt:lpstr>Memory system considerations</vt:lpstr>
      <vt:lpstr>Memory system considerations</vt:lpstr>
      <vt:lpstr>RAMBUS Memory</vt:lpstr>
      <vt:lpstr>RAMBUS Memory(contd…)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 2:Arithmetic Algorithms</dc:title>
  <dc:creator>RENJU LIJU</dc:creator>
  <cp:lastModifiedBy>pce-cse</cp:lastModifiedBy>
  <cp:revision>45</cp:revision>
  <dcterms:created xsi:type="dcterms:W3CDTF">2017-03-04T06:47:46Z</dcterms:created>
  <dcterms:modified xsi:type="dcterms:W3CDTF">2021-10-16T02:52:01Z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0x01010087FCFD25AAC2394087E267FE6C84E3DB</vt:lpwstr>
  </property>
</Properties>
</file>