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jpg" ContentType="image/jpeg"/>
  <Default Extension="rels" ContentType="application/vnd.openxmlformats-package.relationship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theme/theme1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d21b64db75174a73" /><Relationship Type="http://schemas.openxmlformats.org/package/2006/relationships/metadata/core-properties" Target="/docProps/core.xml" Id="Rfe5adbd6bcb24784" /><Relationship Type="http://schemas.openxmlformats.org/officeDocument/2006/relationships/extended-properties" Target="/docProps/app.xml" Id="R12726e648d334d46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c3736fae1e3d4134"/>
    <p:sldMasterId id="2147483666" r:id="R3d59404076c34bea"/>
    <p:sldMasterId id="2147483684" r:id="R04ecc1e2d0ec43ab"/>
  </p:sldMasterIdLst>
  <p:sldIdLst>
    <p:sldId id="256" r:id="R7c9c8548478a4a24"/>
    <p:sldId id="257" r:id="R0e15a333e8ee4f57"/>
    <p:sldId id="258" r:id="R5d09a604e3bd4ab6"/>
    <p:sldId id="259" r:id="R4fc233a15c7e4c7a"/>
    <p:sldId id="260" r:id="R623de5baeb5d4085"/>
    <p:sldId id="261" r:id="Ree809b86a18b4d35"/>
    <p:sldId id="262" r:id="Ra71603333a364a79"/>
    <p:sldId id="263" r:id="R21abf2622a844e5e"/>
    <p:sldId id="264" r:id="Re392102871fd4495"/>
    <p:sldId id="265" r:id="Ra64e987fa0a848dc"/>
    <p:sldId id="266" r:id="R15ac3ae1a0ce4c94"/>
    <p:sldId id="267" r:id="R876fba2f0b7e4d4a"/>
    <p:sldId id="268" r:id="R686f43d57c734148"/>
    <p:sldId id="269" r:id="Raaf3f2f102de4c04"/>
    <p:sldId id="270" r:id="R87ee386d40204835"/>
    <p:sldId id="271" r:id="R7ab8e1bf383a4260"/>
    <p:sldId id="272" r:id="Re52d627ea3fa4f26"/>
    <p:sldId id="273" r:id="R469980c65cfb4bbb"/>
    <p:sldId id="274" r:id="Rcd6d012a5d2e4487"/>
    <p:sldId id="275" r:id="Ra6b717d242974958"/>
    <p:sldId id="276" r:id="R8020ce5b80f144b0"/>
    <p:sldId id="277" r:id="R61254865fee84698"/>
    <p:sldId id="278" r:id="Reaf7ea93e29b4c66"/>
    <p:sldId id="279" r:id="Rdb0ecdea2efa4f55"/>
    <p:sldId id="280" r:id="Rcfdf5976a01e40de"/>
    <p:sldId id="281" r:id="Rf90e79c46b3e47be"/>
    <p:sldId id="282" r:id="Rf713ad482705464a"/>
    <p:sldId id="283" r:id="R94ae1236c7684c15"/>
    <p:sldId id="284" r:id="R26cf7caef21647e5"/>
    <p:sldId id="285" r:id="R91832743590d4e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4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bfb86e7122094956" /><Relationship Type="http://schemas.openxmlformats.org/officeDocument/2006/relationships/viewProps" Target="/ppt/viewProps.xml" Id="Rf0a86d626b3f4f21" /><Relationship Type="http://schemas.openxmlformats.org/officeDocument/2006/relationships/slideMaster" Target="/ppt/slideMasters/slideMaster1.xml" Id="Rc3736fae1e3d4134" /><Relationship Type="http://schemas.openxmlformats.org/officeDocument/2006/relationships/theme" Target="/ppt/slideMasters/theme/theme1.xml" Id="Rf4b8a59eab8e4b9d" /><Relationship Type="http://schemas.openxmlformats.org/officeDocument/2006/relationships/slideMaster" Target="/ppt/slideMasters/slideMaster2.xml" Id="R3d59404076c34bea" /><Relationship Type="http://schemas.openxmlformats.org/officeDocument/2006/relationships/slide" Target="/ppt/slides/slide1.xml" Id="R7c9c8548478a4a24" /><Relationship Type="http://schemas.openxmlformats.org/officeDocument/2006/relationships/slide" Target="/ppt/slides/slide2.xml" Id="R0e15a333e8ee4f57" /><Relationship Type="http://schemas.openxmlformats.org/officeDocument/2006/relationships/slide" Target="/ppt/slides/slide3.xml" Id="R5d09a604e3bd4ab6" /><Relationship Type="http://schemas.openxmlformats.org/officeDocument/2006/relationships/slide" Target="/ppt/slides/slide4.xml" Id="R4fc233a15c7e4c7a" /><Relationship Type="http://schemas.openxmlformats.org/officeDocument/2006/relationships/slide" Target="/ppt/slides/slide5.xml" Id="R623de5baeb5d4085" /><Relationship Type="http://schemas.openxmlformats.org/officeDocument/2006/relationships/slide" Target="/ppt/slides/slide6.xml" Id="Ree809b86a18b4d35" /><Relationship Type="http://schemas.openxmlformats.org/officeDocument/2006/relationships/slide" Target="/ppt/slides/slide7.xml" Id="Ra71603333a364a79" /><Relationship Type="http://schemas.openxmlformats.org/officeDocument/2006/relationships/slide" Target="/ppt/slides/slide8.xml" Id="R21abf2622a844e5e" /><Relationship Type="http://schemas.openxmlformats.org/officeDocument/2006/relationships/slide" Target="/ppt/slides/slide9.xml" Id="Re392102871fd4495" /><Relationship Type="http://schemas.openxmlformats.org/officeDocument/2006/relationships/slide" Target="/ppt/slides/slide10.xml" Id="Ra64e987fa0a848dc" /><Relationship Type="http://schemas.openxmlformats.org/officeDocument/2006/relationships/slide" Target="/ppt/slides/slide11.xml" Id="R15ac3ae1a0ce4c94" /><Relationship Type="http://schemas.openxmlformats.org/officeDocument/2006/relationships/slide" Target="/ppt/slides/slide12.xml" Id="R876fba2f0b7e4d4a" /><Relationship Type="http://schemas.openxmlformats.org/officeDocument/2006/relationships/slide" Target="/ppt/slides/slide13.xml" Id="R686f43d57c734148" /><Relationship Type="http://schemas.openxmlformats.org/officeDocument/2006/relationships/slide" Target="/ppt/slides/slide14.xml" Id="Raaf3f2f102de4c04" /><Relationship Type="http://schemas.openxmlformats.org/officeDocument/2006/relationships/slide" Target="/ppt/slides/slide15.xml" Id="R87ee386d40204835" /><Relationship Type="http://schemas.openxmlformats.org/officeDocument/2006/relationships/slideMaster" Target="/ppt/slideMasters/slideMaster3.xml" Id="R04ecc1e2d0ec43ab" /><Relationship Type="http://schemas.openxmlformats.org/officeDocument/2006/relationships/slide" Target="/ppt/slides/slide16.xml" Id="R7ab8e1bf383a4260" /><Relationship Type="http://schemas.openxmlformats.org/officeDocument/2006/relationships/slide" Target="/ppt/slides/slide17.xml" Id="Re52d627ea3fa4f26" /><Relationship Type="http://schemas.openxmlformats.org/officeDocument/2006/relationships/slide" Target="/ppt/slides/slide18.xml" Id="R469980c65cfb4bbb" /><Relationship Type="http://schemas.openxmlformats.org/officeDocument/2006/relationships/slide" Target="/ppt/slides/slide19.xml" Id="Rcd6d012a5d2e4487" /><Relationship Type="http://schemas.openxmlformats.org/officeDocument/2006/relationships/slide" Target="/ppt/slides/slide20.xml" Id="Ra6b717d242974958" /><Relationship Type="http://schemas.openxmlformats.org/officeDocument/2006/relationships/slide" Target="/ppt/slides/slide21.xml" Id="R8020ce5b80f144b0" /><Relationship Type="http://schemas.openxmlformats.org/officeDocument/2006/relationships/slide" Target="/ppt/slides/slide22.xml" Id="R61254865fee84698" /><Relationship Type="http://schemas.openxmlformats.org/officeDocument/2006/relationships/slide" Target="/ppt/slides/slide23.xml" Id="Reaf7ea93e29b4c66" /><Relationship Type="http://schemas.openxmlformats.org/officeDocument/2006/relationships/slide" Target="/ppt/slides/slide24.xml" Id="Rdb0ecdea2efa4f55" /><Relationship Type="http://schemas.openxmlformats.org/officeDocument/2006/relationships/slide" Target="/ppt/slides/slide25.xml" Id="Rcfdf5976a01e40de" /><Relationship Type="http://schemas.openxmlformats.org/officeDocument/2006/relationships/slide" Target="/ppt/slides/slide26.xml" Id="Rf90e79c46b3e47be" /><Relationship Type="http://schemas.openxmlformats.org/officeDocument/2006/relationships/slide" Target="/ppt/slides/slide27.xml" Id="Rf713ad482705464a" /><Relationship Type="http://schemas.openxmlformats.org/officeDocument/2006/relationships/slide" Target="/ppt/slides/slide28.xml" Id="R94ae1236c7684c15" /><Relationship Type="http://schemas.openxmlformats.org/officeDocument/2006/relationships/slide" Target="/ppt/slides/slide29.xml" Id="R26cf7caef21647e5" /><Relationship Type="http://schemas.openxmlformats.org/officeDocument/2006/relationships/slide" Target="/ppt/slides/slide30.xml" Id="R91832743590d4e84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80e5fd08cfea4d6e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82bef32da9b3449c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2.xml" Id="Rc476e8d0a4d84c14" /><Relationship Type="http://schemas.openxmlformats.org/officeDocument/2006/relationships/image" Target="/ppt/media/image2.png" Id="R87dd20340e4c45f9" /></Relationships>
</file>

<file path=ppt/slideLayouts/_rels/slideLayout38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58ab01623b514b25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2c62ff2c86f14805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b23b5527b21d429c" /></Relationships>
</file>

<file path=ppt/slideLayouts/_rels/slideLayout43.xml.rels>&#65279;<?xml version="1.0" encoding="utf-8"?><Relationships xmlns="http://schemas.openxmlformats.org/package/2006/relationships"><Relationship Type="http://schemas.openxmlformats.org/officeDocument/2006/relationships/slideMaster" Target="/ppt/slideMasters/slideMaster3.xml" Id="Rffd61e8cb6fe49e9" /><Relationship Type="http://schemas.openxmlformats.org/officeDocument/2006/relationships/image" Target="/ppt/media/image2.png" Id="R81c74adad8a84af2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b069f7dcd6374142" /></Relationships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87dd20340e4c45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77177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81c74adad8a84a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61572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image" Target="/ppt/media/image.png" Id="R649b67ef9a4342b6" /><Relationship Type="http://schemas.openxmlformats.org/officeDocument/2006/relationships/theme" Target="/ppt/slideMasters/theme/theme1.xml" Id="R86cd03be58364d34" /><Relationship Type="http://schemas.openxmlformats.org/officeDocument/2006/relationships/slideLayout" Target="/ppt/slideLayouts/slideLayout4.xml" Id="R20be7ffcecc9496f" /><Relationship Type="http://schemas.openxmlformats.org/officeDocument/2006/relationships/slideLayout" Target="/ppt/slideLayouts/slideLayout7.xml" Id="R819c891f39624ac9" /></Relationships>
</file>

<file path=ppt/slideMasters/_rels/slideMaster2.xml.rels>&#65279;<?xml version="1.0" encoding="utf-8"?><Relationships xmlns="http://schemas.openxmlformats.org/package/2006/relationships"><Relationship Type="http://schemas.openxmlformats.org/officeDocument/2006/relationships/image" Target="/ppt/media/image.png" Id="Rd138a619d98b4536" /><Relationship Type="http://schemas.openxmlformats.org/officeDocument/2006/relationships/theme" Target="/ppt/slideMasters/theme/theme2.xml" Id="R359a9c3b90684a6a" /><Relationship Type="http://schemas.openxmlformats.org/officeDocument/2006/relationships/slideLayout" Target="/ppt/slideLayouts/slideLayout21.xml" Id="Raf0c22f30ee8410d" /><Relationship Type="http://schemas.openxmlformats.org/officeDocument/2006/relationships/slideLayout" Target="/ppt/slideLayouts/slideLayout24.xml" Id="R451c7b3d4d004204" /><Relationship Type="http://schemas.openxmlformats.org/officeDocument/2006/relationships/slideLayout" Target="/ppt/slideLayouts/slideLayout26.xml" Id="R6457be37a9dd4774" /></Relationships>
</file>

<file path=ppt/slideMasters/_rels/slideMaster3.xml.rels>&#65279;<?xml version="1.0" encoding="utf-8"?><Relationships xmlns="http://schemas.openxmlformats.org/package/2006/relationships"><Relationship Type="http://schemas.openxmlformats.org/officeDocument/2006/relationships/image" Target="/ppt/media/image.png" Id="Ra069d15c48d44866" /><Relationship Type="http://schemas.openxmlformats.org/officeDocument/2006/relationships/theme" Target="/ppt/slideMasters/theme/theme3.xml" Id="R5d2b18ab1bad4e74" /><Relationship Type="http://schemas.openxmlformats.org/officeDocument/2006/relationships/slideLayout" Target="/ppt/slideLayouts/slideLayout38.xml" Id="R7f927cf3d2a24ff6" /><Relationship Type="http://schemas.openxmlformats.org/officeDocument/2006/relationships/slideLayout" Target="/ppt/slideLayouts/slideLayout41.xml" Id="Rf931e25f33614b2d" /><Relationship Type="http://schemas.openxmlformats.org/officeDocument/2006/relationships/slideLayout" Target="/ppt/slideLayouts/slideLayout43.xml" Id="Rf8d044531d3e4250" /></Relationships>
</file>

<file path=ppt/slideMasters/slideMaster1.xml><?xml version="1.0" encoding="utf-8"?>
<p:sldMaster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649b67ef9a4342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8/4/2021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74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20be7ffcecc9496f"/>
    <p:sldLayoutId id="2147483655" r:id="R819c891f39624ac9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d138a619d98b45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af0c22f30ee8410d"/>
    <p:sldLayoutId id="2147483673" r:id="R451c7b3d4d004204"/>
    <p:sldLayoutId id="2147483675" r:id="R6457be37a9dd477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a069d15c48d448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7f927cf3d2a24ff6"/>
    <p:sldLayoutId id="2147483691" r:id="Rf931e25f33614b2d"/>
    <p:sldLayoutId id="2147483693" r:id="Rf8d044531d3e4250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theme/theme1.xml><?xml version="1.0" encoding="utf-8"?>
<a:theme xmlns:a="http://schemas.openxmlformats.org/drawingml/2006/main" name="2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6DB8EB18-3657-4051-A897-2ED38832359E}"/>
    </a:ext>
  </a:extLst>
</a:theme>
</file>

<file path=ppt/slideMasters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ppt/slideMasters/theme/theme3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6DB8EB18-3657-4051-A897-2ED38832359E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6.xml" Id="R3fda4b26bc1c4445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image" Target="/ppt/media/image.jpg" Id="R191efed47cc34ea1" /><Relationship Type="http://schemas.openxmlformats.org/officeDocument/2006/relationships/slideLayout" Target="/ppt/slideLayouts/slideLayout24.xml" Id="Rabc5e6afe3f04e2b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2.jpg" Id="R8c5fc83d9b164ffb" /><Relationship Type="http://schemas.openxmlformats.org/officeDocument/2006/relationships/slideLayout" Target="/ppt/slideLayouts/slideLayout24.xml" Id="R668367ff88ef4dbb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6.png" Id="Ra8897672ace04190" /><Relationship Type="http://schemas.openxmlformats.org/officeDocument/2006/relationships/slideLayout" Target="/ppt/slideLayouts/slideLayout7.xml" Id="Rb8139102ea924b4c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7.png" Id="Rf21011d498de47ec" /><Relationship Type="http://schemas.openxmlformats.org/officeDocument/2006/relationships/slideLayout" Target="/ppt/slideLayouts/slideLayout7.xml" Id="Rf9b4df4750944e34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8.png" Id="Ra37146f85afc4547" /><Relationship Type="http://schemas.openxmlformats.org/officeDocument/2006/relationships/slideLayout" Target="/ppt/slideLayouts/slideLayout4.xml" Id="Ra0c334855ab4491b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6.xml" Id="Ra3ba4d066b15484f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43.xml" Id="Rdd3c439d31f44deb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.xml" Id="Rbac59c5975ab4fda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image" Target="/ppt/media/image8.png" Id="R019416e281404ec7" /><Relationship Type="http://schemas.openxmlformats.org/officeDocument/2006/relationships/slideLayout" Target="/ppt/slideLayouts/slideLayout41.xml" Id="Ra768239da2d2420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38.xml" Id="Rb999be8ebe6044f5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4.xml" Id="R09d4633d4e664b10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image" Target="/ppt/media/image9.png" Id="Rba9417d4c2414997" /><Relationship Type="http://schemas.openxmlformats.org/officeDocument/2006/relationships/slideLayout" Target="/ppt/slideLayouts/slideLayout41.xml" Id="R6d6809978f3d4d49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10.png" Id="R7353b59aa5fa412f" /><Relationship Type="http://schemas.openxmlformats.org/officeDocument/2006/relationships/slideLayout" Target="/ppt/slideLayouts/slideLayout38.xml" Id="R9c390f8dd21546a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image" Target="/ppt/media/image11.png" Id="R7013400de9444ace" /><Relationship Type="http://schemas.openxmlformats.org/officeDocument/2006/relationships/slideLayout" Target="/ppt/slideLayouts/slideLayout41.xml" Id="Rc13d6cbaa11540ed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image" Target="/ppt/media/image12.png" Id="R2a8a9c619dbe45fd" /><Relationship Type="http://schemas.openxmlformats.org/officeDocument/2006/relationships/slideLayout" Target="/ppt/slideLayouts/slideLayout41.xml" Id="Re7306286f519496c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image" Target="/ppt/media/image13.png" Id="R5235bdaf86cc4aaa" /><Relationship Type="http://schemas.openxmlformats.org/officeDocument/2006/relationships/slideLayout" Target="/ppt/slideLayouts/slideLayout38.xml" Id="R982f5a206ea3496c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image" Target="/ppt/media/image14.png" Id="Rb6b9bceed8674202" /><Relationship Type="http://schemas.openxmlformats.org/officeDocument/2006/relationships/slideLayout" Target="/ppt/slideLayouts/slideLayout41.xml" Id="R21fa9aac8b5f4096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38.xml" Id="R5ed0046ecab14ccc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image" Target="/ppt/media/image12.png" Id="R37d27376c4c347d5" /><Relationship Type="http://schemas.openxmlformats.org/officeDocument/2006/relationships/slideLayout" Target="/ppt/slideLayouts/slideLayout38.xml" Id="R6cd5a9920e25446e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image" Target="/ppt/media/image15.png" Id="R8f1e93540c374748" /><Relationship Type="http://schemas.openxmlformats.org/officeDocument/2006/relationships/image" Target="/ppt/media/image16.png" Id="R5cb95d0e0ecf490a" /><Relationship Type="http://schemas.openxmlformats.org/officeDocument/2006/relationships/slideLayout" Target="/ppt/slideLayouts/slideLayout41.xml" Id="R9e8b5c5551114c89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image" Target="/ppt/media/image17.png" Id="Rf6ffc7ea3f7e4f06" /><Relationship Type="http://schemas.openxmlformats.org/officeDocument/2006/relationships/slideLayout" Target="/ppt/slideLayouts/slideLayout38.xml" Id="R8ff09d9a79d44e1b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4.xml" Id="R12bd25231924488d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43.xml" Id="R234fb942cb404e2a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4.xml" Id="Ra1af314609804f02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4.xml" Id="Rd0eafba4b8b84ccb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3.png" Id="R61ff76d3835b4d0d" /><Relationship Type="http://schemas.openxmlformats.org/officeDocument/2006/relationships/slideLayout" Target="/ppt/slideLayouts/slideLayout24.xml" Id="Rdfe5d9203d7b4ab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4.png" Id="R158a4cf6337c4921" /><Relationship Type="http://schemas.openxmlformats.org/officeDocument/2006/relationships/slideLayout" Target="/ppt/slideLayouts/slideLayout21.xml" Id="R11d512224f4e443e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5.png" Id="R0460a7b78bb1412f" /><Relationship Type="http://schemas.openxmlformats.org/officeDocument/2006/relationships/slideLayout" Target="/ppt/slideLayouts/slideLayout21.xml" Id="R76919c4c86c4459e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4.xml" Id="R1906cfac52884538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2A8B2-8773-47C5-AFBF-15015E8E7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76" y="971030"/>
            <a:ext cx="11217498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8900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dbms</a:t>
            </a:r>
            <a:endParaRPr lang="en-IN" sz="89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6D3EEE-A3E6-4E76-B2AB-C59C673F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406" y="3207199"/>
            <a:ext cx="4187779" cy="6858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rush Script MT" pitchFamily="66" charset="0"/>
                <a:cs typeface="Times New Roman" panose="02020603050405020304" pitchFamily="18" charset="0"/>
              </a:rPr>
              <a:t>Module 1 part 1</a:t>
            </a:r>
          </a:p>
        </p:txBody>
      </p:sp>
    </p:spTree>
    <p:extLst>
      <p:ext uri="{BB962C8B-B14F-4D97-AF65-F5344CB8AC3E}">
        <p14:creationId xmlns:p14="http://schemas.microsoft.com/office/powerpoint/2010/main" val="31824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2721" y="442401"/>
            <a:ext cx="8610600" cy="1293028"/>
          </a:xfrm>
        </p:spPr>
        <p:txBody>
          <a:bodyPr/>
          <a:lstStyle/>
          <a:p>
            <a:r>
              <a:rPr lang="en-IN" b="1" dirty="0"/>
              <a:t>entity–relationship model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144" y="1361665"/>
            <a:ext cx="10820400" cy="4024125"/>
          </a:xfrm>
        </p:spPr>
        <p:txBody>
          <a:bodyPr/>
          <a:lstStyle/>
          <a:p>
            <a:r>
              <a:rPr lang="en-IN" sz="2400" dirty="0"/>
              <a:t>A </a:t>
            </a:r>
            <a:r>
              <a:rPr lang="en-IN" sz="2400" dirty="0"/>
              <a:t>popular high-level conceptual data model</a:t>
            </a:r>
            <a:r>
              <a:rPr lang="en-IN" sz="2400" dirty="0"/>
              <a:t>.</a:t>
            </a:r>
          </a:p>
          <a:p>
            <a:r>
              <a:rPr lang="en-US" sz="2400" dirty="0"/>
              <a:t>Conceptual data models use concepts such as </a:t>
            </a:r>
            <a:r>
              <a:rPr lang="en-US" sz="2400" b="1" dirty="0"/>
              <a:t>entities, attributes</a:t>
            </a:r>
            <a:r>
              <a:rPr lang="en-US" sz="2400" dirty="0"/>
              <a:t>, and </a:t>
            </a:r>
            <a:r>
              <a:rPr lang="en-US" sz="2400" b="1" dirty="0"/>
              <a:t>relationships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Entity</a:t>
            </a:r>
            <a:r>
              <a:rPr lang="en-US" sz="2400" dirty="0"/>
              <a:t>: An </a:t>
            </a:r>
            <a:r>
              <a:rPr lang="en-US" sz="2400" dirty="0"/>
              <a:t>entity represents a real-world </a:t>
            </a:r>
            <a:r>
              <a:rPr lang="en-US" sz="2400" dirty="0"/>
              <a:t>object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Relationship</a:t>
            </a:r>
            <a:r>
              <a:rPr lang="en-US" sz="2400" dirty="0"/>
              <a:t>: Relationship among those objects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/>
              <a:t>Attributes</a:t>
            </a:r>
            <a:r>
              <a:rPr lang="en-US" sz="2400" dirty="0"/>
              <a:t>: Set of properties for describing the entities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191efed47cc34e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61" y="4018208"/>
            <a:ext cx="9530366" cy="23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7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model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representational model</a:t>
            </a:r>
          </a:p>
          <a:p>
            <a:r>
              <a:rPr lang="en-US" b="1" dirty="0"/>
              <a:t>Data </a:t>
            </a:r>
            <a:r>
              <a:rPr lang="en-US" dirty="0"/>
              <a:t>in the network model are represented by </a:t>
            </a:r>
            <a:r>
              <a:rPr lang="en-US" b="1" dirty="0"/>
              <a:t>collection of records </a:t>
            </a:r>
            <a:r>
              <a:rPr lang="en-US" dirty="0"/>
              <a:t>and the </a:t>
            </a:r>
            <a:r>
              <a:rPr lang="en-US" b="1" dirty="0"/>
              <a:t>relationship</a:t>
            </a:r>
            <a:r>
              <a:rPr lang="en-US" dirty="0"/>
              <a:t> among the data are represented by </a:t>
            </a:r>
            <a:r>
              <a:rPr lang="en-US" b="1" dirty="0"/>
              <a:t>link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8c5fc83d9b164f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09" y="3554569"/>
            <a:ext cx="6027313" cy="235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842" y="339370"/>
            <a:ext cx="8610600" cy="1293028"/>
          </a:xfrm>
        </p:spPr>
        <p:txBody>
          <a:bodyPr/>
          <a:lstStyle/>
          <a:p>
            <a:r>
              <a:rPr lang="en-US" b="1" dirty="0"/>
              <a:t>schema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11980"/>
            <a:ext cx="10820400" cy="4024125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overall design of database system </a:t>
            </a:r>
            <a:r>
              <a:rPr lang="en-US" sz="2800" dirty="0"/>
              <a:t>is called the database schema</a:t>
            </a:r>
          </a:p>
          <a:p>
            <a:r>
              <a:rPr lang="en-US" sz="2800" dirty="0"/>
              <a:t>Layout or </a:t>
            </a:r>
            <a:r>
              <a:rPr lang="en-US" sz="2800" b="1" dirty="0"/>
              <a:t>blueprint of a database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diagramatic</a:t>
            </a:r>
            <a:r>
              <a:rPr lang="en-US" sz="2800" dirty="0"/>
              <a:t> representation of schema is called </a:t>
            </a:r>
            <a:r>
              <a:rPr lang="en-US" sz="2800" b="1" dirty="0"/>
              <a:t>schema diagram</a:t>
            </a:r>
          </a:p>
          <a:p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a8897672ace041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803" y="3684767"/>
            <a:ext cx="795337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13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Schema architecture</a:t>
            </a:r>
            <a:endParaRPr lang="en-IN" b="1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 dirty="0"/>
              <a:t>Goal</a:t>
            </a:r>
            <a:r>
              <a:rPr lang="en-US" sz="2800" dirty="0"/>
              <a:t>: To separate the </a:t>
            </a:r>
            <a:r>
              <a:rPr lang="en-US" sz="2800" b="1" dirty="0"/>
              <a:t>user application </a:t>
            </a:r>
            <a:r>
              <a:rPr lang="en-US" sz="2800" dirty="0"/>
              <a:t>and the </a:t>
            </a:r>
            <a:r>
              <a:rPr lang="en-US" sz="2800" b="1" dirty="0"/>
              <a:t>physical database</a:t>
            </a:r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f21011d498de47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406" y="2944835"/>
            <a:ext cx="4638675" cy="302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9702" y="3052292"/>
            <a:ext cx="53865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Schema can be defined in 3 levels:</a:t>
            </a:r>
          </a:p>
          <a:p>
            <a:r>
              <a:rPr lang="en-US" sz="2800" dirty="0">
                <a:solidFill>
                  <a:prstClr val="black"/>
                </a:solidFill>
              </a:rPr>
              <a:t>    </a:t>
            </a:r>
          </a:p>
          <a:p>
            <a:r>
              <a:rPr lang="en-US" sz="2800" b="1" dirty="0">
                <a:solidFill>
                  <a:prstClr val="black"/>
                </a:solidFill>
              </a:rPr>
              <a:t>	1.Internal level</a:t>
            </a:r>
          </a:p>
          <a:p>
            <a:pPr algn="just"/>
            <a:r>
              <a:rPr lang="en-US" sz="2800" b="1" dirty="0">
                <a:solidFill>
                  <a:prstClr val="black"/>
                </a:solidFill>
              </a:rPr>
              <a:t>	</a:t>
            </a:r>
            <a:r>
              <a:rPr lang="en-US" sz="2800" b="1" dirty="0">
                <a:solidFill>
                  <a:prstClr val="black"/>
                </a:solidFill>
              </a:rPr>
              <a:t>2.Coceptual level</a:t>
            </a:r>
          </a:p>
          <a:p>
            <a:pPr algn="just"/>
            <a:r>
              <a:rPr lang="en-US" sz="2800" b="1" dirty="0">
                <a:solidFill>
                  <a:prstClr val="black"/>
                </a:solidFill>
              </a:rPr>
              <a:t>	3.External level</a:t>
            </a:r>
            <a:endParaRPr lang="en-US" sz="2800" dirty="0">
              <a:solidFill>
                <a:prstClr val="black"/>
              </a:solidFill>
            </a:endParaRPr>
          </a:p>
          <a:p>
            <a:pPr algn="just"/>
            <a:endParaRPr lang="en-US" sz="2800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I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887" y="1506828"/>
            <a:ext cx="58727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1.Internal  level</a:t>
            </a:r>
          </a:p>
          <a:p>
            <a:pPr algn="just"/>
            <a:r>
              <a:rPr lang="en-US" sz="2800" dirty="0">
                <a:solidFill>
                  <a:prstClr val="black"/>
                </a:solidFill>
              </a:rPr>
              <a:t>Describe the physical 	structure of  the database</a:t>
            </a:r>
            <a:endParaRPr lang="en-US" sz="2800" b="1" dirty="0">
              <a:solidFill>
                <a:prstClr val="black"/>
              </a:solidFill>
            </a:endParaRPr>
          </a:p>
          <a:p>
            <a:r>
              <a:rPr lang="en-US" sz="2800" b="1" dirty="0">
                <a:solidFill>
                  <a:prstClr val="black"/>
                </a:solidFill>
              </a:rPr>
              <a:t>2.Conceptual level</a:t>
            </a:r>
          </a:p>
          <a:p>
            <a:pPr algn="just"/>
            <a:r>
              <a:rPr lang="en-US" sz="2800" dirty="0">
                <a:solidFill>
                  <a:prstClr val="black"/>
                </a:solidFill>
              </a:rPr>
              <a:t>Hide the details of the physical storage structure and concentrates on describing entities, data types, relationships etc.</a:t>
            </a:r>
            <a:endParaRPr lang="en-US" sz="2800" b="1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a37146f85afc45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937" y="391967"/>
            <a:ext cx="4638675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018986" y="3593206"/>
            <a:ext cx="47651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prstClr val="black"/>
                </a:solidFill>
              </a:rPr>
              <a:t>3.External level</a:t>
            </a:r>
          </a:p>
          <a:p>
            <a:pPr algn="just"/>
            <a:r>
              <a:rPr lang="en-US" sz="2800" dirty="0">
                <a:solidFill>
                  <a:prstClr val="black"/>
                </a:solidFill>
              </a:rPr>
              <a:t>Describes the part of the database that a user is interested in and hides the rest of the database from the user group</a:t>
            </a:r>
            <a:endParaRPr lang="en-IN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57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CB2A57-3B4D-45C1-8ECB-08D24BAFC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44EFC6-76C3-4370-A9CD-D41102616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2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D2A8B2-8773-47C5-AFBF-15015E8E7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76" y="971030"/>
            <a:ext cx="11217498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/>
            </a:r>
            <a:br>
              <a:rPr lang="en-US" dirty="0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</a:br>
            <a:r>
              <a:rPr lang="en-US" sz="8900" dirty="0" err="1">
                <a:solidFill>
                  <a:schemeClr val="accent2">
                    <a:lumMod val="50000"/>
                  </a:schemeClr>
                </a:solidFill>
                <a:latin typeface="Algerian" panose="04020705040A02060702" pitchFamily="82" charset="0"/>
              </a:rPr>
              <a:t>dbms</a:t>
            </a:r>
            <a:endParaRPr lang="en-IN" sz="8900" dirty="0">
              <a:solidFill>
                <a:schemeClr val="accent2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76D3EEE-A3E6-4E76-B2AB-C59C673F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406" y="3207199"/>
            <a:ext cx="4187779" cy="6858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rush Script MT" pitchFamily="66" charset="0"/>
                <a:cs typeface="Times New Roman" panose="02020603050405020304" pitchFamily="18" charset="0"/>
              </a:rPr>
              <a:t>Module 1 part 2</a:t>
            </a:r>
          </a:p>
        </p:txBody>
      </p:sp>
    </p:spTree>
    <p:extLst>
      <p:ext uri="{BB962C8B-B14F-4D97-AF65-F5344CB8AC3E}">
        <p14:creationId xmlns:p14="http://schemas.microsoft.com/office/powerpoint/2010/main" val="318244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Database </a:t>
            </a:r>
            <a:r>
              <a:rPr lang="en-US" sz="2800" dirty="0"/>
              <a:t>Languages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Database architectures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ER model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E</a:t>
            </a:r>
            <a:r>
              <a:rPr lang="en-US" sz="2800" dirty="0"/>
              <a:t>ntity </a:t>
            </a:r>
            <a:r>
              <a:rPr lang="en-US" sz="2800" dirty="0"/>
              <a:t>set ,</a:t>
            </a:r>
            <a:r>
              <a:rPr lang="en-US" sz="2800" dirty="0"/>
              <a:t>attributes</a:t>
            </a:r>
            <a:r>
              <a:rPr lang="en-US" sz="2800" dirty="0"/>
              <a:t> </a:t>
            </a:r>
            <a:r>
              <a:rPr lang="en-US" sz="2800" dirty="0"/>
              <a:t>and relationships </a:t>
            </a:r>
          </a:p>
          <a:p>
            <a:pPr lvl="0"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Weak entities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Constraints</a:t>
            </a:r>
          </a:p>
          <a:p>
            <a:pPr>
              <a:buFont typeface="Wingdings" pitchFamily="2" charset="2"/>
              <a:buChar char="q"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2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languages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337926" cy="4024125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DDL(Data Definition Language): </a:t>
            </a:r>
            <a:r>
              <a:rPr lang="en-US" sz="2800" dirty="0"/>
              <a:t>used to specify the conceptual schema only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SDL(Storage Definition Language ):</a:t>
            </a:r>
            <a:r>
              <a:rPr lang="en-US" sz="2800" dirty="0"/>
              <a:t>used</a:t>
            </a:r>
            <a:r>
              <a:rPr lang="en-US" sz="2800" b="1" dirty="0"/>
              <a:t> </a:t>
            </a:r>
            <a:r>
              <a:rPr lang="en-US" sz="2800" dirty="0"/>
              <a:t>to</a:t>
            </a:r>
            <a:r>
              <a:rPr lang="en-US" sz="2800" b="1" dirty="0"/>
              <a:t> </a:t>
            </a:r>
            <a:r>
              <a:rPr lang="en-US" sz="2800" dirty="0"/>
              <a:t>specify the internal schema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VDL(View Definition Language): </a:t>
            </a:r>
            <a:r>
              <a:rPr lang="en-US" sz="2800" dirty="0"/>
              <a:t>to specify user views and their mapping to the conceptual schema</a:t>
            </a:r>
          </a:p>
          <a:p>
            <a:pPr algn="just"/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019416e281404e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272" y="2359272"/>
            <a:ext cx="4638675" cy="303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725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1825" y="1803043"/>
            <a:ext cx="101099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4. DML(Data Manipulation Language):</a:t>
            </a:r>
            <a:r>
              <a:rPr lang="en-US" sz="2800" dirty="0"/>
              <a:t> </a:t>
            </a:r>
            <a:r>
              <a:rPr lang="en-US" sz="2800" dirty="0"/>
              <a:t>for manipulation of data in the database</a:t>
            </a:r>
          </a:p>
          <a:p>
            <a:endParaRPr lang="en-US" sz="2800" dirty="0"/>
          </a:p>
          <a:p>
            <a:r>
              <a:rPr lang="en-US" sz="2800" dirty="0"/>
              <a:t>Types of DML:</a:t>
            </a:r>
          </a:p>
          <a:p>
            <a:pPr lvl="0"/>
            <a:r>
              <a:rPr lang="en-US" sz="2800" b="1" dirty="0"/>
              <a:t>1.High-level(or non-procedural DML):</a:t>
            </a:r>
            <a:r>
              <a:rPr lang="en-US" sz="2800" dirty="0">
                <a:solidFill>
                  <a:prstClr val="black"/>
                </a:solidFill>
              </a:rPr>
              <a:t>specify </a:t>
            </a:r>
            <a:r>
              <a:rPr lang="en-US" sz="2800" b="1" i="1" dirty="0">
                <a:solidFill>
                  <a:srgbClr val="FF0000"/>
                </a:solidFill>
              </a:rPr>
              <a:t>what data are needed </a:t>
            </a:r>
            <a:r>
              <a:rPr lang="en-US" sz="2800" dirty="0">
                <a:solidFill>
                  <a:prstClr val="black"/>
                </a:solidFill>
              </a:rPr>
              <a:t>without specifying how to get those data.</a:t>
            </a:r>
            <a:endParaRPr lang="en-IN" sz="2800" dirty="0">
              <a:solidFill>
                <a:prstClr val="black"/>
              </a:solidFill>
            </a:endParaRPr>
          </a:p>
          <a:p>
            <a:endParaRPr lang="en-US" sz="2800" dirty="0"/>
          </a:p>
          <a:p>
            <a:r>
              <a:rPr lang="en-US" sz="2800" b="1" dirty="0"/>
              <a:t>2.Low-level(or procedural DML):</a:t>
            </a:r>
            <a:r>
              <a:rPr lang="en-US" sz="2800" dirty="0">
                <a:solidFill>
                  <a:prstClr val="black"/>
                </a:solidFill>
              </a:rPr>
              <a:t> specify </a:t>
            </a:r>
            <a:r>
              <a:rPr lang="en-US" sz="2800" b="1" i="1" dirty="0">
                <a:solidFill>
                  <a:srgbClr val="FF0000"/>
                </a:solidFill>
              </a:rPr>
              <a:t>what data are needed </a:t>
            </a:r>
            <a:r>
              <a:rPr lang="en-US" sz="2800" dirty="0">
                <a:solidFill>
                  <a:prstClr val="black"/>
                </a:solidFill>
              </a:rPr>
              <a:t>and </a:t>
            </a:r>
            <a:r>
              <a:rPr lang="en-US" sz="2800" b="1" i="1" dirty="0">
                <a:solidFill>
                  <a:srgbClr val="FF0000"/>
                </a:solidFill>
              </a:rPr>
              <a:t>how to get </a:t>
            </a:r>
            <a:r>
              <a:rPr lang="en-US" sz="2800" dirty="0">
                <a:solidFill>
                  <a:prstClr val="black"/>
                </a:solidFill>
              </a:rPr>
              <a:t>those </a:t>
            </a:r>
            <a:r>
              <a:rPr lang="en-US" sz="2800" dirty="0">
                <a:solidFill>
                  <a:prstClr val="black"/>
                </a:solidFill>
              </a:rPr>
              <a:t>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03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index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72589"/>
            <a:ext cx="10820400" cy="4024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2800" dirty="0"/>
              <a:t>DBMS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Characteristics of DB system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/>
              <a:t>DB users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structured, semi-structured and unstructured </a:t>
            </a:r>
            <a:r>
              <a:rPr lang="en-US" sz="2800" dirty="0">
                <a:solidFill>
                  <a:prstClr val="black"/>
                </a:solidFill>
              </a:rPr>
              <a:t>data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Data </a:t>
            </a:r>
            <a:r>
              <a:rPr lang="en-US" sz="2800" dirty="0">
                <a:solidFill>
                  <a:prstClr val="black"/>
                </a:solidFill>
              </a:rPr>
              <a:t>models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Schema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>
                <a:solidFill>
                  <a:prstClr val="black"/>
                </a:solidFill>
              </a:rPr>
              <a:t>Three schema architecture</a:t>
            </a:r>
            <a:endParaRPr lang="en-US" sz="2800" dirty="0"/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20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prstClr val="black"/>
                </a:solidFill>
              </a:rPr>
              <a:t>Database architectures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763518" cy="402412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2800" b="1" dirty="0"/>
              <a:t>Centralized architecture</a:t>
            </a:r>
          </a:p>
          <a:p>
            <a:pPr marL="0" indent="0">
              <a:buNone/>
            </a:pPr>
            <a:r>
              <a:rPr lang="en-US" sz="2800" dirty="0"/>
              <a:t>They run on a single computer system and do not interact with other </a:t>
            </a: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ba9417d4c24149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22749"/>
            <a:ext cx="655534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965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4" y="1558344"/>
            <a:ext cx="104962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2. Client–Server Systems</a:t>
            </a:r>
          </a:p>
          <a:p>
            <a:pPr lvl="0" algn="just"/>
            <a:r>
              <a:rPr lang="en-US" sz="2800" b="1" dirty="0">
                <a:solidFill>
                  <a:prstClr val="black"/>
                </a:solidFill>
              </a:rPr>
              <a:t>Client</a:t>
            </a:r>
            <a:r>
              <a:rPr lang="en-US" sz="2800" dirty="0">
                <a:solidFill>
                  <a:prstClr val="black"/>
                </a:solidFill>
              </a:rPr>
              <a:t>: User machine that provides user interface capabilities and local processing</a:t>
            </a:r>
          </a:p>
          <a:p>
            <a:pPr lvl="0" algn="just"/>
            <a:r>
              <a:rPr lang="en-US" sz="2800" b="1" dirty="0">
                <a:solidFill>
                  <a:prstClr val="black"/>
                </a:solidFill>
              </a:rPr>
              <a:t>Server</a:t>
            </a:r>
            <a:r>
              <a:rPr lang="en-US" sz="2800" dirty="0">
                <a:solidFill>
                  <a:prstClr val="black"/>
                </a:solidFill>
              </a:rPr>
              <a:t>: Provides services to client machines</a:t>
            </a:r>
            <a:endParaRPr lang="en-IN" sz="2800" dirty="0">
              <a:solidFill>
                <a:prstClr val="black"/>
              </a:solidFill>
            </a:endParaRP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7353b59aa5fa41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566" y="3758946"/>
            <a:ext cx="5537916" cy="193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037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7013400de9444a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443" y="1828799"/>
            <a:ext cx="6207616" cy="3541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90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237" y="223460"/>
            <a:ext cx="8610600" cy="1293028"/>
          </a:xfrm>
        </p:spPr>
        <p:txBody>
          <a:bodyPr/>
          <a:lstStyle/>
          <a:p>
            <a:r>
              <a:rPr lang="en-US" b="1" dirty="0"/>
              <a:t>ER model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386" y="1035461"/>
            <a:ext cx="10820400" cy="4024125"/>
          </a:xfrm>
        </p:spPr>
        <p:txBody>
          <a:bodyPr/>
          <a:lstStyle/>
          <a:p>
            <a:pPr lvl="0"/>
            <a:r>
              <a:rPr lang="en-IN" sz="2400" dirty="0">
                <a:solidFill>
                  <a:prstClr val="black"/>
                </a:solidFill>
              </a:rPr>
              <a:t>A popular high-level conceptual data model.</a:t>
            </a:r>
          </a:p>
          <a:p>
            <a:pPr lvl="0"/>
            <a:r>
              <a:rPr lang="en-US" sz="2400" dirty="0">
                <a:solidFill>
                  <a:prstClr val="black"/>
                </a:solidFill>
              </a:rPr>
              <a:t>Conceptual data models use concepts such as </a:t>
            </a:r>
            <a:r>
              <a:rPr lang="en-US" sz="2400" b="1" dirty="0">
                <a:solidFill>
                  <a:prstClr val="black"/>
                </a:solidFill>
              </a:rPr>
              <a:t>entities, attributes</a:t>
            </a:r>
            <a:r>
              <a:rPr lang="en-US" sz="2400" dirty="0">
                <a:solidFill>
                  <a:prstClr val="black"/>
                </a:solidFill>
              </a:rPr>
              <a:t>, and </a:t>
            </a:r>
            <a:r>
              <a:rPr lang="en-US" sz="2400" b="1" dirty="0">
                <a:solidFill>
                  <a:prstClr val="black"/>
                </a:solidFill>
              </a:rPr>
              <a:t>relationships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b="1" dirty="0">
                <a:solidFill>
                  <a:prstClr val="black"/>
                </a:solidFill>
              </a:rPr>
              <a:t>Entity</a:t>
            </a:r>
            <a:r>
              <a:rPr lang="en-US" sz="2400" dirty="0">
                <a:solidFill>
                  <a:prstClr val="black"/>
                </a:solidFill>
              </a:rPr>
              <a:t>: An entity represents a real-world object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b="1" dirty="0">
                <a:solidFill>
                  <a:prstClr val="black"/>
                </a:solidFill>
              </a:rPr>
              <a:t>Relationship</a:t>
            </a:r>
            <a:r>
              <a:rPr lang="en-US" sz="2400" dirty="0">
                <a:solidFill>
                  <a:prstClr val="black"/>
                </a:solidFill>
              </a:rPr>
              <a:t>: Relationship among those objects</a:t>
            </a:r>
          </a:p>
          <a:p>
            <a:pPr marL="0" lvl="0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b="1" dirty="0">
                <a:solidFill>
                  <a:prstClr val="black"/>
                </a:solidFill>
              </a:rPr>
              <a:t>Attributes</a:t>
            </a:r>
            <a:r>
              <a:rPr lang="en-US" sz="2400" dirty="0">
                <a:solidFill>
                  <a:prstClr val="black"/>
                </a:solidFill>
              </a:rPr>
              <a:t>: Set of properties for describing the entities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2a8a9c619dbe45f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7" y="3905744"/>
            <a:ext cx="9528175" cy="232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066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068" y="489397"/>
            <a:ext cx="10135673" cy="532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3200" b="1" dirty="0">
                <a:solidFill>
                  <a:prstClr val="black"/>
                </a:solidFill>
              </a:rPr>
              <a:t>ENTITY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</a:p>
          <a:p>
            <a:pPr lvl="0" algn="ctr" defTabSz="914400">
              <a:lnSpc>
                <a:spcPct val="90000"/>
              </a:lnSpc>
              <a:spcBef>
                <a:spcPts val="1000"/>
              </a:spcBef>
            </a:pPr>
            <a:endParaRPr lang="en-US" sz="3200" dirty="0">
              <a:solidFill>
                <a:prstClr val="black"/>
              </a:solidFill>
            </a:endParaRPr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An </a:t>
            </a:r>
            <a:r>
              <a:rPr lang="en-US" sz="2800" b="1" dirty="0">
                <a:solidFill>
                  <a:prstClr val="black"/>
                </a:solidFill>
              </a:rPr>
              <a:t>entity</a:t>
            </a:r>
            <a:r>
              <a:rPr lang="en-US" sz="2800" dirty="0">
                <a:solidFill>
                  <a:prstClr val="black"/>
                </a:solidFill>
              </a:rPr>
              <a:t> represents a real-world </a:t>
            </a:r>
            <a:r>
              <a:rPr lang="en-US" sz="2800" dirty="0">
                <a:solidFill>
                  <a:prstClr val="black"/>
                </a:solidFill>
              </a:rPr>
              <a:t>object</a:t>
            </a:r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It can be </a:t>
            </a:r>
            <a:r>
              <a:rPr lang="en-US" sz="2800" dirty="0" err="1">
                <a:solidFill>
                  <a:prstClr val="black"/>
                </a:solidFill>
              </a:rPr>
              <a:t>person,place,job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etc</a:t>
            </a:r>
            <a:endParaRPr lang="en-US" sz="2800" dirty="0">
              <a:solidFill>
                <a:prstClr val="black"/>
              </a:solidFill>
            </a:endParaRPr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 collection of entities that have the same attributes is called </a:t>
            </a:r>
            <a:r>
              <a:rPr lang="en-US" sz="2800" b="1" dirty="0">
                <a:solidFill>
                  <a:prstClr val="black"/>
                </a:solidFill>
              </a:rPr>
              <a:t>entity type. </a:t>
            </a:r>
            <a:r>
              <a:rPr lang="en-US" sz="2800" dirty="0" err="1">
                <a:solidFill>
                  <a:prstClr val="black"/>
                </a:solidFill>
              </a:rPr>
              <a:t>Eg</a:t>
            </a:r>
            <a:r>
              <a:rPr lang="en-US" sz="2800" dirty="0">
                <a:solidFill>
                  <a:prstClr val="black"/>
                </a:solidFill>
              </a:rPr>
              <a:t>: </a:t>
            </a:r>
            <a:r>
              <a:rPr lang="en-US" sz="2800" dirty="0">
                <a:solidFill>
                  <a:prstClr val="black"/>
                </a:solidFill>
              </a:rPr>
              <a:t>STUDENT</a:t>
            </a:r>
            <a:endParaRPr lang="en-US" sz="2800" dirty="0">
              <a:solidFill>
                <a:prstClr val="black"/>
              </a:solidFill>
            </a:endParaRPr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Collection of entities of a particular entity type at a point in time is called </a:t>
            </a:r>
            <a:r>
              <a:rPr lang="en-US" sz="2800" b="1" dirty="0">
                <a:solidFill>
                  <a:prstClr val="black"/>
                </a:solidFill>
              </a:rPr>
              <a:t>entity set</a:t>
            </a:r>
            <a:endParaRPr lang="en-US" sz="2800" b="1" dirty="0">
              <a:solidFill>
                <a:prstClr val="black"/>
              </a:solidFill>
            </a:endParaRPr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pPr marL="342900" lvl="0" indent="-342900" defTabSz="914400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5235bdaf86cc4a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19" y="4643742"/>
            <a:ext cx="3302022" cy="1687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2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Weak entity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800" dirty="0">
                <a:solidFill>
                  <a:srgbClr val="273239"/>
                </a:solidFill>
                <a:latin typeface="+mj-lt"/>
              </a:rPr>
              <a:t>The entity sets which do not have sufficient attributes to form a </a:t>
            </a:r>
            <a:r>
              <a:rPr lang="en-US" sz="2800" dirty="0">
                <a:solidFill>
                  <a:schemeClr val="accent1"/>
                </a:solidFill>
                <a:latin typeface="+mj-lt"/>
              </a:rPr>
              <a:t>primary key</a:t>
            </a:r>
            <a:r>
              <a:rPr lang="en-US" sz="2800" dirty="0">
                <a:solidFill>
                  <a:srgbClr val="273239"/>
                </a:solidFill>
                <a:latin typeface="+mj-lt"/>
              </a:rPr>
              <a:t> are known as </a:t>
            </a:r>
            <a:r>
              <a:rPr lang="en-US" sz="2800" b="1" dirty="0">
                <a:solidFill>
                  <a:srgbClr val="273239"/>
                </a:solidFill>
                <a:latin typeface="+mj-lt"/>
              </a:rPr>
              <a:t>weak entity sets</a:t>
            </a:r>
            <a:r>
              <a:rPr lang="en-US" sz="2800" dirty="0">
                <a:solidFill>
                  <a:srgbClr val="273239"/>
                </a:solidFill>
                <a:latin typeface="+mj-lt"/>
              </a:rPr>
              <a:t> </a:t>
            </a:r>
            <a:endParaRPr lang="en-US" sz="2800" dirty="0">
              <a:solidFill>
                <a:srgbClr val="273239"/>
              </a:solidFill>
              <a:latin typeface="+mj-lt"/>
            </a:endParaRPr>
          </a:p>
          <a:p>
            <a:pPr marL="0" indent="0" algn="just">
              <a:buNone/>
            </a:pPr>
            <a:endParaRPr lang="en-IN" sz="2800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b6b9bceed86742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3065172"/>
            <a:ext cx="7296150" cy="294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908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6823" y="334851"/>
            <a:ext cx="1099855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DIFFERENT TYPES OF ATTRIBUTES</a:t>
            </a:r>
          </a:p>
          <a:p>
            <a:pPr algn="ctr"/>
            <a:endParaRPr lang="en-IN" sz="2800" b="1" dirty="0"/>
          </a:p>
          <a:p>
            <a:pPr algn="just"/>
            <a:r>
              <a:rPr lang="en-IN" sz="2800" b="1" dirty="0"/>
              <a:t>1.Simple </a:t>
            </a:r>
            <a:r>
              <a:rPr lang="en-IN" sz="2800" b="1" dirty="0"/>
              <a:t>and composite </a:t>
            </a:r>
            <a:r>
              <a:rPr lang="en-IN" sz="2800" b="1" dirty="0"/>
              <a:t>attributes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Composite </a:t>
            </a:r>
            <a:r>
              <a:rPr lang="en-US" sz="2800" dirty="0"/>
              <a:t>attribute can be </a:t>
            </a:r>
            <a:r>
              <a:rPr lang="en-US" sz="2800" b="1" dirty="0">
                <a:solidFill>
                  <a:srgbClr val="FF0000"/>
                </a:solidFill>
              </a:rPr>
              <a:t>divided into further parts</a:t>
            </a:r>
            <a:r>
              <a:rPr lang="en-US" sz="2800" dirty="0"/>
              <a:t>(</a:t>
            </a:r>
            <a:r>
              <a:rPr lang="en-US" sz="2800" dirty="0" err="1"/>
              <a:t>Eg:Name</a:t>
            </a:r>
            <a:r>
              <a:rPr lang="en-US" sz="2800" dirty="0"/>
              <a:t>) and </a:t>
            </a:r>
            <a:r>
              <a:rPr lang="en-US" sz="2800" b="1" dirty="0">
                <a:solidFill>
                  <a:srgbClr val="FF0000"/>
                </a:solidFill>
              </a:rPr>
              <a:t>simple</a:t>
            </a:r>
            <a:r>
              <a:rPr lang="en-US" sz="2800" dirty="0"/>
              <a:t> attribute </a:t>
            </a:r>
            <a:r>
              <a:rPr lang="en-US" sz="2800" b="1" dirty="0">
                <a:solidFill>
                  <a:srgbClr val="FF0000"/>
                </a:solidFill>
              </a:rPr>
              <a:t>cannot be divided </a:t>
            </a:r>
            <a:r>
              <a:rPr lang="en-US" sz="2800" dirty="0"/>
              <a:t>into further(</a:t>
            </a:r>
            <a:r>
              <a:rPr lang="en-US" sz="2800" dirty="0" err="1"/>
              <a:t>Eg:Age</a:t>
            </a:r>
            <a:r>
              <a:rPr lang="en-US" sz="2800" dirty="0"/>
              <a:t>)</a:t>
            </a:r>
          </a:p>
          <a:p>
            <a:pPr algn="just"/>
            <a:r>
              <a:rPr lang="en-US" sz="2800" b="1" dirty="0"/>
              <a:t>2.Single-valued and multi-valued attribute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Single-valued</a:t>
            </a:r>
            <a:r>
              <a:rPr lang="en-US" sz="2800" dirty="0"/>
              <a:t> attribute have a </a:t>
            </a:r>
            <a:r>
              <a:rPr lang="en-US" sz="2800" b="1" dirty="0">
                <a:solidFill>
                  <a:srgbClr val="FF0000"/>
                </a:solidFill>
              </a:rPr>
              <a:t>single value </a:t>
            </a:r>
            <a:r>
              <a:rPr lang="en-US" sz="2800" dirty="0"/>
              <a:t>for a particular entity(</a:t>
            </a:r>
            <a:r>
              <a:rPr lang="en-US" sz="2800" dirty="0" err="1"/>
              <a:t>E</a:t>
            </a:r>
            <a:r>
              <a:rPr lang="en-US" sz="2800" dirty="0" err="1"/>
              <a:t>g:Age</a:t>
            </a:r>
            <a:r>
              <a:rPr lang="en-US" sz="2800" dirty="0"/>
              <a:t>) and </a:t>
            </a:r>
            <a:r>
              <a:rPr lang="en-US" sz="2800" b="1" dirty="0">
                <a:solidFill>
                  <a:srgbClr val="FF0000"/>
                </a:solidFill>
              </a:rPr>
              <a:t>multi-valued </a:t>
            </a:r>
            <a:r>
              <a:rPr lang="en-US" sz="2800" dirty="0"/>
              <a:t>attribute can have </a:t>
            </a:r>
            <a:r>
              <a:rPr lang="en-US" sz="2800" b="1" dirty="0">
                <a:solidFill>
                  <a:srgbClr val="FF0000"/>
                </a:solidFill>
              </a:rPr>
              <a:t>set of values </a:t>
            </a:r>
            <a:r>
              <a:rPr lang="en-US" sz="2800" dirty="0"/>
              <a:t>for a particular entity(</a:t>
            </a:r>
            <a:r>
              <a:rPr lang="en-US" sz="2800" dirty="0" err="1"/>
              <a:t>E</a:t>
            </a:r>
            <a:r>
              <a:rPr lang="en-US" sz="2800" dirty="0" err="1"/>
              <a:t>g</a:t>
            </a:r>
            <a:r>
              <a:rPr lang="en-US" sz="2800" dirty="0"/>
              <a:t>: Languages known)</a:t>
            </a:r>
          </a:p>
          <a:p>
            <a:pPr algn="just"/>
            <a:r>
              <a:rPr lang="en-US" sz="2800" b="1" dirty="0"/>
              <a:t>3.Derived and stored attributes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Derived</a:t>
            </a:r>
            <a:r>
              <a:rPr lang="en-US" sz="2800" dirty="0"/>
              <a:t> attribute can be </a:t>
            </a:r>
            <a:r>
              <a:rPr lang="en-US" sz="2800" b="1" dirty="0">
                <a:solidFill>
                  <a:srgbClr val="FF0000"/>
                </a:solidFill>
              </a:rPr>
              <a:t>derived from other </a:t>
            </a:r>
            <a:r>
              <a:rPr lang="en-US" sz="2800" dirty="0"/>
              <a:t>attributes(</a:t>
            </a:r>
            <a:r>
              <a:rPr lang="en-US" sz="2800" dirty="0" err="1"/>
              <a:t>Eg:Age</a:t>
            </a:r>
            <a:r>
              <a:rPr lang="en-US" sz="2800" dirty="0"/>
              <a:t>) and </a:t>
            </a:r>
            <a:r>
              <a:rPr lang="en-US" sz="2800" b="1" dirty="0">
                <a:solidFill>
                  <a:srgbClr val="FF0000"/>
                </a:solidFill>
              </a:rPr>
              <a:t>stored </a:t>
            </a:r>
            <a:r>
              <a:rPr lang="en-US" sz="2800" dirty="0"/>
              <a:t>attributes are attributes </a:t>
            </a:r>
            <a:r>
              <a:rPr lang="en-US" sz="2800" b="1" dirty="0">
                <a:solidFill>
                  <a:srgbClr val="FF0000"/>
                </a:solidFill>
              </a:rPr>
              <a:t>from which </a:t>
            </a:r>
            <a:r>
              <a:rPr lang="en-US" sz="2800" dirty="0"/>
              <a:t>the values of </a:t>
            </a:r>
            <a:r>
              <a:rPr lang="en-US" sz="2800" b="1" dirty="0">
                <a:solidFill>
                  <a:srgbClr val="FF0000"/>
                </a:solidFill>
              </a:rPr>
              <a:t>other attributes are derived </a:t>
            </a:r>
            <a:r>
              <a:rPr lang="en-US" sz="2800" dirty="0"/>
              <a:t>(</a:t>
            </a:r>
            <a:r>
              <a:rPr lang="en-US" sz="2800" dirty="0" err="1"/>
              <a:t>Eg:Birth</a:t>
            </a:r>
            <a:r>
              <a:rPr lang="en-US" sz="2800" dirty="0"/>
              <a:t> date)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9742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250" y="386366"/>
            <a:ext cx="1008415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3"/>
                </a:solidFill>
              </a:rPr>
              <a:t>RELATIONSHIP</a:t>
            </a:r>
          </a:p>
          <a:p>
            <a:pPr algn="ctr"/>
            <a:r>
              <a:rPr lang="en-US" sz="3200" b="1" dirty="0"/>
              <a:t> 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/>
              <a:t>It is the association among 2 or more entities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 err="1"/>
              <a:t>Eg</a:t>
            </a:r>
            <a:r>
              <a:rPr lang="en-US" sz="2800" dirty="0"/>
              <a:t>: teacher </a:t>
            </a:r>
            <a:r>
              <a:rPr lang="en-US" sz="2800" b="1" dirty="0"/>
              <a:t>teaches</a:t>
            </a:r>
            <a:r>
              <a:rPr lang="en-US" sz="2800" dirty="0"/>
              <a:t> student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US" sz="2800" dirty="0"/>
              <a:t>The number of entity types that participate in a relationship is called </a:t>
            </a:r>
            <a:r>
              <a:rPr lang="en-US" sz="2800" b="1" dirty="0"/>
              <a:t>degree of relationship</a:t>
            </a:r>
          </a:p>
          <a:p>
            <a:pPr algn="just"/>
            <a:r>
              <a:rPr lang="en-US" sz="2800" b="1" dirty="0"/>
              <a:t>    1. Unary relationship:</a:t>
            </a:r>
            <a:r>
              <a:rPr lang="en-IN" sz="2800" dirty="0"/>
              <a:t>Exist when there is an association    	with only </a:t>
            </a:r>
            <a:r>
              <a:rPr lang="en-IN" sz="2800" b="1" dirty="0">
                <a:solidFill>
                  <a:srgbClr val="FF0000"/>
                </a:solidFill>
              </a:rPr>
              <a:t>one entity</a:t>
            </a:r>
          </a:p>
          <a:p>
            <a:pPr algn="just"/>
            <a:r>
              <a:rPr lang="en-US" sz="2800" dirty="0"/>
              <a:t>	</a:t>
            </a:r>
            <a:r>
              <a:rPr lang="en-US" sz="2800" b="1" dirty="0"/>
              <a:t>2.Binary relationship: </a:t>
            </a:r>
            <a:r>
              <a:rPr lang="en-US" sz="2800" b="1" dirty="0">
                <a:solidFill>
                  <a:srgbClr val="FF0000"/>
                </a:solidFill>
              </a:rPr>
              <a:t>two entities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	</a:t>
            </a:r>
            <a:r>
              <a:rPr lang="en-US" sz="2800" b="1" dirty="0"/>
              <a:t>3.Ternary relationship:</a:t>
            </a:r>
            <a:r>
              <a:rPr lang="en-US" sz="2800" b="1" dirty="0">
                <a:solidFill>
                  <a:srgbClr val="FF0000"/>
                </a:solidFill>
              </a:rPr>
              <a:t> three entities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37d27376c4c347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513" y="5101913"/>
            <a:ext cx="3593206" cy="1119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225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03764"/>
            <a:ext cx="8610600" cy="1293028"/>
          </a:xfrm>
        </p:spPr>
        <p:txBody>
          <a:bodyPr/>
          <a:lstStyle/>
          <a:p>
            <a:r>
              <a:rPr lang="en-US" b="1" dirty="0"/>
              <a:t>constraints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436" y="1638627"/>
            <a:ext cx="10820400" cy="40241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b="1" dirty="0"/>
              <a:t>Mapping </a:t>
            </a:r>
            <a:r>
              <a:rPr lang="en-IN" sz="2800" b="1" dirty="0"/>
              <a:t>Cardinalities or cardinality ratios</a:t>
            </a:r>
          </a:p>
          <a:p>
            <a:pPr marL="0" indent="0">
              <a:buNone/>
            </a:pPr>
            <a:r>
              <a:rPr lang="en-US" sz="2800" dirty="0"/>
              <a:t>	Maximum number of relationship instances that an 	entity can participate in.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8f1e93540c3747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90" y="3148414"/>
            <a:ext cx="4200525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5cb95d0e0ecf49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959" y="3264323"/>
            <a:ext cx="43338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074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2885" y="1074129"/>
            <a:ext cx="108053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2.Participation Constraints</a:t>
            </a:r>
          </a:p>
          <a:p>
            <a:r>
              <a:rPr lang="en-US" sz="2800" b="1" dirty="0"/>
              <a:t>	</a:t>
            </a:r>
            <a:r>
              <a:rPr lang="en-US" sz="2800" dirty="0"/>
              <a:t>Specifies whether existence of an entity depends on its 	being related to another entity</a:t>
            </a:r>
          </a:p>
          <a:p>
            <a:endParaRPr lang="en-US" sz="2800" dirty="0"/>
          </a:p>
          <a:p>
            <a:r>
              <a:rPr lang="en-US" sz="2800" dirty="0"/>
              <a:t>2 types: </a:t>
            </a:r>
            <a:r>
              <a:rPr lang="en-US" sz="2800" dirty="0">
                <a:solidFill>
                  <a:schemeClr val="accent1"/>
                </a:solidFill>
              </a:rPr>
              <a:t>Total participation &amp; Partial participation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f6ffc7ea3f7e4f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592" y="2603383"/>
            <a:ext cx="7289443" cy="3501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829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database-management system (</a:t>
            </a:r>
            <a:r>
              <a:rPr lang="en-US" sz="2800" b="1" dirty="0"/>
              <a:t>DBMS</a:t>
            </a:r>
            <a:r>
              <a:rPr lang="en-US" sz="2800" dirty="0"/>
              <a:t>) is a collection of interrelated data and a set of programs to access </a:t>
            </a:r>
            <a:r>
              <a:rPr lang="en-US" sz="2800" dirty="0"/>
              <a:t>those data</a:t>
            </a:r>
          </a:p>
          <a:p>
            <a:r>
              <a:rPr lang="en-US" sz="2800" dirty="0"/>
              <a:t>The collection of data, usually referred to as the </a:t>
            </a:r>
            <a:r>
              <a:rPr lang="en-US" sz="2800" b="1" dirty="0"/>
              <a:t>database</a:t>
            </a:r>
            <a:r>
              <a:rPr lang="en-US" sz="2800" dirty="0"/>
              <a:t>, contains information relevant to an enterprise. </a:t>
            </a:r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/>
              <a:t>primary goal of a DBMS is to provide a way to store and retrieve database information that is both </a:t>
            </a:r>
            <a:r>
              <a:rPr lang="en-US" sz="2800" b="1" dirty="0"/>
              <a:t>convenient</a:t>
            </a:r>
            <a:r>
              <a:rPr lang="en-US" sz="2800" dirty="0"/>
              <a:t> and </a:t>
            </a:r>
            <a:r>
              <a:rPr lang="en-US" sz="2800" b="1" dirty="0"/>
              <a:t>efficient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51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CB2A57-3B4D-45C1-8ECB-08D24BAFC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THANK YOU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144EFC6-76C3-4370-A9CD-D41102616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27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Characteristics of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u="sng" dirty="0"/>
              <a:t>DBMS </a:t>
            </a:r>
            <a:r>
              <a:rPr lang="en-US" sz="3200" b="1" i="1" u="sng" dirty="0" err="1"/>
              <a:t>Vs</a:t>
            </a:r>
            <a:r>
              <a:rPr lang="en-US" sz="3200" b="1" i="1" u="sng" dirty="0"/>
              <a:t> FILE SYSTEM</a:t>
            </a:r>
          </a:p>
          <a:p>
            <a:pPr marL="0" indent="0">
              <a:buNone/>
            </a:pPr>
            <a:r>
              <a:rPr lang="en-US" sz="2800" dirty="0"/>
              <a:t>1.Data redundancy and inconsistency</a:t>
            </a:r>
          </a:p>
          <a:p>
            <a:pPr marL="0" indent="0">
              <a:buNone/>
            </a:pPr>
            <a:r>
              <a:rPr lang="en-US" sz="2800" dirty="0"/>
              <a:t>2.</a:t>
            </a:r>
            <a:r>
              <a:rPr lang="en-IN" sz="2800" dirty="0"/>
              <a:t>Difficulty </a:t>
            </a:r>
            <a:r>
              <a:rPr lang="en-IN" sz="2800" dirty="0"/>
              <a:t>in accessing </a:t>
            </a:r>
            <a:r>
              <a:rPr lang="en-IN" sz="2800" dirty="0"/>
              <a:t>data</a:t>
            </a:r>
          </a:p>
          <a:p>
            <a:pPr marL="0" indent="0">
              <a:buNone/>
            </a:pPr>
            <a:r>
              <a:rPr lang="en-US" sz="2800" dirty="0"/>
              <a:t>3.</a:t>
            </a:r>
            <a:r>
              <a:rPr lang="en-IN" sz="2800" dirty="0"/>
              <a:t>Data isolation</a:t>
            </a:r>
          </a:p>
          <a:p>
            <a:pPr marL="0" indent="0">
              <a:buNone/>
            </a:pPr>
            <a:r>
              <a:rPr lang="en-US" sz="2800" dirty="0"/>
              <a:t>4.</a:t>
            </a:r>
            <a:r>
              <a:rPr lang="en-IN" sz="2800" dirty="0"/>
              <a:t>Integrity problems</a:t>
            </a:r>
          </a:p>
          <a:p>
            <a:pPr marL="0" indent="0">
              <a:buNone/>
            </a:pPr>
            <a:r>
              <a:rPr lang="en-US" sz="2800" dirty="0"/>
              <a:t>5.</a:t>
            </a:r>
            <a:r>
              <a:rPr lang="en-IN" sz="2800" dirty="0"/>
              <a:t>Atomicity problems</a:t>
            </a:r>
          </a:p>
          <a:p>
            <a:pPr marL="0" indent="0">
              <a:buNone/>
            </a:pPr>
            <a:r>
              <a:rPr lang="en-US" sz="2800" dirty="0"/>
              <a:t>6.</a:t>
            </a:r>
            <a:r>
              <a:rPr lang="en-IN" sz="2800" dirty="0"/>
              <a:t>Security </a:t>
            </a:r>
            <a:r>
              <a:rPr lang="en-IN" sz="2800" dirty="0"/>
              <a:t>problems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373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21" y="2027134"/>
            <a:ext cx="10820400" cy="4024125"/>
          </a:xfrm>
        </p:spPr>
        <p:txBody>
          <a:bodyPr>
            <a:noAutofit/>
          </a:bodyPr>
          <a:lstStyle/>
          <a:p>
            <a:pPr lvl="0"/>
            <a:r>
              <a:rPr lang="en-US" sz="2800" b="1" dirty="0">
                <a:solidFill>
                  <a:prstClr val="black"/>
                </a:solidFill>
              </a:rPr>
              <a:t>Sophisticated users: </a:t>
            </a:r>
            <a:r>
              <a:rPr lang="en-US" sz="2800" dirty="0">
                <a:solidFill>
                  <a:prstClr val="black"/>
                </a:solidFill>
              </a:rPr>
              <a:t>They</a:t>
            </a:r>
            <a:r>
              <a:rPr lang="en-US" sz="2800" b="1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Interact with the system without writing </a:t>
            </a:r>
            <a:r>
              <a:rPr lang="en-US" sz="2800" dirty="0">
                <a:solidFill>
                  <a:prstClr val="black"/>
                </a:solidFill>
              </a:rPr>
              <a:t>programs</a:t>
            </a:r>
            <a:endParaRPr lang="en-US" sz="2800" b="1" dirty="0"/>
          </a:p>
          <a:p>
            <a:r>
              <a:rPr lang="en-US" sz="2800" b="1" dirty="0"/>
              <a:t>Naive users</a:t>
            </a:r>
            <a:r>
              <a:rPr lang="en-US" sz="2800" dirty="0"/>
              <a:t>: They </a:t>
            </a:r>
            <a:r>
              <a:rPr lang="en-US" sz="2800" dirty="0"/>
              <a:t>are unsophisticated users who interact with the system by </a:t>
            </a:r>
            <a:r>
              <a:rPr lang="en-US" sz="2800" dirty="0"/>
              <a:t>invoking </a:t>
            </a:r>
            <a:r>
              <a:rPr lang="en-US" sz="2800" dirty="0"/>
              <a:t>one of the application programs that have been written </a:t>
            </a:r>
            <a:r>
              <a:rPr lang="en-US" sz="2800" dirty="0"/>
              <a:t>previously</a:t>
            </a:r>
          </a:p>
          <a:p>
            <a:r>
              <a:rPr lang="en-US" sz="2800" b="1" dirty="0"/>
              <a:t>Application </a:t>
            </a:r>
            <a:r>
              <a:rPr lang="en-US" sz="2800" b="1" dirty="0"/>
              <a:t>programmers: </a:t>
            </a:r>
            <a:r>
              <a:rPr lang="en-US" sz="2800" dirty="0"/>
              <a:t>They</a:t>
            </a:r>
            <a:r>
              <a:rPr lang="en-US" sz="2800" b="1" dirty="0"/>
              <a:t> </a:t>
            </a:r>
            <a:r>
              <a:rPr lang="en-US" sz="2800" dirty="0"/>
              <a:t>are </a:t>
            </a:r>
            <a:r>
              <a:rPr lang="en-US" sz="2800" dirty="0"/>
              <a:t>computer professionals who write application </a:t>
            </a:r>
            <a:r>
              <a:rPr lang="en-US" sz="2800" dirty="0"/>
              <a:t>programs</a:t>
            </a:r>
          </a:p>
          <a:p>
            <a:r>
              <a:rPr lang="en-US" sz="2800" b="1" dirty="0"/>
              <a:t>Specialized users: </a:t>
            </a:r>
            <a:r>
              <a:rPr lang="en-US" sz="2800" dirty="0"/>
              <a:t>They</a:t>
            </a:r>
            <a:r>
              <a:rPr lang="en-US" sz="2800" b="1" dirty="0"/>
              <a:t> </a:t>
            </a:r>
            <a:r>
              <a:rPr lang="en-US" sz="2800" dirty="0"/>
              <a:t>are sophisticated users who write specialized database applications that do not fit into the traditional data-processing framework.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99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structured, semi-structured and unstructured data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/>
              <a:t>Structured data</a:t>
            </a:r>
            <a:r>
              <a:rPr lang="en-US" sz="2800" dirty="0"/>
              <a:t>: The </a:t>
            </a:r>
            <a:r>
              <a:rPr lang="en-US" sz="2800" dirty="0"/>
              <a:t>information stored in relational databases is known as structured data because it is represented in a strict </a:t>
            </a:r>
            <a:r>
              <a:rPr lang="en-US" sz="2800" dirty="0"/>
              <a:t>format.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61ff76d3835b4d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110" y="3709115"/>
            <a:ext cx="5975797" cy="2189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9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8643" y="1573621"/>
            <a:ext cx="10135672" cy="4351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14400">
              <a:lnSpc>
                <a:spcPct val="90000"/>
              </a:lnSpc>
              <a:spcBef>
                <a:spcPts val="1000"/>
              </a:spcBef>
            </a:pPr>
            <a:r>
              <a:rPr lang="en-IN" sz="2800" b="1" dirty="0">
                <a:solidFill>
                  <a:prstClr val="black"/>
                </a:solidFill>
              </a:rPr>
              <a:t>2. </a:t>
            </a:r>
            <a:r>
              <a:rPr lang="en-IN" sz="2800" b="1" dirty="0" err="1">
                <a:solidFill>
                  <a:prstClr val="black"/>
                </a:solidFill>
              </a:rPr>
              <a:t>Semistructured</a:t>
            </a:r>
            <a:r>
              <a:rPr lang="en-IN" sz="2800" b="1" dirty="0">
                <a:solidFill>
                  <a:prstClr val="black"/>
                </a:solidFill>
              </a:rPr>
              <a:t> </a:t>
            </a:r>
            <a:r>
              <a:rPr lang="en-IN" sz="2800" b="1" dirty="0">
                <a:solidFill>
                  <a:prstClr val="black"/>
                </a:solidFill>
              </a:rPr>
              <a:t>data: </a:t>
            </a:r>
            <a:r>
              <a:rPr lang="en-IN" sz="2800" dirty="0">
                <a:solidFill>
                  <a:prstClr val="black"/>
                </a:solidFill>
              </a:rPr>
              <a:t>It is information  that does not reside in a relational database but that has some organizational properties that make it easier to </a:t>
            </a:r>
            <a:r>
              <a:rPr lang="en-IN" sz="2800" dirty="0" err="1">
                <a:solidFill>
                  <a:prstClr val="black"/>
                </a:solidFill>
              </a:rPr>
              <a:t>analyze</a:t>
            </a:r>
            <a:r>
              <a:rPr lang="en-IN" sz="2800" dirty="0">
                <a:solidFill>
                  <a:prstClr val="black"/>
                </a:solidFill>
              </a:rPr>
              <a:t>.</a:t>
            </a:r>
          </a:p>
          <a:p>
            <a:pPr lvl="0" algn="just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algn="just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algn="just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algn="just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algn="just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algn="just" defTabSz="914400">
              <a:lnSpc>
                <a:spcPct val="90000"/>
              </a:lnSpc>
              <a:spcBef>
                <a:spcPts val="1000"/>
              </a:spcBef>
            </a:pPr>
            <a:endParaRPr lang="en-IN" sz="2800" dirty="0">
              <a:solidFill>
                <a:prstClr val="black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158a4cf6337c49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447" y="3087174"/>
            <a:ext cx="4997003" cy="283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68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1" y="1049610"/>
            <a:ext cx="9929610" cy="396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lnSpc>
                <a:spcPct val="90000"/>
              </a:lnSpc>
              <a:spcBef>
                <a:spcPts val="1000"/>
              </a:spcBef>
            </a:pPr>
            <a:r>
              <a:rPr lang="en-IN" sz="2800" b="1" dirty="0">
                <a:solidFill>
                  <a:prstClr val="black"/>
                </a:solidFill>
              </a:rPr>
              <a:t>3. Unstructured </a:t>
            </a:r>
            <a:r>
              <a:rPr lang="en-IN" sz="2800" b="1" dirty="0">
                <a:solidFill>
                  <a:prstClr val="black"/>
                </a:solidFill>
              </a:rPr>
              <a:t>data</a:t>
            </a:r>
            <a:r>
              <a:rPr lang="en-IN" sz="2800" dirty="0">
                <a:solidFill>
                  <a:prstClr val="black"/>
                </a:solidFill>
              </a:rPr>
              <a:t>: It is a data which is not organized in a predefined </a:t>
            </a:r>
            <a:r>
              <a:rPr lang="en-IN" sz="2800" dirty="0">
                <a:solidFill>
                  <a:prstClr val="black"/>
                </a:solidFill>
              </a:rPr>
              <a:t>manner</a:t>
            </a: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US" sz="2800" dirty="0">
              <a:solidFill>
                <a:prstClr val="black"/>
              </a:solidFill>
            </a:endParaRPr>
          </a:p>
          <a:p>
            <a:pPr lvl="0" defTabSz="914400">
              <a:lnSpc>
                <a:spcPct val="90000"/>
              </a:lnSpc>
              <a:spcBef>
                <a:spcPts val="1000"/>
              </a:spcBef>
            </a:pPr>
            <a:endParaRPr lang="en-IN" sz="2800" dirty="0">
              <a:solidFill>
                <a:prstClr val="black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0460a7b78bb141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828" y="2016417"/>
            <a:ext cx="5307907" cy="439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287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68159"/>
            <a:ext cx="8610600" cy="1293028"/>
          </a:xfrm>
        </p:spPr>
        <p:txBody>
          <a:bodyPr/>
          <a:lstStyle/>
          <a:p>
            <a:r>
              <a:rPr lang="en-IN" b="1" dirty="0"/>
              <a:t>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921" y="2014255"/>
            <a:ext cx="10820400" cy="4024125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</a:t>
            </a:r>
            <a:r>
              <a:rPr lang="en-US" sz="2800" dirty="0"/>
              <a:t>collection of </a:t>
            </a:r>
            <a:r>
              <a:rPr lang="en-US" sz="2800" dirty="0"/>
              <a:t>conceptual diagrams </a:t>
            </a:r>
            <a:r>
              <a:rPr lang="en-US" sz="2800" dirty="0"/>
              <a:t>that can be used to describe the structure of a </a:t>
            </a:r>
            <a:r>
              <a:rPr lang="en-US" sz="2800" dirty="0"/>
              <a:t>database</a:t>
            </a:r>
          </a:p>
          <a:p>
            <a:r>
              <a:rPr lang="en-IN" sz="2800" b="1" dirty="0"/>
              <a:t>Categories</a:t>
            </a:r>
            <a:r>
              <a:rPr lang="en-IN" sz="2800" dirty="0"/>
              <a:t> of Data </a:t>
            </a:r>
            <a:r>
              <a:rPr lang="en-IN" sz="2800" dirty="0"/>
              <a:t>Models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/>
              <a:t>High-level or conceptual data </a:t>
            </a:r>
            <a:r>
              <a:rPr lang="en-US" sz="2400" b="1" dirty="0"/>
              <a:t>model</a:t>
            </a:r>
            <a:r>
              <a:rPr lang="en-US" sz="2400" dirty="0"/>
              <a:t> </a:t>
            </a:r>
            <a:r>
              <a:rPr lang="en-US" dirty="0"/>
              <a:t>provide </a:t>
            </a:r>
            <a:r>
              <a:rPr lang="en-US" dirty="0"/>
              <a:t>concepts that are close to the way many users </a:t>
            </a:r>
            <a:r>
              <a:rPr lang="en-US" dirty="0"/>
              <a:t>perceive data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err="1"/>
              <a:t>Eg</a:t>
            </a:r>
            <a:r>
              <a:rPr lang="en-US" dirty="0"/>
              <a:t>:</a:t>
            </a:r>
            <a:r>
              <a:rPr lang="en-IN" dirty="0"/>
              <a:t>entity–relationship </a:t>
            </a:r>
            <a:r>
              <a:rPr lang="en-IN" dirty="0"/>
              <a:t>model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/>
              <a:t>L</a:t>
            </a:r>
            <a:r>
              <a:rPr lang="en-US" sz="2400" b="1" dirty="0"/>
              <a:t>ow-level </a:t>
            </a:r>
            <a:r>
              <a:rPr lang="en-US" sz="2400" b="1" dirty="0"/>
              <a:t>or physical data </a:t>
            </a:r>
            <a:r>
              <a:rPr lang="en-US" sz="2400" b="1" dirty="0"/>
              <a:t>models</a:t>
            </a:r>
            <a:r>
              <a:rPr lang="en-US" b="1" dirty="0"/>
              <a:t> </a:t>
            </a:r>
            <a:r>
              <a:rPr lang="en-US" dirty="0"/>
              <a:t>provide </a:t>
            </a:r>
            <a:r>
              <a:rPr lang="en-US" dirty="0"/>
              <a:t>concepts that describe the details of </a:t>
            </a:r>
            <a:r>
              <a:rPr lang="en-US" dirty="0"/>
              <a:t>    how </a:t>
            </a:r>
            <a:r>
              <a:rPr lang="en-US" dirty="0"/>
              <a:t>data is stored on the computer storage </a:t>
            </a:r>
            <a:r>
              <a:rPr lang="en-US" dirty="0"/>
              <a:t>media</a:t>
            </a:r>
          </a:p>
          <a:p>
            <a:pPr lvl="1">
              <a:buFont typeface="Wingdings" pitchFamily="2" charset="2"/>
              <a:buChar char="q"/>
            </a:pPr>
            <a:r>
              <a:rPr lang="en-US" sz="2400" b="1" dirty="0"/>
              <a:t>R</a:t>
            </a:r>
            <a:r>
              <a:rPr lang="en-US" sz="2400" b="1" dirty="0"/>
              <a:t>epresentational or implementation data models </a:t>
            </a:r>
            <a:r>
              <a:rPr lang="en-US" dirty="0"/>
              <a:t>which provide concepts that may be easily understood by end users but that are not too far removed from the way data is </a:t>
            </a:r>
            <a:r>
              <a:rPr lang="en-US" dirty="0"/>
              <a:t>organized </a:t>
            </a:r>
            <a:r>
              <a:rPr lang="en-US" dirty="0"/>
              <a:t>in computer </a:t>
            </a:r>
            <a:r>
              <a:rPr lang="en-US" dirty="0"/>
              <a:t>storage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Eg</a:t>
            </a:r>
            <a:r>
              <a:rPr lang="en-US" dirty="0"/>
              <a:t>:</a:t>
            </a:r>
            <a:r>
              <a:rPr lang="en-IN" dirty="0"/>
              <a:t>network and hierarchical models</a:t>
            </a: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5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6798</TotalTime>
  <Words>490</Words>
  <Application>Microsoft Office PowerPoint</Application>
  <PresentationFormat>Custom</PresentationFormat>
  <Paragraphs>78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Vapor Trail</vt:lpstr>
      <vt:lpstr>1_Vapor Trail</vt:lpstr>
      <vt:lpstr>2_Vapor Trail</vt:lpstr>
      <vt:lpstr>3_Vapor Trail</vt:lpstr>
      <vt:lpstr> dbms</vt:lpstr>
      <vt:lpstr>index</vt:lpstr>
      <vt:lpstr>DBMS</vt:lpstr>
      <vt:lpstr>Characteristics of Database system</vt:lpstr>
      <vt:lpstr>Database Users</vt:lpstr>
      <vt:lpstr>structured, semi-structured and unstructured data</vt:lpstr>
      <vt:lpstr>PowerPoint Presentation</vt:lpstr>
      <vt:lpstr>PowerPoint Presentation</vt:lpstr>
      <vt:lpstr>Data Models</vt:lpstr>
      <vt:lpstr>entity–relationship model </vt:lpstr>
      <vt:lpstr>Network model</vt:lpstr>
      <vt:lpstr>schema</vt:lpstr>
      <vt:lpstr>Three Schema architecture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Apple silicon arm macs</dc:title>
  <dc:creator>Babu Sharon</dc:creator>
  <lastModifiedBy>HP</lastModifiedBy>
  <revision>173</revision>
  <dcterms:created xsi:type="dcterms:W3CDTF">2021-01-07T14:58:48.0000000Z</dcterms:created>
  <dcterms:modified xsi:type="dcterms:W3CDTF">2025-05-06T15:37:54.6750000Z</dcterms:modified>
</coreProperties>
</file>