
<file path=[Content_Types].xml><?xml version="1.0" encoding="utf-8"?>
<Types xmlns="http://schemas.openxmlformats.org/package/2006/content-types">
  <Default Extension="xml" ContentType="application/vnd.openxmlformats-officedocument.presentationml.presentation.main+xml"/>
  <Default Extension="png" ContentType="image/png"/>
  <Default Extension="jpg" ContentType="image/jpeg"/>
  <Default Extension="rels" ContentType="application/vnd.openxmlformats-package.relationships+xml"/>
  <Override PartName="/ppt/presProps.xml" ContentType="application/vnd.openxmlformats-officedocument.presentationml.presProps+xml"/>
  <Override PartName="/ppt/viewProps.xml" ContentType="application/vnd.openxmlformats-officedocument.presentationml.viewProps+xml"/>
  <Override PartName="/ppt/slideMasters/slideMaster1.xml" ContentType="application/vnd.openxmlformats-officedocument.presentationml.slideMaster+xml"/>
  <Override PartName="/ppt/slideMasters/theme/theme1.xml" ContentType="application/vnd.openxmlformats-officedocument.theme+xml"/>
  <Override PartName="/ppt/slideLayouts/slideLayout4.xml" ContentType="application/vnd.openxmlformats-officedocument.presentationml.slideLayout+xml"/>
  <Override PartName="/ppt/slideLayouts/slideLayout7.xml" ContentType="application/vnd.openxmlformats-officedocument.presentationml.slideLayout+xml"/>
  <Override PartName="/ppt/slideLayouts/slideLayout9.xml" ContentType="application/vnd.openxmlformats-officedocument.presentationml.slideLayout+xml"/>
  <Override PartName="/ppt/slideMasters/slideMaster2.xml" ContentType="application/vnd.openxmlformats-officedocument.presentationml.slideMaster+xml"/>
  <Override PartName="/ppt/slideMasters/theme/theme2.xml" ContentType="application/vnd.openxmlformats-officedocument.theme+xml"/>
  <Override PartName="/ppt/slideLayouts/slideLayout21.xml" ContentType="application/vnd.openxmlformats-officedocument.presentationml.slideLayout+xml"/>
  <Override PartName="/ppt/slideLayouts/slideLayout24.xml" ContentType="application/vnd.openxmlformats-officedocument.presentationml.slideLayout+xml"/>
  <Override PartName="/ppt/slideLayouts/slideLayout2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Masters/slideMaster3.xml" ContentType="application/vnd.openxmlformats-officedocument.presentationml.slideMaster+xml"/>
  <Override PartName="/ppt/slideMasters/theme/theme3.xml" ContentType="application/vnd.openxmlformats-officedocument.theme+xml"/>
  <Override PartName="/ppt/slideLayouts/slideLayout38.xml" ContentType="application/vnd.openxmlformats-officedocument.presentationml.slideLayout+xml"/>
  <Override PartName="/ppt/slideLayouts/slideLayout41.xml" ContentType="application/vnd.openxmlformats-officedocument.presentationml.slideLayout+xml"/>
  <Override PartName="/ppt/slideLayouts/slideLayout43.xml" ContentType="application/vnd.openxmlformats-officedocument.presentationml.slideLayout+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docProps/core.xml" ContentType="application/vnd.openxmlformats-package.core-properties+xml"/>
  <Override PartName="/docProps/app.xml" ContentType="application/vnd.openxmlformats-officedocument.extended-properties+xml"/>
</Types>
</file>

<file path=_rels/.rels>&#65279;<?xml version="1.0" encoding="utf-8"?><Relationships xmlns="http://schemas.openxmlformats.org/package/2006/relationships"><Relationship Type="http://schemas.openxmlformats.org/officeDocument/2006/relationships/officeDocument" Target="/ppt/presentation.xml" Id="Re3c2011c1d08414f" /><Relationship Type="http://schemas.openxmlformats.org/package/2006/relationships/metadata/core-properties" Target="/docProps/core.xml" Id="Ra0a5f9fb722b487a" /><Relationship Type="http://schemas.openxmlformats.org/officeDocument/2006/relationships/extended-properties" Target="/docProps/app.xml" Id="Rb4951b0014614e85" /></Relationships>
</file>

<file path=ppt/presentation.xml><?xml version="1.0" encoding="utf-8"?>
<p:presentation xmlns:p15="http://schemas.microsoft.com/office/powerpoint/2012/main" xmlns:a="http://schemas.openxmlformats.org/drawingml/2006/main" xmlns:r="http://schemas.openxmlformats.org/officeDocument/2006/relationships" xmlns:p="http://schemas.openxmlformats.org/presentationml/2006/main" autoCompressPictures="0">
  <p:sldMasterIdLst>
    <p:sldMasterId id="2147483648" r:id="Ra1ec31500a084023"/>
    <p:sldMasterId id="2147483666" r:id="Rf825a3ab5e3c4872"/>
    <p:sldMasterId id="2147483684" r:id="R9c7bb0b2d97a47ad"/>
  </p:sldMasterIdLst>
  <p:sldIdLst>
    <p:sldId id="256" r:id="R4950303d8a394e37"/>
    <p:sldId id="257" r:id="Ra1f5cf6216c64596"/>
    <p:sldId id="258" r:id="Rda1dc21f3fc54e07"/>
    <p:sldId id="259" r:id="R6ad452b728b846c9"/>
    <p:sldId id="260" r:id="Rf576e2e492b04744"/>
    <p:sldId id="261" r:id="R411297dd268c4f44"/>
    <p:sldId id="262" r:id="R17bfcbac28c94c3c"/>
    <p:sldId id="263" r:id="R7c3dc731ae954f7f"/>
    <p:sldId id="264" r:id="R1ed9dba178c44272"/>
    <p:sldId id="265" r:id="Rc1c1108da4ed44a6"/>
    <p:sldId id="266" r:id="Rfd279b8c20c94791"/>
    <p:sldId id="267" r:id="R2116440f4b534f98"/>
    <p:sldId id="268" r:id="R2b0f759dec8b436b"/>
    <p:sldId id="269" r:id="Rbd13bec7a9cb415f"/>
    <p:sldId id="270" r:id="Re533576d27434a20"/>
    <p:sldId id="271" r:id="R92135f264e95463b"/>
    <p:sldId id="272" r:id="R9ad0278c361b4f58"/>
    <p:sldId id="273" r:id="R43a6acf09e694930"/>
    <p:sldId id="274" r:id="R6815d6e81de1402b"/>
    <p:sldId id="275" r:id="Rcab199e7be6c4db4"/>
    <p:sldId id="276" r:id="R9a41cbc3bb4440ff"/>
    <p:sldId id="277" r:id="R748fd42f63c843a4"/>
    <p:sldId id="278" r:id="R021ae9c443614f64"/>
    <p:sldId id="279" r:id="R6bf1a25ba73641b6"/>
    <p:sldId id="280" r:id="R64d4a72c69f44e6e"/>
    <p:sldId id="281" r:id="R6a09b872f64a46b7"/>
    <p:sldId id="282" r:id="Rb51b318a9240480d"/>
    <p:sldId id="283" r:id="R0be9db1424054527"/>
    <p:sldId id="284" r:id="Rab51947bc89d4414"/>
    <p:sldId id="285" r:id="R84f106a7673843e8"/>
    <p:sldId id="286" r:id="Red43e25fbbca40c6"/>
    <p:sldId id="287" r:id="R3058089f03f4418d"/>
    <p:sldId id="288" r:id="R120a35578dec4e0c"/>
    <p:sldId id="289" r:id="R8984d9c90a594e74"/>
    <p:sldId id="290" r:id="R8597611e3ed44fb7"/>
    <p:sldId id="291" r:id="R572e058410e9428b"/>
    <p:sldId id="292" r:id="Rb96b015f04a64103"/>
    <p:sldId id="293" r:id="R3c63f0ec0c604224"/>
    <p:sldId id="294" r:id="R56395fa089094dd0"/>
    <p:sldId id="295" r:id="R779aa86f629f4cc6"/>
    <p:sldId id="296" r:id="R58bc7184b0384a60"/>
    <p:sldId id="297" r:id="R6b4ba68443fd42a4"/>
    <p:sldId id="298" r:id="R6da6c0c24fda4058"/>
    <p:sldId id="299" r:id="Rc29b9ea21b6646e3"/>
    <p:sldId id="300" r:id="R6245b320a5744ef5"/>
    <p:sldId id="301" r:id="R7253cf1e8f304d04"/>
    <p:sldId id="302" r:id="Re10e5944249743e7"/>
    <p:sldId id="303" r:id="R6198d621babc41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97" autoAdjust="0"/>
    <p:restoredTop sz="94660"/>
  </p:normalViewPr>
  <p:slideViewPr>
    <p:cSldViewPr snapToGrid="0">
      <p:cViewPr varScale="1">
        <p:scale>
          <a:sx n="74" d="100"/>
          <a:sy n="74" d="100"/>
        </p:scale>
        <p:origin x="-456" y="-90"/>
      </p:cViewPr>
      <p:guideLst>
        <p:guide orient="horz" pos="2160"/>
        <p:guide pos="3840"/>
      </p:guideLst>
    </p:cSldViewPr>
  </p:slideViewPr>
  <p:notesTextViewPr>
    <p:cViewPr>
      <p:scale>
        <a:sx n="1" d="1"/>
        <a:sy n="1" d="1"/>
      </p:scale>
      <p:origin x="0" y="0"/>
    </p:cViewPr>
  </p:notesTextViewPr>
  <p:gridSpacing cx="72008" cy="72008"/>
</p:viewPr>
</file>

<file path=ppt/_rels/presentation.xml.rels>&#65279;<?xml version="1.0" encoding="utf-8"?><Relationships xmlns="http://schemas.openxmlformats.org/package/2006/relationships"><Relationship Type="http://schemas.openxmlformats.org/officeDocument/2006/relationships/presProps" Target="/ppt/presProps.xml" Id="Rbbf62127fad640a3" /><Relationship Type="http://schemas.openxmlformats.org/officeDocument/2006/relationships/viewProps" Target="/ppt/viewProps.xml" Id="Rfceac07e61964ff6" /><Relationship Type="http://schemas.openxmlformats.org/officeDocument/2006/relationships/slideMaster" Target="/ppt/slideMasters/slideMaster1.xml" Id="Ra1ec31500a084023" /><Relationship Type="http://schemas.openxmlformats.org/officeDocument/2006/relationships/theme" Target="/ppt/slideMasters/theme/theme1.xml" Id="R264690b7b9ca4d67" /><Relationship Type="http://schemas.openxmlformats.org/officeDocument/2006/relationships/slideMaster" Target="/ppt/slideMasters/slideMaster2.xml" Id="Rf825a3ab5e3c4872" /><Relationship Type="http://schemas.openxmlformats.org/officeDocument/2006/relationships/slide" Target="/ppt/slides/slide1.xml" Id="R4950303d8a394e37" /><Relationship Type="http://schemas.openxmlformats.org/officeDocument/2006/relationships/slide" Target="/ppt/slides/slide2.xml" Id="Ra1f5cf6216c64596" /><Relationship Type="http://schemas.openxmlformats.org/officeDocument/2006/relationships/slide" Target="/ppt/slides/slide3.xml" Id="Rda1dc21f3fc54e07" /><Relationship Type="http://schemas.openxmlformats.org/officeDocument/2006/relationships/slide" Target="/ppt/slides/slide4.xml" Id="R6ad452b728b846c9" /><Relationship Type="http://schemas.openxmlformats.org/officeDocument/2006/relationships/slide" Target="/ppt/slides/slide5.xml" Id="Rf576e2e492b04744" /><Relationship Type="http://schemas.openxmlformats.org/officeDocument/2006/relationships/slide" Target="/ppt/slides/slide6.xml" Id="R411297dd268c4f44" /><Relationship Type="http://schemas.openxmlformats.org/officeDocument/2006/relationships/slide" Target="/ppt/slides/slide7.xml" Id="R17bfcbac28c94c3c" /><Relationship Type="http://schemas.openxmlformats.org/officeDocument/2006/relationships/slide" Target="/ppt/slides/slide8.xml" Id="R7c3dc731ae954f7f" /><Relationship Type="http://schemas.openxmlformats.org/officeDocument/2006/relationships/slide" Target="/ppt/slides/slide9.xml" Id="R1ed9dba178c44272" /><Relationship Type="http://schemas.openxmlformats.org/officeDocument/2006/relationships/slide" Target="/ppt/slides/slide10.xml" Id="Rc1c1108da4ed44a6" /><Relationship Type="http://schemas.openxmlformats.org/officeDocument/2006/relationships/slide" Target="/ppt/slides/slide11.xml" Id="Rfd279b8c20c94791" /><Relationship Type="http://schemas.openxmlformats.org/officeDocument/2006/relationships/slide" Target="/ppt/slides/slide12.xml" Id="R2116440f4b534f98" /><Relationship Type="http://schemas.openxmlformats.org/officeDocument/2006/relationships/slide" Target="/ppt/slides/slide13.xml" Id="R2b0f759dec8b436b" /><Relationship Type="http://schemas.openxmlformats.org/officeDocument/2006/relationships/slide" Target="/ppt/slides/slide14.xml" Id="Rbd13bec7a9cb415f" /><Relationship Type="http://schemas.openxmlformats.org/officeDocument/2006/relationships/slide" Target="/ppt/slides/slide15.xml" Id="Re533576d27434a20" /><Relationship Type="http://schemas.openxmlformats.org/officeDocument/2006/relationships/slide" Target="/ppt/slides/slide16.xml" Id="R92135f264e95463b" /><Relationship Type="http://schemas.openxmlformats.org/officeDocument/2006/relationships/slide" Target="/ppt/slides/slide17.xml" Id="R9ad0278c361b4f58" /><Relationship Type="http://schemas.openxmlformats.org/officeDocument/2006/relationships/slide" Target="/ppt/slides/slide18.xml" Id="R43a6acf09e694930" /><Relationship Type="http://schemas.openxmlformats.org/officeDocument/2006/relationships/slide" Target="/ppt/slides/slide19.xml" Id="R6815d6e81de1402b" /><Relationship Type="http://schemas.openxmlformats.org/officeDocument/2006/relationships/slide" Target="/ppt/slides/slide20.xml" Id="Rcab199e7be6c4db4" /><Relationship Type="http://schemas.openxmlformats.org/officeDocument/2006/relationships/slide" Target="/ppt/slides/slide21.xml" Id="R9a41cbc3bb4440ff" /><Relationship Type="http://schemas.openxmlformats.org/officeDocument/2006/relationships/slide" Target="/ppt/slides/slide22.xml" Id="R748fd42f63c843a4" /><Relationship Type="http://schemas.openxmlformats.org/officeDocument/2006/relationships/slide" Target="/ppt/slides/slide23.xml" Id="R021ae9c443614f64" /><Relationship Type="http://schemas.openxmlformats.org/officeDocument/2006/relationships/slide" Target="/ppt/slides/slide24.xml" Id="R6bf1a25ba73641b6" /><Relationship Type="http://schemas.openxmlformats.org/officeDocument/2006/relationships/slide" Target="/ppt/slides/slide25.xml" Id="R64d4a72c69f44e6e" /><Relationship Type="http://schemas.openxmlformats.org/officeDocument/2006/relationships/slide" Target="/ppt/slides/slide26.xml" Id="R6a09b872f64a46b7" /><Relationship Type="http://schemas.openxmlformats.org/officeDocument/2006/relationships/slide" Target="/ppt/slides/slide27.xml" Id="Rb51b318a9240480d" /><Relationship Type="http://schemas.openxmlformats.org/officeDocument/2006/relationships/slide" Target="/ppt/slides/slide28.xml" Id="R0be9db1424054527" /><Relationship Type="http://schemas.openxmlformats.org/officeDocument/2006/relationships/slide" Target="/ppt/slides/slide29.xml" Id="Rab51947bc89d4414" /><Relationship Type="http://schemas.openxmlformats.org/officeDocument/2006/relationships/slide" Target="/ppt/slides/slide30.xml" Id="R84f106a7673843e8" /><Relationship Type="http://schemas.openxmlformats.org/officeDocument/2006/relationships/slide" Target="/ppt/slides/slide31.xml" Id="Red43e25fbbca40c6" /><Relationship Type="http://schemas.openxmlformats.org/officeDocument/2006/relationships/slide" Target="/ppt/slides/slide32.xml" Id="R3058089f03f4418d" /><Relationship Type="http://schemas.openxmlformats.org/officeDocument/2006/relationships/slide" Target="/ppt/slides/slide33.xml" Id="R120a35578dec4e0c" /><Relationship Type="http://schemas.openxmlformats.org/officeDocument/2006/relationships/slide" Target="/ppt/slides/slide34.xml" Id="R8984d9c90a594e74" /><Relationship Type="http://schemas.openxmlformats.org/officeDocument/2006/relationships/slide" Target="/ppt/slides/slide35.xml" Id="R8597611e3ed44fb7" /><Relationship Type="http://schemas.openxmlformats.org/officeDocument/2006/relationships/slide" Target="/ppt/slides/slide36.xml" Id="R572e058410e9428b" /><Relationship Type="http://schemas.openxmlformats.org/officeDocument/2006/relationships/slide" Target="/ppt/slides/slide37.xml" Id="Rb96b015f04a64103" /><Relationship Type="http://schemas.openxmlformats.org/officeDocument/2006/relationships/slide" Target="/ppt/slides/slide38.xml" Id="R3c63f0ec0c604224" /><Relationship Type="http://schemas.openxmlformats.org/officeDocument/2006/relationships/slideMaster" Target="/ppt/slideMasters/slideMaster3.xml" Id="R9c7bb0b2d97a47ad" /><Relationship Type="http://schemas.openxmlformats.org/officeDocument/2006/relationships/slide" Target="/ppt/slides/slide39.xml" Id="R56395fa089094dd0" /><Relationship Type="http://schemas.openxmlformats.org/officeDocument/2006/relationships/slide" Target="/ppt/slides/slide40.xml" Id="R779aa86f629f4cc6" /><Relationship Type="http://schemas.openxmlformats.org/officeDocument/2006/relationships/slide" Target="/ppt/slides/slide41.xml" Id="R58bc7184b0384a60" /><Relationship Type="http://schemas.openxmlformats.org/officeDocument/2006/relationships/slide" Target="/ppt/slides/slide42.xml" Id="R6b4ba68443fd42a4" /><Relationship Type="http://schemas.openxmlformats.org/officeDocument/2006/relationships/slide" Target="/ppt/slides/slide43.xml" Id="R6da6c0c24fda4058" /><Relationship Type="http://schemas.openxmlformats.org/officeDocument/2006/relationships/slide" Target="/ppt/slides/slide44.xml" Id="Rc29b9ea21b6646e3" /><Relationship Type="http://schemas.openxmlformats.org/officeDocument/2006/relationships/slide" Target="/ppt/slides/slide45.xml" Id="R6245b320a5744ef5" /><Relationship Type="http://schemas.openxmlformats.org/officeDocument/2006/relationships/slide" Target="/ppt/slides/slide46.xml" Id="R7253cf1e8f304d04" /><Relationship Type="http://schemas.openxmlformats.org/officeDocument/2006/relationships/slide" Target="/ppt/slides/slide47.xml" Id="Re10e5944249743e7" /><Relationship Type="http://schemas.openxmlformats.org/officeDocument/2006/relationships/slide" Target="/ppt/slides/slide48.xml" Id="R6198d621babc4126" /></Relationships>
</file>

<file path=ppt/slideLayouts/_rels/slideLayout21.xml.rels>&#65279;<?xml version="1.0" encoding="utf-8"?><Relationships xmlns="http://schemas.openxmlformats.org/package/2006/relationships"><Relationship Type="http://schemas.openxmlformats.org/officeDocument/2006/relationships/slideMaster" Target="/ppt/slideMasters/slideMaster2.xml" Id="Rbc2f90d1fe604d8f" /></Relationships>
</file>

<file path=ppt/slideLayouts/_rels/slideLayout24.xml.rels>&#65279;<?xml version="1.0" encoding="utf-8"?><Relationships xmlns="http://schemas.openxmlformats.org/package/2006/relationships"><Relationship Type="http://schemas.openxmlformats.org/officeDocument/2006/relationships/slideMaster" Target="/ppt/slideMasters/slideMaster2.xml" Id="Rd013176f7e1b422c" /></Relationships>
</file>

<file path=ppt/slideLayouts/_rels/slideLayout26.xml.rels>&#65279;<?xml version="1.0" encoding="utf-8"?><Relationships xmlns="http://schemas.openxmlformats.org/package/2006/relationships"><Relationship Type="http://schemas.openxmlformats.org/officeDocument/2006/relationships/slideMaster" Target="/ppt/slideMasters/slideMaster2.xml" Id="Ra0870aa376a44e16" /><Relationship Type="http://schemas.openxmlformats.org/officeDocument/2006/relationships/image" Target="/ppt/media/image2.png" Id="Re3b21e77e1204501" /></Relationships>
</file>

<file path=ppt/slideLayouts/_rels/slideLayout38.xml.rels>&#65279;<?xml version="1.0" encoding="utf-8"?><Relationships xmlns="http://schemas.openxmlformats.org/package/2006/relationships"><Relationship Type="http://schemas.openxmlformats.org/officeDocument/2006/relationships/slideMaster" Target="/ppt/slideMasters/slideMaster3.xml" Id="R76b39e9615204bb9" /></Relationships>
</file>

<file path=ppt/slideLayouts/_rels/slideLayout4.xml.rels>&#65279;<?xml version="1.0" encoding="utf-8"?><Relationships xmlns="http://schemas.openxmlformats.org/package/2006/relationships"><Relationship Type="http://schemas.openxmlformats.org/officeDocument/2006/relationships/slideMaster" Target="/ppt/slideMasters/slideMaster1.xml" Id="R84b3e7dc891b480b" /></Relationships>
</file>

<file path=ppt/slideLayouts/_rels/slideLayout41.xml.rels>&#65279;<?xml version="1.0" encoding="utf-8"?><Relationships xmlns="http://schemas.openxmlformats.org/package/2006/relationships"><Relationship Type="http://schemas.openxmlformats.org/officeDocument/2006/relationships/slideMaster" Target="/ppt/slideMasters/slideMaster3.xml" Id="Rb5d7f29435e842d4" /></Relationships>
</file>

<file path=ppt/slideLayouts/_rels/slideLayout43.xml.rels>&#65279;<?xml version="1.0" encoding="utf-8"?><Relationships xmlns="http://schemas.openxmlformats.org/package/2006/relationships"><Relationship Type="http://schemas.openxmlformats.org/officeDocument/2006/relationships/slideMaster" Target="/ppt/slideMasters/slideMaster3.xml" Id="Rd40b718b44ad4ed0" /><Relationship Type="http://schemas.openxmlformats.org/officeDocument/2006/relationships/image" Target="/ppt/media/image2.png" Id="Re704eb80813e45b2" /></Relationships>
</file>

<file path=ppt/slideLayouts/_rels/slideLayout7.xml.rels>&#65279;<?xml version="1.0" encoding="utf-8"?><Relationships xmlns="http://schemas.openxmlformats.org/package/2006/relationships"><Relationship Type="http://schemas.openxmlformats.org/officeDocument/2006/relationships/slideMaster" Target="/ppt/slideMasters/slideMaster1.xml" Id="R6d9593e4b1a1479a" /></Relationships>
</file>

<file path=ppt/slideLayouts/_rels/slideLayout9.xml.rels>&#65279;<?xml version="1.0" encoding="utf-8"?><Relationships xmlns="http://schemas.openxmlformats.org/package/2006/relationships"><Relationship Type="http://schemas.openxmlformats.org/officeDocument/2006/relationships/slideMaster" Target="/ppt/slideMasters/slideMaster1.xml" Id="Rfaac0db1124042ec" /><Relationship Type="http://schemas.openxmlformats.org/officeDocument/2006/relationships/image" Target="/ppt/media/image2.png" Id="R7696d53628104f2a" /></Relationships>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8/18/2021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e3b21e77e1204501">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8/18/2021</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8/27/2021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8/15/2021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e704eb80813e45b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8/27/2021</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7696d53628104f2a">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8/15/2021</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&#65279;<?xml version="1.0" encoding="utf-8"?><Relationships xmlns="http://schemas.openxmlformats.org/package/2006/relationships"><Relationship Type="http://schemas.openxmlformats.org/officeDocument/2006/relationships/image" Target="/ppt/media/image.png" Id="R8347cde729f0472d" /><Relationship Type="http://schemas.openxmlformats.org/officeDocument/2006/relationships/theme" Target="/ppt/slideMasters/theme/theme1.xml" Id="R34a89e1da1944027" /><Relationship Type="http://schemas.openxmlformats.org/officeDocument/2006/relationships/slideLayout" Target="/ppt/slideLayouts/slideLayout4.xml" Id="R23b63f54da204eab" /><Relationship Type="http://schemas.openxmlformats.org/officeDocument/2006/relationships/slideLayout" Target="/ppt/slideLayouts/slideLayout7.xml" Id="Rbeb02a30261543c3" /><Relationship Type="http://schemas.openxmlformats.org/officeDocument/2006/relationships/slideLayout" Target="/ppt/slideLayouts/slideLayout9.xml" Id="Rbe8fdfca607f4be7" /></Relationships>
</file>

<file path=ppt/slideMasters/_rels/slideMaster2.xml.rels>&#65279;<?xml version="1.0" encoding="utf-8"?><Relationships xmlns="http://schemas.openxmlformats.org/package/2006/relationships"><Relationship Type="http://schemas.openxmlformats.org/officeDocument/2006/relationships/image" Target="/ppt/media/image.png" Id="R6d9b7dcf74514094" /><Relationship Type="http://schemas.openxmlformats.org/officeDocument/2006/relationships/theme" Target="/ppt/slideMasters/theme/theme2.xml" Id="R9532b3feadbb40f3" /><Relationship Type="http://schemas.openxmlformats.org/officeDocument/2006/relationships/slideLayout" Target="/ppt/slideLayouts/slideLayout21.xml" Id="Rb94711af66f7419f" /><Relationship Type="http://schemas.openxmlformats.org/officeDocument/2006/relationships/slideLayout" Target="/ppt/slideLayouts/slideLayout24.xml" Id="R79bc5007f153454b" /><Relationship Type="http://schemas.openxmlformats.org/officeDocument/2006/relationships/slideLayout" Target="/ppt/slideLayouts/slideLayout26.xml" Id="Rc1070444e62b4716" /></Relationships>
</file>

<file path=ppt/slideMasters/_rels/slideMaster3.xml.rels>&#65279;<?xml version="1.0" encoding="utf-8"?><Relationships xmlns="http://schemas.openxmlformats.org/package/2006/relationships"><Relationship Type="http://schemas.openxmlformats.org/officeDocument/2006/relationships/image" Target="/ppt/media/image.png" Id="Rf689e331769f481f" /><Relationship Type="http://schemas.openxmlformats.org/officeDocument/2006/relationships/theme" Target="/ppt/slideMasters/theme/theme3.xml" Id="Rd587464c4db44244" /><Relationship Type="http://schemas.openxmlformats.org/officeDocument/2006/relationships/slideLayout" Target="/ppt/slideLayouts/slideLayout38.xml" Id="R13c8aa0c0c5f43f8" /><Relationship Type="http://schemas.openxmlformats.org/officeDocument/2006/relationships/slideLayout" Target="/ppt/slideLayouts/slideLayout41.xml" Id="R81c6ebbe583c4ae0" /><Relationship Type="http://schemas.openxmlformats.org/officeDocument/2006/relationships/slideLayout" Target="/ppt/slideLayouts/slideLayout43.xml" Id="Rf0fdae2920374f77" /></Relationships>
</file>

<file path=ppt/slideMasters/slideMaster1.xml><?xml version="1.0" encoding="utf-8"?>
<p:sldMaster xmlns:a14="http://schemas.microsoft.com/office/drawing/2010/main"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2-HD-TOP.png"/>
          <p:cNvPicPr>
            <a:picLocks noChangeAspect="1"/>
          </p:cNvPicPr>
          <p:nvPr/>
        </p:nvPicPr>
        <p:blipFill>
          <a:blip r:embed="R8347cde729f0472d">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8/15/2021</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52" r:id="R23b63f54da204eab"/>
    <p:sldLayoutId id="2147483655" r:id="Rbeb02a30261543c3"/>
    <p:sldLayoutId id="2147483657" r:id="Rbe8fdfca607f4be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14="http://schemas.microsoft.com/office/drawing/2010/main"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2-HD-TOP.png"/>
          <p:cNvPicPr>
            <a:picLocks noChangeAspect="1"/>
          </p:cNvPicPr>
          <p:nvPr/>
        </p:nvPicPr>
        <p:blipFill>
          <a:blip r:embed="R6d9b7dcf74514094">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8/18/2021</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70" r:id="Rb94711af66f7419f"/>
    <p:sldLayoutId id="2147483673" r:id="R79bc5007f153454b"/>
    <p:sldLayoutId id="2147483675" r:id="Rc1070444e62b4716"/>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14="http://schemas.microsoft.com/office/drawing/2010/main"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2-HD-TOP.png"/>
          <p:cNvPicPr>
            <a:picLocks noChangeAspect="1"/>
          </p:cNvPicPr>
          <p:nvPr/>
        </p:nvPicPr>
        <p:blipFill>
          <a:blip r:embed="Rf689e331769f481f">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8/27/2021</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88" r:id="R13c8aa0c0c5f43f8"/>
    <p:sldLayoutId id="2147483691" r:id="R81c6ebbe583c4ae0"/>
    <p:sldLayoutId id="2147483693" r:id="Rf0fdae2920374f7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E5224E"/>
      </a:accent1>
      <a:accent2>
        <a:srgbClr val="9D074E"/>
      </a:accent2>
      <a:accent3>
        <a:srgbClr val="7F2294"/>
      </a:accent3>
      <a:accent4>
        <a:srgbClr val="8D65EA"/>
      </a:accent4>
      <a:accent5>
        <a:srgbClr val="588FE2"/>
      </a:accent5>
      <a:accent6>
        <a:srgbClr val="127CA4"/>
      </a:accent6>
      <a:hlink>
        <a:srgbClr val="FB4AB6"/>
      </a:hlink>
      <a:folHlink>
        <a:srgbClr val="F98FE9"/>
      </a:folHlink>
    </a:clrScheme>
    <a:fontScheme name="Vapor Trail">
      <a:majorFont>
        <a:latin typeface="Century Gothic"/>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Vapor Trail" id="{4FDF2955-7D9C-493C-B9F9-C205151B46CD}" vid="{6DB8EB18-3657-4051-A897-2ED38832359E}"/>
    </a:ext>
  </a:extLst>
</a:theme>
</file>

<file path=ppt/slideMasters/theme/theme2.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E5224E"/>
      </a:accent1>
      <a:accent2>
        <a:srgbClr val="9D074E"/>
      </a:accent2>
      <a:accent3>
        <a:srgbClr val="7F2294"/>
      </a:accent3>
      <a:accent4>
        <a:srgbClr val="8D65EA"/>
      </a:accent4>
      <a:accent5>
        <a:srgbClr val="588FE2"/>
      </a:accent5>
      <a:accent6>
        <a:srgbClr val="127CA4"/>
      </a:accent6>
      <a:hlink>
        <a:srgbClr val="FB4AB6"/>
      </a:hlink>
      <a:folHlink>
        <a:srgbClr val="F98FE9"/>
      </a:folHlink>
    </a:clrScheme>
    <a:fontScheme name="Vapor Trail">
      <a:majorFont>
        <a:latin typeface="Century Gothic"/>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Vapor Trail" id="{4FDF2955-7D9C-493C-B9F9-C205151B46CD}" vid="{6DB8EB18-3657-4051-A897-2ED38832359E}"/>
    </a:ext>
  </a:extLst>
</a:theme>
</file>

<file path=ppt/slideMasters/theme/theme3.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E5224E"/>
      </a:accent1>
      <a:accent2>
        <a:srgbClr val="9D074E"/>
      </a:accent2>
      <a:accent3>
        <a:srgbClr val="7F2294"/>
      </a:accent3>
      <a:accent4>
        <a:srgbClr val="8D65EA"/>
      </a:accent4>
      <a:accent5>
        <a:srgbClr val="588FE2"/>
      </a:accent5>
      <a:accent6>
        <a:srgbClr val="127CA4"/>
      </a:accent6>
      <a:hlink>
        <a:srgbClr val="FB4AB6"/>
      </a:hlink>
      <a:folHlink>
        <a:srgbClr val="F98FE9"/>
      </a:folHlink>
    </a:clrScheme>
    <a:fontScheme name="Vapor Trail">
      <a:majorFont>
        <a:latin typeface="Century Gothic"/>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Vapor Trail" id="{4FDF2955-7D9C-493C-B9F9-C205151B46CD}" vid="{6DB8EB18-3657-4051-A897-2ED38832359E}"/>
    </a:ext>
  </a:extLst>
</a:theme>
</file>

<file path=ppt/slides/_rels/slide1.xml.rels>&#65279;<?xml version="1.0" encoding="utf-8"?><Relationships xmlns="http://schemas.openxmlformats.org/package/2006/relationships"><Relationship Type="http://schemas.openxmlformats.org/officeDocument/2006/relationships/slideLayout" Target="/ppt/slideLayouts/slideLayout9.xml" Id="Rb031443923454970" /></Relationships>
</file>

<file path=ppt/slides/_rels/slide10.xml.rels>&#65279;<?xml version="1.0" encoding="utf-8"?><Relationships xmlns="http://schemas.openxmlformats.org/package/2006/relationships"><Relationship Type="http://schemas.openxmlformats.org/officeDocument/2006/relationships/slideLayout" Target="/ppt/slideLayouts/slideLayout7.xml" Id="R96552e55a0704a15" /></Relationships>
</file>

<file path=ppt/slides/_rels/slide11.xml.rels>&#65279;<?xml version="1.0" encoding="utf-8"?><Relationships xmlns="http://schemas.openxmlformats.org/package/2006/relationships"><Relationship Type="http://schemas.openxmlformats.org/officeDocument/2006/relationships/slideLayout" Target="/ppt/slideLayouts/slideLayout7.xml" Id="R3843606e48d54eec" /></Relationships>
</file>

<file path=ppt/slides/_rels/slide12.xml.rels>&#65279;<?xml version="1.0" encoding="utf-8"?><Relationships xmlns="http://schemas.openxmlformats.org/package/2006/relationships"><Relationship Type="http://schemas.openxmlformats.org/officeDocument/2006/relationships/image" Target="/ppt/media/image8.png" Id="R79c5c27a857e449a" /><Relationship Type="http://schemas.openxmlformats.org/officeDocument/2006/relationships/slideLayout" Target="/ppt/slideLayouts/slideLayout4.xml" Id="Ra896411595aa406d" /></Relationships>
</file>

<file path=ppt/slides/_rels/slide13.xml.rels>&#65279;<?xml version="1.0" encoding="utf-8"?><Relationships xmlns="http://schemas.openxmlformats.org/package/2006/relationships"><Relationship Type="http://schemas.openxmlformats.org/officeDocument/2006/relationships/image" Target="/ppt/media/image8.png" Id="R600f0f11fda34ede" /><Relationship Type="http://schemas.openxmlformats.org/officeDocument/2006/relationships/slideLayout" Target="/ppt/slideLayouts/slideLayout4.xml" Id="R5012c352d20e4f91" /></Relationships>
</file>

<file path=ppt/slides/_rels/slide14.xml.rels>&#65279;<?xml version="1.0" encoding="utf-8"?><Relationships xmlns="http://schemas.openxmlformats.org/package/2006/relationships"><Relationship Type="http://schemas.openxmlformats.org/officeDocument/2006/relationships/slideLayout" Target="/ppt/slideLayouts/slideLayout7.xml" Id="R08052acdc1b24785" /></Relationships>
</file>

<file path=ppt/slides/_rels/slide15.xml.rels>&#65279;<?xml version="1.0" encoding="utf-8"?><Relationships xmlns="http://schemas.openxmlformats.org/package/2006/relationships"><Relationship Type="http://schemas.openxmlformats.org/officeDocument/2006/relationships/slideLayout" Target="/ppt/slideLayouts/slideLayout4.xml" Id="R624ebad48e644629" /></Relationships>
</file>

<file path=ppt/slides/_rels/slide16.xml.rels>&#65279;<?xml version="1.0" encoding="utf-8"?><Relationships xmlns="http://schemas.openxmlformats.org/package/2006/relationships"><Relationship Type="http://schemas.openxmlformats.org/officeDocument/2006/relationships/image" Target="/ppt/media/image9.png" Id="Rd7106894d2864c9b" /><Relationship Type="http://schemas.openxmlformats.org/officeDocument/2006/relationships/image" Target="/ppt/media/image10.png" Id="R82620d358b864359" /><Relationship Type="http://schemas.openxmlformats.org/officeDocument/2006/relationships/slideLayout" Target="/ppt/slideLayouts/slideLayout4.xml" Id="Rd1158eab4ae84d02" /></Relationships>
</file>

<file path=ppt/slides/_rels/slide17.xml.rels>&#65279;<?xml version="1.0" encoding="utf-8"?><Relationships xmlns="http://schemas.openxmlformats.org/package/2006/relationships"><Relationship Type="http://schemas.openxmlformats.org/officeDocument/2006/relationships/image" Target="/ppt/media/image11.png" Id="Rf5a4940a6361416d" /><Relationship Type="http://schemas.openxmlformats.org/officeDocument/2006/relationships/image" Target="/ppt/media/image12.png" Id="Ra40c8fac179c4c41" /><Relationship Type="http://schemas.openxmlformats.org/officeDocument/2006/relationships/slideLayout" Target="/ppt/slideLayouts/slideLayout4.xml" Id="Rba636b136cc3484d" /></Relationships>
</file>

<file path=ppt/slides/_rels/slide18.xml.rels>&#65279;<?xml version="1.0" encoding="utf-8"?><Relationships xmlns="http://schemas.openxmlformats.org/package/2006/relationships"><Relationship Type="http://schemas.openxmlformats.org/officeDocument/2006/relationships/slideLayout" Target="/ppt/slideLayouts/slideLayout7.xml" Id="R7138f365008243d1" /></Relationships>
</file>

<file path=ppt/slides/_rels/slide19.xml.rels>&#65279;<?xml version="1.0" encoding="utf-8"?><Relationships xmlns="http://schemas.openxmlformats.org/package/2006/relationships"><Relationship Type="http://schemas.openxmlformats.org/officeDocument/2006/relationships/slideLayout" Target="/ppt/slideLayouts/slideLayout4.xml" Id="Rd4b6b8d3f6504f5d" /></Relationships>
</file>

<file path=ppt/slides/_rels/slide2.xml.rels>&#65279;<?xml version="1.0" encoding="utf-8"?><Relationships xmlns="http://schemas.openxmlformats.org/package/2006/relationships"><Relationship Type="http://schemas.openxmlformats.org/officeDocument/2006/relationships/slideLayout" Target="/ppt/slideLayouts/slideLayout7.xml" Id="R07014388436d4372" /></Relationships>
</file>

<file path=ppt/slides/_rels/slide20.xml.rels>&#65279;<?xml version="1.0" encoding="utf-8"?><Relationships xmlns="http://schemas.openxmlformats.org/package/2006/relationships"><Relationship Type="http://schemas.openxmlformats.org/officeDocument/2006/relationships/image" Target="/ppt/media/image13.png" Id="Ra45c32a1af6b4996" /><Relationship Type="http://schemas.openxmlformats.org/officeDocument/2006/relationships/image" Target="/ppt/media/image14.png" Id="Rb23ab6a1169545ed" /><Relationship Type="http://schemas.openxmlformats.org/officeDocument/2006/relationships/slideLayout" Target="/ppt/slideLayouts/slideLayout4.xml" Id="R9ede5d2801e14b93" /></Relationships>
</file>

<file path=ppt/slides/_rels/slide21.xml.rels>&#65279;<?xml version="1.0" encoding="utf-8"?><Relationships xmlns="http://schemas.openxmlformats.org/package/2006/relationships"><Relationship Type="http://schemas.openxmlformats.org/officeDocument/2006/relationships/image" Target="/ppt/media/image13.png" Id="Rf20bf243f0234182" /><Relationship Type="http://schemas.openxmlformats.org/officeDocument/2006/relationships/image" Target="/ppt/media/image15.png" Id="Re787659fe8fd4b8c" /><Relationship Type="http://schemas.openxmlformats.org/officeDocument/2006/relationships/image" Target="/ppt/media/image16.png" Id="Rb6e690311da4435b" /><Relationship Type="http://schemas.openxmlformats.org/officeDocument/2006/relationships/slideLayout" Target="/ppt/slideLayouts/slideLayout4.xml" Id="R56b490edb66442f6" /></Relationships>
</file>

<file path=ppt/slides/_rels/slide22.xml.rels>&#65279;<?xml version="1.0" encoding="utf-8"?><Relationships xmlns="http://schemas.openxmlformats.org/package/2006/relationships"><Relationship Type="http://schemas.openxmlformats.org/officeDocument/2006/relationships/slideLayout" Target="/ppt/slideLayouts/slideLayout9.xml" Id="R917709a3938a462b" /></Relationships>
</file>

<file path=ppt/slides/_rels/slide23.xml.rels>&#65279;<?xml version="1.0" encoding="utf-8"?><Relationships xmlns="http://schemas.openxmlformats.org/package/2006/relationships"><Relationship Type="http://schemas.openxmlformats.org/officeDocument/2006/relationships/slideLayout" Target="/ppt/slideLayouts/slideLayout26.xml" Id="Rd502ae70659349bd" /></Relationships>
</file>

<file path=ppt/slides/_rels/slide24.xml.rels>&#65279;<?xml version="1.0" encoding="utf-8"?><Relationships xmlns="http://schemas.openxmlformats.org/package/2006/relationships"><Relationship Type="http://schemas.openxmlformats.org/officeDocument/2006/relationships/slideLayout" Target="/ppt/slideLayouts/slideLayout24.xml" Id="Rb6761ea5b6e24771" /></Relationships>
</file>

<file path=ppt/slides/_rels/slide25.xml.rels>&#65279;<?xml version="1.0" encoding="utf-8"?><Relationships xmlns="http://schemas.openxmlformats.org/package/2006/relationships"><Relationship Type="http://schemas.openxmlformats.org/officeDocument/2006/relationships/image" Target="/ppt/media/image17.png" Id="Ref3a827bebae4dc2" /><Relationship Type="http://schemas.openxmlformats.org/officeDocument/2006/relationships/slideLayout" Target="/ppt/slideLayouts/slideLayout24.xml" Id="R62c856d07d1f4ed0" /></Relationships>
</file>

<file path=ppt/slides/_rels/slide26.xml.rels>&#65279;<?xml version="1.0" encoding="utf-8"?><Relationships xmlns="http://schemas.openxmlformats.org/package/2006/relationships"><Relationship Type="http://schemas.openxmlformats.org/officeDocument/2006/relationships/image" Target="/ppt/media/image18.png" Id="Rd33c001f9a4f42f0" /><Relationship Type="http://schemas.openxmlformats.org/officeDocument/2006/relationships/slideLayout" Target="/ppt/slideLayouts/slideLayout21.xml" Id="R909eb51ff6ce472a" /></Relationships>
</file>

<file path=ppt/slides/_rels/slide27.xml.rels>&#65279;<?xml version="1.0" encoding="utf-8"?><Relationships xmlns="http://schemas.openxmlformats.org/package/2006/relationships"><Relationship Type="http://schemas.openxmlformats.org/officeDocument/2006/relationships/image" Target="/ppt/media/image19.png" Id="R45cb2953f3bd47ab" /><Relationship Type="http://schemas.openxmlformats.org/officeDocument/2006/relationships/slideLayout" Target="/ppt/slideLayouts/slideLayout21.xml" Id="R5f486fb7ce77444e" /></Relationships>
</file>

<file path=ppt/slides/_rels/slide28.xml.rels>&#65279;<?xml version="1.0" encoding="utf-8"?><Relationships xmlns="http://schemas.openxmlformats.org/package/2006/relationships"><Relationship Type="http://schemas.openxmlformats.org/officeDocument/2006/relationships/slideLayout" Target="/ppt/slideLayouts/slideLayout24.xml" Id="R80c931b4b82e4127" /></Relationships>
</file>

<file path=ppt/slides/_rels/slide29.xml.rels>&#65279;<?xml version="1.0" encoding="utf-8"?><Relationships xmlns="http://schemas.openxmlformats.org/package/2006/relationships"><Relationship Type="http://schemas.openxmlformats.org/officeDocument/2006/relationships/slideLayout" Target="/ppt/slideLayouts/slideLayout21.xml" Id="R271a1e315d734541" /></Relationships>
</file>

<file path=ppt/slides/_rels/slide3.xml.rels>&#65279;<?xml version="1.0" encoding="utf-8"?><Relationships xmlns="http://schemas.openxmlformats.org/package/2006/relationships"><Relationship Type="http://schemas.openxmlformats.org/officeDocument/2006/relationships/image" Target="/ppt/media/image.jpg" Id="R4be03b5cd3454965" /><Relationship Type="http://schemas.openxmlformats.org/officeDocument/2006/relationships/slideLayout" Target="/ppt/slideLayouts/slideLayout7.xml" Id="Rde617a89f37d48bc" /></Relationships>
</file>

<file path=ppt/slides/_rels/slide30.xml.rels>&#65279;<?xml version="1.0" encoding="utf-8"?><Relationships xmlns="http://schemas.openxmlformats.org/package/2006/relationships"><Relationship Type="http://schemas.openxmlformats.org/officeDocument/2006/relationships/image" Target="/ppt/media/image20.png" Id="R70c1d57a24fe4bd7" /><Relationship Type="http://schemas.openxmlformats.org/officeDocument/2006/relationships/slideLayout" Target="/ppt/slideLayouts/slideLayout21.xml" Id="R3a7b6097a1674ea3" /></Relationships>
</file>

<file path=ppt/slides/_rels/slide31.xml.rels>&#65279;<?xml version="1.0" encoding="utf-8"?><Relationships xmlns="http://schemas.openxmlformats.org/package/2006/relationships"><Relationship Type="http://schemas.openxmlformats.org/officeDocument/2006/relationships/image" Target="/ppt/media/image21.png" Id="R6b3d87731ad9464f" /><Relationship Type="http://schemas.openxmlformats.org/officeDocument/2006/relationships/slideLayout" Target="/ppt/slideLayouts/slideLayout21.xml" Id="R92cabae9ebef462e" /></Relationships>
</file>

<file path=ppt/slides/_rels/slide32.xml.rels>&#65279;<?xml version="1.0" encoding="utf-8"?><Relationships xmlns="http://schemas.openxmlformats.org/package/2006/relationships"><Relationship Type="http://schemas.openxmlformats.org/officeDocument/2006/relationships/slideLayout" Target="/ppt/slideLayouts/slideLayout24.xml" Id="Rf8e32319f6034298" /></Relationships>
</file>

<file path=ppt/slides/_rels/slide33.xml.rels>&#65279;<?xml version="1.0" encoding="utf-8"?><Relationships xmlns="http://schemas.openxmlformats.org/package/2006/relationships"><Relationship Type="http://schemas.openxmlformats.org/officeDocument/2006/relationships/slideLayout" Target="/ppt/slideLayouts/slideLayout21.xml" Id="R61cbaeb3a7c44b0c" /></Relationships>
</file>

<file path=ppt/slides/_rels/slide34.xml.rels>&#65279;<?xml version="1.0" encoding="utf-8"?><Relationships xmlns="http://schemas.openxmlformats.org/package/2006/relationships"><Relationship Type="http://schemas.openxmlformats.org/officeDocument/2006/relationships/image" Target="/ppt/media/image22.png" Id="R07699c863ec84372" /><Relationship Type="http://schemas.openxmlformats.org/officeDocument/2006/relationships/slideLayout" Target="/ppt/slideLayouts/slideLayout21.xml" Id="Rdd5219bf79da47ad" /></Relationships>
</file>

<file path=ppt/slides/_rels/slide35.xml.rels>&#65279;<?xml version="1.0" encoding="utf-8"?><Relationships xmlns="http://schemas.openxmlformats.org/package/2006/relationships"><Relationship Type="http://schemas.openxmlformats.org/officeDocument/2006/relationships/slideLayout" Target="/ppt/slideLayouts/slideLayout24.xml" Id="Rb46800f036e54b32" /></Relationships>
</file>

<file path=ppt/slides/_rels/slide36.xml.rels>&#65279;<?xml version="1.0" encoding="utf-8"?><Relationships xmlns="http://schemas.openxmlformats.org/package/2006/relationships"><Relationship Type="http://schemas.openxmlformats.org/officeDocument/2006/relationships/slideLayout" Target="/ppt/slideLayouts/slideLayout21.xml" Id="Re17f3ddbcdc64efe" /></Relationships>
</file>

<file path=ppt/slides/_rels/slide37.xml.rels>&#65279;<?xml version="1.0" encoding="utf-8"?><Relationships xmlns="http://schemas.openxmlformats.org/package/2006/relationships"><Relationship Type="http://schemas.openxmlformats.org/officeDocument/2006/relationships/image" Target="/ppt/media/image23.png" Id="Ra6a99e533a2143f2" /><Relationship Type="http://schemas.openxmlformats.org/officeDocument/2006/relationships/slideLayout" Target="/ppt/slideLayouts/slideLayout21.xml" Id="Rbbdd20b66b3a4c24" /></Relationships>
</file>

<file path=ppt/slides/_rels/slide38.xml.rels>&#65279;<?xml version="1.0" encoding="utf-8"?><Relationships xmlns="http://schemas.openxmlformats.org/package/2006/relationships"><Relationship Type="http://schemas.openxmlformats.org/officeDocument/2006/relationships/slideLayout" Target="/ppt/slideLayouts/slideLayout26.xml" Id="Rb61e5b0cf0584391" /></Relationships>
</file>

<file path=ppt/slides/_rels/slide39.xml.rels>&#65279;<?xml version="1.0" encoding="utf-8"?><Relationships xmlns="http://schemas.openxmlformats.org/package/2006/relationships"><Relationship Type="http://schemas.openxmlformats.org/officeDocument/2006/relationships/slideLayout" Target="/ppt/slideLayouts/slideLayout43.xml" Id="Rb96ddc13334e437d" /></Relationships>
</file>

<file path=ppt/slides/_rels/slide4.xml.rels>&#65279;<?xml version="1.0" encoding="utf-8"?><Relationships xmlns="http://schemas.openxmlformats.org/package/2006/relationships"><Relationship Type="http://schemas.openxmlformats.org/officeDocument/2006/relationships/image" Target="/ppt/media/image3.png" Id="R0367b1b141ae4027" /><Relationship Type="http://schemas.openxmlformats.org/officeDocument/2006/relationships/image" Target="/ppt/media/image2.jpg" Id="Rf5ec7488e80342eb" /><Relationship Type="http://schemas.openxmlformats.org/officeDocument/2006/relationships/slideLayout" Target="/ppt/slideLayouts/slideLayout4.xml" Id="R1ce90433a6bf4c45" /></Relationships>
</file>

<file path=ppt/slides/_rels/slide40.xml.rels>&#65279;<?xml version="1.0" encoding="utf-8"?><Relationships xmlns="http://schemas.openxmlformats.org/package/2006/relationships"><Relationship Type="http://schemas.openxmlformats.org/officeDocument/2006/relationships/slideLayout" Target="/ppt/slideLayouts/slideLayout41.xml" Id="R9f460d5386df4419" /></Relationships>
</file>

<file path=ppt/slides/_rels/slide41.xml.rels>&#65279;<?xml version="1.0" encoding="utf-8"?><Relationships xmlns="http://schemas.openxmlformats.org/package/2006/relationships"><Relationship Type="http://schemas.openxmlformats.org/officeDocument/2006/relationships/slideLayout" Target="/ppt/slideLayouts/slideLayout41.xml" Id="R60f7da9d22a94983" /></Relationships>
</file>

<file path=ppt/slides/_rels/slide42.xml.rels>&#65279;<?xml version="1.0" encoding="utf-8"?><Relationships xmlns="http://schemas.openxmlformats.org/package/2006/relationships"><Relationship Type="http://schemas.openxmlformats.org/officeDocument/2006/relationships/image" Target="/ppt/media/image24.png" Id="R2ecdd55ee29e413e" /><Relationship Type="http://schemas.openxmlformats.org/officeDocument/2006/relationships/slideLayout" Target="/ppt/slideLayouts/slideLayout38.xml" Id="Rb62170a9678b4255" /></Relationships>
</file>

<file path=ppt/slides/_rels/slide43.xml.rels>&#65279;<?xml version="1.0" encoding="utf-8"?><Relationships xmlns="http://schemas.openxmlformats.org/package/2006/relationships"><Relationship Type="http://schemas.openxmlformats.org/officeDocument/2006/relationships/slideLayout" Target="/ppt/slideLayouts/slideLayout41.xml" Id="R914f8a72cd724fe4" /></Relationships>
</file>

<file path=ppt/slides/_rels/slide44.xml.rels>&#65279;<?xml version="1.0" encoding="utf-8"?><Relationships xmlns="http://schemas.openxmlformats.org/package/2006/relationships"><Relationship Type="http://schemas.openxmlformats.org/officeDocument/2006/relationships/slideLayout" Target="/ppt/slideLayouts/slideLayout41.xml" Id="Rfd23cf9d7fca4de7" /></Relationships>
</file>

<file path=ppt/slides/_rels/slide45.xml.rels>&#65279;<?xml version="1.0" encoding="utf-8"?><Relationships xmlns="http://schemas.openxmlformats.org/package/2006/relationships"><Relationship Type="http://schemas.openxmlformats.org/officeDocument/2006/relationships/slideLayout" Target="/ppt/slideLayouts/slideLayout41.xml" Id="Rac0a9593331e4872" /></Relationships>
</file>

<file path=ppt/slides/_rels/slide46.xml.rels>&#65279;<?xml version="1.0" encoding="utf-8"?><Relationships xmlns="http://schemas.openxmlformats.org/package/2006/relationships"><Relationship Type="http://schemas.openxmlformats.org/officeDocument/2006/relationships/image" Target="/ppt/media/image25.png" Id="R30e75989f68849ed" /><Relationship Type="http://schemas.openxmlformats.org/officeDocument/2006/relationships/slideLayout" Target="/ppt/slideLayouts/slideLayout38.xml" Id="R177473f87bab4176" /></Relationships>
</file>

<file path=ppt/slides/_rels/slide47.xml.rels>&#65279;<?xml version="1.0" encoding="utf-8"?><Relationships xmlns="http://schemas.openxmlformats.org/package/2006/relationships"><Relationship Type="http://schemas.openxmlformats.org/officeDocument/2006/relationships/image" Target="/ppt/media/image26.png" Id="R029009ec56fd4df3" /><Relationship Type="http://schemas.openxmlformats.org/officeDocument/2006/relationships/slideLayout" Target="/ppt/slideLayouts/slideLayout38.xml" Id="Ra878b1384bef4073" /></Relationships>
</file>

<file path=ppt/slides/_rels/slide48.xml.rels>&#65279;<?xml version="1.0" encoding="utf-8"?><Relationships xmlns="http://schemas.openxmlformats.org/package/2006/relationships"><Relationship Type="http://schemas.openxmlformats.org/officeDocument/2006/relationships/slideLayout" Target="/ppt/slideLayouts/slideLayout43.xml" Id="Rfc4e00812b5c49f6" /></Relationships>
</file>

<file path=ppt/slides/_rels/slide5.xml.rels>&#65279;<?xml version="1.0" encoding="utf-8"?><Relationships xmlns="http://schemas.openxmlformats.org/package/2006/relationships"><Relationship Type="http://schemas.openxmlformats.org/officeDocument/2006/relationships/image" Target="/ppt/media/image3.jpg" Id="R5d09fe34a72f4e5d" /><Relationship Type="http://schemas.openxmlformats.org/officeDocument/2006/relationships/slideLayout" Target="/ppt/slideLayouts/slideLayout4.xml" Id="R64579789edfb4e61" /></Relationships>
</file>

<file path=ppt/slides/_rels/slide6.xml.rels>&#65279;<?xml version="1.0" encoding="utf-8"?><Relationships xmlns="http://schemas.openxmlformats.org/package/2006/relationships"><Relationship Type="http://schemas.openxmlformats.org/officeDocument/2006/relationships/image" Target="/ppt/media/image4.png" Id="R4165b2782f894ca8" /><Relationship Type="http://schemas.openxmlformats.org/officeDocument/2006/relationships/slideLayout" Target="/ppt/slideLayouts/slideLayout4.xml" Id="R10cdf5ef46d64bcb" /></Relationships>
</file>

<file path=ppt/slides/_rels/slide7.xml.rels>&#65279;<?xml version="1.0" encoding="utf-8"?><Relationships xmlns="http://schemas.openxmlformats.org/package/2006/relationships"><Relationship Type="http://schemas.openxmlformats.org/officeDocument/2006/relationships/slideLayout" Target="/ppt/slideLayouts/slideLayout7.xml" Id="Rb6f71c133dbe43e7" /></Relationships>
</file>

<file path=ppt/slides/_rels/slide8.xml.rels>&#65279;<?xml version="1.0" encoding="utf-8"?><Relationships xmlns="http://schemas.openxmlformats.org/package/2006/relationships"><Relationship Type="http://schemas.openxmlformats.org/officeDocument/2006/relationships/image" Target="/ppt/media/image5.png" Id="Rbb01a1a38eb5470d" /><Relationship Type="http://schemas.openxmlformats.org/officeDocument/2006/relationships/image" Target="/ppt/media/image6.png" Id="R997fec1247124f34" /><Relationship Type="http://schemas.openxmlformats.org/officeDocument/2006/relationships/image" Target="/ppt/media/image7.png" Id="R289cf1aad8a140da" /><Relationship Type="http://schemas.openxmlformats.org/officeDocument/2006/relationships/slideLayout" Target="/ppt/slideLayouts/slideLayout4.xml" Id="Rc219e5f125694c0f" /></Relationships>
</file>

<file path=ppt/slides/_rels/slide9.xml.rels>&#65279;<?xml version="1.0" encoding="utf-8"?><Relationships xmlns="http://schemas.openxmlformats.org/package/2006/relationships"><Relationship Type="http://schemas.openxmlformats.org/officeDocument/2006/relationships/slideLayout" Target="/ppt/slideLayouts/slideLayout7.xml" Id="Ra89d75c50ff24ea4"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AD2A8B2-8773-47C5-AFBF-15015E8E7451}"/>
              </a:ext>
            </a:extLst>
          </p:cNvPr>
          <p:cNvSpPr>
            <a:spLocks noGrp="1"/>
          </p:cNvSpPr>
          <p:nvPr>
            <p:ph type="ctrTitle"/>
          </p:nvPr>
        </p:nvSpPr>
        <p:spPr>
          <a:xfrm>
            <a:off x="502276" y="971030"/>
            <a:ext cx="11217498" cy="1825096"/>
          </a:xfrm>
        </p:spPr>
        <p:txBody>
          <a:bodyPr>
            <a:normAutofit fontScale="90000"/>
          </a:bodyPr>
          <a:lstStyle/>
          <a:p>
            <a:pPr algn="ctr"/>
            <a:r>
              <a:rPr lang="en-US" dirty="0">
                <a:solidFill>
                  <a:schemeClr val="accent2">
                    <a:lumMod val="50000"/>
                  </a:schemeClr>
                </a:solidFill>
                <a:latin typeface="Algerian" panose="04020705040A02060702" pitchFamily="82" charset="0"/>
              </a:rPr>
              <a:t/>
            </a:r>
            <a:br>
              <a:rPr lang="en-US" dirty="0">
                <a:solidFill>
                  <a:schemeClr val="accent2">
                    <a:lumMod val="50000"/>
                  </a:schemeClr>
                </a:solidFill>
                <a:latin typeface="Algerian" panose="04020705040A02060702" pitchFamily="82" charset="0"/>
              </a:rPr>
            </a:br>
            <a:r>
              <a:rPr lang="en-US" sz="8900" dirty="0" err="1">
                <a:solidFill>
                  <a:schemeClr val="accent2">
                    <a:lumMod val="50000"/>
                  </a:schemeClr>
                </a:solidFill>
                <a:latin typeface="Algerian" panose="04020705040A02060702" pitchFamily="82" charset="0"/>
              </a:rPr>
              <a:t>dbms</a:t>
            </a:r>
            <a:endParaRPr lang="en-IN" sz="8900" dirty="0">
              <a:solidFill>
                <a:schemeClr val="accent2">
                  <a:lumMod val="50000"/>
                </a:schemeClr>
              </a:solidFill>
              <a:latin typeface="Algerian" panose="04020705040A02060702" pitchFamily="82" charset="0"/>
            </a:endParaRPr>
          </a:p>
        </p:txBody>
      </p:sp>
      <p:sp>
        <p:nvSpPr>
          <p:cNvPr id="3" name="Subtitle 2">
            <a:extLst>
              <a:ext uri="{FF2B5EF4-FFF2-40B4-BE49-F238E27FC236}">
                <a16:creationId xmlns="" xmlns:a16="http://schemas.microsoft.com/office/drawing/2014/main" id="{E76D3EEE-A3E6-4E76-B2AB-C59C673F2BCA}"/>
              </a:ext>
            </a:extLst>
          </p:cNvPr>
          <p:cNvSpPr>
            <a:spLocks noGrp="1"/>
          </p:cNvSpPr>
          <p:nvPr>
            <p:ph type="subTitle" idx="1"/>
          </p:nvPr>
        </p:nvSpPr>
        <p:spPr>
          <a:xfrm>
            <a:off x="6336406" y="3207199"/>
            <a:ext cx="4187779" cy="685800"/>
          </a:xfrm>
          <a:solidFill>
            <a:schemeClr val="bg1"/>
          </a:solidFill>
        </p:spPr>
        <p:txBody>
          <a:bodyPr>
            <a:noAutofit/>
          </a:bodyPr>
          <a:lstStyle/>
          <a:p>
            <a:r>
              <a:rPr lang="en-US" sz="5400" b="1" dirty="0">
                <a:solidFill>
                  <a:schemeClr val="accent1">
                    <a:lumMod val="60000"/>
                    <a:lumOff val="40000"/>
                  </a:schemeClr>
                </a:solidFill>
                <a:latin typeface="Brush Script MT" pitchFamily="66" charset="0"/>
                <a:cs typeface="Times New Roman" panose="02020603050405020304" pitchFamily="18" charset="0"/>
              </a:rPr>
              <a:t>Module 3 part 1</a:t>
            </a:r>
          </a:p>
        </p:txBody>
      </p:sp>
    </p:spTree>
    <p:extLst>
      <p:ext uri="{BB962C8B-B14F-4D97-AF65-F5344CB8AC3E}">
        <p14:creationId xmlns:p14="http://schemas.microsoft.com/office/powerpoint/2010/main" val="318244966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4400" b="1" dirty="0"/>
              <a:t/>
            </a:r>
            <a:br>
              <a:rPr lang="en-IN" sz="4400" b="1" dirty="0"/>
            </a:br>
            <a:r>
              <a:rPr lang="en-IN" sz="4400" b="1" dirty="0"/>
              <a:t/>
            </a:r>
            <a:br>
              <a:rPr lang="en-IN" sz="4400" b="1" dirty="0"/>
            </a:br>
            <a:r>
              <a:rPr lang="en-IN" sz="4400" b="1" dirty="0"/>
              <a:t>Correlated </a:t>
            </a:r>
            <a:r>
              <a:rPr lang="en-IN" sz="4400" b="1" dirty="0" err="1"/>
              <a:t>Subqueries</a:t>
            </a:r>
            <a:r>
              <a:rPr lang="en-IN" sz="4400" b="1" dirty="0"/>
              <a:t/>
            </a:r>
            <a:br>
              <a:rPr lang="en-IN" sz="4400" b="1" dirty="0"/>
            </a:br>
            <a:r>
              <a:rPr lang="en-IN" sz="4400" b="1" dirty="0">
                <a:solidFill>
                  <a:srgbClr val="003366"/>
                </a:solidFill>
                <a:latin typeface="Calibri"/>
              </a:rPr>
              <a:t/>
            </a:r>
            <a:br>
              <a:rPr lang="en-IN" sz="4400" b="1" dirty="0">
                <a:solidFill>
                  <a:srgbClr val="003366"/>
                </a:solidFill>
                <a:latin typeface="Calibri"/>
              </a:rPr>
            </a:br>
            <a:endParaRPr lang="en-IN" sz="4400" dirty="0"/>
          </a:p>
        </p:txBody>
      </p:sp>
      <p:sp>
        <p:nvSpPr>
          <p:cNvPr id="3" name="Content Placeholder 2"/>
          <p:cNvSpPr>
            <a:spLocks noGrp="1"/>
          </p:cNvSpPr>
          <p:nvPr>
            <p:ph idx="1"/>
          </p:nvPr>
        </p:nvSpPr>
        <p:spPr/>
        <p:txBody>
          <a:bodyPr>
            <a:normAutofit/>
          </a:bodyPr>
          <a:lstStyle/>
          <a:p>
            <a:pPr algn="just"/>
            <a:r>
              <a:rPr lang="en-US" sz="2800" dirty="0"/>
              <a:t>A correlated </a:t>
            </a:r>
            <a:r>
              <a:rPr lang="en-US" sz="2800" dirty="0" err="1"/>
              <a:t>subquery</a:t>
            </a:r>
            <a:r>
              <a:rPr lang="en-US" sz="2800" dirty="0"/>
              <a:t> typically </a:t>
            </a:r>
            <a:r>
              <a:rPr lang="en-US" sz="2800" b="1" dirty="0"/>
              <a:t>obtains values from its outer query before it executes.</a:t>
            </a:r>
            <a:r>
              <a:rPr lang="en-US" sz="2800" dirty="0"/>
              <a:t> When the </a:t>
            </a:r>
            <a:r>
              <a:rPr lang="en-US" sz="2800" dirty="0" err="1"/>
              <a:t>subquery</a:t>
            </a:r>
            <a:r>
              <a:rPr lang="en-US" sz="2800" dirty="0"/>
              <a:t> returns, it passes its </a:t>
            </a:r>
            <a:r>
              <a:rPr lang="en-US" sz="2800" dirty="0"/>
              <a:t>results </a:t>
            </a:r>
            <a:r>
              <a:rPr lang="en-US" sz="2800" dirty="0"/>
              <a:t>to the outer </a:t>
            </a:r>
            <a:r>
              <a:rPr lang="en-US" sz="2800" dirty="0"/>
              <a:t>query</a:t>
            </a:r>
            <a:r>
              <a:rPr lang="en-US" sz="2800" dirty="0">
                <a:solidFill>
                  <a:srgbClr val="000000"/>
                </a:solidFill>
                <a:latin typeface="Calibri"/>
              </a:rPr>
              <a:t>.</a:t>
            </a:r>
          </a:p>
          <a:p>
            <a:pPr algn="just"/>
            <a:endParaRPr lang="en-US" sz="2800" dirty="0">
              <a:solidFill>
                <a:srgbClr val="000000"/>
              </a:solidFill>
              <a:latin typeface="Calibri"/>
            </a:endParaRPr>
          </a:p>
          <a:p>
            <a:r>
              <a:rPr lang="en-US" sz="2800" dirty="0" err="1">
                <a:solidFill>
                  <a:srgbClr val="000000"/>
                </a:solidFill>
                <a:latin typeface="Calibri"/>
              </a:rPr>
              <a:t>Eg</a:t>
            </a:r>
            <a:r>
              <a:rPr lang="en-US" sz="2800" dirty="0">
                <a:solidFill>
                  <a:srgbClr val="000000"/>
                </a:solidFill>
                <a:latin typeface="Calibri"/>
              </a:rPr>
              <a:t>:</a:t>
            </a:r>
          </a:p>
          <a:p>
            <a:pPr marL="0" indent="0">
              <a:buNone/>
            </a:pPr>
            <a:r>
              <a:rPr lang="en-US" sz="2800" dirty="0">
                <a:solidFill>
                  <a:srgbClr val="FF0000"/>
                </a:solidFill>
              </a:rPr>
              <a:t>SELECT name, street, city, state FROM addresses WHERE EXISTS (</a:t>
            </a:r>
            <a:r>
              <a:rPr lang="en-US" sz="2800" b="1" dirty="0">
                <a:solidFill>
                  <a:srgbClr val="FF0000"/>
                </a:solidFill>
              </a:rPr>
              <a:t>SELECT * FROM states WHERE </a:t>
            </a:r>
            <a:r>
              <a:rPr lang="en-US" sz="2800" b="1" dirty="0" err="1">
                <a:solidFill>
                  <a:srgbClr val="FF0000"/>
                </a:solidFill>
              </a:rPr>
              <a:t>states.state</a:t>
            </a:r>
            <a:r>
              <a:rPr lang="en-US" sz="2800" b="1" dirty="0">
                <a:solidFill>
                  <a:srgbClr val="FF0000"/>
                </a:solidFill>
              </a:rPr>
              <a:t> = </a:t>
            </a:r>
            <a:r>
              <a:rPr lang="en-US" sz="2800" b="1" dirty="0" err="1">
                <a:solidFill>
                  <a:srgbClr val="FF0000"/>
                </a:solidFill>
              </a:rPr>
              <a:t>addresses.state</a:t>
            </a:r>
            <a:r>
              <a:rPr lang="en-US" sz="2800" dirty="0">
                <a:solidFill>
                  <a:srgbClr val="FF0000"/>
                </a:solidFill>
              </a:rPr>
              <a:t>);</a:t>
            </a:r>
            <a:endParaRPr lang="en-IN" sz="2800" dirty="0">
              <a:solidFill>
                <a:srgbClr val="FF0000"/>
              </a:solidFill>
            </a:endParaRPr>
          </a:p>
        </p:txBody>
      </p:sp>
    </p:spTree>
    <p:extLst>
      <p:ext uri="{BB962C8B-B14F-4D97-AF65-F5344CB8AC3E}">
        <p14:creationId xmlns:p14="http://schemas.microsoft.com/office/powerpoint/2010/main" val="3015182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1000"/>
                                        <p:tgtEl>
                                          <p:spTgt spid="3">
                                            <p:txEl>
                                              <p:pRg st="2" end="2"/>
                                            </p:txEl>
                                          </p:spTgt>
                                        </p:tgtEl>
                                      </p:cBhvr>
                                    </p:animEffect>
                                    <p:anim calcmode="lin" valueType="num">
                                      <p:cBhvr>
                                        <p:cTn id="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1000"/>
                                        <p:tgtEl>
                                          <p:spTgt spid="3">
                                            <p:txEl>
                                              <p:pRg st="3" end="3"/>
                                            </p:txEl>
                                          </p:spTgt>
                                        </p:tgtEl>
                                      </p:cBhvr>
                                    </p:animEffect>
                                    <p:anim calcmode="lin" valueType="num">
                                      <p:cBhvr>
                                        <p:cTn id="1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Aggregate Functions</a:t>
            </a:r>
          </a:p>
        </p:txBody>
      </p:sp>
      <p:sp>
        <p:nvSpPr>
          <p:cNvPr id="3" name="Content Placeholder 2"/>
          <p:cNvSpPr>
            <a:spLocks noGrp="1"/>
          </p:cNvSpPr>
          <p:nvPr>
            <p:ph idx="1"/>
          </p:nvPr>
        </p:nvSpPr>
        <p:spPr/>
        <p:txBody>
          <a:bodyPr>
            <a:normAutofit lnSpcReduction="10000"/>
          </a:bodyPr>
          <a:lstStyle/>
          <a:p>
            <a:r>
              <a:rPr lang="en-US" sz="2800" dirty="0"/>
              <a:t>Aggregate functions are functions that </a:t>
            </a:r>
            <a:r>
              <a:rPr lang="en-US" sz="2800" b="1" dirty="0"/>
              <a:t>take a collection </a:t>
            </a:r>
            <a:r>
              <a:rPr lang="en-US" sz="2800" dirty="0"/>
              <a:t>(a set or </a:t>
            </a:r>
            <a:r>
              <a:rPr lang="en-US" sz="2800" dirty="0" err="1"/>
              <a:t>multiset</a:t>
            </a:r>
            <a:r>
              <a:rPr lang="en-US" sz="2800" dirty="0"/>
              <a:t>) </a:t>
            </a:r>
            <a:r>
              <a:rPr lang="en-US" sz="2800" b="1" dirty="0"/>
              <a:t>of values </a:t>
            </a:r>
            <a:r>
              <a:rPr lang="en-US" sz="2800" dirty="0"/>
              <a:t>as input and </a:t>
            </a:r>
            <a:r>
              <a:rPr lang="en-US" sz="2800" b="1" dirty="0"/>
              <a:t>return a single </a:t>
            </a:r>
            <a:r>
              <a:rPr lang="en-US" sz="2800" b="1" dirty="0"/>
              <a:t>val</a:t>
            </a:r>
            <a:r>
              <a:rPr lang="en-US" sz="2400" b="1" dirty="0"/>
              <a:t>ue</a:t>
            </a:r>
          </a:p>
          <a:p>
            <a:r>
              <a:rPr lang="en-US" sz="2800" dirty="0"/>
              <a:t>All the aggregate functions are </a:t>
            </a:r>
            <a:r>
              <a:rPr lang="en-US" sz="2800" b="1" dirty="0"/>
              <a:t>used in Select statement</a:t>
            </a:r>
            <a:r>
              <a:rPr lang="en-US" sz="2800" dirty="0"/>
              <a:t>.</a:t>
            </a:r>
            <a:r>
              <a:rPr lang="en-US" sz="2800" dirty="0"/>
              <a:t>	</a:t>
            </a:r>
            <a:r>
              <a:rPr lang="en-US" sz="2400" dirty="0"/>
              <a:t>			</a:t>
            </a:r>
          </a:p>
          <a:p>
            <a:pPr marL="0" indent="0">
              <a:buNone/>
            </a:pPr>
            <a:r>
              <a:rPr lang="en-US" sz="2400" dirty="0"/>
              <a:t>	</a:t>
            </a:r>
            <a:r>
              <a:rPr lang="en-US" sz="2400" dirty="0"/>
              <a:t>			</a:t>
            </a:r>
            <a:r>
              <a:rPr lang="en-US" sz="2800" dirty="0">
                <a:solidFill>
                  <a:srgbClr val="FF0000"/>
                </a:solidFill>
              </a:rPr>
              <a:t>Average</a:t>
            </a:r>
            <a:r>
              <a:rPr lang="en-US" sz="2800" dirty="0">
                <a:solidFill>
                  <a:srgbClr val="FF0000"/>
                </a:solidFill>
              </a:rPr>
              <a:t>: </a:t>
            </a:r>
            <a:r>
              <a:rPr lang="en-US" sz="2800" dirty="0" err="1">
                <a:solidFill>
                  <a:srgbClr val="FF0000"/>
                </a:solidFill>
              </a:rPr>
              <a:t>avg</a:t>
            </a:r>
            <a:endParaRPr lang="en-US" sz="2800" dirty="0">
              <a:solidFill>
                <a:srgbClr val="FF0000"/>
              </a:solidFill>
            </a:endParaRPr>
          </a:p>
          <a:p>
            <a:pPr marL="3657600" lvl="8" indent="0">
              <a:buNone/>
            </a:pPr>
            <a:r>
              <a:rPr lang="en-US" sz="2800" dirty="0">
                <a:solidFill>
                  <a:srgbClr val="FF0000"/>
                </a:solidFill>
              </a:rPr>
              <a:t>Minimum</a:t>
            </a:r>
            <a:r>
              <a:rPr lang="en-US" sz="2800" dirty="0">
                <a:solidFill>
                  <a:srgbClr val="FF0000"/>
                </a:solidFill>
              </a:rPr>
              <a:t>: </a:t>
            </a:r>
            <a:r>
              <a:rPr lang="en-US" sz="2800" dirty="0">
                <a:solidFill>
                  <a:srgbClr val="FF0000"/>
                </a:solidFill>
              </a:rPr>
              <a:t>min</a:t>
            </a:r>
          </a:p>
          <a:p>
            <a:pPr marL="3657600" lvl="8" indent="0">
              <a:buNone/>
            </a:pPr>
            <a:r>
              <a:rPr lang="en-US" sz="2800" dirty="0">
                <a:solidFill>
                  <a:srgbClr val="FF0000"/>
                </a:solidFill>
              </a:rPr>
              <a:t>Maximum</a:t>
            </a:r>
            <a:r>
              <a:rPr lang="en-US" sz="2800" dirty="0">
                <a:solidFill>
                  <a:srgbClr val="FF0000"/>
                </a:solidFill>
              </a:rPr>
              <a:t>: max </a:t>
            </a:r>
          </a:p>
          <a:p>
            <a:pPr marL="0" indent="0" algn="just">
              <a:buNone/>
            </a:pPr>
            <a:r>
              <a:rPr lang="en-US" sz="2800" dirty="0">
                <a:solidFill>
                  <a:srgbClr val="FF0000"/>
                </a:solidFill>
              </a:rPr>
              <a:t>				Total</a:t>
            </a:r>
            <a:r>
              <a:rPr lang="en-US" sz="2800" dirty="0">
                <a:solidFill>
                  <a:srgbClr val="FF0000"/>
                </a:solidFill>
              </a:rPr>
              <a:t>: sum </a:t>
            </a:r>
          </a:p>
          <a:p>
            <a:pPr marL="0" indent="0" algn="just">
              <a:buNone/>
            </a:pPr>
            <a:r>
              <a:rPr lang="en-US" sz="2800" dirty="0">
                <a:solidFill>
                  <a:srgbClr val="FF0000"/>
                </a:solidFill>
              </a:rPr>
              <a:t>				Count</a:t>
            </a:r>
            <a:r>
              <a:rPr lang="en-US" sz="2800" dirty="0">
                <a:solidFill>
                  <a:srgbClr val="FF0000"/>
                </a:solidFill>
              </a:rPr>
              <a:t>: count</a:t>
            </a:r>
            <a:endParaRPr lang="en-IN" sz="2800" dirty="0">
              <a:solidFill>
                <a:srgbClr val="FF0000"/>
              </a:solidFill>
            </a:endParaRPr>
          </a:p>
        </p:txBody>
      </p:sp>
    </p:spTree>
    <p:extLst>
      <p:ext uri="{BB962C8B-B14F-4D97-AF65-F5344CB8AC3E}">
        <p14:creationId xmlns:p14="http://schemas.microsoft.com/office/powerpoint/2010/main" val="323499881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5306" y="1363607"/>
            <a:ext cx="7431110" cy="3108543"/>
          </a:xfrm>
          <a:prstGeom prst="rect">
            <a:avLst/>
          </a:prstGeom>
        </p:spPr>
        <p:txBody>
          <a:bodyPr wrap="square">
            <a:spAutoFit/>
          </a:bodyPr>
          <a:lstStyle/>
          <a:p>
            <a:pPr algn="just"/>
            <a:r>
              <a:rPr lang="en-US" sz="2800" b="1" dirty="0">
                <a:solidFill>
                  <a:srgbClr val="FF0000"/>
                </a:solidFill>
              </a:rPr>
              <a:t>1</a:t>
            </a:r>
            <a:r>
              <a:rPr lang="en-US" sz="2800" dirty="0">
                <a:solidFill>
                  <a:srgbClr val="FF0000"/>
                </a:solidFill>
              </a:rPr>
              <a:t>.Count</a:t>
            </a:r>
            <a:r>
              <a:rPr lang="en-US" sz="2800" dirty="0">
                <a:solidFill>
                  <a:srgbClr val="FF0000"/>
                </a:solidFill>
              </a:rPr>
              <a:t>(*): </a:t>
            </a:r>
            <a:r>
              <a:rPr lang="en-US" sz="2800" dirty="0"/>
              <a:t>Returns </a:t>
            </a:r>
            <a:r>
              <a:rPr lang="en-US" sz="2800" b="1" dirty="0"/>
              <a:t>total</a:t>
            </a:r>
            <a:r>
              <a:rPr lang="en-US" sz="2800" dirty="0"/>
              <a:t> number of records .</a:t>
            </a:r>
            <a:r>
              <a:rPr lang="en-US" sz="2800" dirty="0" err="1"/>
              <a:t>i.e</a:t>
            </a:r>
            <a:r>
              <a:rPr lang="en-US" sz="2800" dirty="0"/>
              <a:t> 6.</a:t>
            </a:r>
          </a:p>
          <a:p>
            <a:pPr algn="just"/>
            <a:r>
              <a:rPr lang="en-US" sz="2800" dirty="0">
                <a:solidFill>
                  <a:srgbClr val="FF0000"/>
                </a:solidFill>
              </a:rPr>
              <a:t>Count(salary):</a:t>
            </a:r>
            <a:r>
              <a:rPr lang="en-US" sz="2800" dirty="0"/>
              <a:t> Return number of </a:t>
            </a:r>
            <a:r>
              <a:rPr lang="en-US" sz="2800" b="1" dirty="0"/>
              <a:t>Non Null values over the column</a:t>
            </a:r>
            <a:r>
              <a:rPr lang="en-US" sz="2800" dirty="0"/>
              <a:t> salary. </a:t>
            </a:r>
            <a:r>
              <a:rPr lang="en-US" sz="2800" dirty="0" err="1"/>
              <a:t>i.e</a:t>
            </a:r>
            <a:r>
              <a:rPr lang="en-US" sz="2800" dirty="0"/>
              <a:t> 5.</a:t>
            </a:r>
          </a:p>
          <a:p>
            <a:pPr algn="just"/>
            <a:r>
              <a:rPr lang="en-US" sz="2800" dirty="0">
                <a:solidFill>
                  <a:srgbClr val="FF0000"/>
                </a:solidFill>
              </a:rPr>
              <a:t>Count(Distinct Salary):  </a:t>
            </a:r>
            <a:r>
              <a:rPr lang="en-US" sz="2800" dirty="0"/>
              <a:t>Return number of </a:t>
            </a:r>
            <a:r>
              <a:rPr lang="en-US" sz="2800" b="1" dirty="0"/>
              <a:t>distinct Non Null values over the column </a:t>
            </a:r>
            <a:r>
              <a:rPr lang="en-US" sz="2800" dirty="0"/>
              <a:t>salary .</a:t>
            </a:r>
            <a:r>
              <a:rPr lang="en-US" sz="2800" dirty="0" err="1"/>
              <a:t>i.e</a:t>
            </a:r>
            <a:r>
              <a:rPr lang="en-US" sz="2800" dirty="0"/>
              <a:t> </a:t>
            </a:r>
            <a:r>
              <a:rPr lang="en-US" sz="2800" dirty="0"/>
              <a:t>4</a:t>
            </a:r>
          </a:p>
        </p:txBody>
      </p:sp>
      <p:pic>
        <p:nvPicPr>
          <p:cNvPr id="1026" name="Picture 2"/>
          <p:cNvPicPr>
            <a:picLocks noChangeAspect="1" noChangeArrowheads="1"/>
          </p:cNvPicPr>
          <p:nvPr/>
        </p:nvPicPr>
        <p:blipFill>
          <a:blip r:embed="R79c5c27a857e449a">
            <a:extLst>
              <a:ext uri="{28A0092B-C50C-407E-A947-70E740481C1C}">
                <a14:useLocalDpi xmlns:a14="http://schemas.microsoft.com/office/drawing/2010/main" val="0"/>
              </a:ext>
            </a:extLst>
          </a:blip>
          <a:srcRect/>
          <a:stretch>
            <a:fillRect/>
          </a:stretch>
        </p:blipFill>
        <p:spPr bwMode="auto">
          <a:xfrm>
            <a:off x="8422180" y="1038633"/>
            <a:ext cx="3336231" cy="32385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605306" y="4662152"/>
            <a:ext cx="11024317" cy="1384995"/>
          </a:xfrm>
          <a:prstGeom prst="rect">
            <a:avLst/>
          </a:prstGeom>
          <a:noFill/>
        </p:spPr>
        <p:txBody>
          <a:bodyPr wrap="square" rtlCol="0">
            <a:spAutoFit/>
          </a:bodyPr>
          <a:lstStyle/>
          <a:p>
            <a:pPr lvl="0" algn="just"/>
            <a:r>
              <a:rPr lang="en-IN" sz="2800" b="1" dirty="0">
                <a:solidFill>
                  <a:srgbClr val="FF0000"/>
                </a:solidFill>
              </a:rPr>
              <a:t>2</a:t>
            </a:r>
            <a:r>
              <a:rPr lang="en-IN" sz="2800" dirty="0">
                <a:solidFill>
                  <a:srgbClr val="FF0000"/>
                </a:solidFill>
              </a:rPr>
              <a:t>.sum(salary)</a:t>
            </a:r>
            <a:r>
              <a:rPr lang="en-IN" sz="2800" dirty="0">
                <a:solidFill>
                  <a:prstClr val="black"/>
                </a:solidFill>
              </a:rPr>
              <a:t>:  </a:t>
            </a:r>
            <a:r>
              <a:rPr lang="en-IN" sz="2800" b="1" dirty="0">
                <a:solidFill>
                  <a:prstClr val="black"/>
                </a:solidFill>
              </a:rPr>
              <a:t>Sum all Non Null values of Column</a:t>
            </a:r>
            <a:r>
              <a:rPr lang="en-IN" sz="2800" dirty="0">
                <a:solidFill>
                  <a:prstClr val="black"/>
                </a:solidFill>
              </a:rPr>
              <a:t> salary </a:t>
            </a:r>
            <a:r>
              <a:rPr lang="en-IN" sz="2800" dirty="0">
                <a:solidFill>
                  <a:prstClr val="black"/>
                </a:solidFill>
              </a:rPr>
              <a:t>        i.e</a:t>
            </a:r>
            <a:r>
              <a:rPr lang="en-IN" sz="2800" dirty="0">
                <a:solidFill>
                  <a:prstClr val="black"/>
                </a:solidFill>
              </a:rPr>
              <a:t>., 310</a:t>
            </a:r>
          </a:p>
          <a:p>
            <a:pPr lvl="0" algn="just"/>
            <a:r>
              <a:rPr lang="en-IN" sz="2800" dirty="0">
                <a:solidFill>
                  <a:srgbClr val="FF0000"/>
                </a:solidFill>
              </a:rPr>
              <a:t>sum(Distinct salary</a:t>
            </a:r>
            <a:r>
              <a:rPr lang="en-IN" sz="2800" dirty="0">
                <a:solidFill>
                  <a:prstClr val="black"/>
                </a:solidFill>
              </a:rPr>
              <a:t>): </a:t>
            </a:r>
            <a:r>
              <a:rPr lang="en-IN" sz="2800" b="1" dirty="0">
                <a:solidFill>
                  <a:prstClr val="black"/>
                </a:solidFill>
              </a:rPr>
              <a:t>Sum of all distinct Non-Null values </a:t>
            </a:r>
            <a:r>
              <a:rPr lang="en-IN" sz="2800" dirty="0">
                <a:solidFill>
                  <a:prstClr val="black"/>
                </a:solidFill>
              </a:rPr>
              <a:t>i.e., 250.</a:t>
            </a:r>
            <a:endParaRPr lang="en-US" sz="2800" dirty="0">
              <a:solidFill>
                <a:prstClr val="black"/>
              </a:solidFill>
            </a:endParaRPr>
          </a:p>
        </p:txBody>
      </p:sp>
    </p:spTree>
    <p:extLst>
      <p:ext uri="{BB962C8B-B14F-4D97-AF65-F5344CB8AC3E}">
        <p14:creationId xmlns:p14="http://schemas.microsoft.com/office/powerpoint/2010/main" val="1340598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95459" y="867714"/>
            <a:ext cx="6259133" cy="5262979"/>
          </a:xfrm>
          <a:prstGeom prst="rect">
            <a:avLst/>
          </a:prstGeom>
        </p:spPr>
        <p:txBody>
          <a:bodyPr wrap="square">
            <a:spAutoFit/>
          </a:bodyPr>
          <a:lstStyle/>
          <a:p>
            <a:endParaRPr lang="en-IN" sz="2800" dirty="0"/>
          </a:p>
          <a:p>
            <a:pPr algn="just"/>
            <a:r>
              <a:rPr lang="en-IN" sz="2800" b="1" dirty="0">
                <a:solidFill>
                  <a:srgbClr val="FF0000"/>
                </a:solidFill>
              </a:rPr>
              <a:t>3</a:t>
            </a:r>
            <a:r>
              <a:rPr lang="en-IN" sz="2800" dirty="0">
                <a:solidFill>
                  <a:srgbClr val="FF0000"/>
                </a:solidFill>
              </a:rPr>
              <a:t>.Avg(salary</a:t>
            </a:r>
            <a:r>
              <a:rPr lang="en-IN" sz="2800" dirty="0">
                <a:solidFill>
                  <a:srgbClr val="FF0000"/>
                </a:solidFill>
              </a:rPr>
              <a:t>)</a:t>
            </a:r>
            <a:r>
              <a:rPr lang="en-IN" sz="2800" dirty="0"/>
              <a:t> = </a:t>
            </a:r>
            <a:r>
              <a:rPr lang="en-IN" sz="2800" b="1" dirty="0"/>
              <a:t>Sum</a:t>
            </a:r>
            <a:r>
              <a:rPr lang="en-IN" sz="2800" dirty="0"/>
              <a:t>(salary) </a:t>
            </a:r>
            <a:r>
              <a:rPr lang="en-IN" sz="2800" b="1" dirty="0"/>
              <a:t>/ count</a:t>
            </a:r>
            <a:r>
              <a:rPr lang="en-IN" sz="2800" dirty="0"/>
              <a:t>(salary) = 310/5</a:t>
            </a:r>
          </a:p>
          <a:p>
            <a:pPr algn="just"/>
            <a:r>
              <a:rPr lang="en-IN" sz="2800" dirty="0" err="1">
                <a:solidFill>
                  <a:srgbClr val="FF0000"/>
                </a:solidFill>
              </a:rPr>
              <a:t>Avg</a:t>
            </a:r>
            <a:r>
              <a:rPr lang="en-IN" sz="2800" dirty="0">
                <a:solidFill>
                  <a:srgbClr val="FF0000"/>
                </a:solidFill>
              </a:rPr>
              <a:t>(Distinct salary) </a:t>
            </a:r>
            <a:r>
              <a:rPr lang="en-IN" sz="2800" dirty="0"/>
              <a:t>= sum(Distinct salary) / Count(Distinct Salary) = 250/4</a:t>
            </a:r>
          </a:p>
          <a:p>
            <a:pPr algn="just"/>
            <a:endParaRPr lang="en-IN" sz="2800" dirty="0"/>
          </a:p>
          <a:p>
            <a:pPr algn="just"/>
            <a:r>
              <a:rPr lang="en-IN" sz="2800" b="1" dirty="0">
                <a:solidFill>
                  <a:srgbClr val="FF0000"/>
                </a:solidFill>
              </a:rPr>
              <a:t>4</a:t>
            </a:r>
            <a:r>
              <a:rPr lang="en-IN" sz="2800" dirty="0">
                <a:solidFill>
                  <a:srgbClr val="FF0000"/>
                </a:solidFill>
              </a:rPr>
              <a:t>.Min(salary</a:t>
            </a:r>
            <a:r>
              <a:rPr lang="en-IN" sz="2800" dirty="0">
                <a:solidFill>
                  <a:srgbClr val="FF0000"/>
                </a:solidFill>
              </a:rPr>
              <a:t>)</a:t>
            </a:r>
            <a:r>
              <a:rPr lang="en-IN" sz="2800" dirty="0"/>
              <a:t>: </a:t>
            </a:r>
            <a:r>
              <a:rPr lang="en-IN" sz="2800" b="1" dirty="0"/>
              <a:t>Minimum value</a:t>
            </a:r>
            <a:r>
              <a:rPr lang="en-IN" sz="2800" dirty="0"/>
              <a:t> in the salary column except NULL i.e., 40</a:t>
            </a:r>
            <a:r>
              <a:rPr lang="en-IN" sz="2800" dirty="0"/>
              <a:t>.</a:t>
            </a:r>
          </a:p>
          <a:p>
            <a:pPr algn="just"/>
            <a:endParaRPr lang="en-IN" sz="2800" dirty="0"/>
          </a:p>
          <a:p>
            <a:pPr algn="just"/>
            <a:r>
              <a:rPr lang="en-IN" sz="2800" b="1" dirty="0">
                <a:solidFill>
                  <a:srgbClr val="FF0000"/>
                </a:solidFill>
              </a:rPr>
              <a:t>5</a:t>
            </a:r>
            <a:r>
              <a:rPr lang="en-IN" sz="2800" dirty="0">
                <a:solidFill>
                  <a:srgbClr val="FF0000"/>
                </a:solidFill>
              </a:rPr>
              <a:t>.Max(salary</a:t>
            </a:r>
            <a:r>
              <a:rPr lang="en-IN" sz="2800" dirty="0">
                <a:solidFill>
                  <a:srgbClr val="FF0000"/>
                </a:solidFill>
              </a:rPr>
              <a:t>): </a:t>
            </a:r>
            <a:r>
              <a:rPr lang="en-IN" sz="2800" b="1" dirty="0"/>
              <a:t>Maximum value </a:t>
            </a:r>
            <a:r>
              <a:rPr lang="en-IN" sz="2800" dirty="0"/>
              <a:t>in the salary i.e., 80</a:t>
            </a:r>
            <a:r>
              <a:rPr lang="en-IN" sz="2800" dirty="0"/>
              <a:t>.</a:t>
            </a:r>
            <a:endParaRPr lang="en-IN" dirty="0"/>
          </a:p>
        </p:txBody>
      </p:sp>
      <p:pic>
        <p:nvPicPr>
          <p:cNvPr id="3" name="Picture 2"/>
          <p:cNvPicPr>
            <a:picLocks noChangeAspect="1" noChangeArrowheads="1"/>
          </p:cNvPicPr>
          <p:nvPr/>
        </p:nvPicPr>
        <p:blipFill>
          <a:blip r:embed="R600f0f11fda34ede">
            <a:extLst>
              <a:ext uri="{28A0092B-C50C-407E-A947-70E740481C1C}">
                <a14:useLocalDpi xmlns:a14="http://schemas.microsoft.com/office/drawing/2010/main" val="0"/>
              </a:ext>
            </a:extLst>
          </a:blip>
          <a:srcRect/>
          <a:stretch>
            <a:fillRect/>
          </a:stretch>
        </p:blipFill>
        <p:spPr bwMode="auto">
          <a:xfrm>
            <a:off x="7880665" y="1450756"/>
            <a:ext cx="3719583" cy="36106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80907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xEl>
                                              <p:pRg st="4" end="4"/>
                                            </p:txEl>
                                          </p:spTgt>
                                        </p:tgtEl>
                                        <p:attrNameLst>
                                          <p:attrName>style.visibility</p:attrName>
                                        </p:attrNameLst>
                                      </p:cBhvr>
                                      <p:to>
                                        <p:strVal val="visible"/>
                                      </p:to>
                                    </p:set>
                                    <p:animEffect transition="in" filter="fade">
                                      <p:cBhvr>
                                        <p:cTn id="7" dur="1000"/>
                                        <p:tgtEl>
                                          <p:spTgt spid="2">
                                            <p:txEl>
                                              <p:pRg st="4" end="4"/>
                                            </p:txEl>
                                          </p:spTgt>
                                        </p:tgtEl>
                                      </p:cBhvr>
                                    </p:animEffect>
                                    <p:anim calcmode="lin" valueType="num">
                                      <p:cBhvr>
                                        <p:cTn id="8"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
                                            <p:txEl>
                                              <p:pRg st="6" end="6"/>
                                            </p:txEl>
                                          </p:spTgt>
                                        </p:tgtEl>
                                        <p:attrNameLst>
                                          <p:attrName>style.visibility</p:attrName>
                                        </p:attrNameLst>
                                      </p:cBhvr>
                                      <p:to>
                                        <p:strVal val="visible"/>
                                      </p:to>
                                    </p:set>
                                    <p:animEffect transition="in" filter="fade">
                                      <p:cBhvr>
                                        <p:cTn id="14" dur="1000"/>
                                        <p:tgtEl>
                                          <p:spTgt spid="2">
                                            <p:txEl>
                                              <p:pRg st="6" end="6"/>
                                            </p:txEl>
                                          </p:spTgt>
                                        </p:tgtEl>
                                      </p:cBhvr>
                                    </p:animEffect>
                                    <p:anim calcmode="lin" valueType="num">
                                      <p:cBhvr>
                                        <p:cTn id="15" dur="1000" fill="hold"/>
                                        <p:tgtEl>
                                          <p:spTgt spid="2">
                                            <p:txEl>
                                              <p:pRg st="6" end="6"/>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5600" y="390886"/>
            <a:ext cx="8610600" cy="1293028"/>
          </a:xfrm>
        </p:spPr>
        <p:txBody>
          <a:bodyPr/>
          <a:lstStyle/>
          <a:p>
            <a:r>
              <a:rPr lang="en-US" b="1" dirty="0"/>
              <a:t>Group by</a:t>
            </a:r>
            <a:endParaRPr lang="en-IN" b="1" dirty="0"/>
          </a:p>
        </p:txBody>
      </p:sp>
      <p:sp>
        <p:nvSpPr>
          <p:cNvPr id="3" name="Content Placeholder 2"/>
          <p:cNvSpPr>
            <a:spLocks noGrp="1"/>
          </p:cNvSpPr>
          <p:nvPr>
            <p:ph idx="1"/>
          </p:nvPr>
        </p:nvSpPr>
        <p:spPr>
          <a:xfrm>
            <a:off x="801710" y="1885467"/>
            <a:ext cx="10820400" cy="4024125"/>
          </a:xfrm>
        </p:spPr>
        <p:txBody>
          <a:bodyPr>
            <a:noAutofit/>
          </a:bodyPr>
          <a:lstStyle/>
          <a:p>
            <a:r>
              <a:rPr lang="en-US" sz="2800" dirty="0"/>
              <a:t>The GROUP BY Statement in SQL is used to </a:t>
            </a:r>
            <a:r>
              <a:rPr lang="en-US" sz="2800" b="1" dirty="0"/>
              <a:t>arrange identical data into groups</a:t>
            </a:r>
            <a:r>
              <a:rPr lang="en-US" sz="2800" dirty="0"/>
              <a:t> </a:t>
            </a:r>
            <a:r>
              <a:rPr lang="en-US" sz="2800" b="1" dirty="0"/>
              <a:t>with the help of some functions</a:t>
            </a:r>
            <a:r>
              <a:rPr lang="en-US" sz="2800" b="1" dirty="0"/>
              <a:t>.</a:t>
            </a:r>
          </a:p>
          <a:p>
            <a:r>
              <a:rPr lang="en-US" sz="2800" dirty="0"/>
              <a:t> </a:t>
            </a:r>
            <a:r>
              <a:rPr lang="en-US" sz="2800" dirty="0" err="1"/>
              <a:t>i.e</a:t>
            </a:r>
            <a:r>
              <a:rPr lang="en-US" sz="2800" dirty="0"/>
              <a:t> if a particular column has </a:t>
            </a:r>
            <a:r>
              <a:rPr lang="en-US" sz="2800" b="1" dirty="0"/>
              <a:t>same values in different rows </a:t>
            </a:r>
            <a:r>
              <a:rPr lang="en-US" sz="2800" dirty="0"/>
              <a:t>then it will arrange </a:t>
            </a:r>
            <a:r>
              <a:rPr lang="en-US" sz="2800" b="1" dirty="0"/>
              <a:t>these rows in a group</a:t>
            </a:r>
            <a:r>
              <a:rPr lang="en-US" sz="2800" dirty="0"/>
              <a:t>.</a:t>
            </a:r>
          </a:p>
          <a:p>
            <a:pPr marL="0" indent="0">
              <a:buNone/>
            </a:pPr>
            <a:endParaRPr lang="en-US" sz="2800" dirty="0"/>
          </a:p>
          <a:p>
            <a:r>
              <a:rPr lang="en-US" sz="2800" dirty="0"/>
              <a:t>GROUP BY clause is </a:t>
            </a:r>
            <a:r>
              <a:rPr lang="en-US" sz="2800" b="1" dirty="0"/>
              <a:t>used with the SELECT statement</a:t>
            </a:r>
            <a:r>
              <a:rPr lang="en-US" sz="2800" dirty="0"/>
              <a:t>.</a:t>
            </a:r>
          </a:p>
          <a:p>
            <a:r>
              <a:rPr lang="en-US" sz="2800" dirty="0"/>
              <a:t>In the query, GROUP BY clause is </a:t>
            </a:r>
            <a:r>
              <a:rPr lang="en-US" sz="2800" b="1" dirty="0"/>
              <a:t>placed after the WHERE </a:t>
            </a:r>
            <a:r>
              <a:rPr lang="en-US" sz="2800" dirty="0"/>
              <a:t>clause</a:t>
            </a:r>
            <a:r>
              <a:rPr lang="en-US" sz="2800" dirty="0"/>
              <a:t>.</a:t>
            </a:r>
            <a:endParaRPr lang="en-US" sz="2800" dirty="0"/>
          </a:p>
        </p:txBody>
      </p:sp>
    </p:spTree>
    <p:extLst>
      <p:ext uri="{BB962C8B-B14F-4D97-AF65-F5344CB8AC3E}">
        <p14:creationId xmlns:p14="http://schemas.microsoft.com/office/powerpoint/2010/main" val="11035820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3" end="3"/>
                                            </p:txEl>
                                          </p:spTgt>
                                        </p:tgtEl>
                                        <p:attrNameLst>
                                          <p:attrName>style.visibility</p:attrName>
                                        </p:attrNameLst>
                                      </p:cBhvr>
                                      <p:to>
                                        <p:strVal val="visible"/>
                                      </p:to>
                                    </p:set>
                                    <p:animEffect transition="in" filter="fade">
                                      <p:cBhvr>
                                        <p:cTn id="14" dur="1000"/>
                                        <p:tgtEl>
                                          <p:spTgt spid="3">
                                            <p:txEl>
                                              <p:pRg st="3" end="3"/>
                                            </p:txEl>
                                          </p:spTgt>
                                        </p:tgtEl>
                                      </p:cBhvr>
                                    </p:animEffect>
                                    <p:anim calcmode="lin" valueType="num">
                                      <p:cBhvr>
                                        <p:cTn id="1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1000"/>
                                        <p:tgtEl>
                                          <p:spTgt spid="3">
                                            <p:txEl>
                                              <p:pRg st="4" end="4"/>
                                            </p:txEl>
                                          </p:spTgt>
                                        </p:tgtEl>
                                      </p:cBhvr>
                                    </p:animEffect>
                                    <p:anim calcmode="lin" valueType="num">
                                      <p:cBhvr>
                                        <p:cTn id="2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80314" y="2078487"/>
            <a:ext cx="8564451" cy="3108543"/>
          </a:xfrm>
          <a:prstGeom prst="rect">
            <a:avLst/>
          </a:prstGeom>
        </p:spPr>
        <p:txBody>
          <a:bodyPr wrap="square">
            <a:spAutoFit/>
          </a:bodyPr>
          <a:lstStyle/>
          <a:p>
            <a:r>
              <a:rPr lang="en-US" sz="2800" b="1" dirty="0"/>
              <a:t>Syntax:</a:t>
            </a:r>
          </a:p>
          <a:p>
            <a:endParaRPr lang="en-US" sz="2800" dirty="0"/>
          </a:p>
          <a:p>
            <a:r>
              <a:rPr lang="en-US" sz="2800" dirty="0"/>
              <a:t>SELECT column1, </a:t>
            </a:r>
            <a:r>
              <a:rPr lang="en-US" sz="2800" dirty="0" err="1"/>
              <a:t>function_name</a:t>
            </a:r>
            <a:r>
              <a:rPr lang="en-US" sz="2800" dirty="0"/>
              <a:t>(column2)</a:t>
            </a:r>
          </a:p>
          <a:p>
            <a:r>
              <a:rPr lang="en-US" sz="2800" dirty="0"/>
              <a:t>FROM </a:t>
            </a:r>
            <a:r>
              <a:rPr lang="en-US" sz="2800" dirty="0" err="1"/>
              <a:t>table_name</a:t>
            </a:r>
            <a:endParaRPr lang="en-US" sz="2800" dirty="0"/>
          </a:p>
          <a:p>
            <a:r>
              <a:rPr lang="en-US" sz="2800" dirty="0"/>
              <a:t>WHERE condition</a:t>
            </a:r>
          </a:p>
          <a:p>
            <a:r>
              <a:rPr lang="en-US" sz="2800" dirty="0"/>
              <a:t>GROUP BY column1, column2</a:t>
            </a:r>
          </a:p>
          <a:p>
            <a:r>
              <a:rPr lang="en-US" sz="2800" dirty="0"/>
              <a:t>ORDER BY column1, column2;</a:t>
            </a:r>
            <a:endParaRPr lang="en-IN" sz="2800" dirty="0"/>
          </a:p>
        </p:txBody>
      </p:sp>
    </p:spTree>
    <p:extLst>
      <p:ext uri="{BB962C8B-B14F-4D97-AF65-F5344CB8AC3E}">
        <p14:creationId xmlns:p14="http://schemas.microsoft.com/office/powerpoint/2010/main" val="412485699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56823" y="1457132"/>
            <a:ext cx="10547797" cy="4832092"/>
          </a:xfrm>
          <a:prstGeom prst="rect">
            <a:avLst/>
          </a:prstGeom>
        </p:spPr>
        <p:txBody>
          <a:bodyPr wrap="square">
            <a:spAutoFit/>
          </a:bodyPr>
          <a:lstStyle/>
          <a:p>
            <a:r>
              <a:rPr lang="en-US" sz="2800" b="1" dirty="0"/>
              <a:t>Group By single column</a:t>
            </a:r>
            <a:r>
              <a:rPr lang="en-US" sz="2800" dirty="0"/>
              <a:t>: Group By single column means, to place all the rows with same value of only that particular column in one group. </a:t>
            </a:r>
            <a:endParaRPr lang="en-US" sz="2800" dirty="0"/>
          </a:p>
          <a:p>
            <a:endParaRPr lang="en-US" sz="2800" dirty="0"/>
          </a:p>
          <a:p>
            <a:r>
              <a:rPr lang="en-US" sz="2800" dirty="0"/>
              <a:t>SELECT NAME, SUM(SALARY) FROM Employee </a:t>
            </a:r>
            <a:r>
              <a:rPr lang="en-US" sz="2800" dirty="0"/>
              <a:t> GROUP </a:t>
            </a:r>
            <a:r>
              <a:rPr lang="en-US" sz="2800" dirty="0"/>
              <a:t>BY NAME</a:t>
            </a:r>
            <a:r>
              <a:rPr lang="en-US" sz="2800" dirty="0"/>
              <a:t>;</a:t>
            </a:r>
          </a:p>
          <a:p>
            <a:endParaRPr lang="en-US" sz="2800" dirty="0"/>
          </a:p>
          <a:p>
            <a:endParaRPr lang="en-US" sz="2800" dirty="0"/>
          </a:p>
          <a:p>
            <a:endParaRPr lang="en-US" sz="2800" dirty="0"/>
          </a:p>
          <a:p>
            <a:endParaRPr lang="en-US" sz="2800" dirty="0"/>
          </a:p>
          <a:p>
            <a:endParaRPr lang="en-IN" sz="2800" dirty="0"/>
          </a:p>
        </p:txBody>
      </p:sp>
      <p:pic>
        <p:nvPicPr>
          <p:cNvPr id="2050" name="Picture 2"/>
          <p:cNvPicPr>
            <a:picLocks noChangeAspect="1" noChangeArrowheads="1"/>
          </p:cNvPicPr>
          <p:nvPr/>
        </p:nvPicPr>
        <p:blipFill>
          <a:blip r:embed="Rd7106894d2864c9b">
            <a:extLst>
              <a:ext uri="{28A0092B-C50C-407E-A947-70E740481C1C}">
                <a14:useLocalDpi xmlns:a14="http://schemas.microsoft.com/office/drawing/2010/main" val="0"/>
              </a:ext>
            </a:extLst>
          </a:blip>
          <a:srcRect/>
          <a:stretch>
            <a:fillRect/>
          </a:stretch>
        </p:blipFill>
        <p:spPr bwMode="auto">
          <a:xfrm>
            <a:off x="2312004" y="3772728"/>
            <a:ext cx="2857500" cy="240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82620d358b864359">
            <a:extLst>
              <a:ext uri="{28A0092B-C50C-407E-A947-70E740481C1C}">
                <a14:useLocalDpi xmlns:a14="http://schemas.microsoft.com/office/drawing/2010/main" val="0"/>
              </a:ext>
            </a:extLst>
          </a:blip>
          <a:srcRect/>
          <a:stretch>
            <a:fillRect/>
          </a:stretch>
        </p:blipFill>
        <p:spPr bwMode="auto">
          <a:xfrm>
            <a:off x="6999914" y="4158490"/>
            <a:ext cx="2857500" cy="163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656822" y="1457132"/>
            <a:ext cx="10547797" cy="4832092"/>
          </a:xfrm>
          <a:prstGeom prst="rect">
            <a:avLst/>
          </a:prstGeom>
        </p:spPr>
        <p:txBody>
          <a:bodyPr wrap="square">
            <a:spAutoFit/>
          </a:bodyPr>
          <a:lstStyle/>
          <a:p>
            <a:r>
              <a:rPr lang="en-US" sz="2800" b="1" dirty="0"/>
              <a:t>Group By single column</a:t>
            </a:r>
            <a:r>
              <a:rPr lang="en-US" sz="2800" dirty="0"/>
              <a:t>: Group By single column means, to place all the rows with same value of only that particular column in one group. </a:t>
            </a:r>
            <a:endParaRPr lang="en-US" sz="2800" dirty="0"/>
          </a:p>
          <a:p>
            <a:endParaRPr lang="en-US" sz="2800" dirty="0"/>
          </a:p>
          <a:p>
            <a:r>
              <a:rPr lang="en-US" sz="2800" dirty="0"/>
              <a:t>SELECT NAME, SUM(SALARY) FROM Employee </a:t>
            </a:r>
            <a:r>
              <a:rPr lang="en-US" sz="2800" dirty="0"/>
              <a:t> GROUP </a:t>
            </a:r>
            <a:r>
              <a:rPr lang="en-US" sz="2800" dirty="0"/>
              <a:t>BY NAME</a:t>
            </a:r>
            <a:r>
              <a:rPr lang="en-US" sz="2800" dirty="0"/>
              <a:t>;</a:t>
            </a:r>
          </a:p>
          <a:p>
            <a:endParaRPr lang="en-US" sz="2800" dirty="0"/>
          </a:p>
          <a:p>
            <a:endParaRPr lang="en-US" sz="2800" dirty="0"/>
          </a:p>
          <a:p>
            <a:endParaRPr lang="en-US" sz="2800" dirty="0"/>
          </a:p>
          <a:p>
            <a:endParaRPr lang="en-US" sz="2800" dirty="0"/>
          </a:p>
          <a:p>
            <a:endParaRPr lang="en-IN" sz="2800" dirty="0"/>
          </a:p>
        </p:txBody>
      </p:sp>
    </p:spTree>
    <p:extLst>
      <p:ext uri="{BB962C8B-B14F-4D97-AF65-F5344CB8AC3E}">
        <p14:creationId xmlns:p14="http://schemas.microsoft.com/office/powerpoint/2010/main" val="420189260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11368" y="1476347"/>
            <a:ext cx="10444765" cy="4832092"/>
          </a:xfrm>
          <a:prstGeom prst="rect">
            <a:avLst/>
          </a:prstGeom>
        </p:spPr>
        <p:txBody>
          <a:bodyPr wrap="square">
            <a:spAutoFit/>
          </a:bodyPr>
          <a:lstStyle/>
          <a:p>
            <a:r>
              <a:rPr lang="en-US" sz="2800" b="1" dirty="0"/>
              <a:t>Group By multiple columns</a:t>
            </a:r>
            <a:r>
              <a:rPr lang="en-US" sz="2800" dirty="0"/>
              <a:t>: Group by multiple column is say for example, GROUP BY column1, column2. This means to place all the rows with same values of both the columns column1 and column2 in one group. </a:t>
            </a:r>
            <a:endParaRPr lang="en-US" sz="2800" dirty="0"/>
          </a:p>
          <a:p>
            <a:endParaRPr lang="en-US" sz="2800" dirty="0"/>
          </a:p>
          <a:p>
            <a:r>
              <a:rPr lang="en-US" sz="2800" dirty="0"/>
              <a:t>SELECT SUBJECT, YEAR, Count</a:t>
            </a:r>
            <a:r>
              <a:rPr lang="en-US" sz="2800" dirty="0"/>
              <a:t>(*) FROM Student GROUP </a:t>
            </a:r>
            <a:r>
              <a:rPr lang="en-US" sz="2800" dirty="0"/>
              <a:t>BY SUBJECT, YEAR</a:t>
            </a:r>
            <a:r>
              <a:rPr lang="en-US" sz="2800" dirty="0"/>
              <a:t>;</a:t>
            </a:r>
          </a:p>
          <a:p>
            <a:endParaRPr lang="en-US" sz="2800" dirty="0"/>
          </a:p>
          <a:p>
            <a:endParaRPr lang="en-US" sz="2800" dirty="0"/>
          </a:p>
          <a:p>
            <a:endParaRPr lang="en-US" sz="2800" dirty="0"/>
          </a:p>
          <a:p>
            <a:endParaRPr lang="en-IN" sz="2800" dirty="0"/>
          </a:p>
        </p:txBody>
      </p:sp>
      <p:pic>
        <p:nvPicPr>
          <p:cNvPr id="3074" name="Picture 2"/>
          <p:cNvPicPr>
            <a:picLocks noChangeAspect="1" noChangeArrowheads="1"/>
          </p:cNvPicPr>
          <p:nvPr/>
        </p:nvPicPr>
        <p:blipFill>
          <a:blip r:embed="Rf5a4940a6361416d">
            <a:extLst>
              <a:ext uri="{28A0092B-C50C-407E-A947-70E740481C1C}">
                <a14:useLocalDpi xmlns:a14="http://schemas.microsoft.com/office/drawing/2010/main" val="0"/>
              </a:ext>
            </a:extLst>
          </a:blip>
          <a:srcRect/>
          <a:stretch>
            <a:fillRect/>
          </a:stretch>
        </p:blipFill>
        <p:spPr bwMode="auto">
          <a:xfrm>
            <a:off x="6562032" y="4108224"/>
            <a:ext cx="3882733" cy="2200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a40c8fac179c4c41">
            <a:extLst>
              <a:ext uri="{28A0092B-C50C-407E-A947-70E740481C1C}">
                <a14:useLocalDpi xmlns:a14="http://schemas.microsoft.com/office/drawing/2010/main" val="0"/>
              </a:ext>
            </a:extLst>
          </a:blip>
          <a:srcRect/>
          <a:stretch>
            <a:fillRect/>
          </a:stretch>
        </p:blipFill>
        <p:spPr bwMode="auto">
          <a:xfrm>
            <a:off x="1243057" y="4788415"/>
            <a:ext cx="4198641" cy="1161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247944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3075"/>
                                        </p:tgtEl>
                                        <p:attrNameLst>
                                          <p:attrName>style.visibility</p:attrName>
                                        </p:attrNameLst>
                                      </p:cBhvr>
                                      <p:to>
                                        <p:strVal val="visible"/>
                                      </p:to>
                                    </p:set>
                                    <p:animEffect transition="in" filter="wheel(1)">
                                      <p:cBhvr>
                                        <p:cTn id="7" dur="2000"/>
                                        <p:tgtEl>
                                          <p:spTgt spid="30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views</a:t>
            </a:r>
            <a:endParaRPr lang="en-IN" b="1" dirty="0"/>
          </a:p>
        </p:txBody>
      </p:sp>
      <p:sp>
        <p:nvSpPr>
          <p:cNvPr id="3" name="Content Placeholder 2"/>
          <p:cNvSpPr>
            <a:spLocks noGrp="1"/>
          </p:cNvSpPr>
          <p:nvPr>
            <p:ph idx="1"/>
          </p:nvPr>
        </p:nvSpPr>
        <p:spPr/>
        <p:txBody>
          <a:bodyPr>
            <a:normAutofit/>
          </a:bodyPr>
          <a:lstStyle/>
          <a:p>
            <a:pPr algn="just"/>
            <a:r>
              <a:rPr lang="en-US" sz="2800" dirty="0"/>
              <a:t>Views in SQL are kind of </a:t>
            </a:r>
            <a:r>
              <a:rPr lang="en-US" sz="2800" b="1" dirty="0"/>
              <a:t>virtual tables</a:t>
            </a:r>
            <a:r>
              <a:rPr lang="en-US" sz="2800" dirty="0"/>
              <a:t>. </a:t>
            </a:r>
            <a:endParaRPr lang="en-US" sz="2800" dirty="0"/>
          </a:p>
          <a:p>
            <a:pPr algn="just"/>
            <a:r>
              <a:rPr lang="en-US" sz="2800" dirty="0"/>
              <a:t>It is a </a:t>
            </a:r>
            <a:r>
              <a:rPr lang="en-US" sz="2800" b="1" dirty="0"/>
              <a:t>single table derived from other tables</a:t>
            </a:r>
            <a:endParaRPr lang="en-US" sz="2800" b="1" dirty="0"/>
          </a:p>
          <a:p>
            <a:pPr algn="just"/>
            <a:r>
              <a:rPr lang="en-US" sz="2800" dirty="0"/>
              <a:t>A </a:t>
            </a:r>
            <a:r>
              <a:rPr lang="en-US" sz="2800" dirty="0"/>
              <a:t>view also </a:t>
            </a:r>
            <a:r>
              <a:rPr lang="en-US" sz="2800" b="1" dirty="0"/>
              <a:t>has rows and columns </a:t>
            </a:r>
            <a:r>
              <a:rPr lang="en-US" sz="2800" dirty="0"/>
              <a:t>as they are in a real table in the database. </a:t>
            </a:r>
            <a:endParaRPr lang="en-US" sz="2800" dirty="0"/>
          </a:p>
          <a:p>
            <a:pPr algn="just"/>
            <a:r>
              <a:rPr lang="en-US" sz="2800" dirty="0"/>
              <a:t>We </a:t>
            </a:r>
            <a:r>
              <a:rPr lang="en-US" sz="2800" dirty="0"/>
              <a:t>can </a:t>
            </a:r>
            <a:r>
              <a:rPr lang="en-US" sz="2800" b="1" dirty="0"/>
              <a:t>create</a:t>
            </a:r>
            <a:r>
              <a:rPr lang="en-US" sz="2800" dirty="0"/>
              <a:t> a view by selecting fields from one or more tables present in the database. </a:t>
            </a:r>
            <a:endParaRPr lang="en-US" sz="2800" dirty="0"/>
          </a:p>
          <a:p>
            <a:pPr algn="just"/>
            <a:r>
              <a:rPr lang="en-US" sz="2800" dirty="0"/>
              <a:t>A </a:t>
            </a:r>
            <a:r>
              <a:rPr lang="en-US" sz="2800" dirty="0"/>
              <a:t>View can either have all the rows of a table or specific rows based on certain condition.</a:t>
            </a:r>
            <a:endParaRPr lang="en-IN" sz="2800" dirty="0"/>
          </a:p>
        </p:txBody>
      </p:sp>
    </p:spTree>
    <p:extLst>
      <p:ext uri="{BB962C8B-B14F-4D97-AF65-F5344CB8AC3E}">
        <p14:creationId xmlns:p14="http://schemas.microsoft.com/office/powerpoint/2010/main" val="144740186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48000" y="2551837"/>
            <a:ext cx="6096000" cy="2677656"/>
          </a:xfrm>
          <a:prstGeom prst="rect">
            <a:avLst/>
          </a:prstGeom>
        </p:spPr>
        <p:txBody>
          <a:bodyPr>
            <a:spAutoFit/>
          </a:bodyPr>
          <a:lstStyle/>
          <a:p>
            <a:r>
              <a:rPr lang="en-US" sz="2800" b="1" dirty="0"/>
              <a:t>Syntax:</a:t>
            </a:r>
          </a:p>
          <a:p>
            <a:endParaRPr lang="en-US" sz="2800" dirty="0"/>
          </a:p>
          <a:p>
            <a:r>
              <a:rPr lang="en-US" sz="2800" dirty="0"/>
              <a:t>CREATE VIEW </a:t>
            </a:r>
            <a:r>
              <a:rPr lang="en-US" sz="2800" dirty="0" err="1"/>
              <a:t>view_name</a:t>
            </a:r>
            <a:r>
              <a:rPr lang="en-US" sz="2800" dirty="0"/>
              <a:t> AS</a:t>
            </a:r>
          </a:p>
          <a:p>
            <a:r>
              <a:rPr lang="en-US" sz="2800" dirty="0"/>
              <a:t>SELECT column1, column2.....</a:t>
            </a:r>
          </a:p>
          <a:p>
            <a:r>
              <a:rPr lang="en-US" sz="2800" dirty="0"/>
              <a:t>FROM </a:t>
            </a:r>
            <a:r>
              <a:rPr lang="en-US" sz="2800" dirty="0" err="1"/>
              <a:t>table_name</a:t>
            </a:r>
            <a:endParaRPr lang="en-US" sz="2800" dirty="0"/>
          </a:p>
          <a:p>
            <a:r>
              <a:rPr lang="en-US" sz="2800" dirty="0"/>
              <a:t>WHERE condition;</a:t>
            </a:r>
            <a:endParaRPr lang="en-IN" sz="2800" dirty="0"/>
          </a:p>
        </p:txBody>
      </p:sp>
    </p:spTree>
    <p:extLst>
      <p:ext uri="{BB962C8B-B14F-4D97-AF65-F5344CB8AC3E}">
        <p14:creationId xmlns:p14="http://schemas.microsoft.com/office/powerpoint/2010/main" val="208395090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index</a:t>
            </a:r>
            <a:endParaRPr lang="en-IN" b="1" dirty="0"/>
          </a:p>
        </p:txBody>
      </p:sp>
      <p:sp>
        <p:nvSpPr>
          <p:cNvPr id="3" name="Content Placeholder 2"/>
          <p:cNvSpPr>
            <a:spLocks noGrp="1"/>
          </p:cNvSpPr>
          <p:nvPr>
            <p:ph idx="1"/>
          </p:nvPr>
        </p:nvSpPr>
        <p:spPr>
          <a:xfrm>
            <a:off x="685800" y="2194561"/>
            <a:ext cx="10820400" cy="4024125"/>
          </a:xfrm>
        </p:spPr>
        <p:txBody>
          <a:bodyPr>
            <a:normAutofit/>
          </a:bodyPr>
          <a:lstStyle/>
          <a:p>
            <a:pPr marL="0" indent="0">
              <a:buNone/>
            </a:pPr>
            <a:endParaRPr lang="en-US" sz="2800" dirty="0"/>
          </a:p>
          <a:p>
            <a:pPr>
              <a:buFont typeface="Wingdings" pitchFamily="2" charset="2"/>
              <a:buChar char="q"/>
            </a:pPr>
            <a:r>
              <a:rPr lang="en-US" sz="2800" dirty="0"/>
              <a:t>SQL </a:t>
            </a:r>
            <a:r>
              <a:rPr lang="en-US" sz="2800" dirty="0"/>
              <a:t>queries on single and multiple </a:t>
            </a:r>
            <a:r>
              <a:rPr lang="en-US" sz="2800" dirty="0"/>
              <a:t>tables</a:t>
            </a:r>
          </a:p>
          <a:p>
            <a:pPr>
              <a:buFont typeface="Wingdings" pitchFamily="2" charset="2"/>
              <a:buChar char="q"/>
            </a:pPr>
            <a:r>
              <a:rPr lang="en-US" sz="2800" dirty="0"/>
              <a:t>Nested </a:t>
            </a:r>
            <a:r>
              <a:rPr lang="en-US" sz="2800" dirty="0"/>
              <a:t>queries (correlated and non-correlated</a:t>
            </a:r>
            <a:r>
              <a:rPr lang="en-US" sz="2800" dirty="0"/>
              <a:t>)</a:t>
            </a:r>
          </a:p>
          <a:p>
            <a:pPr>
              <a:buFont typeface="Wingdings" pitchFamily="2" charset="2"/>
              <a:buChar char="q"/>
            </a:pPr>
            <a:r>
              <a:rPr lang="en-US" sz="2800" dirty="0"/>
              <a:t>Aggregation</a:t>
            </a:r>
          </a:p>
          <a:p>
            <a:pPr>
              <a:buFont typeface="Wingdings" pitchFamily="2" charset="2"/>
              <a:buChar char="q"/>
            </a:pPr>
            <a:r>
              <a:rPr lang="en-US" sz="2800" dirty="0"/>
              <a:t>G</a:t>
            </a:r>
            <a:r>
              <a:rPr lang="en-US" sz="2800" dirty="0"/>
              <a:t>rouping </a:t>
            </a:r>
          </a:p>
          <a:p>
            <a:pPr>
              <a:buFont typeface="Wingdings" pitchFamily="2" charset="2"/>
              <a:buChar char="q"/>
            </a:pPr>
            <a:r>
              <a:rPr lang="en-US" sz="2800" dirty="0"/>
              <a:t>Views</a:t>
            </a:r>
          </a:p>
        </p:txBody>
      </p:sp>
    </p:spTree>
    <p:extLst>
      <p:ext uri="{BB962C8B-B14F-4D97-AF65-F5344CB8AC3E}">
        <p14:creationId xmlns:p14="http://schemas.microsoft.com/office/powerpoint/2010/main" val="170220965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34096" y="1489020"/>
            <a:ext cx="10393251" cy="4647426"/>
          </a:xfrm>
          <a:prstGeom prst="rect">
            <a:avLst/>
          </a:prstGeom>
        </p:spPr>
        <p:txBody>
          <a:bodyPr wrap="square">
            <a:spAutoFit/>
          </a:bodyPr>
          <a:lstStyle/>
          <a:p>
            <a:r>
              <a:rPr lang="en-US" sz="2800" b="1" dirty="0"/>
              <a:t>Creating View from a single table:</a:t>
            </a:r>
          </a:p>
          <a:p>
            <a:endParaRPr lang="en-US" sz="2800" dirty="0"/>
          </a:p>
          <a:p>
            <a:r>
              <a:rPr lang="en-US" sz="2800" dirty="0"/>
              <a:t>CREATE </a:t>
            </a:r>
            <a:r>
              <a:rPr lang="en-US" sz="2800" dirty="0"/>
              <a:t>VIEW </a:t>
            </a:r>
            <a:r>
              <a:rPr lang="en-US" sz="2800" dirty="0" err="1"/>
              <a:t>DetailsView</a:t>
            </a:r>
            <a:r>
              <a:rPr lang="en-US" sz="2800" dirty="0"/>
              <a:t> AS</a:t>
            </a:r>
          </a:p>
          <a:p>
            <a:r>
              <a:rPr lang="en-US" sz="2800" dirty="0"/>
              <a:t>SELECT NAME, ADDRESS</a:t>
            </a:r>
          </a:p>
          <a:p>
            <a:r>
              <a:rPr lang="en-US" sz="2800" dirty="0"/>
              <a:t>FROM </a:t>
            </a:r>
            <a:r>
              <a:rPr lang="en-US" sz="2800" dirty="0" err="1"/>
              <a:t>StudentDetails</a:t>
            </a:r>
            <a:endParaRPr lang="en-US" sz="2800" dirty="0"/>
          </a:p>
          <a:p>
            <a:r>
              <a:rPr lang="en-US" sz="2800" dirty="0"/>
              <a:t>WHERE S_ID &lt; 5;</a:t>
            </a:r>
          </a:p>
          <a:p>
            <a:endParaRPr lang="en-US" sz="2800" dirty="0"/>
          </a:p>
          <a:p>
            <a:r>
              <a:rPr lang="en-US" sz="2800" dirty="0"/>
              <a:t>SELECT * FROM </a:t>
            </a:r>
            <a:r>
              <a:rPr lang="en-US" sz="2800" dirty="0" err="1"/>
              <a:t>DetailsView</a:t>
            </a:r>
            <a:r>
              <a:rPr lang="en-US" sz="2800" dirty="0"/>
              <a:t>;</a:t>
            </a:r>
            <a:endParaRPr lang="en-US" dirty="0"/>
          </a:p>
          <a:p>
            <a:endParaRPr lang="en-US" dirty="0"/>
          </a:p>
          <a:p>
            <a:endParaRPr lang="en-US" dirty="0"/>
          </a:p>
          <a:p>
            <a:endParaRPr lang="en-US" dirty="0"/>
          </a:p>
          <a:p>
            <a:endParaRPr lang="en-US" dirty="0"/>
          </a:p>
        </p:txBody>
      </p:sp>
      <p:pic>
        <p:nvPicPr>
          <p:cNvPr id="6146" name="Picture 2"/>
          <p:cNvPicPr>
            <a:picLocks noChangeAspect="1" noChangeArrowheads="1"/>
          </p:cNvPicPr>
          <p:nvPr/>
        </p:nvPicPr>
        <p:blipFill>
          <a:blip r:embed="Ra45c32a1af6b4996">
            <a:extLst>
              <a:ext uri="{28A0092B-C50C-407E-A947-70E740481C1C}">
                <a14:useLocalDpi xmlns:a14="http://schemas.microsoft.com/office/drawing/2010/main" val="0"/>
              </a:ext>
            </a:extLst>
          </a:blip>
          <a:srcRect/>
          <a:stretch>
            <a:fillRect/>
          </a:stretch>
        </p:blipFill>
        <p:spPr bwMode="auto">
          <a:xfrm>
            <a:off x="6903076" y="749155"/>
            <a:ext cx="4610637" cy="24319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a:blip r:embed="Rb23ab6a1169545ed">
            <a:extLst>
              <a:ext uri="{28A0092B-C50C-407E-A947-70E740481C1C}">
                <a14:useLocalDpi xmlns:a14="http://schemas.microsoft.com/office/drawing/2010/main" val="0"/>
              </a:ext>
            </a:extLst>
          </a:blip>
          <a:srcRect/>
          <a:stretch>
            <a:fillRect/>
          </a:stretch>
        </p:blipFill>
        <p:spPr bwMode="auto">
          <a:xfrm>
            <a:off x="6903076" y="4192323"/>
            <a:ext cx="3738698" cy="19441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08247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fade">
                                      <p:cBhvr>
                                        <p:cTn id="7" dur="1000"/>
                                        <p:tgtEl>
                                          <p:spTgt spid="2">
                                            <p:txEl>
                                              <p:pRg st="2" end="2"/>
                                            </p:txEl>
                                          </p:spTgt>
                                        </p:tgtEl>
                                      </p:cBhvr>
                                    </p:animEffect>
                                    <p:anim calcmode="lin" valueType="num">
                                      <p:cBhvr>
                                        <p:cTn id="8"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2" end="2"/>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
                                            <p:txEl>
                                              <p:pRg st="3" end="3"/>
                                            </p:txEl>
                                          </p:spTgt>
                                        </p:tgtEl>
                                        <p:attrNameLst>
                                          <p:attrName>style.visibility</p:attrName>
                                        </p:attrNameLst>
                                      </p:cBhvr>
                                      <p:to>
                                        <p:strVal val="visible"/>
                                      </p:to>
                                    </p:set>
                                    <p:animEffect transition="in" filter="fade">
                                      <p:cBhvr>
                                        <p:cTn id="12" dur="1000"/>
                                        <p:tgtEl>
                                          <p:spTgt spid="2">
                                            <p:txEl>
                                              <p:pRg st="3" end="3"/>
                                            </p:txEl>
                                          </p:spTgt>
                                        </p:tgtEl>
                                      </p:cBhvr>
                                    </p:animEffect>
                                    <p:anim calcmode="lin" valueType="num">
                                      <p:cBhvr>
                                        <p:cTn id="13"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14" dur="1000" fill="hold"/>
                                        <p:tgtEl>
                                          <p:spTgt spid="2">
                                            <p:txEl>
                                              <p:pRg st="3" end="3"/>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animEffect transition="in" filter="fade">
                                      <p:cBhvr>
                                        <p:cTn id="17" dur="1000"/>
                                        <p:tgtEl>
                                          <p:spTgt spid="2">
                                            <p:txEl>
                                              <p:pRg st="4" end="4"/>
                                            </p:txEl>
                                          </p:spTgt>
                                        </p:tgtEl>
                                      </p:cBhvr>
                                    </p:animEffect>
                                    <p:anim calcmode="lin" valueType="num">
                                      <p:cBhvr>
                                        <p:cTn id="18"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19" dur="1000" fill="hold"/>
                                        <p:tgtEl>
                                          <p:spTgt spid="2">
                                            <p:txEl>
                                              <p:pRg st="4" end="4"/>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2">
                                            <p:txEl>
                                              <p:pRg st="5" end="5"/>
                                            </p:txEl>
                                          </p:spTgt>
                                        </p:tgtEl>
                                        <p:attrNameLst>
                                          <p:attrName>style.visibility</p:attrName>
                                        </p:attrNameLst>
                                      </p:cBhvr>
                                      <p:to>
                                        <p:strVal val="visible"/>
                                      </p:to>
                                    </p:set>
                                    <p:animEffect transition="in" filter="fade">
                                      <p:cBhvr>
                                        <p:cTn id="22" dur="1000"/>
                                        <p:tgtEl>
                                          <p:spTgt spid="2">
                                            <p:txEl>
                                              <p:pRg st="5" end="5"/>
                                            </p:txEl>
                                          </p:spTgt>
                                        </p:tgtEl>
                                      </p:cBhvr>
                                    </p:animEffect>
                                    <p:anim calcmode="lin" valueType="num">
                                      <p:cBhvr>
                                        <p:cTn id="23" dur="10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24" dur="1000" fill="hold"/>
                                        <p:tgtEl>
                                          <p:spTgt spid="2">
                                            <p:txEl>
                                              <p:pRg st="5" end="5"/>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2">
                                            <p:txEl>
                                              <p:pRg st="7" end="7"/>
                                            </p:txEl>
                                          </p:spTgt>
                                        </p:tgtEl>
                                        <p:attrNameLst>
                                          <p:attrName>style.visibility</p:attrName>
                                        </p:attrNameLst>
                                      </p:cBhvr>
                                      <p:to>
                                        <p:strVal val="visible"/>
                                      </p:to>
                                    </p:set>
                                    <p:animEffect transition="in" filter="fade">
                                      <p:cBhvr>
                                        <p:cTn id="27" dur="1000"/>
                                        <p:tgtEl>
                                          <p:spTgt spid="2">
                                            <p:txEl>
                                              <p:pRg st="7" end="7"/>
                                            </p:txEl>
                                          </p:spTgt>
                                        </p:tgtEl>
                                      </p:cBhvr>
                                    </p:animEffect>
                                    <p:anim calcmode="lin" valueType="num">
                                      <p:cBhvr>
                                        <p:cTn id="28" dur="1000" fill="hold"/>
                                        <p:tgtEl>
                                          <p:spTgt spid="2">
                                            <p:txEl>
                                              <p:pRg st="7" end="7"/>
                                            </p:txEl>
                                          </p:spTgt>
                                        </p:tgtEl>
                                        <p:attrNameLst>
                                          <p:attrName>ppt_x</p:attrName>
                                        </p:attrNameLst>
                                      </p:cBhvr>
                                      <p:tavLst>
                                        <p:tav tm="0">
                                          <p:val>
                                            <p:strVal val="#ppt_x"/>
                                          </p:val>
                                        </p:tav>
                                        <p:tav tm="100000">
                                          <p:val>
                                            <p:strVal val="#ppt_x"/>
                                          </p:val>
                                        </p:tav>
                                      </p:tavLst>
                                    </p:anim>
                                    <p:anim calcmode="lin" valueType="num">
                                      <p:cBhvr>
                                        <p:cTn id="29" dur="1000" fill="hold"/>
                                        <p:tgtEl>
                                          <p:spTgt spid="2">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1" presetClass="entr" presetSubtype="1" fill="hold" nodeType="clickEffect">
                                  <p:stCondLst>
                                    <p:cond delay="0"/>
                                  </p:stCondLst>
                                  <p:childTnLst>
                                    <p:set>
                                      <p:cBhvr>
                                        <p:cTn id="33" dur="1" fill="hold">
                                          <p:stCondLst>
                                            <p:cond delay="0"/>
                                          </p:stCondLst>
                                        </p:cTn>
                                        <p:tgtEl>
                                          <p:spTgt spid="6147"/>
                                        </p:tgtEl>
                                        <p:attrNameLst>
                                          <p:attrName>style.visibility</p:attrName>
                                        </p:attrNameLst>
                                      </p:cBhvr>
                                      <p:to>
                                        <p:strVal val="visible"/>
                                      </p:to>
                                    </p:set>
                                    <p:animEffect transition="in" filter="wheel(1)">
                                      <p:cBhvr>
                                        <p:cTn id="34" dur="2000"/>
                                        <p:tgtEl>
                                          <p:spTgt spid="61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13893" y="1218808"/>
            <a:ext cx="11028608" cy="4832092"/>
          </a:xfrm>
          <a:prstGeom prst="rect">
            <a:avLst/>
          </a:prstGeom>
        </p:spPr>
        <p:txBody>
          <a:bodyPr wrap="square">
            <a:spAutoFit/>
          </a:bodyPr>
          <a:lstStyle/>
          <a:p>
            <a:r>
              <a:rPr lang="en-US" sz="2800" b="1" dirty="0"/>
              <a:t>Creating View from multiple </a:t>
            </a:r>
            <a:r>
              <a:rPr lang="en-US" sz="2800" b="1" dirty="0"/>
              <a:t>tables</a:t>
            </a:r>
            <a:r>
              <a:rPr lang="en-US" sz="2800" dirty="0"/>
              <a:t>:</a:t>
            </a:r>
          </a:p>
          <a:p>
            <a:r>
              <a:rPr lang="en-US" sz="2800" dirty="0"/>
              <a:t>CREATE </a:t>
            </a:r>
            <a:r>
              <a:rPr lang="en-US" sz="2800" dirty="0"/>
              <a:t>VIEW </a:t>
            </a:r>
            <a:r>
              <a:rPr lang="en-US" sz="2800" dirty="0" err="1"/>
              <a:t>MarksView</a:t>
            </a:r>
            <a:r>
              <a:rPr lang="en-US" sz="2800" dirty="0"/>
              <a:t> AS</a:t>
            </a:r>
          </a:p>
          <a:p>
            <a:r>
              <a:rPr lang="en-US" sz="2800" dirty="0"/>
              <a:t>SELECT StudentDetails.NAME, </a:t>
            </a:r>
            <a:r>
              <a:rPr lang="en-US" sz="2800" dirty="0" err="1"/>
              <a:t>StudentDetails.ADDRESS</a:t>
            </a:r>
            <a:r>
              <a:rPr lang="en-US" sz="2800" dirty="0"/>
              <a:t>, </a:t>
            </a:r>
            <a:r>
              <a:rPr lang="en-US" sz="2800" dirty="0" err="1"/>
              <a:t>StudentMarks.MARKS</a:t>
            </a:r>
            <a:endParaRPr lang="en-US" sz="2800" dirty="0"/>
          </a:p>
          <a:p>
            <a:r>
              <a:rPr lang="en-US" sz="2800" dirty="0"/>
              <a:t>FROM </a:t>
            </a:r>
            <a:r>
              <a:rPr lang="en-US" sz="2800" dirty="0" err="1"/>
              <a:t>StudentDetails</a:t>
            </a:r>
            <a:r>
              <a:rPr lang="en-US" sz="2800" dirty="0"/>
              <a:t>, </a:t>
            </a:r>
            <a:r>
              <a:rPr lang="en-US" sz="2800" dirty="0" err="1"/>
              <a:t>StudentMarks</a:t>
            </a:r>
            <a:endParaRPr lang="en-US" sz="2800" dirty="0"/>
          </a:p>
          <a:p>
            <a:r>
              <a:rPr lang="en-US" sz="2800" dirty="0"/>
              <a:t>WHERE StudentDetails.NAME = StudentMarks.NAME;</a:t>
            </a:r>
          </a:p>
          <a:p>
            <a:endParaRPr lang="en-US" sz="2800" dirty="0"/>
          </a:p>
          <a:p>
            <a:r>
              <a:rPr lang="en-US" sz="2800" dirty="0"/>
              <a:t>SELECT </a:t>
            </a:r>
            <a:r>
              <a:rPr lang="en-US" sz="2800" dirty="0"/>
              <a:t>* FROM </a:t>
            </a:r>
            <a:r>
              <a:rPr lang="en-US" sz="2800" dirty="0" err="1"/>
              <a:t>MarksView</a:t>
            </a:r>
            <a:r>
              <a:rPr lang="en-US" sz="2800" dirty="0"/>
              <a:t>;</a:t>
            </a:r>
          </a:p>
          <a:p>
            <a:endParaRPr lang="en-US" sz="2800" dirty="0"/>
          </a:p>
          <a:p>
            <a:endParaRPr lang="en-US" sz="2800" dirty="0"/>
          </a:p>
          <a:p>
            <a:endParaRPr lang="en-IN" sz="2800" dirty="0"/>
          </a:p>
        </p:txBody>
      </p:sp>
      <p:pic>
        <p:nvPicPr>
          <p:cNvPr id="7170" name="Picture 2"/>
          <p:cNvPicPr>
            <a:picLocks noChangeAspect="1" noChangeArrowheads="1"/>
          </p:cNvPicPr>
          <p:nvPr/>
        </p:nvPicPr>
        <p:blipFill>
          <a:blip r:embed="Rf20bf243f0234182">
            <a:extLst>
              <a:ext uri="{28A0092B-C50C-407E-A947-70E740481C1C}">
                <a14:useLocalDpi xmlns:a14="http://schemas.microsoft.com/office/drawing/2010/main" val="0"/>
              </a:ext>
            </a:extLst>
          </a:blip>
          <a:srcRect/>
          <a:stretch>
            <a:fillRect/>
          </a:stretch>
        </p:blipFill>
        <p:spPr bwMode="auto">
          <a:xfrm>
            <a:off x="7296128" y="480029"/>
            <a:ext cx="4164328" cy="1735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3"/>
          <p:cNvPicPr>
            <a:picLocks noChangeAspect="1" noChangeArrowheads="1"/>
          </p:cNvPicPr>
          <p:nvPr/>
        </p:nvPicPr>
        <p:blipFill>
          <a:blip r:embed="Re787659fe8fd4b8c">
            <a:extLst>
              <a:ext uri="{28A0092B-C50C-407E-A947-70E740481C1C}">
                <a14:useLocalDpi xmlns:a14="http://schemas.microsoft.com/office/drawing/2010/main" val="0"/>
              </a:ext>
            </a:extLst>
          </a:blip>
          <a:srcRect/>
          <a:stretch>
            <a:fillRect/>
          </a:stretch>
        </p:blipFill>
        <p:spPr bwMode="auto">
          <a:xfrm>
            <a:off x="7296127" y="4023818"/>
            <a:ext cx="4494245" cy="18875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2" name="Picture 4"/>
          <p:cNvPicPr>
            <a:picLocks noChangeAspect="1" noChangeArrowheads="1"/>
          </p:cNvPicPr>
          <p:nvPr/>
        </p:nvPicPr>
        <p:blipFill>
          <a:blip r:embed="Rb6e690311da4435b">
            <a:extLst>
              <a:ext uri="{28A0092B-C50C-407E-A947-70E740481C1C}">
                <a14:useLocalDpi xmlns:a14="http://schemas.microsoft.com/office/drawing/2010/main" val="0"/>
              </a:ext>
            </a:extLst>
          </a:blip>
          <a:srcRect/>
          <a:stretch>
            <a:fillRect/>
          </a:stretch>
        </p:blipFill>
        <p:spPr bwMode="auto">
          <a:xfrm>
            <a:off x="1596980" y="4802996"/>
            <a:ext cx="4814552" cy="16850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52100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fade">
                                      <p:cBhvr>
                                        <p:cTn id="7" dur="1000"/>
                                        <p:tgtEl>
                                          <p:spTgt spid="2">
                                            <p:txEl>
                                              <p:pRg st="1" end="1"/>
                                            </p:txEl>
                                          </p:spTgt>
                                        </p:tgtEl>
                                      </p:cBhvr>
                                    </p:animEffect>
                                    <p:anim calcmode="lin" valueType="num">
                                      <p:cBhvr>
                                        <p:cTn id="8"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fade">
                                      <p:cBhvr>
                                        <p:cTn id="12" dur="1000"/>
                                        <p:tgtEl>
                                          <p:spTgt spid="2">
                                            <p:txEl>
                                              <p:pRg st="2" end="2"/>
                                            </p:txEl>
                                          </p:spTgt>
                                        </p:tgtEl>
                                      </p:cBhvr>
                                    </p:animEffect>
                                    <p:anim calcmode="lin" valueType="num">
                                      <p:cBhvr>
                                        <p:cTn id="13"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2">
                                            <p:txEl>
                                              <p:pRg st="2" end="2"/>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fade">
                                      <p:cBhvr>
                                        <p:cTn id="17" dur="1000"/>
                                        <p:tgtEl>
                                          <p:spTgt spid="2">
                                            <p:txEl>
                                              <p:pRg st="3" end="3"/>
                                            </p:txEl>
                                          </p:spTgt>
                                        </p:tgtEl>
                                      </p:cBhvr>
                                    </p:animEffect>
                                    <p:anim calcmode="lin" valueType="num">
                                      <p:cBhvr>
                                        <p:cTn id="18"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19" dur="1000" fill="hold"/>
                                        <p:tgtEl>
                                          <p:spTgt spid="2">
                                            <p:txEl>
                                              <p:pRg st="3" end="3"/>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fade">
                                      <p:cBhvr>
                                        <p:cTn id="22" dur="1000"/>
                                        <p:tgtEl>
                                          <p:spTgt spid="2">
                                            <p:txEl>
                                              <p:pRg st="4" end="4"/>
                                            </p:txEl>
                                          </p:spTgt>
                                        </p:tgtEl>
                                      </p:cBhvr>
                                    </p:animEffect>
                                    <p:anim calcmode="lin" valueType="num">
                                      <p:cBhvr>
                                        <p:cTn id="23"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24" dur="10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2">
                                            <p:txEl>
                                              <p:pRg st="6" end="6"/>
                                            </p:txEl>
                                          </p:spTgt>
                                        </p:tgtEl>
                                        <p:attrNameLst>
                                          <p:attrName>style.visibility</p:attrName>
                                        </p:attrNameLst>
                                      </p:cBhvr>
                                      <p:to>
                                        <p:strVal val="visible"/>
                                      </p:to>
                                    </p:set>
                                    <p:animEffect transition="in" filter="fade">
                                      <p:cBhvr>
                                        <p:cTn id="29" dur="1000"/>
                                        <p:tgtEl>
                                          <p:spTgt spid="2">
                                            <p:txEl>
                                              <p:pRg st="6" end="6"/>
                                            </p:txEl>
                                          </p:spTgt>
                                        </p:tgtEl>
                                      </p:cBhvr>
                                    </p:animEffect>
                                    <p:anim calcmode="lin" valueType="num">
                                      <p:cBhvr>
                                        <p:cTn id="30" dur="1000" fill="hold"/>
                                        <p:tgtEl>
                                          <p:spTgt spid="2">
                                            <p:txEl>
                                              <p:pRg st="6" end="6"/>
                                            </p:txEl>
                                          </p:spTgt>
                                        </p:tgtEl>
                                        <p:attrNameLst>
                                          <p:attrName>ppt_x</p:attrName>
                                        </p:attrNameLst>
                                      </p:cBhvr>
                                      <p:tavLst>
                                        <p:tav tm="0">
                                          <p:val>
                                            <p:strVal val="#ppt_x"/>
                                          </p:val>
                                        </p:tav>
                                        <p:tav tm="100000">
                                          <p:val>
                                            <p:strVal val="#ppt_x"/>
                                          </p:val>
                                        </p:tav>
                                      </p:tavLst>
                                    </p:anim>
                                    <p:anim calcmode="lin" valueType="num">
                                      <p:cBhvr>
                                        <p:cTn id="31" dur="1000" fill="hold"/>
                                        <p:tgtEl>
                                          <p:spTgt spid="2">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1" presetClass="entr" presetSubtype="1" fill="hold" nodeType="clickEffect">
                                  <p:stCondLst>
                                    <p:cond delay="0"/>
                                  </p:stCondLst>
                                  <p:childTnLst>
                                    <p:set>
                                      <p:cBhvr>
                                        <p:cTn id="35" dur="1" fill="hold">
                                          <p:stCondLst>
                                            <p:cond delay="0"/>
                                          </p:stCondLst>
                                        </p:cTn>
                                        <p:tgtEl>
                                          <p:spTgt spid="7172"/>
                                        </p:tgtEl>
                                        <p:attrNameLst>
                                          <p:attrName>style.visibility</p:attrName>
                                        </p:attrNameLst>
                                      </p:cBhvr>
                                      <p:to>
                                        <p:strVal val="visible"/>
                                      </p:to>
                                    </p:set>
                                    <p:animEffect transition="in" filter="wheel(1)">
                                      <p:cBhvr>
                                        <p:cTn id="36" dur="2000"/>
                                        <p:tgtEl>
                                          <p:spTgt spid="71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3CB2A57-3B4D-45C1-8ECB-08D24BAFCE3D}"/>
              </a:ext>
            </a:extLst>
          </p:cNvPr>
          <p:cNvSpPr>
            <a:spLocks noGrp="1"/>
          </p:cNvSpPr>
          <p:nvPr>
            <p:ph type="ctrTitle"/>
          </p:nvPr>
        </p:nvSpPr>
        <p:spPr/>
        <p:txBody>
          <a:bodyPr/>
          <a:lstStyle/>
          <a:p>
            <a:pPr algn="ctr"/>
            <a:r>
              <a:rPr lang="en-US" dirty="0">
                <a:solidFill>
                  <a:schemeClr val="accent1">
                    <a:lumMod val="75000"/>
                  </a:schemeClr>
                </a:solidFill>
                <a:latin typeface="Algerian" panose="04020705040A02060702" pitchFamily="82" charset="0"/>
                <a:cs typeface="Times New Roman" panose="02020603050405020304" pitchFamily="18" charset="0"/>
              </a:rPr>
              <a:t>THANK YOU</a:t>
            </a:r>
            <a:endParaRPr lang="en-IN" dirty="0">
              <a:solidFill>
                <a:schemeClr val="accent1">
                  <a:lumMod val="75000"/>
                </a:schemeClr>
              </a:solidFill>
              <a:latin typeface="Algerian" panose="04020705040A02060702" pitchFamily="82" charset="0"/>
              <a:cs typeface="Times New Roman" panose="02020603050405020304" pitchFamily="18" charset="0"/>
            </a:endParaRPr>
          </a:p>
        </p:txBody>
      </p:sp>
      <p:sp>
        <p:nvSpPr>
          <p:cNvPr id="3" name="Subtitle 2">
            <a:extLst>
              <a:ext uri="{FF2B5EF4-FFF2-40B4-BE49-F238E27FC236}">
                <a16:creationId xmlns="" xmlns:a16="http://schemas.microsoft.com/office/drawing/2014/main" id="{B144EFC6-76C3-4370-A9CD-D41102616943}"/>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119427865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AD2A8B2-8773-47C5-AFBF-15015E8E7451}"/>
              </a:ext>
            </a:extLst>
          </p:cNvPr>
          <p:cNvSpPr>
            <a:spLocks noGrp="1"/>
          </p:cNvSpPr>
          <p:nvPr>
            <p:ph type="ctrTitle"/>
          </p:nvPr>
        </p:nvSpPr>
        <p:spPr>
          <a:xfrm>
            <a:off x="502276" y="971030"/>
            <a:ext cx="11217498" cy="1825096"/>
          </a:xfrm>
        </p:spPr>
        <p:txBody>
          <a:bodyPr>
            <a:normAutofit fontScale="90000"/>
          </a:bodyPr>
          <a:lstStyle/>
          <a:p>
            <a:pPr algn="ctr"/>
            <a:r>
              <a:rPr lang="en-US" dirty="0">
                <a:solidFill>
                  <a:schemeClr val="accent2">
                    <a:lumMod val="50000"/>
                  </a:schemeClr>
                </a:solidFill>
                <a:latin typeface="Algerian" panose="04020705040A02060702" pitchFamily="82" charset="0"/>
              </a:rPr>
              <a:t/>
            </a:r>
            <a:br>
              <a:rPr lang="en-US" dirty="0">
                <a:solidFill>
                  <a:schemeClr val="accent2">
                    <a:lumMod val="50000"/>
                  </a:schemeClr>
                </a:solidFill>
                <a:latin typeface="Algerian" panose="04020705040A02060702" pitchFamily="82" charset="0"/>
              </a:rPr>
            </a:br>
            <a:r>
              <a:rPr lang="en-US" sz="8900" dirty="0" err="1">
                <a:solidFill>
                  <a:schemeClr val="accent2">
                    <a:lumMod val="50000"/>
                  </a:schemeClr>
                </a:solidFill>
                <a:latin typeface="Algerian" panose="04020705040A02060702" pitchFamily="82" charset="0"/>
              </a:rPr>
              <a:t>dbms</a:t>
            </a:r>
            <a:endParaRPr lang="en-IN" sz="8900" dirty="0">
              <a:solidFill>
                <a:schemeClr val="accent2">
                  <a:lumMod val="50000"/>
                </a:schemeClr>
              </a:solidFill>
              <a:latin typeface="Algerian" panose="04020705040A02060702" pitchFamily="82" charset="0"/>
            </a:endParaRPr>
          </a:p>
        </p:txBody>
      </p:sp>
      <p:sp>
        <p:nvSpPr>
          <p:cNvPr id="3" name="Subtitle 2">
            <a:extLst>
              <a:ext uri="{FF2B5EF4-FFF2-40B4-BE49-F238E27FC236}">
                <a16:creationId xmlns:a16="http://schemas.microsoft.com/office/drawing/2014/main" xmlns="" id="{E76D3EEE-A3E6-4E76-B2AB-C59C673F2BCA}"/>
              </a:ext>
            </a:extLst>
          </p:cNvPr>
          <p:cNvSpPr>
            <a:spLocks noGrp="1"/>
          </p:cNvSpPr>
          <p:nvPr>
            <p:ph type="subTitle" idx="1"/>
          </p:nvPr>
        </p:nvSpPr>
        <p:spPr>
          <a:xfrm>
            <a:off x="6336406" y="3207199"/>
            <a:ext cx="4187779" cy="685800"/>
          </a:xfrm>
          <a:solidFill>
            <a:schemeClr val="bg1"/>
          </a:solidFill>
        </p:spPr>
        <p:txBody>
          <a:bodyPr>
            <a:noAutofit/>
          </a:bodyPr>
          <a:lstStyle/>
          <a:p>
            <a:r>
              <a:rPr lang="en-US" sz="5400" b="1" dirty="0">
                <a:solidFill>
                  <a:schemeClr val="accent1">
                    <a:lumMod val="60000"/>
                    <a:lumOff val="40000"/>
                  </a:schemeClr>
                </a:solidFill>
                <a:latin typeface="Brush Script MT" pitchFamily="66" charset="0"/>
                <a:cs typeface="Times New Roman" panose="02020603050405020304" pitchFamily="18" charset="0"/>
              </a:rPr>
              <a:t>Module 3 part 2</a:t>
            </a:r>
          </a:p>
        </p:txBody>
      </p:sp>
    </p:spTree>
    <p:extLst>
      <p:ext uri="{BB962C8B-B14F-4D97-AF65-F5344CB8AC3E}">
        <p14:creationId xmlns:p14="http://schemas.microsoft.com/office/powerpoint/2010/main" val="318244966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index</a:t>
            </a:r>
            <a:endParaRPr lang="en-IN" b="1" dirty="0"/>
          </a:p>
        </p:txBody>
      </p:sp>
      <p:sp>
        <p:nvSpPr>
          <p:cNvPr id="3" name="Content Placeholder 2"/>
          <p:cNvSpPr>
            <a:spLocks noGrp="1"/>
          </p:cNvSpPr>
          <p:nvPr>
            <p:ph idx="1"/>
          </p:nvPr>
        </p:nvSpPr>
        <p:spPr>
          <a:xfrm>
            <a:off x="685800" y="2194561"/>
            <a:ext cx="10820400" cy="4024125"/>
          </a:xfrm>
        </p:spPr>
        <p:txBody>
          <a:bodyPr>
            <a:normAutofit/>
          </a:bodyPr>
          <a:lstStyle/>
          <a:p>
            <a:pPr>
              <a:buFont typeface="Wingdings" pitchFamily="2" charset="2"/>
              <a:buChar char="q"/>
            </a:pPr>
            <a:endParaRPr lang="en-US" sz="2800" dirty="0"/>
          </a:p>
          <a:p>
            <a:pPr>
              <a:buFont typeface="Wingdings" pitchFamily="2" charset="2"/>
              <a:buChar char="q"/>
            </a:pPr>
            <a:endParaRPr lang="en-US" sz="2800" dirty="0"/>
          </a:p>
          <a:p>
            <a:pPr>
              <a:buFont typeface="Wingdings" pitchFamily="2" charset="2"/>
              <a:buChar char="q"/>
            </a:pPr>
            <a:r>
              <a:rPr lang="en-US" sz="2800" dirty="0"/>
              <a:t>Assertions</a:t>
            </a:r>
          </a:p>
          <a:p>
            <a:pPr>
              <a:buFont typeface="Wingdings" pitchFamily="2" charset="2"/>
              <a:buChar char="q"/>
            </a:pPr>
            <a:r>
              <a:rPr lang="en-US" sz="2800" dirty="0"/>
              <a:t>Triggers</a:t>
            </a:r>
          </a:p>
          <a:p>
            <a:pPr>
              <a:buFont typeface="Wingdings" pitchFamily="2" charset="2"/>
              <a:buChar char="q"/>
            </a:pPr>
            <a:r>
              <a:rPr lang="en-US" sz="2800" dirty="0"/>
              <a:t>SQL </a:t>
            </a:r>
            <a:r>
              <a:rPr lang="en-US" sz="2800" dirty="0"/>
              <a:t>data types. </a:t>
            </a:r>
          </a:p>
        </p:txBody>
      </p:sp>
    </p:spTree>
    <p:extLst>
      <p:ext uri="{BB962C8B-B14F-4D97-AF65-F5344CB8AC3E}">
        <p14:creationId xmlns:p14="http://schemas.microsoft.com/office/powerpoint/2010/main" val="170220965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Assertions</a:t>
            </a:r>
            <a:r>
              <a:rPr lang="en-IN" dirty="0"/>
              <a:t/>
            </a:r>
            <a:br>
              <a:rPr lang="en-IN" dirty="0"/>
            </a:br>
            <a:endParaRPr lang="en-IN" dirty="0"/>
          </a:p>
        </p:txBody>
      </p:sp>
      <p:sp>
        <p:nvSpPr>
          <p:cNvPr id="3" name="Content Placeholder 2"/>
          <p:cNvSpPr>
            <a:spLocks noGrp="1"/>
          </p:cNvSpPr>
          <p:nvPr>
            <p:ph idx="1"/>
          </p:nvPr>
        </p:nvSpPr>
        <p:spPr/>
        <p:txBody>
          <a:bodyPr>
            <a:normAutofit/>
          </a:bodyPr>
          <a:lstStyle/>
          <a:p>
            <a:r>
              <a:rPr lang="en-US" sz="2800" dirty="0"/>
              <a:t>An assertion is a predicate expressing a </a:t>
            </a:r>
            <a:r>
              <a:rPr lang="en-US" sz="2800" b="1" dirty="0"/>
              <a:t>condition</a:t>
            </a:r>
            <a:r>
              <a:rPr lang="en-US" sz="2800" dirty="0"/>
              <a:t> that we wish the </a:t>
            </a:r>
            <a:r>
              <a:rPr lang="en-US" sz="2800" b="1" dirty="0"/>
              <a:t>database always to satisfy</a:t>
            </a:r>
          </a:p>
          <a:p>
            <a:r>
              <a:rPr lang="en-US" sz="2800" dirty="0"/>
              <a:t>It is </a:t>
            </a:r>
            <a:r>
              <a:rPr lang="en-US" sz="2800" b="1" dirty="0"/>
              <a:t>used to check something that should never happen</a:t>
            </a:r>
          </a:p>
          <a:p>
            <a:r>
              <a:rPr lang="en-US" sz="2800" b="1" dirty="0" err="1"/>
              <a:t>Syndax</a:t>
            </a:r>
            <a:endParaRPr lang="en-US" sz="2800" b="1" dirty="0"/>
          </a:p>
          <a:p>
            <a:endParaRPr lang="en-US" sz="2800" b="1" dirty="0"/>
          </a:p>
          <a:p>
            <a:endParaRPr lang="en-US" sz="2800" b="1" dirty="0"/>
          </a:p>
          <a:p>
            <a:endParaRPr lang="en-US" sz="2800" b="1" dirty="0"/>
          </a:p>
          <a:p>
            <a:r>
              <a:rPr lang="en-US" sz="2800" b="1" dirty="0"/>
              <a:t>Not all DB system support assertion</a:t>
            </a:r>
            <a:endParaRPr lang="en-IN" sz="2800" b="1" dirty="0"/>
          </a:p>
        </p:txBody>
      </p:sp>
      <p:pic>
        <p:nvPicPr>
          <p:cNvPr id="1026" name="Picture 2"/>
          <p:cNvPicPr>
            <a:picLocks noChangeAspect="1" noChangeArrowheads="1"/>
          </p:cNvPicPr>
          <p:nvPr/>
        </p:nvPicPr>
        <p:blipFill>
          <a:blip r:embed="Ref3a827bebae4dc2">
            <a:extLst>
              <a:ext uri="{28A0092B-C50C-407E-A947-70E740481C1C}">
                <a14:useLocalDpi xmlns:a14="http://schemas.microsoft.com/office/drawing/2010/main" val="0"/>
              </a:ext>
            </a:extLst>
          </a:blip>
          <a:srcRect/>
          <a:stretch>
            <a:fillRect/>
          </a:stretch>
        </p:blipFill>
        <p:spPr bwMode="auto">
          <a:xfrm>
            <a:off x="2306324" y="3656728"/>
            <a:ext cx="6992296" cy="167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66179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1" presetClass="entr" presetSubtype="1" fill="hold" nodeType="clickEffect">
                                  <p:stCondLst>
                                    <p:cond delay="0"/>
                                  </p:stCondLst>
                                  <p:childTnLst>
                                    <p:set>
                                      <p:cBhvr>
                                        <p:cTn id="20" dur="1" fill="hold">
                                          <p:stCondLst>
                                            <p:cond delay="0"/>
                                          </p:stCondLst>
                                        </p:cTn>
                                        <p:tgtEl>
                                          <p:spTgt spid="1026"/>
                                        </p:tgtEl>
                                        <p:attrNameLst>
                                          <p:attrName>style.visibility</p:attrName>
                                        </p:attrNameLst>
                                      </p:cBhvr>
                                      <p:to>
                                        <p:strVal val="visible"/>
                                      </p:to>
                                    </p:set>
                                    <p:animEffect transition="in" filter="wheel(1)">
                                      <p:cBhvr>
                                        <p:cTn id="21" dur="2000"/>
                                        <p:tgtEl>
                                          <p:spTgt spid="1026"/>
                                        </p:tgtEl>
                                      </p:cBhvr>
                                    </p:animEffect>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3">
                                            <p:txEl>
                                              <p:pRg st="6" end="6"/>
                                            </p:txEl>
                                          </p:spTgt>
                                        </p:tgtEl>
                                        <p:attrNameLst>
                                          <p:attrName>style.visibility</p:attrName>
                                        </p:attrNameLst>
                                      </p:cBhvr>
                                      <p:to>
                                        <p:strVal val="visible"/>
                                      </p:to>
                                    </p:set>
                                    <p:animEffect transition="in" filter="fade">
                                      <p:cBhvr>
                                        <p:cTn id="26" dur="1000"/>
                                        <p:tgtEl>
                                          <p:spTgt spid="3">
                                            <p:txEl>
                                              <p:pRg st="6" end="6"/>
                                            </p:txEl>
                                          </p:spTgt>
                                        </p:tgtEl>
                                      </p:cBhvr>
                                    </p:animEffect>
                                    <p:anim calcmode="lin" valueType="num">
                                      <p:cBhvr>
                                        <p:cTn id="27"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d33c001f9a4f42f0">
            <a:extLst>
              <a:ext uri="{28A0092B-C50C-407E-A947-70E740481C1C}">
                <a14:useLocalDpi xmlns:a14="http://schemas.microsoft.com/office/drawing/2010/main" val="0"/>
              </a:ext>
            </a:extLst>
          </a:blip>
          <a:srcRect/>
          <a:stretch>
            <a:fillRect/>
          </a:stretch>
        </p:blipFill>
        <p:spPr bwMode="auto">
          <a:xfrm>
            <a:off x="1867437" y="1609858"/>
            <a:ext cx="8822027" cy="4146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4468968" y="580741"/>
            <a:ext cx="3618964" cy="646331"/>
          </a:xfrm>
          <a:prstGeom prst="rect">
            <a:avLst/>
          </a:prstGeom>
          <a:noFill/>
        </p:spPr>
        <p:txBody>
          <a:bodyPr wrap="square" rtlCol="0">
            <a:spAutoFit/>
          </a:bodyPr>
          <a:lstStyle/>
          <a:p>
            <a:pPr algn="ctr"/>
            <a:r>
              <a:rPr lang="en-US" sz="3600" b="1" dirty="0">
                <a:solidFill>
                  <a:srgbClr val="FF0000"/>
                </a:solidFill>
              </a:rPr>
              <a:t>WORKING</a:t>
            </a:r>
            <a:endParaRPr lang="en-IN" sz="3600" b="1" dirty="0">
              <a:solidFill>
                <a:srgbClr val="FF0000"/>
              </a:solidFill>
            </a:endParaRPr>
          </a:p>
        </p:txBody>
      </p:sp>
    </p:spTree>
    <p:extLst>
      <p:ext uri="{BB962C8B-B14F-4D97-AF65-F5344CB8AC3E}">
        <p14:creationId xmlns:p14="http://schemas.microsoft.com/office/powerpoint/2010/main" val="162128221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45cb2953f3bd47ab">
            <a:extLst>
              <a:ext uri="{28A0092B-C50C-407E-A947-70E740481C1C}">
                <a14:useLocalDpi xmlns:a14="http://schemas.microsoft.com/office/drawing/2010/main" val="0"/>
              </a:ext>
            </a:extLst>
          </a:blip>
          <a:srcRect/>
          <a:stretch>
            <a:fillRect/>
          </a:stretch>
        </p:blipFill>
        <p:spPr bwMode="auto">
          <a:xfrm>
            <a:off x="1035542" y="1604963"/>
            <a:ext cx="10632184" cy="39844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489396" y="1644134"/>
            <a:ext cx="546145" cy="369332"/>
          </a:xfrm>
          <a:prstGeom prst="rect">
            <a:avLst/>
          </a:prstGeom>
          <a:noFill/>
        </p:spPr>
        <p:txBody>
          <a:bodyPr wrap="square" rtlCol="0">
            <a:spAutoFit/>
          </a:bodyPr>
          <a:lstStyle/>
          <a:p>
            <a:r>
              <a:rPr lang="en-US" b="1" dirty="0" err="1"/>
              <a:t>Eg</a:t>
            </a:r>
            <a:r>
              <a:rPr lang="en-US" b="1" dirty="0"/>
              <a:t>:</a:t>
            </a:r>
            <a:endParaRPr lang="en-IN" b="1" dirty="0"/>
          </a:p>
        </p:txBody>
      </p:sp>
    </p:spTree>
    <p:extLst>
      <p:ext uri="{BB962C8B-B14F-4D97-AF65-F5344CB8AC3E}">
        <p14:creationId xmlns:p14="http://schemas.microsoft.com/office/powerpoint/2010/main" val="112763036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triggers</a:t>
            </a:r>
            <a:endParaRPr lang="en-IN" b="1" dirty="0"/>
          </a:p>
        </p:txBody>
      </p:sp>
      <p:sp>
        <p:nvSpPr>
          <p:cNvPr id="3" name="Content Placeholder 2"/>
          <p:cNvSpPr>
            <a:spLocks noGrp="1"/>
          </p:cNvSpPr>
          <p:nvPr>
            <p:ph idx="1"/>
          </p:nvPr>
        </p:nvSpPr>
        <p:spPr/>
        <p:txBody>
          <a:bodyPr>
            <a:normAutofit/>
          </a:bodyPr>
          <a:lstStyle/>
          <a:p>
            <a:pPr algn="just"/>
            <a:r>
              <a:rPr lang="en-US" sz="2800" dirty="0"/>
              <a:t>A trigger is a </a:t>
            </a:r>
            <a:r>
              <a:rPr lang="en-US" sz="2800" b="1" dirty="0"/>
              <a:t>stored procedure </a:t>
            </a:r>
            <a:r>
              <a:rPr lang="en-US" sz="2800" dirty="0"/>
              <a:t>in database which automatically </a:t>
            </a:r>
            <a:r>
              <a:rPr lang="en-US" sz="2800" b="1" dirty="0">
                <a:solidFill>
                  <a:srgbClr val="FF0000"/>
                </a:solidFill>
              </a:rPr>
              <a:t>invokes</a:t>
            </a:r>
            <a:r>
              <a:rPr lang="en-US" sz="2800" dirty="0"/>
              <a:t> whenever a special </a:t>
            </a:r>
            <a:r>
              <a:rPr lang="en-US" sz="2800" b="1" dirty="0">
                <a:solidFill>
                  <a:srgbClr val="FF0000"/>
                </a:solidFill>
              </a:rPr>
              <a:t>event</a:t>
            </a:r>
            <a:r>
              <a:rPr lang="en-US" sz="2800" dirty="0">
                <a:solidFill>
                  <a:srgbClr val="FF0000"/>
                </a:solidFill>
              </a:rPr>
              <a:t> </a:t>
            </a:r>
            <a:r>
              <a:rPr lang="en-US" sz="2800" b="1" dirty="0">
                <a:solidFill>
                  <a:srgbClr val="FF0000"/>
                </a:solidFill>
              </a:rPr>
              <a:t>in</a:t>
            </a:r>
            <a:r>
              <a:rPr lang="en-US" sz="2800" dirty="0">
                <a:solidFill>
                  <a:srgbClr val="FF0000"/>
                </a:solidFill>
              </a:rPr>
              <a:t> </a:t>
            </a:r>
            <a:r>
              <a:rPr lang="en-US" sz="2800" dirty="0"/>
              <a:t>the </a:t>
            </a:r>
            <a:r>
              <a:rPr lang="en-US" sz="2800" b="1" dirty="0">
                <a:solidFill>
                  <a:srgbClr val="FF0000"/>
                </a:solidFill>
              </a:rPr>
              <a:t>database occurs. </a:t>
            </a:r>
            <a:endParaRPr lang="en-US" sz="2800" b="1" dirty="0">
              <a:solidFill>
                <a:srgbClr val="FF0000"/>
              </a:solidFill>
            </a:endParaRPr>
          </a:p>
          <a:p>
            <a:pPr algn="just"/>
            <a:endParaRPr lang="en-US" sz="2800" dirty="0"/>
          </a:p>
          <a:p>
            <a:pPr algn="just"/>
            <a:endParaRPr lang="en-US" sz="2800" dirty="0"/>
          </a:p>
          <a:p>
            <a:pPr algn="just"/>
            <a:r>
              <a:rPr lang="en-US" sz="2800" dirty="0"/>
              <a:t>For </a:t>
            </a:r>
            <a:r>
              <a:rPr lang="en-US" sz="2800" dirty="0"/>
              <a:t>example, a trigger can be invoked when a row is inserted into a specified table or when </a:t>
            </a:r>
            <a:r>
              <a:rPr lang="en-US" sz="2800" dirty="0"/>
              <a:t>certain </a:t>
            </a:r>
            <a:r>
              <a:rPr lang="en-US" sz="2800" dirty="0"/>
              <a:t>table columns are being updated</a:t>
            </a:r>
            <a:r>
              <a:rPr lang="en-US" sz="2800" dirty="0"/>
              <a:t>.</a:t>
            </a:r>
            <a:endParaRPr lang="en-US" dirty="0"/>
          </a:p>
        </p:txBody>
      </p:sp>
    </p:spTree>
    <p:extLst>
      <p:ext uri="{BB962C8B-B14F-4D97-AF65-F5344CB8AC3E}">
        <p14:creationId xmlns:p14="http://schemas.microsoft.com/office/powerpoint/2010/main" val="2601869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1000"/>
                                        <p:tgtEl>
                                          <p:spTgt spid="3">
                                            <p:txEl>
                                              <p:pRg st="3" end="3"/>
                                            </p:txEl>
                                          </p:spTgt>
                                        </p:tgtEl>
                                      </p:cBhvr>
                                    </p:animEffect>
                                    <p:anim calcmode="lin" valueType="num">
                                      <p:cBhvr>
                                        <p:cTn id="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1901350"/>
            <a:ext cx="6096000" cy="3539430"/>
          </a:xfrm>
          <a:prstGeom prst="rect">
            <a:avLst/>
          </a:prstGeom>
        </p:spPr>
        <p:txBody>
          <a:bodyPr>
            <a:spAutoFit/>
          </a:bodyPr>
          <a:lstStyle/>
          <a:p>
            <a:r>
              <a:rPr lang="en-US" sz="2800" b="1" dirty="0"/>
              <a:t>Syntax:</a:t>
            </a:r>
          </a:p>
          <a:p>
            <a:endParaRPr lang="en-US" sz="2800" dirty="0"/>
          </a:p>
          <a:p>
            <a:r>
              <a:rPr lang="en-US" sz="2800" dirty="0"/>
              <a:t>create trigger [</a:t>
            </a:r>
            <a:r>
              <a:rPr lang="en-US" sz="2800" dirty="0" err="1"/>
              <a:t>trigger_name</a:t>
            </a:r>
            <a:r>
              <a:rPr lang="en-US" sz="2800" dirty="0"/>
              <a:t>] </a:t>
            </a:r>
          </a:p>
          <a:p>
            <a:r>
              <a:rPr lang="en-US" sz="2800" dirty="0"/>
              <a:t>[before | after]  </a:t>
            </a:r>
          </a:p>
          <a:p>
            <a:r>
              <a:rPr lang="en-US" sz="2800" dirty="0"/>
              <a:t>{insert | update | delete}  </a:t>
            </a:r>
          </a:p>
          <a:p>
            <a:r>
              <a:rPr lang="en-US" sz="2800" dirty="0"/>
              <a:t>on [</a:t>
            </a:r>
            <a:r>
              <a:rPr lang="en-US" sz="2800" dirty="0" err="1"/>
              <a:t>table_name</a:t>
            </a:r>
            <a:r>
              <a:rPr lang="en-US" sz="2800" dirty="0"/>
              <a:t>]  </a:t>
            </a:r>
          </a:p>
          <a:p>
            <a:r>
              <a:rPr lang="en-US" sz="2800" dirty="0"/>
              <a:t>[for each row]  </a:t>
            </a:r>
          </a:p>
          <a:p>
            <a:r>
              <a:rPr lang="en-US" sz="2800" dirty="0"/>
              <a:t>[</a:t>
            </a:r>
            <a:r>
              <a:rPr lang="en-US" sz="2800" dirty="0" err="1"/>
              <a:t>trigger_body</a:t>
            </a:r>
            <a:r>
              <a:rPr lang="en-US" sz="2800" dirty="0"/>
              <a:t>] </a:t>
            </a:r>
            <a:endParaRPr lang="en-IN" sz="2800" dirty="0"/>
          </a:p>
        </p:txBody>
      </p:sp>
    </p:spTree>
    <p:extLst>
      <p:ext uri="{BB962C8B-B14F-4D97-AF65-F5344CB8AC3E}">
        <p14:creationId xmlns:p14="http://schemas.microsoft.com/office/powerpoint/2010/main" val="151170876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SQL queries on single and multiple tables</a:t>
            </a:r>
            <a:r>
              <a:rPr lang="en-IN" dirty="0"/>
              <a:t/>
            </a:r>
            <a:br>
              <a:rPr lang="en-IN" dirty="0"/>
            </a:br>
            <a:endParaRPr lang="en-IN" dirty="0"/>
          </a:p>
        </p:txBody>
      </p:sp>
      <p:pic>
        <p:nvPicPr>
          <p:cNvPr id="4" name="Content Placeholder 3" descr="C:\Users\HP\Desktop\1.jpg"/>
          <p:cNvPicPr>
            <a:picLocks noGrp="1"/>
          </p:cNvPicPr>
          <p:nvPr>
            <p:ph idx="1"/>
          </p:nvPr>
        </p:nvPicPr>
        <p:blipFill rotWithShape="1">
          <a:blip r:embed="R4be03b5cd3454965">
            <a:extLst>
              <a:ext uri="{28A0092B-C50C-407E-A947-70E740481C1C}">
                <a14:useLocalDpi xmlns:a14="http://schemas.microsoft.com/office/drawing/2010/main" val="0"/>
              </a:ext>
            </a:extLst>
          </a:blip>
          <a:srcRect l="-2" r="33098"/>
          <a:stretch/>
        </p:blipFill>
        <p:spPr bwMode="auto">
          <a:xfrm>
            <a:off x="4301544" y="2079120"/>
            <a:ext cx="7675807" cy="4153316"/>
          </a:xfrm>
          <a:prstGeom prst="rect">
            <a:avLst/>
          </a:prstGeom>
          <a:noFill/>
          <a:ln>
            <a:noFill/>
          </a:ln>
        </p:spPr>
      </p:pic>
      <p:sp>
        <p:nvSpPr>
          <p:cNvPr id="5" name="Rectangle 4"/>
          <p:cNvSpPr/>
          <p:nvPr/>
        </p:nvSpPr>
        <p:spPr>
          <a:xfrm>
            <a:off x="433589" y="2079120"/>
            <a:ext cx="3636135" cy="4153316"/>
          </a:xfrm>
          <a:prstGeom prst="rect">
            <a:avLst/>
          </a:prstGeom>
        </p:spPr>
        <p:txBody>
          <a:bodyPr wrap="square">
            <a:spAutoFit/>
          </a:bodyPr>
          <a:lstStyle/>
          <a:p>
            <a:pPr>
              <a:lnSpc>
                <a:spcPct val="115000"/>
              </a:lnSpc>
              <a:spcAft>
                <a:spcPts val="1000"/>
              </a:spcAft>
            </a:pPr>
            <a:r>
              <a:rPr lang="en-IN" sz="2800" dirty="0">
                <a:latin typeface="Times New Roman"/>
                <a:ea typeface="Calibri"/>
                <a:cs typeface="Times New Roman"/>
              </a:rPr>
              <a:t>Create a Table named 'Student' with </a:t>
            </a:r>
            <a:r>
              <a:rPr lang="en-IN" sz="2800" dirty="0" err="1">
                <a:latin typeface="Times New Roman"/>
                <a:ea typeface="Calibri"/>
                <a:cs typeface="Times New Roman"/>
              </a:rPr>
              <a:t>fileds</a:t>
            </a:r>
            <a:r>
              <a:rPr lang="en-IN" sz="2800" dirty="0">
                <a:latin typeface="Times New Roman"/>
                <a:ea typeface="Calibri"/>
                <a:cs typeface="Times New Roman"/>
              </a:rPr>
              <a:t> - 'ID', 'Name' and 'Class'.</a:t>
            </a:r>
            <a:endParaRPr lang="en-IN" sz="2800" dirty="0">
              <a:latin typeface="Calibri"/>
              <a:ea typeface="Calibri"/>
              <a:cs typeface="Times New Roman"/>
            </a:endParaRPr>
          </a:p>
          <a:p>
            <a:pPr marL="342900" lvl="0" indent="-342900">
              <a:lnSpc>
                <a:spcPct val="115000"/>
              </a:lnSpc>
              <a:spcAft>
                <a:spcPts val="0"/>
              </a:spcAft>
              <a:buFont typeface="Symbol"/>
              <a:buChar char=""/>
            </a:pPr>
            <a:r>
              <a:rPr lang="en-IN" sz="2800" dirty="0">
                <a:latin typeface="Times New Roman"/>
                <a:ea typeface="Calibri"/>
                <a:cs typeface="Times New Roman"/>
              </a:rPr>
              <a:t>Add the necessary 'Keys' and 'Restrictions'.</a:t>
            </a:r>
            <a:endParaRPr lang="en-IN" sz="2800" dirty="0">
              <a:latin typeface="Calibri"/>
              <a:ea typeface="Calibri"/>
              <a:cs typeface="Times New Roman"/>
            </a:endParaRPr>
          </a:p>
          <a:p>
            <a:pPr marL="342900" lvl="0" indent="-342900">
              <a:lnSpc>
                <a:spcPct val="115000"/>
              </a:lnSpc>
              <a:spcAft>
                <a:spcPts val="1000"/>
              </a:spcAft>
              <a:buFont typeface="Symbol"/>
              <a:buChar char=""/>
            </a:pPr>
            <a:r>
              <a:rPr lang="en-IN" sz="2800" dirty="0">
                <a:latin typeface="Times New Roman"/>
                <a:ea typeface="Calibri"/>
                <a:cs typeface="Times New Roman"/>
              </a:rPr>
              <a:t>Insert 5 (Five) set of values into the table.</a:t>
            </a:r>
            <a:endParaRPr lang="en-IN" sz="2800" dirty="0">
              <a:effectLst/>
              <a:latin typeface="Calibri"/>
              <a:ea typeface="Calibri"/>
              <a:cs typeface="Times New Roman"/>
            </a:endParaRPr>
          </a:p>
        </p:txBody>
      </p:sp>
    </p:spTree>
    <p:extLst>
      <p:ext uri="{BB962C8B-B14F-4D97-AF65-F5344CB8AC3E}">
        <p14:creationId xmlns:p14="http://schemas.microsoft.com/office/powerpoint/2010/main" val="495117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70c1d57a24fe4bd7">
            <a:extLst>
              <a:ext uri="{28A0092B-C50C-407E-A947-70E740481C1C}">
                <a14:useLocalDpi xmlns:a14="http://schemas.microsoft.com/office/drawing/2010/main" val="0"/>
              </a:ext>
            </a:extLst>
          </a:blip>
          <a:srcRect/>
          <a:stretch>
            <a:fillRect/>
          </a:stretch>
        </p:blipFill>
        <p:spPr bwMode="auto">
          <a:xfrm>
            <a:off x="3890224" y="849066"/>
            <a:ext cx="7734300" cy="2609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1270715" y="4004714"/>
            <a:ext cx="9534659" cy="1384995"/>
          </a:xfrm>
          <a:prstGeom prst="rect">
            <a:avLst/>
          </a:prstGeom>
        </p:spPr>
        <p:txBody>
          <a:bodyPr wrap="square">
            <a:spAutoFit/>
          </a:bodyPr>
          <a:lstStyle/>
          <a:p>
            <a:pPr algn="just"/>
            <a:r>
              <a:rPr lang="en-US" sz="2800" dirty="0">
                <a:solidFill>
                  <a:srgbClr val="333333"/>
                </a:solidFill>
                <a:latin typeface="Courier New"/>
              </a:rPr>
              <a:t>CREATE TRIGGER </a:t>
            </a:r>
            <a:r>
              <a:rPr lang="en-US" sz="2800" dirty="0" err="1">
                <a:solidFill>
                  <a:srgbClr val="333333"/>
                </a:solidFill>
                <a:latin typeface="Courier New"/>
              </a:rPr>
              <a:t>Add_marks</a:t>
            </a:r>
            <a:r>
              <a:rPr lang="en-US" sz="2800" dirty="0">
                <a:solidFill>
                  <a:srgbClr val="333333"/>
                </a:solidFill>
                <a:latin typeface="Courier New"/>
              </a:rPr>
              <a:t> BEFORE INSERT ON Student FOR EACH ROW SET </a:t>
            </a:r>
            <a:r>
              <a:rPr lang="en-US" sz="2800" b="1" dirty="0" err="1">
                <a:solidFill>
                  <a:srgbClr val="333333"/>
                </a:solidFill>
                <a:latin typeface="Courier New"/>
              </a:rPr>
              <a:t>new</a:t>
            </a:r>
            <a:r>
              <a:rPr lang="en-US" sz="2800" dirty="0" err="1">
                <a:solidFill>
                  <a:srgbClr val="333333"/>
                </a:solidFill>
                <a:latin typeface="Courier New"/>
              </a:rPr>
              <a:t>.Marks</a:t>
            </a:r>
            <a:r>
              <a:rPr lang="en-US" sz="2800" dirty="0">
                <a:solidFill>
                  <a:srgbClr val="333333"/>
                </a:solidFill>
                <a:latin typeface="Courier New"/>
              </a:rPr>
              <a:t> = </a:t>
            </a:r>
            <a:r>
              <a:rPr lang="en-US" sz="2800" b="1" dirty="0" err="1">
                <a:solidFill>
                  <a:srgbClr val="333333"/>
                </a:solidFill>
                <a:latin typeface="Courier New"/>
              </a:rPr>
              <a:t>new</a:t>
            </a:r>
            <a:r>
              <a:rPr lang="en-US" sz="2800" dirty="0" err="1">
                <a:solidFill>
                  <a:srgbClr val="333333"/>
                </a:solidFill>
                <a:latin typeface="Courier New"/>
              </a:rPr>
              <a:t>.Marks</a:t>
            </a:r>
            <a:r>
              <a:rPr lang="en-US" sz="2800" dirty="0">
                <a:solidFill>
                  <a:srgbClr val="333333"/>
                </a:solidFill>
                <a:latin typeface="Courier New"/>
              </a:rPr>
              <a:t> + </a:t>
            </a:r>
            <a:r>
              <a:rPr lang="en-US" sz="2800" dirty="0">
                <a:solidFill>
                  <a:srgbClr val="008080"/>
                </a:solidFill>
                <a:latin typeface="Courier New"/>
              </a:rPr>
              <a:t>100</a:t>
            </a:r>
            <a:r>
              <a:rPr lang="en-US" sz="2800" dirty="0">
                <a:solidFill>
                  <a:srgbClr val="333333"/>
                </a:solidFill>
                <a:latin typeface="Courier New"/>
              </a:rPr>
              <a:t>;</a:t>
            </a:r>
            <a:endParaRPr lang="en-IN" sz="2800" dirty="0"/>
          </a:p>
        </p:txBody>
      </p:sp>
      <p:sp>
        <p:nvSpPr>
          <p:cNvPr id="3" name="TextBox 2"/>
          <p:cNvSpPr txBox="1"/>
          <p:nvPr/>
        </p:nvSpPr>
        <p:spPr>
          <a:xfrm>
            <a:off x="1270715" y="1674254"/>
            <a:ext cx="867178" cy="523220"/>
          </a:xfrm>
          <a:prstGeom prst="rect">
            <a:avLst/>
          </a:prstGeom>
          <a:noFill/>
        </p:spPr>
        <p:txBody>
          <a:bodyPr wrap="square" rtlCol="0">
            <a:spAutoFit/>
          </a:bodyPr>
          <a:lstStyle/>
          <a:p>
            <a:r>
              <a:rPr lang="en-US" sz="2800" b="1" dirty="0" err="1"/>
              <a:t>Eg</a:t>
            </a:r>
            <a:r>
              <a:rPr lang="en-US" sz="2800" b="1" dirty="0"/>
              <a:t>:</a:t>
            </a:r>
            <a:endParaRPr lang="en-IN" sz="2800" b="1" dirty="0"/>
          </a:p>
        </p:txBody>
      </p:sp>
    </p:spTree>
    <p:extLst>
      <p:ext uri="{BB962C8B-B14F-4D97-AF65-F5344CB8AC3E}">
        <p14:creationId xmlns:p14="http://schemas.microsoft.com/office/powerpoint/2010/main" val="104648277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85611" y="1277034"/>
            <a:ext cx="10534919" cy="5262979"/>
          </a:xfrm>
          <a:prstGeom prst="rect">
            <a:avLst/>
          </a:prstGeom>
        </p:spPr>
        <p:txBody>
          <a:bodyPr wrap="square">
            <a:spAutoFit/>
          </a:bodyPr>
          <a:lstStyle/>
          <a:p>
            <a:pPr algn="just"/>
            <a:r>
              <a:rPr lang="en-US" sz="2800" dirty="0">
                <a:solidFill>
                  <a:srgbClr val="333333"/>
                </a:solidFill>
                <a:latin typeface="Courier New"/>
              </a:rPr>
              <a:t>INSERT INTO </a:t>
            </a:r>
            <a:r>
              <a:rPr lang="en-US" sz="2800" b="1" dirty="0">
                <a:solidFill>
                  <a:srgbClr val="990000"/>
                </a:solidFill>
                <a:latin typeface="Courier New"/>
              </a:rPr>
              <a:t>Student</a:t>
            </a:r>
            <a:r>
              <a:rPr lang="en-US" sz="2800" dirty="0">
                <a:solidFill>
                  <a:srgbClr val="333333"/>
                </a:solidFill>
                <a:latin typeface="Courier New"/>
              </a:rPr>
              <a:t>(Name, Address, Marks) </a:t>
            </a:r>
            <a:r>
              <a:rPr lang="en-US" sz="2800" b="1" dirty="0">
                <a:solidFill>
                  <a:srgbClr val="990000"/>
                </a:solidFill>
                <a:latin typeface="Courier New"/>
              </a:rPr>
              <a:t>VALUES</a:t>
            </a:r>
            <a:r>
              <a:rPr lang="en-US" sz="2800" dirty="0">
                <a:solidFill>
                  <a:srgbClr val="333333"/>
                </a:solidFill>
                <a:latin typeface="Courier New"/>
              </a:rPr>
              <a:t>(</a:t>
            </a:r>
            <a:r>
              <a:rPr lang="en-US" sz="2800" dirty="0">
                <a:solidFill>
                  <a:srgbClr val="DD1144"/>
                </a:solidFill>
                <a:latin typeface="Courier New"/>
              </a:rPr>
              <a:t>'</a:t>
            </a:r>
            <a:r>
              <a:rPr lang="en-US" sz="2800" dirty="0" err="1">
                <a:solidFill>
                  <a:srgbClr val="DD1144"/>
                </a:solidFill>
                <a:latin typeface="Courier New"/>
              </a:rPr>
              <a:t>Alizeh</a:t>
            </a:r>
            <a:r>
              <a:rPr lang="en-US" sz="2800" dirty="0">
                <a:solidFill>
                  <a:srgbClr val="DD1144"/>
                </a:solidFill>
                <a:latin typeface="Courier New"/>
              </a:rPr>
              <a:t>'</a:t>
            </a:r>
            <a:r>
              <a:rPr lang="en-US" sz="2800" dirty="0">
                <a:solidFill>
                  <a:srgbClr val="333333"/>
                </a:solidFill>
                <a:latin typeface="Courier New"/>
              </a:rPr>
              <a:t>, </a:t>
            </a:r>
            <a:r>
              <a:rPr lang="en-US" sz="2800" dirty="0">
                <a:solidFill>
                  <a:srgbClr val="DD1144"/>
                </a:solidFill>
                <a:latin typeface="Courier New"/>
              </a:rPr>
              <a:t>'Maldives'</a:t>
            </a:r>
            <a:r>
              <a:rPr lang="en-US" sz="2800" dirty="0">
                <a:solidFill>
                  <a:srgbClr val="333333"/>
                </a:solidFill>
                <a:latin typeface="Courier New"/>
              </a:rPr>
              <a:t>, </a:t>
            </a:r>
            <a:r>
              <a:rPr lang="en-US" sz="2800" dirty="0">
                <a:solidFill>
                  <a:srgbClr val="008080"/>
                </a:solidFill>
                <a:latin typeface="Courier New"/>
              </a:rPr>
              <a:t>110</a:t>
            </a:r>
            <a:r>
              <a:rPr lang="en-US" sz="2800" dirty="0">
                <a:solidFill>
                  <a:srgbClr val="333333"/>
                </a:solidFill>
                <a:latin typeface="Courier New"/>
              </a:rPr>
              <a:t>);</a:t>
            </a:r>
          </a:p>
          <a:p>
            <a:pPr algn="just"/>
            <a:endParaRPr lang="en-US" sz="2800" dirty="0">
              <a:solidFill>
                <a:srgbClr val="333333"/>
              </a:solidFill>
              <a:latin typeface="Courier New"/>
            </a:endParaRPr>
          </a:p>
          <a:p>
            <a:pPr algn="just"/>
            <a:r>
              <a:rPr lang="en-IN" sz="2800" dirty="0">
                <a:solidFill>
                  <a:srgbClr val="333333"/>
                </a:solidFill>
                <a:latin typeface="Courier New"/>
              </a:rPr>
              <a:t>SELECT * FROM Student</a:t>
            </a:r>
            <a:r>
              <a:rPr lang="en-IN" sz="2800" dirty="0">
                <a:solidFill>
                  <a:srgbClr val="333333"/>
                </a:solidFill>
                <a:latin typeface="Courier New"/>
              </a:rPr>
              <a:t>;</a:t>
            </a:r>
          </a:p>
          <a:p>
            <a:pPr algn="just"/>
            <a:endParaRPr lang="en-US" sz="2800" dirty="0">
              <a:solidFill>
                <a:srgbClr val="333333"/>
              </a:solidFill>
              <a:latin typeface="Courier New"/>
            </a:endParaRPr>
          </a:p>
          <a:p>
            <a:pPr algn="just"/>
            <a:endParaRPr lang="en-US" sz="2800" dirty="0">
              <a:solidFill>
                <a:srgbClr val="333333"/>
              </a:solidFill>
              <a:latin typeface="Courier New"/>
            </a:endParaRPr>
          </a:p>
          <a:p>
            <a:pPr algn="just"/>
            <a:endParaRPr lang="en-US" sz="2800" dirty="0">
              <a:solidFill>
                <a:srgbClr val="333333"/>
              </a:solidFill>
              <a:latin typeface="Courier New"/>
            </a:endParaRPr>
          </a:p>
          <a:p>
            <a:pPr algn="just"/>
            <a:endParaRPr lang="en-US" sz="2800" dirty="0">
              <a:solidFill>
                <a:srgbClr val="333333"/>
              </a:solidFill>
              <a:latin typeface="Courier New"/>
            </a:endParaRPr>
          </a:p>
          <a:p>
            <a:pPr algn="just"/>
            <a:endParaRPr lang="en-US" sz="2800" dirty="0">
              <a:solidFill>
                <a:srgbClr val="333333"/>
              </a:solidFill>
              <a:latin typeface="Courier New"/>
            </a:endParaRPr>
          </a:p>
          <a:p>
            <a:pPr algn="just"/>
            <a:endParaRPr lang="en-US" sz="2800" dirty="0">
              <a:solidFill>
                <a:srgbClr val="333333"/>
              </a:solidFill>
              <a:latin typeface="Courier New"/>
            </a:endParaRPr>
          </a:p>
          <a:p>
            <a:pPr algn="just"/>
            <a:endParaRPr lang="en-US" sz="2800" dirty="0">
              <a:solidFill>
                <a:srgbClr val="333333"/>
              </a:solidFill>
              <a:latin typeface="Courier New"/>
            </a:endParaRPr>
          </a:p>
          <a:p>
            <a:pPr algn="just"/>
            <a:endParaRPr lang="en-IN" sz="2800" dirty="0"/>
          </a:p>
        </p:txBody>
      </p:sp>
      <p:pic>
        <p:nvPicPr>
          <p:cNvPr id="2050" name="Picture 2"/>
          <p:cNvPicPr>
            <a:picLocks noChangeAspect="1" noChangeArrowheads="1"/>
          </p:cNvPicPr>
          <p:nvPr/>
        </p:nvPicPr>
        <p:blipFill>
          <a:blip r:embed="R6b3d87731ad9464f">
            <a:extLst>
              <a:ext uri="{28A0092B-C50C-407E-A947-70E740481C1C}">
                <a14:useLocalDpi xmlns:a14="http://schemas.microsoft.com/office/drawing/2010/main" val="0"/>
              </a:ext>
            </a:extLst>
          </a:blip>
          <a:srcRect/>
          <a:stretch>
            <a:fillRect/>
          </a:stretch>
        </p:blipFill>
        <p:spPr bwMode="auto">
          <a:xfrm>
            <a:off x="1872333" y="3142445"/>
            <a:ext cx="8086725" cy="32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33360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fade">
                                      <p:cBhvr>
                                        <p:cTn id="7" dur="1000"/>
                                        <p:tgtEl>
                                          <p:spTgt spid="2">
                                            <p:txEl>
                                              <p:pRg st="2" end="2"/>
                                            </p:txEl>
                                          </p:spTgt>
                                        </p:tgtEl>
                                      </p:cBhvr>
                                    </p:animEffect>
                                    <p:anim calcmode="lin" valueType="num">
                                      <p:cBhvr>
                                        <p:cTn id="8"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1" presetClass="entr" presetSubtype="1" fill="hold" nodeType="clickEffect">
                                  <p:stCondLst>
                                    <p:cond delay="0"/>
                                  </p:stCondLst>
                                  <p:childTnLst>
                                    <p:set>
                                      <p:cBhvr>
                                        <p:cTn id="13" dur="1" fill="hold">
                                          <p:stCondLst>
                                            <p:cond delay="0"/>
                                          </p:stCondLst>
                                        </p:cTn>
                                        <p:tgtEl>
                                          <p:spTgt spid="2050"/>
                                        </p:tgtEl>
                                        <p:attrNameLst>
                                          <p:attrName>style.visibility</p:attrName>
                                        </p:attrNameLst>
                                      </p:cBhvr>
                                      <p:to>
                                        <p:strVal val="visible"/>
                                      </p:to>
                                    </p:set>
                                    <p:animEffect transition="in" filter="wheel(1)">
                                      <p:cBhvr>
                                        <p:cTn id="14" dur="20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SQL DATATYPES</a:t>
            </a:r>
            <a:endParaRPr lang="en-IN" b="1" dirty="0"/>
          </a:p>
        </p:txBody>
      </p:sp>
      <p:sp>
        <p:nvSpPr>
          <p:cNvPr id="3" name="Content Placeholder 2"/>
          <p:cNvSpPr>
            <a:spLocks noGrp="1"/>
          </p:cNvSpPr>
          <p:nvPr>
            <p:ph idx="1"/>
          </p:nvPr>
        </p:nvSpPr>
        <p:spPr/>
        <p:txBody>
          <a:bodyPr>
            <a:noAutofit/>
          </a:bodyPr>
          <a:lstStyle/>
          <a:p>
            <a:r>
              <a:rPr lang="en-US" sz="2800" dirty="0"/>
              <a:t>SQL </a:t>
            </a:r>
            <a:r>
              <a:rPr lang="en-US" sz="2800" dirty="0" err="1"/>
              <a:t>Datatype</a:t>
            </a:r>
            <a:r>
              <a:rPr lang="en-US" sz="2800" dirty="0"/>
              <a:t> is </a:t>
            </a:r>
            <a:r>
              <a:rPr lang="en-US" sz="2800" b="1" dirty="0">
                <a:solidFill>
                  <a:srgbClr val="FF0000"/>
                </a:solidFill>
              </a:rPr>
              <a:t>used to define the values that a column can contain.</a:t>
            </a:r>
          </a:p>
          <a:p>
            <a:r>
              <a:rPr lang="en-US" sz="2800" b="1" dirty="0"/>
              <a:t>Every column </a:t>
            </a:r>
            <a:r>
              <a:rPr lang="en-US" sz="2800" dirty="0"/>
              <a:t>is required to have a </a:t>
            </a:r>
            <a:r>
              <a:rPr lang="en-US" sz="2800" b="1" dirty="0"/>
              <a:t>name</a:t>
            </a:r>
            <a:r>
              <a:rPr lang="en-US" sz="2800" dirty="0"/>
              <a:t> and </a:t>
            </a:r>
            <a:r>
              <a:rPr lang="en-US" sz="2800" b="1" dirty="0"/>
              <a:t>data type </a:t>
            </a:r>
            <a:r>
              <a:rPr lang="en-US" sz="2800" dirty="0"/>
              <a:t>in the database table.</a:t>
            </a:r>
          </a:p>
          <a:p>
            <a:pPr marL="0" indent="0">
              <a:buNone/>
            </a:pPr>
            <a:r>
              <a:rPr lang="en-US" sz="2800" dirty="0"/>
              <a:t>Types:</a:t>
            </a:r>
          </a:p>
          <a:p>
            <a:pPr marL="457200" indent="-457200">
              <a:buFont typeface="+mj-lt"/>
              <a:buAutoNum type="arabicPeriod"/>
            </a:pPr>
            <a:r>
              <a:rPr lang="en-US" sz="2800" b="1" dirty="0"/>
              <a:t>Numeric data types </a:t>
            </a:r>
            <a:r>
              <a:rPr lang="en-US" sz="2800" dirty="0"/>
              <a:t>include </a:t>
            </a:r>
            <a:r>
              <a:rPr lang="en-US" sz="2800" b="1" dirty="0">
                <a:solidFill>
                  <a:srgbClr val="FF0000"/>
                </a:solidFill>
              </a:rPr>
              <a:t>integer numbers </a:t>
            </a:r>
            <a:r>
              <a:rPr lang="en-US" sz="2800" dirty="0"/>
              <a:t>of various sizes (INTEGER or INT, and SMALLINT) and </a:t>
            </a:r>
            <a:r>
              <a:rPr lang="en-US" sz="2800" b="1" dirty="0">
                <a:solidFill>
                  <a:srgbClr val="FF0000"/>
                </a:solidFill>
              </a:rPr>
              <a:t>floating-point </a:t>
            </a:r>
            <a:r>
              <a:rPr lang="en-US" sz="2800" dirty="0"/>
              <a:t>(real) numbers of various precision (FLOAT or REAL, and </a:t>
            </a:r>
            <a:r>
              <a:rPr lang="en-US" sz="2800" dirty="0"/>
              <a:t>DOUBLE </a:t>
            </a:r>
            <a:r>
              <a:rPr lang="en-US" sz="2800" dirty="0"/>
              <a:t>PRECISION</a:t>
            </a:r>
            <a:r>
              <a:rPr lang="en-US" sz="2800" dirty="0"/>
              <a:t>).</a:t>
            </a:r>
          </a:p>
        </p:txBody>
      </p:sp>
    </p:spTree>
    <p:extLst>
      <p:ext uri="{BB962C8B-B14F-4D97-AF65-F5344CB8AC3E}">
        <p14:creationId xmlns:p14="http://schemas.microsoft.com/office/powerpoint/2010/main" val="36212103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arn(inVertical)">
                                      <p:cBhvr>
                                        <p:cTn id="7" dur="500"/>
                                        <p:tgtEl>
                                          <p:spTgt spid="3">
                                            <p:txEl>
                                              <p:pRg st="2" end="2"/>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barn(inVertical)">
                                      <p:cBhvr>
                                        <p:cTn id="10"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37127" y="1046303"/>
            <a:ext cx="10560676" cy="5521512"/>
          </a:xfrm>
          <a:prstGeom prst="rect">
            <a:avLst/>
          </a:prstGeom>
        </p:spPr>
        <p:txBody>
          <a:bodyPr wrap="square">
            <a:spAutoFit/>
          </a:bodyPr>
          <a:lstStyle/>
          <a:p>
            <a:pPr marL="514350" lvl="0" indent="-514350" algn="just" defTabSz="914400">
              <a:lnSpc>
                <a:spcPct val="90000"/>
              </a:lnSpc>
              <a:spcBef>
                <a:spcPts val="1000"/>
              </a:spcBef>
              <a:buFont typeface="+mj-lt"/>
              <a:buAutoNum type="arabicPeriod" startAt="2"/>
            </a:pPr>
            <a:r>
              <a:rPr lang="en-US" sz="2800" b="1" dirty="0">
                <a:solidFill>
                  <a:prstClr val="black"/>
                </a:solidFill>
              </a:rPr>
              <a:t>Character-string data types </a:t>
            </a:r>
            <a:r>
              <a:rPr lang="en-US" sz="2800" dirty="0">
                <a:solidFill>
                  <a:prstClr val="black"/>
                </a:solidFill>
              </a:rPr>
              <a:t>are either </a:t>
            </a:r>
            <a:r>
              <a:rPr lang="en-US" sz="2800" b="1" dirty="0">
                <a:solidFill>
                  <a:srgbClr val="FF0000"/>
                </a:solidFill>
              </a:rPr>
              <a:t>fixed length</a:t>
            </a:r>
            <a:r>
              <a:rPr lang="en-US" sz="2800" dirty="0">
                <a:solidFill>
                  <a:prstClr val="black"/>
                </a:solidFill>
              </a:rPr>
              <a:t>—CHAR(n),where n is the number of characters—or </a:t>
            </a:r>
            <a:r>
              <a:rPr lang="en-US" sz="2800" b="1" dirty="0">
                <a:solidFill>
                  <a:srgbClr val="FF0000"/>
                </a:solidFill>
              </a:rPr>
              <a:t>varying length</a:t>
            </a:r>
            <a:r>
              <a:rPr lang="en-US" sz="2800" dirty="0">
                <a:solidFill>
                  <a:prstClr val="black"/>
                </a:solidFill>
              </a:rPr>
              <a:t>— VARCHAR(n), where n is the maximum number of </a:t>
            </a:r>
            <a:r>
              <a:rPr lang="en-US" sz="2800" dirty="0">
                <a:solidFill>
                  <a:prstClr val="black"/>
                </a:solidFill>
              </a:rPr>
              <a:t>characters</a:t>
            </a:r>
          </a:p>
          <a:p>
            <a:pPr marL="514350" lvl="0" indent="-514350" algn="just">
              <a:buFont typeface="+mj-lt"/>
              <a:buAutoNum type="arabicPeriod" startAt="3"/>
            </a:pPr>
            <a:r>
              <a:rPr lang="en-US" sz="2800" b="1" dirty="0">
                <a:solidFill>
                  <a:prstClr val="black"/>
                </a:solidFill>
              </a:rPr>
              <a:t>Bit-string data types </a:t>
            </a:r>
            <a:r>
              <a:rPr lang="en-US" sz="2800" dirty="0">
                <a:solidFill>
                  <a:prstClr val="black"/>
                </a:solidFill>
              </a:rPr>
              <a:t>are either of </a:t>
            </a:r>
            <a:r>
              <a:rPr lang="en-US" sz="2800" b="1" dirty="0">
                <a:solidFill>
                  <a:srgbClr val="FF0000"/>
                </a:solidFill>
              </a:rPr>
              <a:t>fixed length </a:t>
            </a:r>
            <a:r>
              <a:rPr lang="en-US" sz="2800" dirty="0">
                <a:solidFill>
                  <a:prstClr val="black"/>
                </a:solidFill>
              </a:rPr>
              <a:t>n—BIT(n)—or </a:t>
            </a:r>
            <a:r>
              <a:rPr lang="en-US" sz="2800" b="1" dirty="0">
                <a:solidFill>
                  <a:srgbClr val="FF0000"/>
                </a:solidFill>
              </a:rPr>
              <a:t>varying length</a:t>
            </a:r>
            <a:r>
              <a:rPr lang="en-US" sz="2800" dirty="0">
                <a:solidFill>
                  <a:prstClr val="black"/>
                </a:solidFill>
              </a:rPr>
              <a:t>— BIT VARYING(n), where n is the maximum number of bits</a:t>
            </a:r>
            <a:endParaRPr lang="en-IN" sz="2800" dirty="0">
              <a:solidFill>
                <a:prstClr val="black"/>
              </a:solidFill>
            </a:endParaRPr>
          </a:p>
          <a:p>
            <a:pPr lvl="0" algn="just"/>
            <a:r>
              <a:rPr lang="en-US" sz="2800" dirty="0">
                <a:solidFill>
                  <a:prstClr val="black"/>
                </a:solidFill>
              </a:rPr>
              <a:t>     Another variable-length </a:t>
            </a:r>
            <a:r>
              <a:rPr lang="en-US" sz="2800" dirty="0" err="1">
                <a:solidFill>
                  <a:prstClr val="black"/>
                </a:solidFill>
              </a:rPr>
              <a:t>bitstring</a:t>
            </a:r>
            <a:r>
              <a:rPr lang="en-US" sz="2800" dirty="0">
                <a:solidFill>
                  <a:prstClr val="black"/>
                </a:solidFill>
              </a:rPr>
              <a:t> data </a:t>
            </a:r>
            <a:r>
              <a:rPr lang="en-US" sz="2800" dirty="0">
                <a:solidFill>
                  <a:prstClr val="black"/>
                </a:solidFill>
              </a:rPr>
              <a:t>types </a:t>
            </a:r>
            <a:r>
              <a:rPr lang="en-US" sz="2800" dirty="0">
                <a:solidFill>
                  <a:prstClr val="black"/>
                </a:solidFill>
              </a:rPr>
              <a:t>called  	BINARY LARGE OBJECT (</a:t>
            </a:r>
            <a:r>
              <a:rPr lang="en-US" sz="2800" b="1" dirty="0">
                <a:solidFill>
                  <a:prstClr val="black"/>
                </a:solidFill>
              </a:rPr>
              <a:t>BLOB</a:t>
            </a:r>
            <a:r>
              <a:rPr lang="en-US" sz="2800" dirty="0">
                <a:solidFill>
                  <a:prstClr val="black"/>
                </a:solidFill>
              </a:rPr>
              <a:t>) and </a:t>
            </a:r>
            <a:r>
              <a:rPr lang="en-US" sz="2800" dirty="0">
                <a:solidFill>
                  <a:prstClr val="black"/>
                </a:solidFill>
              </a:rPr>
              <a:t>CHARACTER LARGE 	OBJECT(</a:t>
            </a:r>
            <a:r>
              <a:rPr lang="en-US" sz="2800" b="1" dirty="0">
                <a:solidFill>
                  <a:prstClr val="black"/>
                </a:solidFill>
              </a:rPr>
              <a:t>CLOB</a:t>
            </a:r>
            <a:r>
              <a:rPr lang="en-US" sz="2800" dirty="0">
                <a:solidFill>
                  <a:prstClr val="black"/>
                </a:solidFill>
              </a:rPr>
              <a:t>)</a:t>
            </a:r>
          </a:p>
          <a:p>
            <a:pPr lvl="0" algn="just"/>
            <a:r>
              <a:rPr lang="en-US" sz="2800" dirty="0">
                <a:solidFill>
                  <a:prstClr val="black"/>
                </a:solidFill>
              </a:rPr>
              <a:t>	</a:t>
            </a:r>
            <a:r>
              <a:rPr lang="en-US" sz="2800" dirty="0">
                <a:solidFill>
                  <a:prstClr val="black"/>
                </a:solidFill>
              </a:rPr>
              <a:t>EG:	book </a:t>
            </a:r>
            <a:r>
              <a:rPr lang="en-US" sz="2800" dirty="0">
                <a:solidFill>
                  <a:prstClr val="black"/>
                </a:solidFill>
              </a:rPr>
              <a:t>review </a:t>
            </a:r>
            <a:r>
              <a:rPr lang="en-US" sz="2800" dirty="0" err="1">
                <a:solidFill>
                  <a:prstClr val="black"/>
                </a:solidFill>
              </a:rPr>
              <a:t>clob</a:t>
            </a:r>
            <a:r>
              <a:rPr lang="en-US" sz="2800" dirty="0">
                <a:solidFill>
                  <a:prstClr val="black"/>
                </a:solidFill>
              </a:rPr>
              <a:t>(10KB)</a:t>
            </a:r>
          </a:p>
          <a:p>
            <a:pPr lvl="0" algn="just"/>
            <a:r>
              <a:rPr lang="en-US" sz="2800" dirty="0">
                <a:solidFill>
                  <a:prstClr val="black"/>
                </a:solidFill>
              </a:rPr>
              <a:t>	</a:t>
            </a:r>
            <a:r>
              <a:rPr lang="en-US" sz="2800" dirty="0">
                <a:solidFill>
                  <a:prstClr val="black"/>
                </a:solidFill>
              </a:rPr>
              <a:t>		image </a:t>
            </a:r>
            <a:r>
              <a:rPr lang="en-US" sz="2800" dirty="0">
                <a:solidFill>
                  <a:prstClr val="black"/>
                </a:solidFill>
              </a:rPr>
              <a:t>blob(10MB)</a:t>
            </a:r>
          </a:p>
          <a:p>
            <a:pPr lvl="0" algn="just"/>
            <a:r>
              <a:rPr lang="en-US" sz="2800" dirty="0">
                <a:solidFill>
                  <a:prstClr val="black"/>
                </a:solidFill>
              </a:rPr>
              <a:t>	</a:t>
            </a:r>
            <a:r>
              <a:rPr lang="en-US" sz="2800" dirty="0">
                <a:solidFill>
                  <a:prstClr val="black"/>
                </a:solidFill>
              </a:rPr>
              <a:t>		movie </a:t>
            </a:r>
            <a:r>
              <a:rPr lang="en-US" sz="2800" dirty="0">
                <a:solidFill>
                  <a:prstClr val="black"/>
                </a:solidFill>
              </a:rPr>
              <a:t>blob(2GB</a:t>
            </a:r>
            <a:r>
              <a:rPr lang="en-US" sz="2800" dirty="0">
                <a:solidFill>
                  <a:prstClr val="black"/>
                </a:solidFill>
              </a:rPr>
              <a:t>)</a:t>
            </a:r>
            <a:endParaRPr lang="en-US" sz="2800" dirty="0">
              <a:solidFill>
                <a:prstClr val="black"/>
              </a:solidFill>
            </a:endParaRPr>
          </a:p>
        </p:txBody>
      </p:sp>
    </p:spTree>
    <p:extLst>
      <p:ext uri="{BB962C8B-B14F-4D97-AF65-F5344CB8AC3E}">
        <p14:creationId xmlns:p14="http://schemas.microsoft.com/office/powerpoint/2010/main" val="1534844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barn(inVertical)">
                                      <p:cBhvr>
                                        <p:cTn id="7" dur="500"/>
                                        <p:tgtEl>
                                          <p:spTgt spid="2">
                                            <p:txEl>
                                              <p:pRg st="1" end="1"/>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2">
                                            <p:txEl>
                                              <p:pRg st="2" end="2"/>
                                            </p:txEl>
                                          </p:spTgt>
                                        </p:tgtEl>
                                        <p:attrNameLst>
                                          <p:attrName>style.visibility</p:attrName>
                                        </p:attrNameLst>
                                      </p:cBhvr>
                                      <p:to>
                                        <p:strVal val="visible"/>
                                      </p:to>
                                    </p:set>
                                    <p:animEffect transition="in" filter="barn(inVertical)">
                                      <p:cBhvr>
                                        <p:cTn id="10" dur="500"/>
                                        <p:tgtEl>
                                          <p:spTgt spid="2">
                                            <p:txEl>
                                              <p:pRg st="2" end="2"/>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animEffect transition="in" filter="barn(inVertical)">
                                      <p:cBhvr>
                                        <p:cTn id="13" dur="500"/>
                                        <p:tgtEl>
                                          <p:spTgt spid="2">
                                            <p:txEl>
                                              <p:pRg st="3" end="3"/>
                                            </p:txEl>
                                          </p:spTgt>
                                        </p:tgtEl>
                                      </p:cBhvr>
                                    </p:animEffect>
                                  </p:childTnLst>
                                </p:cTn>
                              </p:par>
                              <p:par>
                                <p:cTn id="14" presetID="16" presetClass="entr" presetSubtype="21" fill="hold" nodeType="withEffect">
                                  <p:stCondLst>
                                    <p:cond delay="0"/>
                                  </p:stCondLst>
                                  <p:childTnLst>
                                    <p:set>
                                      <p:cBhvr>
                                        <p:cTn id="15" dur="1" fill="hold">
                                          <p:stCondLst>
                                            <p:cond delay="0"/>
                                          </p:stCondLst>
                                        </p:cTn>
                                        <p:tgtEl>
                                          <p:spTgt spid="2">
                                            <p:txEl>
                                              <p:pRg st="4" end="4"/>
                                            </p:txEl>
                                          </p:spTgt>
                                        </p:tgtEl>
                                        <p:attrNameLst>
                                          <p:attrName>style.visibility</p:attrName>
                                        </p:attrNameLst>
                                      </p:cBhvr>
                                      <p:to>
                                        <p:strVal val="visible"/>
                                      </p:to>
                                    </p:set>
                                    <p:animEffect transition="in" filter="barn(inVertical)">
                                      <p:cBhvr>
                                        <p:cTn id="16" dur="500"/>
                                        <p:tgtEl>
                                          <p:spTgt spid="2">
                                            <p:txEl>
                                              <p:pRg st="4" end="4"/>
                                            </p:txEl>
                                          </p:spTgt>
                                        </p:tgtEl>
                                      </p:cBhvr>
                                    </p:animEffect>
                                  </p:childTnLst>
                                </p:cTn>
                              </p:par>
                              <p:par>
                                <p:cTn id="17" presetID="16" presetClass="entr" presetSubtype="21" fill="hold" nodeType="with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animEffect transition="in" filter="barn(inVertical)">
                                      <p:cBhvr>
                                        <p:cTn id="19"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93441" y="1512022"/>
            <a:ext cx="10062693" cy="954107"/>
          </a:xfrm>
          <a:prstGeom prst="rect">
            <a:avLst/>
          </a:prstGeom>
        </p:spPr>
        <p:txBody>
          <a:bodyPr wrap="square">
            <a:spAutoFit/>
          </a:bodyPr>
          <a:lstStyle/>
          <a:p>
            <a:pPr algn="just"/>
            <a:r>
              <a:rPr lang="en-US" sz="2800" dirty="0"/>
              <a:t>4. </a:t>
            </a:r>
            <a:r>
              <a:rPr lang="en-IN" sz="2800" b="1" dirty="0"/>
              <a:t>Date and Time Types </a:t>
            </a:r>
            <a:endParaRPr lang="en-IN" sz="2800" b="1" dirty="0"/>
          </a:p>
          <a:p>
            <a:pPr algn="just"/>
            <a:endParaRPr lang="en-US" sz="2800" dirty="0"/>
          </a:p>
        </p:txBody>
      </p:sp>
      <p:pic>
        <p:nvPicPr>
          <p:cNvPr id="3074" name="Picture 2"/>
          <p:cNvPicPr>
            <a:picLocks noChangeAspect="1" noChangeArrowheads="1"/>
          </p:cNvPicPr>
          <p:nvPr/>
        </p:nvPicPr>
        <p:blipFill>
          <a:blip r:embed="R07699c863ec84372">
            <a:extLst>
              <a:ext uri="{28A0092B-C50C-407E-A947-70E740481C1C}">
                <a14:useLocalDpi xmlns:a14="http://schemas.microsoft.com/office/drawing/2010/main" val="0"/>
              </a:ext>
            </a:extLst>
          </a:blip>
          <a:srcRect/>
          <a:stretch>
            <a:fillRect/>
          </a:stretch>
        </p:blipFill>
        <p:spPr bwMode="auto">
          <a:xfrm>
            <a:off x="1659630" y="2236900"/>
            <a:ext cx="6915150" cy="1714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2854817" y="4509633"/>
            <a:ext cx="6096000" cy="1815882"/>
          </a:xfrm>
          <a:prstGeom prst="rect">
            <a:avLst/>
          </a:prstGeom>
        </p:spPr>
        <p:txBody>
          <a:bodyPr>
            <a:spAutoFit/>
          </a:bodyPr>
          <a:lstStyle/>
          <a:p>
            <a:r>
              <a:rPr lang="en-US" sz="2800" dirty="0"/>
              <a:t>date ’2001-04-25’ </a:t>
            </a:r>
            <a:endParaRPr lang="en-US" sz="2800" dirty="0"/>
          </a:p>
          <a:p>
            <a:r>
              <a:rPr lang="en-US" sz="2800" dirty="0"/>
              <a:t>time </a:t>
            </a:r>
            <a:r>
              <a:rPr lang="en-US" sz="2800" dirty="0"/>
              <a:t>’09:30:00’ </a:t>
            </a:r>
            <a:endParaRPr lang="en-US" sz="2800" dirty="0"/>
          </a:p>
          <a:p>
            <a:r>
              <a:rPr lang="en-US" sz="2800" dirty="0"/>
              <a:t>timestamp </a:t>
            </a:r>
            <a:r>
              <a:rPr lang="en-US" sz="2800" dirty="0"/>
              <a:t>’2001-04-25 10:29:01.45’</a:t>
            </a:r>
            <a:endParaRPr lang="en-IN" sz="2800" dirty="0"/>
          </a:p>
        </p:txBody>
      </p:sp>
    </p:spTree>
    <p:extLst>
      <p:ext uri="{BB962C8B-B14F-4D97-AF65-F5344CB8AC3E}">
        <p14:creationId xmlns:p14="http://schemas.microsoft.com/office/powerpoint/2010/main" val="302536440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rgbClr val="FF0000"/>
                </a:solidFill>
              </a:rPr>
              <a:t>User-Defined </a:t>
            </a:r>
            <a:r>
              <a:rPr lang="en-IN" b="1" dirty="0">
                <a:solidFill>
                  <a:srgbClr val="FF0000"/>
                </a:solidFill>
              </a:rPr>
              <a:t>Types</a:t>
            </a:r>
            <a:endParaRPr lang="en-IN" b="1" dirty="0">
              <a:solidFill>
                <a:srgbClr val="FF0000"/>
              </a:solidFill>
            </a:endParaRPr>
          </a:p>
        </p:txBody>
      </p:sp>
      <p:sp>
        <p:nvSpPr>
          <p:cNvPr id="3" name="Content Placeholder 2"/>
          <p:cNvSpPr>
            <a:spLocks noGrp="1"/>
          </p:cNvSpPr>
          <p:nvPr>
            <p:ph idx="1"/>
          </p:nvPr>
        </p:nvSpPr>
        <p:spPr>
          <a:solidFill>
            <a:schemeClr val="bg1"/>
          </a:solidFill>
        </p:spPr>
        <p:txBody>
          <a:bodyPr>
            <a:normAutofit/>
          </a:bodyPr>
          <a:lstStyle/>
          <a:p>
            <a:r>
              <a:rPr lang="en-US" sz="2800" dirty="0"/>
              <a:t>A user-defined data type (UDT) is a data type that </a:t>
            </a:r>
            <a:r>
              <a:rPr lang="en-US" sz="2800" b="1" dirty="0">
                <a:solidFill>
                  <a:srgbClr val="FF0000"/>
                </a:solidFill>
              </a:rPr>
              <a:t>derived from an existing data </a:t>
            </a:r>
            <a:r>
              <a:rPr lang="en-US" sz="2800" b="1" dirty="0">
                <a:solidFill>
                  <a:srgbClr val="FF0000"/>
                </a:solidFill>
              </a:rPr>
              <a:t>type</a:t>
            </a:r>
          </a:p>
          <a:p>
            <a:pPr marL="457200" indent="-457200">
              <a:buFont typeface="+mj-lt"/>
              <a:buAutoNum type="arabicPeriod"/>
            </a:pPr>
            <a:r>
              <a:rPr lang="en-US" sz="2800" b="1" dirty="0"/>
              <a:t>Distinct types</a:t>
            </a:r>
          </a:p>
          <a:p>
            <a:pPr marL="0" indent="0" algn="just">
              <a:buNone/>
            </a:pPr>
            <a:r>
              <a:rPr lang="en-US" sz="2800" dirty="0"/>
              <a:t>Distinct types allow the creation of </a:t>
            </a:r>
            <a:endParaRPr lang="en-US" sz="2800" dirty="0"/>
          </a:p>
          <a:p>
            <a:pPr marL="0" indent="0" algn="just">
              <a:buNone/>
            </a:pPr>
            <a:r>
              <a:rPr lang="en-US" sz="2800" dirty="0"/>
              <a:t>user-defined </a:t>
            </a:r>
            <a:r>
              <a:rPr lang="en-US" sz="2800" dirty="0"/>
              <a:t>data types </a:t>
            </a:r>
            <a:r>
              <a:rPr lang="en-US" sz="2800" b="1" dirty="0"/>
              <a:t>that cannot </a:t>
            </a:r>
            <a:endParaRPr lang="en-US" sz="2800" b="1" dirty="0"/>
          </a:p>
          <a:p>
            <a:pPr marL="0" indent="0" algn="just">
              <a:buNone/>
            </a:pPr>
            <a:r>
              <a:rPr lang="en-US" sz="2800" b="1" dirty="0"/>
              <a:t>be </a:t>
            </a:r>
            <a:r>
              <a:rPr lang="en-US" sz="2800" b="1" dirty="0"/>
              <a:t>compared.</a:t>
            </a:r>
            <a:endParaRPr lang="en-US" sz="2800" b="1" dirty="0"/>
          </a:p>
          <a:p>
            <a:pPr marL="0" indent="0">
              <a:buNone/>
            </a:pPr>
            <a:r>
              <a:rPr lang="en-US" sz="2800" dirty="0">
                <a:solidFill>
                  <a:schemeClr val="accent4"/>
                </a:solidFill>
              </a:rPr>
              <a:t>create type </a:t>
            </a:r>
            <a:r>
              <a:rPr lang="en-US" sz="2800" b="1" dirty="0">
                <a:solidFill>
                  <a:schemeClr val="accent4"/>
                </a:solidFill>
              </a:rPr>
              <a:t>Dollars</a:t>
            </a:r>
            <a:r>
              <a:rPr lang="en-US" sz="2800" dirty="0">
                <a:solidFill>
                  <a:schemeClr val="accent4"/>
                </a:solidFill>
              </a:rPr>
              <a:t> as numeric(12,2) final;</a:t>
            </a:r>
          </a:p>
          <a:p>
            <a:pPr marL="0" indent="0">
              <a:buNone/>
            </a:pPr>
            <a:r>
              <a:rPr lang="en-US" sz="2800" dirty="0">
                <a:solidFill>
                  <a:schemeClr val="accent4"/>
                </a:solidFill>
              </a:rPr>
              <a:t>create </a:t>
            </a:r>
            <a:r>
              <a:rPr lang="en-US" sz="2800" dirty="0">
                <a:solidFill>
                  <a:schemeClr val="accent4"/>
                </a:solidFill>
              </a:rPr>
              <a:t>type </a:t>
            </a:r>
            <a:r>
              <a:rPr lang="en-US" sz="2800" b="1" dirty="0">
                <a:solidFill>
                  <a:schemeClr val="accent4"/>
                </a:solidFill>
              </a:rPr>
              <a:t>Pounds</a:t>
            </a:r>
            <a:r>
              <a:rPr lang="en-US" sz="2800" dirty="0">
                <a:solidFill>
                  <a:schemeClr val="accent4"/>
                </a:solidFill>
              </a:rPr>
              <a:t> </a:t>
            </a:r>
            <a:r>
              <a:rPr lang="en-US" sz="2800" dirty="0">
                <a:solidFill>
                  <a:schemeClr val="accent4"/>
                </a:solidFill>
              </a:rPr>
              <a:t>as </a:t>
            </a:r>
            <a:r>
              <a:rPr lang="en-US" sz="2800" dirty="0">
                <a:solidFill>
                  <a:schemeClr val="accent4"/>
                </a:solidFill>
              </a:rPr>
              <a:t>numeric(12,2) final</a:t>
            </a:r>
            <a:r>
              <a:rPr lang="en-US" sz="2800" dirty="0">
                <a:solidFill>
                  <a:schemeClr val="accent4"/>
                </a:solidFill>
              </a:rPr>
              <a:t>;</a:t>
            </a:r>
          </a:p>
          <a:p>
            <a:pPr marL="0" indent="0">
              <a:buNone/>
            </a:pPr>
            <a:endParaRPr lang="en-US" dirty="0">
              <a:solidFill>
                <a:schemeClr val="accent4"/>
              </a:solidFill>
            </a:endParaRPr>
          </a:p>
        </p:txBody>
      </p:sp>
      <p:sp>
        <p:nvSpPr>
          <p:cNvPr id="4" name="TextBox 3"/>
          <p:cNvSpPr txBox="1"/>
          <p:nvPr/>
        </p:nvSpPr>
        <p:spPr>
          <a:xfrm>
            <a:off x="7984901" y="2962140"/>
            <a:ext cx="3876541" cy="2677656"/>
          </a:xfrm>
          <a:prstGeom prst="rect">
            <a:avLst/>
          </a:prstGeom>
          <a:noFill/>
        </p:spPr>
        <p:txBody>
          <a:bodyPr wrap="square" rtlCol="0">
            <a:spAutoFit/>
          </a:bodyPr>
          <a:lstStyle/>
          <a:p>
            <a:r>
              <a:rPr lang="en-US" sz="2800" dirty="0">
                <a:solidFill>
                  <a:schemeClr val="accent4"/>
                </a:solidFill>
              </a:rPr>
              <a:t>create table department</a:t>
            </a:r>
          </a:p>
          <a:p>
            <a:r>
              <a:rPr lang="en-US" sz="2800" dirty="0">
                <a:solidFill>
                  <a:schemeClr val="accent4"/>
                </a:solidFill>
              </a:rPr>
              <a:t>(</a:t>
            </a:r>
            <a:r>
              <a:rPr lang="en-US" sz="2800" dirty="0" err="1">
                <a:solidFill>
                  <a:schemeClr val="accent4"/>
                </a:solidFill>
              </a:rPr>
              <a:t>dept</a:t>
            </a:r>
            <a:r>
              <a:rPr lang="en-US" sz="2800" dirty="0">
                <a:solidFill>
                  <a:schemeClr val="accent4"/>
                </a:solidFill>
              </a:rPr>
              <a:t> name </a:t>
            </a:r>
            <a:r>
              <a:rPr lang="en-US" sz="2800" dirty="0" err="1">
                <a:solidFill>
                  <a:schemeClr val="accent4"/>
                </a:solidFill>
              </a:rPr>
              <a:t>varchar</a:t>
            </a:r>
            <a:r>
              <a:rPr lang="en-US" sz="2800" dirty="0">
                <a:solidFill>
                  <a:schemeClr val="accent4"/>
                </a:solidFill>
              </a:rPr>
              <a:t> (20),</a:t>
            </a:r>
          </a:p>
          <a:p>
            <a:r>
              <a:rPr lang="en-US" sz="2800" dirty="0">
                <a:solidFill>
                  <a:schemeClr val="accent4"/>
                </a:solidFill>
              </a:rPr>
              <a:t>building </a:t>
            </a:r>
            <a:r>
              <a:rPr lang="en-US" sz="2800" dirty="0" err="1">
                <a:solidFill>
                  <a:schemeClr val="accent4"/>
                </a:solidFill>
              </a:rPr>
              <a:t>varchar</a:t>
            </a:r>
            <a:r>
              <a:rPr lang="en-US" sz="2800" dirty="0">
                <a:solidFill>
                  <a:schemeClr val="accent4"/>
                </a:solidFill>
              </a:rPr>
              <a:t> (15),</a:t>
            </a:r>
          </a:p>
          <a:p>
            <a:r>
              <a:rPr lang="en-US" sz="2800" dirty="0">
                <a:solidFill>
                  <a:schemeClr val="accent4"/>
                </a:solidFill>
              </a:rPr>
              <a:t>budget </a:t>
            </a:r>
            <a:r>
              <a:rPr lang="en-US" sz="2800" b="1" dirty="0">
                <a:solidFill>
                  <a:schemeClr val="accent4"/>
                </a:solidFill>
              </a:rPr>
              <a:t>Dollars</a:t>
            </a:r>
            <a:r>
              <a:rPr lang="en-US" sz="2800" dirty="0">
                <a:solidFill>
                  <a:schemeClr val="accent4"/>
                </a:solidFill>
              </a:rPr>
              <a:t>);</a:t>
            </a:r>
            <a:endParaRPr lang="en-IN" sz="2800" dirty="0">
              <a:solidFill>
                <a:schemeClr val="accent4"/>
              </a:solidFill>
            </a:endParaRPr>
          </a:p>
        </p:txBody>
      </p:sp>
    </p:spTree>
    <p:extLst>
      <p:ext uri="{BB962C8B-B14F-4D97-AF65-F5344CB8AC3E}">
        <p14:creationId xmlns:p14="http://schemas.microsoft.com/office/powerpoint/2010/main" val="1131364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arn(inVertical)">
                                      <p:cBhvr>
                                        <p:cTn id="7" dur="500"/>
                                        <p:tgtEl>
                                          <p:spTgt spid="3">
                                            <p:txEl>
                                              <p:pRg st="1" end="1"/>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barn(inVertical)">
                                      <p:cBhvr>
                                        <p:cTn id="10" dur="500"/>
                                        <p:tgtEl>
                                          <p:spTgt spid="3">
                                            <p:txEl>
                                              <p:pRg st="2" end="2"/>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barn(inVertical)">
                                      <p:cBhvr>
                                        <p:cTn id="13" dur="500"/>
                                        <p:tgtEl>
                                          <p:spTgt spid="3">
                                            <p:txEl>
                                              <p:pRg st="3" end="3"/>
                                            </p:txEl>
                                          </p:spTgt>
                                        </p:tgtEl>
                                      </p:cBhvr>
                                    </p:animEffect>
                                  </p:childTnLst>
                                </p:cTn>
                              </p:par>
                              <p:par>
                                <p:cTn id="14" presetID="16" presetClass="entr" presetSubtype="21"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barn(inVertical)">
                                      <p:cBhvr>
                                        <p:cTn id="16" dur="500"/>
                                        <p:tgtEl>
                                          <p:spTgt spid="3">
                                            <p:txEl>
                                              <p:pRg st="4" end="4"/>
                                            </p:txEl>
                                          </p:spTgt>
                                        </p:tgtEl>
                                      </p:cBhvr>
                                    </p:animEffect>
                                  </p:childTnLst>
                                </p:cTn>
                              </p:par>
                              <p:par>
                                <p:cTn id="17" presetID="42"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fade">
                                      <p:cBhvr>
                                        <p:cTn id="19" dur="1000"/>
                                        <p:tgtEl>
                                          <p:spTgt spid="3">
                                            <p:txEl>
                                              <p:pRg st="5" end="5"/>
                                            </p:txEl>
                                          </p:spTgt>
                                        </p:tgtEl>
                                      </p:cBhvr>
                                    </p:animEffect>
                                    <p:anim calcmode="lin" valueType="num">
                                      <p:cBhvr>
                                        <p:cTn id="20"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5" end="5"/>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fade">
                                      <p:cBhvr>
                                        <p:cTn id="24" dur="1000"/>
                                        <p:tgtEl>
                                          <p:spTgt spid="3">
                                            <p:txEl>
                                              <p:pRg st="6" end="6"/>
                                            </p:txEl>
                                          </p:spTgt>
                                        </p:tgtEl>
                                      </p:cBhvr>
                                    </p:animEffect>
                                    <p:anim calcmode="lin" valueType="num">
                                      <p:cBhvr>
                                        <p:cTn id="25"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4">
                                            <p:txEl>
                                              <p:pRg st="0" end="0"/>
                                            </p:txEl>
                                          </p:spTgt>
                                        </p:tgtEl>
                                        <p:attrNameLst>
                                          <p:attrName>style.visibility</p:attrName>
                                        </p:attrNameLst>
                                      </p:cBhvr>
                                      <p:to>
                                        <p:strVal val="visible"/>
                                      </p:to>
                                    </p:set>
                                    <p:animEffect transition="in" filter="fade">
                                      <p:cBhvr>
                                        <p:cTn id="31" dur="1000"/>
                                        <p:tgtEl>
                                          <p:spTgt spid="4">
                                            <p:txEl>
                                              <p:pRg st="0" end="0"/>
                                            </p:txEl>
                                          </p:spTgt>
                                        </p:tgtEl>
                                      </p:cBhvr>
                                    </p:animEffect>
                                    <p:anim calcmode="lin" valueType="num">
                                      <p:cBhvr>
                                        <p:cTn id="32"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33" dur="1000" fill="hold"/>
                                        <p:tgtEl>
                                          <p:spTgt spid="4">
                                            <p:txEl>
                                              <p:pRg st="0" end="0"/>
                                            </p:txEl>
                                          </p:spTgt>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4">
                                            <p:txEl>
                                              <p:pRg st="1" end="1"/>
                                            </p:txEl>
                                          </p:spTgt>
                                        </p:tgtEl>
                                        <p:attrNameLst>
                                          <p:attrName>style.visibility</p:attrName>
                                        </p:attrNameLst>
                                      </p:cBhvr>
                                      <p:to>
                                        <p:strVal val="visible"/>
                                      </p:to>
                                    </p:set>
                                    <p:animEffect transition="in" filter="fade">
                                      <p:cBhvr>
                                        <p:cTn id="36" dur="1000"/>
                                        <p:tgtEl>
                                          <p:spTgt spid="4">
                                            <p:txEl>
                                              <p:pRg st="1" end="1"/>
                                            </p:txEl>
                                          </p:spTgt>
                                        </p:tgtEl>
                                      </p:cBhvr>
                                    </p:animEffect>
                                    <p:anim calcmode="lin" valueType="num">
                                      <p:cBhvr>
                                        <p:cTn id="37"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38" dur="1000" fill="hold"/>
                                        <p:tgtEl>
                                          <p:spTgt spid="4">
                                            <p:txEl>
                                              <p:pRg st="1" end="1"/>
                                            </p:txEl>
                                          </p:spTgt>
                                        </p:tgtEl>
                                        <p:attrNameLst>
                                          <p:attrName>ppt_y</p:attrName>
                                        </p:attrNameLst>
                                      </p:cBhvr>
                                      <p:tavLst>
                                        <p:tav tm="0">
                                          <p:val>
                                            <p:strVal val="#ppt_y+.1"/>
                                          </p:val>
                                        </p:tav>
                                        <p:tav tm="100000">
                                          <p:val>
                                            <p:strVal val="#ppt_y"/>
                                          </p:val>
                                        </p:tav>
                                      </p:tavLst>
                                    </p:anim>
                                  </p:childTnLst>
                                </p:cTn>
                              </p:par>
                              <p:par>
                                <p:cTn id="39" presetID="42" presetClass="entr" presetSubtype="0" fill="hold" nodeType="withEffect">
                                  <p:stCondLst>
                                    <p:cond delay="0"/>
                                  </p:stCondLst>
                                  <p:childTnLst>
                                    <p:set>
                                      <p:cBhvr>
                                        <p:cTn id="40" dur="1" fill="hold">
                                          <p:stCondLst>
                                            <p:cond delay="0"/>
                                          </p:stCondLst>
                                        </p:cTn>
                                        <p:tgtEl>
                                          <p:spTgt spid="4">
                                            <p:txEl>
                                              <p:pRg st="2" end="2"/>
                                            </p:txEl>
                                          </p:spTgt>
                                        </p:tgtEl>
                                        <p:attrNameLst>
                                          <p:attrName>style.visibility</p:attrName>
                                        </p:attrNameLst>
                                      </p:cBhvr>
                                      <p:to>
                                        <p:strVal val="visible"/>
                                      </p:to>
                                    </p:set>
                                    <p:animEffect transition="in" filter="fade">
                                      <p:cBhvr>
                                        <p:cTn id="41" dur="1000"/>
                                        <p:tgtEl>
                                          <p:spTgt spid="4">
                                            <p:txEl>
                                              <p:pRg st="2" end="2"/>
                                            </p:txEl>
                                          </p:spTgt>
                                        </p:tgtEl>
                                      </p:cBhvr>
                                    </p:animEffect>
                                    <p:anim calcmode="lin" valueType="num">
                                      <p:cBhvr>
                                        <p:cTn id="42"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43" dur="1000" fill="hold"/>
                                        <p:tgtEl>
                                          <p:spTgt spid="4">
                                            <p:txEl>
                                              <p:pRg st="2" end="2"/>
                                            </p:txEl>
                                          </p:spTgt>
                                        </p:tgtEl>
                                        <p:attrNameLst>
                                          <p:attrName>ppt_y</p:attrName>
                                        </p:attrNameLst>
                                      </p:cBhvr>
                                      <p:tavLst>
                                        <p:tav tm="0">
                                          <p:val>
                                            <p:strVal val="#ppt_y+.1"/>
                                          </p:val>
                                        </p:tav>
                                        <p:tav tm="100000">
                                          <p:val>
                                            <p:strVal val="#ppt_y"/>
                                          </p:val>
                                        </p:tav>
                                      </p:tavLst>
                                    </p:anim>
                                  </p:childTnLst>
                                </p:cTn>
                              </p:par>
                              <p:par>
                                <p:cTn id="44" presetID="42" presetClass="entr" presetSubtype="0" fill="hold" nodeType="withEffect">
                                  <p:stCondLst>
                                    <p:cond delay="0"/>
                                  </p:stCondLst>
                                  <p:childTnLst>
                                    <p:set>
                                      <p:cBhvr>
                                        <p:cTn id="45" dur="1" fill="hold">
                                          <p:stCondLst>
                                            <p:cond delay="0"/>
                                          </p:stCondLst>
                                        </p:cTn>
                                        <p:tgtEl>
                                          <p:spTgt spid="4">
                                            <p:txEl>
                                              <p:pRg st="3" end="3"/>
                                            </p:txEl>
                                          </p:spTgt>
                                        </p:tgtEl>
                                        <p:attrNameLst>
                                          <p:attrName>style.visibility</p:attrName>
                                        </p:attrNameLst>
                                      </p:cBhvr>
                                      <p:to>
                                        <p:strVal val="visible"/>
                                      </p:to>
                                    </p:set>
                                    <p:animEffect transition="in" filter="fade">
                                      <p:cBhvr>
                                        <p:cTn id="46" dur="1000"/>
                                        <p:tgtEl>
                                          <p:spTgt spid="4">
                                            <p:txEl>
                                              <p:pRg st="3" end="3"/>
                                            </p:txEl>
                                          </p:spTgt>
                                        </p:tgtEl>
                                      </p:cBhvr>
                                    </p:animEffect>
                                    <p:anim calcmode="lin" valueType="num">
                                      <p:cBhvr>
                                        <p:cTn id="47"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48"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11370" y="1162373"/>
            <a:ext cx="10419008" cy="5262979"/>
          </a:xfrm>
          <a:prstGeom prst="rect">
            <a:avLst/>
          </a:prstGeom>
        </p:spPr>
        <p:txBody>
          <a:bodyPr wrap="square">
            <a:spAutoFit/>
          </a:bodyPr>
          <a:lstStyle/>
          <a:p>
            <a:pPr algn="just"/>
            <a:r>
              <a:rPr lang="en-US" sz="2800" b="1" dirty="0"/>
              <a:t>2. </a:t>
            </a:r>
            <a:r>
              <a:rPr lang="en-US" sz="2800" b="1" dirty="0"/>
              <a:t>S</a:t>
            </a:r>
            <a:r>
              <a:rPr lang="en-US" sz="2800" b="1" dirty="0"/>
              <a:t>tructured </a:t>
            </a:r>
            <a:r>
              <a:rPr lang="en-US" sz="2800" b="1" dirty="0"/>
              <a:t>type </a:t>
            </a:r>
            <a:endParaRPr lang="en-US" sz="2800" b="1" dirty="0"/>
          </a:p>
          <a:p>
            <a:pPr algn="just"/>
            <a:endParaRPr lang="en-US" sz="2800" b="1" dirty="0"/>
          </a:p>
          <a:p>
            <a:pPr algn="just"/>
            <a:r>
              <a:rPr lang="en-US" sz="2800" dirty="0"/>
              <a:t>It is </a:t>
            </a:r>
            <a:r>
              <a:rPr lang="en-US" sz="2800" dirty="0"/>
              <a:t>a user-defined data type </a:t>
            </a:r>
            <a:r>
              <a:rPr lang="en-US" sz="2800" b="1" dirty="0">
                <a:solidFill>
                  <a:srgbClr val="FF0000"/>
                </a:solidFill>
              </a:rPr>
              <a:t>containing one or more named attributes, each of which has a data </a:t>
            </a:r>
            <a:r>
              <a:rPr lang="en-US" sz="2800" b="1" dirty="0">
                <a:solidFill>
                  <a:srgbClr val="FF0000"/>
                </a:solidFill>
              </a:rPr>
              <a:t>type</a:t>
            </a:r>
          </a:p>
          <a:p>
            <a:pPr algn="just"/>
            <a:endParaRPr lang="en-US" sz="2800" dirty="0"/>
          </a:p>
          <a:p>
            <a:pPr algn="just"/>
            <a:r>
              <a:rPr lang="en-US" sz="2800" dirty="0" err="1"/>
              <a:t>Eg</a:t>
            </a:r>
            <a:r>
              <a:rPr lang="en-US" sz="2800" dirty="0"/>
              <a:t>:</a:t>
            </a:r>
            <a:endParaRPr lang="en-US" sz="2800" dirty="0"/>
          </a:p>
          <a:p>
            <a:pPr algn="just"/>
            <a:r>
              <a:rPr lang="en-US" sz="2400" dirty="0"/>
              <a:t>1.	Create Type 'Name' with '</a:t>
            </a:r>
            <a:r>
              <a:rPr lang="en-US" sz="2400" dirty="0" err="1"/>
              <a:t>first_name</a:t>
            </a:r>
            <a:r>
              <a:rPr lang="en-US" sz="2400" dirty="0"/>
              <a:t>' and '</a:t>
            </a:r>
            <a:r>
              <a:rPr lang="en-US" sz="2400" dirty="0" err="1"/>
              <a:t>Last_name</a:t>
            </a:r>
            <a:r>
              <a:rPr lang="en-US" sz="2400" dirty="0"/>
              <a:t>' - use appropriate data types. </a:t>
            </a:r>
          </a:p>
          <a:p>
            <a:pPr algn="just"/>
            <a:r>
              <a:rPr lang="en-US" sz="2400" dirty="0"/>
              <a:t>2.	Create Type 'Address' with 'Street', 'City', and 'PIN code' - use appropriate data types.</a:t>
            </a:r>
          </a:p>
          <a:p>
            <a:pPr algn="just"/>
            <a:r>
              <a:rPr lang="en-US" sz="2400" dirty="0"/>
              <a:t>3.	 Create a table 'Person' with 'Name', 'Address', and Dob - use the above-created types and other appropriate data types.</a:t>
            </a:r>
          </a:p>
          <a:p>
            <a:pPr algn="just"/>
            <a:r>
              <a:rPr lang="en-US" sz="2400" dirty="0"/>
              <a:t>4.	Insert 10 Records to the 'Person' Table. </a:t>
            </a:r>
          </a:p>
        </p:txBody>
      </p:sp>
    </p:spTree>
    <p:extLst>
      <p:ext uri="{BB962C8B-B14F-4D97-AF65-F5344CB8AC3E}">
        <p14:creationId xmlns:p14="http://schemas.microsoft.com/office/powerpoint/2010/main" val="3552117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xEl>
                                              <p:pRg st="4" end="4"/>
                                            </p:txEl>
                                          </p:spTgt>
                                        </p:tgtEl>
                                        <p:attrNameLst>
                                          <p:attrName>style.visibility</p:attrName>
                                        </p:attrNameLst>
                                      </p:cBhvr>
                                      <p:to>
                                        <p:strVal val="visible"/>
                                      </p:to>
                                    </p:set>
                                    <p:animEffect transition="in" filter="barn(inVertical)">
                                      <p:cBhvr>
                                        <p:cTn id="7" dur="500"/>
                                        <p:tgtEl>
                                          <p:spTgt spid="2">
                                            <p:txEl>
                                              <p:pRg st="4" end="4"/>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2">
                                            <p:txEl>
                                              <p:pRg st="5" end="5"/>
                                            </p:txEl>
                                          </p:spTgt>
                                        </p:tgtEl>
                                        <p:attrNameLst>
                                          <p:attrName>style.visibility</p:attrName>
                                        </p:attrNameLst>
                                      </p:cBhvr>
                                      <p:to>
                                        <p:strVal val="visible"/>
                                      </p:to>
                                    </p:set>
                                    <p:animEffect transition="in" filter="barn(inVertical)">
                                      <p:cBhvr>
                                        <p:cTn id="10" dur="500"/>
                                        <p:tgtEl>
                                          <p:spTgt spid="2">
                                            <p:txEl>
                                              <p:pRg st="5" end="5"/>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2">
                                            <p:txEl>
                                              <p:pRg st="6" end="6"/>
                                            </p:txEl>
                                          </p:spTgt>
                                        </p:tgtEl>
                                        <p:attrNameLst>
                                          <p:attrName>style.visibility</p:attrName>
                                        </p:attrNameLst>
                                      </p:cBhvr>
                                      <p:to>
                                        <p:strVal val="visible"/>
                                      </p:to>
                                    </p:set>
                                    <p:animEffect transition="in" filter="barn(inVertical)">
                                      <p:cBhvr>
                                        <p:cTn id="13" dur="500"/>
                                        <p:tgtEl>
                                          <p:spTgt spid="2">
                                            <p:txEl>
                                              <p:pRg st="6" end="6"/>
                                            </p:txEl>
                                          </p:spTgt>
                                        </p:tgtEl>
                                      </p:cBhvr>
                                    </p:animEffect>
                                  </p:childTnLst>
                                </p:cTn>
                              </p:par>
                              <p:par>
                                <p:cTn id="14" presetID="16" presetClass="entr" presetSubtype="21" fill="hold" nodeType="withEffect">
                                  <p:stCondLst>
                                    <p:cond delay="0"/>
                                  </p:stCondLst>
                                  <p:childTnLst>
                                    <p:set>
                                      <p:cBhvr>
                                        <p:cTn id="15" dur="1" fill="hold">
                                          <p:stCondLst>
                                            <p:cond delay="0"/>
                                          </p:stCondLst>
                                        </p:cTn>
                                        <p:tgtEl>
                                          <p:spTgt spid="2">
                                            <p:txEl>
                                              <p:pRg st="7" end="7"/>
                                            </p:txEl>
                                          </p:spTgt>
                                        </p:tgtEl>
                                        <p:attrNameLst>
                                          <p:attrName>style.visibility</p:attrName>
                                        </p:attrNameLst>
                                      </p:cBhvr>
                                      <p:to>
                                        <p:strVal val="visible"/>
                                      </p:to>
                                    </p:set>
                                    <p:animEffect transition="in" filter="barn(inVertical)">
                                      <p:cBhvr>
                                        <p:cTn id="16" dur="500"/>
                                        <p:tgtEl>
                                          <p:spTgt spid="2">
                                            <p:txEl>
                                              <p:pRg st="7" end="7"/>
                                            </p:txEl>
                                          </p:spTgt>
                                        </p:tgtEl>
                                      </p:cBhvr>
                                    </p:animEffect>
                                  </p:childTnLst>
                                </p:cTn>
                              </p:par>
                              <p:par>
                                <p:cTn id="17" presetID="16" presetClass="entr" presetSubtype="21" fill="hold" nodeType="withEffect">
                                  <p:stCondLst>
                                    <p:cond delay="0"/>
                                  </p:stCondLst>
                                  <p:childTnLst>
                                    <p:set>
                                      <p:cBhvr>
                                        <p:cTn id="18" dur="1" fill="hold">
                                          <p:stCondLst>
                                            <p:cond delay="0"/>
                                          </p:stCondLst>
                                        </p:cTn>
                                        <p:tgtEl>
                                          <p:spTgt spid="2">
                                            <p:txEl>
                                              <p:pRg st="8" end="8"/>
                                            </p:txEl>
                                          </p:spTgt>
                                        </p:tgtEl>
                                        <p:attrNameLst>
                                          <p:attrName>style.visibility</p:attrName>
                                        </p:attrNameLst>
                                      </p:cBhvr>
                                      <p:to>
                                        <p:strVal val="visible"/>
                                      </p:to>
                                    </p:set>
                                    <p:animEffect transition="in" filter="barn(inVertical)">
                                      <p:cBhvr>
                                        <p:cTn id="19" dur="500"/>
                                        <p:tgtEl>
                                          <p:spTgt spid="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rotWithShape="1">
          <a:blip r:embed="Ra6a99e533a2143f2">
            <a:extLst>
              <a:ext uri="{28A0092B-C50C-407E-A947-70E740481C1C}">
                <a14:useLocalDpi xmlns:a14="http://schemas.microsoft.com/office/drawing/2010/main" val="0"/>
              </a:ext>
            </a:extLst>
          </a:blip>
          <a:srcRect t="3" r="16341" b="265"/>
          <a:stretch/>
        </p:blipFill>
        <p:spPr bwMode="auto">
          <a:xfrm>
            <a:off x="0" y="0"/>
            <a:ext cx="122040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5359703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3CB2A57-3B4D-45C1-8ECB-08D24BAFCE3D}"/>
              </a:ext>
            </a:extLst>
          </p:cNvPr>
          <p:cNvSpPr>
            <a:spLocks noGrp="1"/>
          </p:cNvSpPr>
          <p:nvPr>
            <p:ph type="ctrTitle"/>
          </p:nvPr>
        </p:nvSpPr>
        <p:spPr/>
        <p:txBody>
          <a:bodyPr/>
          <a:lstStyle/>
          <a:p>
            <a:pPr algn="ctr"/>
            <a:r>
              <a:rPr lang="en-US" dirty="0">
                <a:solidFill>
                  <a:schemeClr val="accent1">
                    <a:lumMod val="75000"/>
                  </a:schemeClr>
                </a:solidFill>
                <a:latin typeface="Algerian" panose="04020705040A02060702" pitchFamily="82" charset="0"/>
                <a:cs typeface="Times New Roman" panose="02020603050405020304" pitchFamily="18" charset="0"/>
              </a:rPr>
              <a:t>THANK YOU</a:t>
            </a:r>
            <a:endParaRPr lang="en-IN" dirty="0">
              <a:solidFill>
                <a:schemeClr val="accent1">
                  <a:lumMod val="75000"/>
                </a:schemeClr>
              </a:solidFill>
              <a:latin typeface="Algerian" panose="04020705040A02060702" pitchFamily="82" charset="0"/>
              <a:cs typeface="Times New Roman" panose="02020603050405020304" pitchFamily="18" charset="0"/>
            </a:endParaRPr>
          </a:p>
        </p:txBody>
      </p:sp>
      <p:sp>
        <p:nvSpPr>
          <p:cNvPr id="3" name="Subtitle 2">
            <a:extLst>
              <a:ext uri="{FF2B5EF4-FFF2-40B4-BE49-F238E27FC236}">
                <a16:creationId xmlns:a16="http://schemas.microsoft.com/office/drawing/2014/main" xmlns="" id="{B144EFC6-76C3-4370-A9CD-D41102616943}"/>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119427865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AD2A8B2-8773-47C5-AFBF-15015E8E7451}"/>
              </a:ext>
            </a:extLst>
          </p:cNvPr>
          <p:cNvSpPr>
            <a:spLocks noGrp="1"/>
          </p:cNvSpPr>
          <p:nvPr>
            <p:ph type="ctrTitle"/>
          </p:nvPr>
        </p:nvSpPr>
        <p:spPr>
          <a:xfrm>
            <a:off x="502276" y="971030"/>
            <a:ext cx="11217498" cy="1825096"/>
          </a:xfrm>
        </p:spPr>
        <p:txBody>
          <a:bodyPr>
            <a:normAutofit fontScale="90000"/>
          </a:bodyPr>
          <a:lstStyle/>
          <a:p>
            <a:pPr algn="ctr"/>
            <a:r>
              <a:rPr lang="en-US" dirty="0">
                <a:solidFill>
                  <a:schemeClr val="accent2">
                    <a:lumMod val="50000"/>
                  </a:schemeClr>
                </a:solidFill>
                <a:latin typeface="Algerian" panose="04020705040A02060702" pitchFamily="82" charset="0"/>
              </a:rPr>
              <a:t/>
            </a:r>
            <a:br>
              <a:rPr lang="en-US" dirty="0">
                <a:solidFill>
                  <a:schemeClr val="accent2">
                    <a:lumMod val="50000"/>
                  </a:schemeClr>
                </a:solidFill>
                <a:latin typeface="Algerian" panose="04020705040A02060702" pitchFamily="82" charset="0"/>
              </a:rPr>
            </a:br>
            <a:r>
              <a:rPr lang="en-US" sz="8900" dirty="0" err="1">
                <a:solidFill>
                  <a:schemeClr val="accent2">
                    <a:lumMod val="50000"/>
                  </a:schemeClr>
                </a:solidFill>
                <a:latin typeface="Algerian" panose="04020705040A02060702" pitchFamily="82" charset="0"/>
              </a:rPr>
              <a:t>dbms</a:t>
            </a:r>
            <a:endParaRPr lang="en-IN" sz="8900" dirty="0">
              <a:solidFill>
                <a:schemeClr val="accent2">
                  <a:lumMod val="50000"/>
                </a:schemeClr>
              </a:solidFill>
              <a:latin typeface="Algerian" panose="04020705040A02060702" pitchFamily="82" charset="0"/>
            </a:endParaRPr>
          </a:p>
        </p:txBody>
      </p:sp>
      <p:sp>
        <p:nvSpPr>
          <p:cNvPr id="3" name="Subtitle 2">
            <a:extLst>
              <a:ext uri="{FF2B5EF4-FFF2-40B4-BE49-F238E27FC236}">
                <a16:creationId xmlns:a16="http://schemas.microsoft.com/office/drawing/2014/main" xmlns="" id="{E76D3EEE-A3E6-4E76-B2AB-C59C673F2BCA}"/>
              </a:ext>
            </a:extLst>
          </p:cNvPr>
          <p:cNvSpPr>
            <a:spLocks noGrp="1"/>
          </p:cNvSpPr>
          <p:nvPr>
            <p:ph type="subTitle" idx="1"/>
          </p:nvPr>
        </p:nvSpPr>
        <p:spPr>
          <a:xfrm>
            <a:off x="6336406" y="3207199"/>
            <a:ext cx="4187779" cy="685800"/>
          </a:xfrm>
          <a:solidFill>
            <a:schemeClr val="bg1"/>
          </a:solidFill>
        </p:spPr>
        <p:txBody>
          <a:bodyPr>
            <a:noAutofit/>
          </a:bodyPr>
          <a:lstStyle/>
          <a:p>
            <a:r>
              <a:rPr lang="en-US" sz="5400" b="1" dirty="0">
                <a:solidFill>
                  <a:schemeClr val="accent1">
                    <a:lumMod val="60000"/>
                    <a:lumOff val="40000"/>
                  </a:schemeClr>
                </a:solidFill>
                <a:latin typeface="Brush Script MT" pitchFamily="66" charset="0"/>
                <a:cs typeface="Times New Roman" panose="02020603050405020304" pitchFamily="18" charset="0"/>
              </a:rPr>
              <a:t>Module 3 part 3</a:t>
            </a:r>
          </a:p>
        </p:txBody>
      </p:sp>
    </p:spTree>
    <p:extLst>
      <p:ext uri="{BB962C8B-B14F-4D97-AF65-F5344CB8AC3E}">
        <p14:creationId xmlns:p14="http://schemas.microsoft.com/office/powerpoint/2010/main" val="318244966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rotWithShape="1">
          <a:blip r:embed="R0367b1b141ae4027">
            <a:extLst>
              <a:ext uri="{28A0092B-C50C-407E-A947-70E740481C1C}">
                <a14:useLocalDpi xmlns:a14="http://schemas.microsoft.com/office/drawing/2010/main" val="0"/>
              </a:ext>
            </a:extLst>
          </a:blip>
          <a:srcRect l="2" r="63028"/>
          <a:stretch/>
        </p:blipFill>
        <p:spPr bwMode="auto">
          <a:xfrm>
            <a:off x="5434885" y="228598"/>
            <a:ext cx="6001554" cy="24511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 name="Picture 2" descr="C:\Users\HP\Desktop\2aa.jpg"/>
          <p:cNvPicPr/>
          <p:nvPr/>
        </p:nvPicPr>
        <p:blipFill rotWithShape="1">
          <a:blip r:embed="Rf5ec7488e80342eb">
            <a:extLst>
              <a:ext uri="{28A0092B-C50C-407E-A947-70E740481C1C}">
                <a14:useLocalDpi xmlns:a14="http://schemas.microsoft.com/office/drawing/2010/main" val="0"/>
              </a:ext>
            </a:extLst>
          </a:blip>
          <a:srcRect r="56713"/>
          <a:stretch/>
        </p:blipFill>
        <p:spPr bwMode="auto">
          <a:xfrm>
            <a:off x="5267459" y="2640169"/>
            <a:ext cx="6323528" cy="4005329"/>
          </a:xfrm>
          <a:prstGeom prst="rect">
            <a:avLst/>
          </a:prstGeom>
          <a:noFill/>
          <a:ln>
            <a:noFill/>
          </a:ln>
        </p:spPr>
      </p:pic>
      <p:sp>
        <p:nvSpPr>
          <p:cNvPr id="2" name="Rectangle 1"/>
          <p:cNvSpPr/>
          <p:nvPr/>
        </p:nvSpPr>
        <p:spPr>
          <a:xfrm>
            <a:off x="639651" y="1454158"/>
            <a:ext cx="4318715" cy="3970318"/>
          </a:xfrm>
          <a:prstGeom prst="rect">
            <a:avLst/>
          </a:prstGeom>
        </p:spPr>
        <p:txBody>
          <a:bodyPr wrap="square">
            <a:spAutoFit/>
          </a:bodyPr>
          <a:lstStyle/>
          <a:p>
            <a:pPr algn="just"/>
            <a:r>
              <a:rPr lang="en-US" sz="2800" dirty="0"/>
              <a:t>Add a new Column named 'Marks</a:t>
            </a:r>
            <a:r>
              <a:rPr lang="en-US" sz="2800" dirty="0"/>
              <a:t>'.</a:t>
            </a:r>
          </a:p>
          <a:p>
            <a:pPr algn="just"/>
            <a:endParaRPr lang="en-US" sz="2800" dirty="0"/>
          </a:p>
          <a:p>
            <a:pPr algn="just"/>
            <a:endParaRPr lang="en-US" sz="2800" dirty="0"/>
          </a:p>
          <a:p>
            <a:pPr algn="just"/>
            <a:endParaRPr lang="en-US" sz="2800" dirty="0"/>
          </a:p>
          <a:p>
            <a:pPr algn="just"/>
            <a:endParaRPr lang="en-US" sz="2800" dirty="0"/>
          </a:p>
          <a:p>
            <a:pPr algn="just"/>
            <a:endParaRPr lang="en-US" sz="2800" dirty="0"/>
          </a:p>
          <a:p>
            <a:pPr algn="just"/>
            <a:r>
              <a:rPr lang="en-US" sz="2800" dirty="0"/>
              <a:t>Update </a:t>
            </a:r>
            <a:r>
              <a:rPr lang="en-US" sz="2800" dirty="0"/>
              <a:t>Marks's value for each entry</a:t>
            </a:r>
          </a:p>
        </p:txBody>
      </p:sp>
    </p:spTree>
    <p:extLst>
      <p:ext uri="{BB962C8B-B14F-4D97-AF65-F5344CB8AC3E}">
        <p14:creationId xmlns:p14="http://schemas.microsoft.com/office/powerpoint/2010/main" val="3716843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wheel(1)">
                                      <p:cBhvr>
                                        <p:cTn id="7" dur="2000"/>
                                        <p:tgtEl>
                                          <p:spTgt spid="1026"/>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heel(1)">
                                      <p:cBhvr>
                                        <p:cTn id="12"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index</a:t>
            </a:r>
            <a:endParaRPr lang="en-IN" b="1" dirty="0"/>
          </a:p>
        </p:txBody>
      </p:sp>
      <p:sp>
        <p:nvSpPr>
          <p:cNvPr id="3" name="Content Placeholder 2"/>
          <p:cNvSpPr>
            <a:spLocks noGrp="1"/>
          </p:cNvSpPr>
          <p:nvPr>
            <p:ph idx="1"/>
          </p:nvPr>
        </p:nvSpPr>
        <p:spPr>
          <a:xfrm>
            <a:off x="685800" y="2194561"/>
            <a:ext cx="10820400" cy="4024125"/>
          </a:xfrm>
        </p:spPr>
        <p:txBody>
          <a:bodyPr>
            <a:normAutofit/>
          </a:bodyPr>
          <a:lstStyle/>
          <a:p>
            <a:pPr>
              <a:buFont typeface="Wingdings" pitchFamily="2" charset="2"/>
              <a:buChar char="q"/>
            </a:pPr>
            <a:endParaRPr lang="en-US" sz="2800" dirty="0"/>
          </a:p>
          <a:p>
            <a:pPr>
              <a:buFont typeface="Wingdings" pitchFamily="2" charset="2"/>
              <a:buChar char="q"/>
            </a:pPr>
            <a:r>
              <a:rPr lang="en-US" sz="2800" dirty="0"/>
              <a:t>Physical Data </a:t>
            </a:r>
            <a:r>
              <a:rPr lang="en-US" sz="2800" dirty="0"/>
              <a:t>Organization</a:t>
            </a:r>
          </a:p>
          <a:p>
            <a:pPr marL="0" indent="0">
              <a:buNone/>
            </a:pPr>
            <a:r>
              <a:rPr lang="en-US" sz="2800" dirty="0"/>
              <a:t>	P</a:t>
            </a:r>
            <a:r>
              <a:rPr lang="en-US" sz="2800" dirty="0"/>
              <a:t>hysical </a:t>
            </a:r>
            <a:r>
              <a:rPr lang="en-US" sz="2800" dirty="0"/>
              <a:t>and logical </a:t>
            </a:r>
            <a:r>
              <a:rPr lang="en-US" sz="2800" dirty="0"/>
              <a:t>records</a:t>
            </a:r>
          </a:p>
          <a:p>
            <a:pPr>
              <a:buFont typeface="Wingdings" pitchFamily="2" charset="2"/>
              <a:buChar char="q"/>
            </a:pPr>
            <a:r>
              <a:rPr lang="en-US" sz="2800" dirty="0"/>
              <a:t>B</a:t>
            </a:r>
            <a:r>
              <a:rPr lang="en-US" sz="2800" dirty="0"/>
              <a:t>locking factor</a:t>
            </a:r>
          </a:p>
          <a:p>
            <a:pPr>
              <a:buFont typeface="Wingdings" pitchFamily="2" charset="2"/>
              <a:buChar char="q"/>
            </a:pPr>
            <a:r>
              <a:rPr lang="en-US" sz="2800" dirty="0"/>
              <a:t>P</a:t>
            </a:r>
            <a:r>
              <a:rPr lang="en-US" sz="2800" dirty="0"/>
              <a:t>inned </a:t>
            </a:r>
            <a:r>
              <a:rPr lang="en-US" sz="2800" dirty="0"/>
              <a:t>and unpinned </a:t>
            </a:r>
            <a:r>
              <a:rPr lang="en-US" sz="2800" dirty="0"/>
              <a:t>organization</a:t>
            </a:r>
          </a:p>
          <a:p>
            <a:pPr>
              <a:buFont typeface="Wingdings" pitchFamily="2" charset="2"/>
              <a:buChar char="q"/>
            </a:pPr>
            <a:r>
              <a:rPr lang="en-US" sz="2800" dirty="0"/>
              <a:t>Heap files</a:t>
            </a:r>
            <a:endParaRPr lang="en-US" sz="2800" dirty="0"/>
          </a:p>
        </p:txBody>
      </p:sp>
    </p:spTree>
    <p:extLst>
      <p:ext uri="{BB962C8B-B14F-4D97-AF65-F5344CB8AC3E}">
        <p14:creationId xmlns:p14="http://schemas.microsoft.com/office/powerpoint/2010/main" val="170220965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Physical data organization</a:t>
            </a:r>
            <a:endParaRPr lang="en-IN" b="1" dirty="0"/>
          </a:p>
        </p:txBody>
      </p:sp>
      <p:sp>
        <p:nvSpPr>
          <p:cNvPr id="3" name="Content Placeholder 2"/>
          <p:cNvSpPr>
            <a:spLocks noGrp="1"/>
          </p:cNvSpPr>
          <p:nvPr>
            <p:ph idx="1"/>
          </p:nvPr>
        </p:nvSpPr>
        <p:spPr>
          <a:xfrm>
            <a:off x="685800" y="2593806"/>
            <a:ext cx="10820400" cy="4024125"/>
          </a:xfrm>
        </p:spPr>
        <p:txBody>
          <a:bodyPr>
            <a:normAutofit/>
          </a:bodyPr>
          <a:lstStyle/>
          <a:p>
            <a:r>
              <a:rPr lang="en-US" sz="2800" b="1" dirty="0"/>
              <a:t>Databases are stored physically on storage devices </a:t>
            </a:r>
            <a:r>
              <a:rPr lang="en-US" sz="2800" dirty="0"/>
              <a:t>and </a:t>
            </a:r>
            <a:r>
              <a:rPr lang="en-US" sz="2800" b="1" dirty="0"/>
              <a:t>organized </a:t>
            </a:r>
            <a:r>
              <a:rPr lang="en-US" sz="2800" b="1" dirty="0"/>
              <a:t>as files and records</a:t>
            </a:r>
            <a:r>
              <a:rPr lang="en-US" sz="2800" dirty="0"/>
              <a:t>. </a:t>
            </a:r>
            <a:endParaRPr lang="en-US" sz="2800" dirty="0"/>
          </a:p>
          <a:p>
            <a:r>
              <a:rPr lang="en-US" sz="2800" dirty="0"/>
              <a:t>The </a:t>
            </a:r>
            <a:r>
              <a:rPr lang="en-US" sz="2800" dirty="0"/>
              <a:t>overall </a:t>
            </a:r>
            <a:r>
              <a:rPr lang="en-US" sz="2800" b="1" dirty="0"/>
              <a:t>performance</a:t>
            </a:r>
            <a:r>
              <a:rPr lang="en-US" sz="2800" dirty="0"/>
              <a:t> of a database system is </a:t>
            </a:r>
            <a:r>
              <a:rPr lang="en-US" sz="2800" b="1" dirty="0"/>
              <a:t>determined by</a:t>
            </a:r>
            <a:r>
              <a:rPr lang="en-US" sz="2800" dirty="0"/>
              <a:t> the </a:t>
            </a:r>
            <a:r>
              <a:rPr lang="en-US" sz="2800" dirty="0">
                <a:solidFill>
                  <a:srgbClr val="FF0000"/>
                </a:solidFill>
              </a:rPr>
              <a:t>physical database </a:t>
            </a:r>
            <a:r>
              <a:rPr lang="en-US" sz="2800" dirty="0">
                <a:solidFill>
                  <a:srgbClr val="FF0000"/>
                </a:solidFill>
              </a:rPr>
              <a:t>organization</a:t>
            </a:r>
            <a:r>
              <a:rPr lang="en-US" sz="2800" dirty="0">
                <a:solidFill>
                  <a:srgbClr val="FF0000"/>
                </a:solidFill>
              </a:rPr>
              <a:t>. </a:t>
            </a:r>
            <a:endParaRPr lang="en-US" sz="2800" dirty="0">
              <a:solidFill>
                <a:srgbClr val="FF0000"/>
              </a:solidFill>
            </a:endParaRPr>
          </a:p>
          <a:p>
            <a:r>
              <a:rPr lang="en-US" sz="2800" dirty="0"/>
              <a:t>Therefore</a:t>
            </a:r>
            <a:r>
              <a:rPr lang="en-US" sz="2800" dirty="0"/>
              <a:t>, it is important that the physical </a:t>
            </a:r>
            <a:r>
              <a:rPr lang="en-US" sz="2800" dirty="0"/>
              <a:t>organization </a:t>
            </a:r>
            <a:r>
              <a:rPr lang="en-US" sz="2800" dirty="0"/>
              <a:t>of data is efficiently managed.</a:t>
            </a:r>
            <a:endParaRPr lang="en-IN" sz="2800" dirty="0"/>
          </a:p>
        </p:txBody>
      </p:sp>
    </p:spTree>
    <p:extLst>
      <p:ext uri="{BB962C8B-B14F-4D97-AF65-F5344CB8AC3E}">
        <p14:creationId xmlns:p14="http://schemas.microsoft.com/office/powerpoint/2010/main" val="363455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2ecdd55ee29e413e">
            <a:extLst>
              <a:ext uri="{28A0092B-C50C-407E-A947-70E740481C1C}">
                <a14:useLocalDpi xmlns:a14="http://schemas.microsoft.com/office/drawing/2010/main" val="0"/>
              </a:ext>
            </a:extLst>
          </a:blip>
          <a:srcRect/>
          <a:stretch>
            <a:fillRect/>
          </a:stretch>
        </p:blipFill>
        <p:spPr bwMode="auto">
          <a:xfrm>
            <a:off x="2395470" y="1020842"/>
            <a:ext cx="7675809" cy="51566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9371017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blocking factor</a:t>
            </a:r>
            <a:endParaRPr lang="en-IN" b="1" dirty="0"/>
          </a:p>
        </p:txBody>
      </p:sp>
      <p:sp>
        <p:nvSpPr>
          <p:cNvPr id="3" name="Content Placeholder 2"/>
          <p:cNvSpPr>
            <a:spLocks noGrp="1"/>
          </p:cNvSpPr>
          <p:nvPr>
            <p:ph idx="1"/>
          </p:nvPr>
        </p:nvSpPr>
        <p:spPr/>
        <p:txBody>
          <a:bodyPr>
            <a:normAutofit/>
          </a:bodyPr>
          <a:lstStyle/>
          <a:p>
            <a:r>
              <a:rPr lang="en-US" sz="2800" dirty="0"/>
              <a:t>Blocking factor is the </a:t>
            </a:r>
            <a:r>
              <a:rPr lang="en-US" sz="2800" b="1" dirty="0"/>
              <a:t>number of records in a block at a particular time</a:t>
            </a:r>
            <a:r>
              <a:rPr lang="en-US" sz="2800" b="1" dirty="0"/>
              <a:t>.</a:t>
            </a:r>
          </a:p>
          <a:p>
            <a:pPr marL="0" indent="0">
              <a:buNone/>
            </a:pPr>
            <a:endParaRPr lang="en-US" sz="2800" dirty="0"/>
          </a:p>
          <a:p>
            <a:r>
              <a:rPr lang="en-US" sz="2800" dirty="0"/>
              <a:t>If the </a:t>
            </a:r>
            <a:r>
              <a:rPr lang="en-US" sz="2800" b="1" dirty="0"/>
              <a:t>files</a:t>
            </a:r>
            <a:r>
              <a:rPr lang="en-US" sz="2800" dirty="0"/>
              <a:t> are numbered </a:t>
            </a:r>
            <a:r>
              <a:rPr lang="en-US" sz="2800" b="1" dirty="0"/>
              <a:t>0,1,2,3,….,r-1 </a:t>
            </a:r>
            <a:r>
              <a:rPr lang="en-US" sz="2800" dirty="0"/>
              <a:t>and </a:t>
            </a:r>
            <a:r>
              <a:rPr lang="en-US" sz="2800" b="1" dirty="0"/>
              <a:t>records</a:t>
            </a:r>
            <a:r>
              <a:rPr lang="en-US" sz="2800" dirty="0"/>
              <a:t> in the blocks are numbered as </a:t>
            </a:r>
            <a:r>
              <a:rPr lang="en-US" sz="2800" b="1" dirty="0"/>
              <a:t>0,1,2,….bfr-1</a:t>
            </a:r>
            <a:r>
              <a:rPr lang="en-US" sz="2800" dirty="0"/>
              <a:t>, where </a:t>
            </a:r>
            <a:r>
              <a:rPr lang="en-US" sz="2800" b="1" dirty="0" err="1"/>
              <a:t>bfr</a:t>
            </a:r>
            <a:r>
              <a:rPr lang="en-US" sz="2800" dirty="0"/>
              <a:t> is the </a:t>
            </a:r>
            <a:r>
              <a:rPr lang="en-US" sz="2800" b="1" dirty="0"/>
              <a:t>blocking factor</a:t>
            </a:r>
            <a:r>
              <a:rPr lang="en-US" sz="2800" dirty="0"/>
              <a:t>, </a:t>
            </a:r>
            <a:endParaRPr lang="en-US" sz="2800" dirty="0"/>
          </a:p>
          <a:p>
            <a:pPr marL="0" indent="0">
              <a:buNone/>
            </a:pPr>
            <a:r>
              <a:rPr lang="en-US" sz="2800" dirty="0"/>
              <a:t>	</a:t>
            </a:r>
            <a:r>
              <a:rPr lang="en-US" sz="2800" dirty="0"/>
              <a:t>then </a:t>
            </a:r>
            <a:r>
              <a:rPr lang="en-US" sz="2800" dirty="0"/>
              <a:t>the </a:t>
            </a:r>
            <a:r>
              <a:rPr lang="en-US" sz="2800" b="1" dirty="0"/>
              <a:t>location of the </a:t>
            </a:r>
            <a:r>
              <a:rPr lang="en-US" sz="2800" b="1" dirty="0" err="1"/>
              <a:t>ith</a:t>
            </a:r>
            <a:r>
              <a:rPr lang="en-US" sz="2800" b="1" dirty="0"/>
              <a:t> record of a file</a:t>
            </a:r>
            <a:r>
              <a:rPr lang="en-US" sz="2800" dirty="0"/>
              <a:t> can be determined by : </a:t>
            </a:r>
            <a:r>
              <a:rPr lang="en-US" sz="2800" b="1" dirty="0"/>
              <a:t>[i/</a:t>
            </a:r>
            <a:r>
              <a:rPr lang="en-US" sz="2800" b="1" dirty="0" err="1"/>
              <a:t>bfr</a:t>
            </a:r>
            <a:r>
              <a:rPr lang="en-US" sz="2800" b="1" dirty="0"/>
              <a:t>] </a:t>
            </a:r>
            <a:r>
              <a:rPr lang="en-US" sz="2800" dirty="0"/>
              <a:t>and it would be </a:t>
            </a:r>
            <a:r>
              <a:rPr lang="en-US" sz="2800" b="1" dirty="0"/>
              <a:t>(i mod </a:t>
            </a:r>
            <a:r>
              <a:rPr lang="en-US" sz="2800" b="1" dirty="0" err="1"/>
              <a:t>bfr</a:t>
            </a:r>
            <a:r>
              <a:rPr lang="en-US" sz="2800" b="1" dirty="0"/>
              <a:t>)</a:t>
            </a:r>
            <a:r>
              <a:rPr lang="en-US" sz="2800" b="1" dirty="0" err="1"/>
              <a:t>th</a:t>
            </a:r>
            <a:r>
              <a:rPr lang="en-US" sz="2800" b="1" dirty="0"/>
              <a:t> record </a:t>
            </a:r>
            <a:r>
              <a:rPr lang="en-US" sz="2800" dirty="0"/>
              <a:t>in the block</a:t>
            </a:r>
          </a:p>
          <a:p>
            <a:endParaRPr lang="en-IN" sz="2800" dirty="0"/>
          </a:p>
        </p:txBody>
      </p:sp>
    </p:spTree>
    <p:extLst>
      <p:ext uri="{BB962C8B-B14F-4D97-AF65-F5344CB8AC3E}">
        <p14:creationId xmlns:p14="http://schemas.microsoft.com/office/powerpoint/2010/main" val="3785942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1000"/>
                                        <p:tgtEl>
                                          <p:spTgt spid="3">
                                            <p:txEl>
                                              <p:pRg st="2" end="2"/>
                                            </p:txEl>
                                          </p:spTgt>
                                        </p:tgtEl>
                                      </p:cBhvr>
                                    </p:animEffect>
                                    <p:anim calcmode="lin" valueType="num">
                                      <p:cBhvr>
                                        <p:cTn id="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1000"/>
                                        <p:tgtEl>
                                          <p:spTgt spid="3">
                                            <p:txEl>
                                              <p:pRg st="3" end="3"/>
                                            </p:txEl>
                                          </p:spTgt>
                                        </p:tgtEl>
                                      </p:cBhvr>
                                    </p:animEffect>
                                    <p:anim calcmode="lin" valueType="num">
                                      <p:cBhvr>
                                        <p:cTn id="1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pinned and unpinned organization</a:t>
            </a:r>
            <a:endParaRPr lang="en-IN" b="1" dirty="0"/>
          </a:p>
        </p:txBody>
      </p:sp>
      <p:sp>
        <p:nvSpPr>
          <p:cNvPr id="3" name="Content Placeholder 2"/>
          <p:cNvSpPr>
            <a:spLocks noGrp="1"/>
          </p:cNvSpPr>
          <p:nvPr>
            <p:ph idx="1"/>
          </p:nvPr>
        </p:nvSpPr>
        <p:spPr/>
        <p:txBody>
          <a:bodyPr>
            <a:normAutofit/>
          </a:bodyPr>
          <a:lstStyle/>
          <a:p>
            <a:r>
              <a:rPr lang="en-US" sz="2800" dirty="0"/>
              <a:t>A </a:t>
            </a:r>
            <a:r>
              <a:rPr lang="en-US" sz="2800" b="1" dirty="0">
                <a:solidFill>
                  <a:srgbClr val="FF0000"/>
                </a:solidFill>
              </a:rPr>
              <a:t>pin-count</a:t>
            </a:r>
            <a:r>
              <a:rPr lang="en-US" sz="2800" dirty="0"/>
              <a:t> is the </a:t>
            </a:r>
            <a:r>
              <a:rPr lang="en-US" sz="2800" dirty="0">
                <a:solidFill>
                  <a:srgbClr val="FF0000"/>
                </a:solidFill>
              </a:rPr>
              <a:t>number of times that page has been requested</a:t>
            </a:r>
            <a:r>
              <a:rPr lang="en-US" sz="2800" dirty="0"/>
              <a:t>, or </a:t>
            </a:r>
            <a:r>
              <a:rPr lang="en-US" sz="2800" dirty="0">
                <a:solidFill>
                  <a:srgbClr val="FF0000"/>
                </a:solidFill>
              </a:rPr>
              <a:t>the </a:t>
            </a:r>
            <a:r>
              <a:rPr lang="en-US" sz="2800" dirty="0">
                <a:solidFill>
                  <a:srgbClr val="FF0000"/>
                </a:solidFill>
              </a:rPr>
              <a:t>number </a:t>
            </a:r>
            <a:r>
              <a:rPr lang="en-US" sz="2800" dirty="0">
                <a:solidFill>
                  <a:srgbClr val="FF0000"/>
                </a:solidFill>
              </a:rPr>
              <a:t>of current users of that page</a:t>
            </a:r>
            <a:r>
              <a:rPr lang="en-US" sz="2800" dirty="0"/>
              <a:t>.</a:t>
            </a:r>
          </a:p>
          <a:p>
            <a:r>
              <a:rPr lang="en-US" sz="2800" dirty="0"/>
              <a:t>If </a:t>
            </a:r>
            <a:r>
              <a:rPr lang="en-US" sz="2800" dirty="0"/>
              <a:t>this </a:t>
            </a:r>
            <a:r>
              <a:rPr lang="en-US" sz="2800" b="1" dirty="0"/>
              <a:t>count</a:t>
            </a:r>
            <a:r>
              <a:rPr lang="en-US" sz="2800" dirty="0"/>
              <a:t> falls to </a:t>
            </a:r>
            <a:r>
              <a:rPr lang="en-US" sz="2800" b="1" dirty="0"/>
              <a:t>zero</a:t>
            </a:r>
            <a:r>
              <a:rPr lang="en-US" sz="2800" dirty="0"/>
              <a:t>, the page is </a:t>
            </a:r>
            <a:r>
              <a:rPr lang="en-US" sz="2800" dirty="0"/>
              <a:t>considered </a:t>
            </a:r>
            <a:r>
              <a:rPr lang="en-US" sz="2800" b="1" dirty="0">
                <a:solidFill>
                  <a:srgbClr val="FF0000"/>
                </a:solidFill>
              </a:rPr>
              <a:t>unpinned</a:t>
            </a:r>
            <a:r>
              <a:rPr lang="en-US" sz="2800" dirty="0"/>
              <a:t>.</a:t>
            </a:r>
          </a:p>
          <a:p>
            <a:r>
              <a:rPr lang="en-US" sz="2800" b="1" dirty="0"/>
              <a:t>Initially</a:t>
            </a:r>
            <a:r>
              <a:rPr lang="en-US" sz="2800" dirty="0"/>
              <a:t> </a:t>
            </a:r>
            <a:r>
              <a:rPr lang="en-US" sz="2800" dirty="0"/>
              <a:t>the </a:t>
            </a:r>
            <a:r>
              <a:rPr lang="en-US" sz="2800" b="1" dirty="0"/>
              <a:t>pin-count</a:t>
            </a:r>
            <a:r>
              <a:rPr lang="en-US" sz="2800" dirty="0"/>
              <a:t> for every page is set to </a:t>
            </a:r>
            <a:r>
              <a:rPr lang="en-US" sz="2800" b="1" dirty="0"/>
              <a:t>zero</a:t>
            </a:r>
          </a:p>
          <a:p>
            <a:r>
              <a:rPr lang="en-US" sz="2800" b="1" dirty="0"/>
              <a:t>Incrementing</a:t>
            </a:r>
            <a:r>
              <a:rPr lang="en-US" sz="2800" dirty="0"/>
              <a:t> </a:t>
            </a:r>
            <a:r>
              <a:rPr lang="en-US" sz="2800" dirty="0"/>
              <a:t>the </a:t>
            </a:r>
            <a:r>
              <a:rPr lang="en-US" sz="2800" b="1" dirty="0"/>
              <a:t>pin-coun</a:t>
            </a:r>
            <a:r>
              <a:rPr lang="en-US" sz="2800" dirty="0"/>
              <a:t>t is called </a:t>
            </a:r>
            <a:r>
              <a:rPr lang="en-US" sz="2800" b="1" dirty="0">
                <a:solidFill>
                  <a:srgbClr val="FF0000"/>
                </a:solidFill>
              </a:rPr>
              <a:t>pinning</a:t>
            </a:r>
            <a:r>
              <a:rPr lang="en-US" sz="2800" dirty="0"/>
              <a:t>. </a:t>
            </a:r>
            <a:endParaRPr lang="en-US" sz="2800" dirty="0"/>
          </a:p>
          <a:p>
            <a:r>
              <a:rPr lang="en-US" sz="2800" dirty="0"/>
              <a:t> When the request of the requester is fulfilled, the </a:t>
            </a:r>
            <a:r>
              <a:rPr lang="en-US" sz="2800" b="1" dirty="0"/>
              <a:t>pin - count variable is decrement </a:t>
            </a:r>
            <a:r>
              <a:rPr lang="en-US" sz="2800" dirty="0"/>
              <a:t>of that frame and releases the page. This is called </a:t>
            </a:r>
            <a:r>
              <a:rPr lang="en-US" sz="2800" b="1" dirty="0">
                <a:solidFill>
                  <a:srgbClr val="FF0000"/>
                </a:solidFill>
              </a:rPr>
              <a:t>unpinning</a:t>
            </a:r>
            <a:r>
              <a:rPr lang="en-US" sz="2800" dirty="0"/>
              <a:t> the page.</a:t>
            </a:r>
            <a:r>
              <a:rPr lang="en-US" sz="2800" b="1" dirty="0"/>
              <a:t> </a:t>
            </a:r>
            <a:endParaRPr lang="en-US" sz="2800" dirty="0"/>
          </a:p>
        </p:txBody>
      </p:sp>
    </p:spTree>
    <p:extLst>
      <p:ext uri="{BB962C8B-B14F-4D97-AF65-F5344CB8AC3E}">
        <p14:creationId xmlns:p14="http://schemas.microsoft.com/office/powerpoint/2010/main" val="129280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1000"/>
                                        <p:tgtEl>
                                          <p:spTgt spid="3">
                                            <p:txEl>
                                              <p:pRg st="3" end="3"/>
                                            </p:txEl>
                                          </p:spTgt>
                                        </p:tgtEl>
                                      </p:cBhvr>
                                    </p:animEffect>
                                    <p:anim calcmode="lin" valueType="num">
                                      <p:cBhvr>
                                        <p:cTn id="2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fade">
                                      <p:cBhvr>
                                        <p:cTn id="28" dur="1000"/>
                                        <p:tgtEl>
                                          <p:spTgt spid="3">
                                            <p:txEl>
                                              <p:pRg st="4" end="4"/>
                                            </p:txEl>
                                          </p:spTgt>
                                        </p:tgtEl>
                                      </p:cBhvr>
                                    </p:animEffect>
                                    <p:anim calcmode="lin" valueType="num">
                                      <p:cBhvr>
                                        <p:cTn id="29"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5600" y="416643"/>
            <a:ext cx="8610600" cy="1293028"/>
          </a:xfrm>
        </p:spPr>
        <p:txBody>
          <a:bodyPr/>
          <a:lstStyle/>
          <a:p>
            <a:r>
              <a:rPr lang="en-US" b="1" dirty="0"/>
              <a:t>Heap files</a:t>
            </a:r>
            <a:endParaRPr lang="en-IN" b="1" dirty="0"/>
          </a:p>
        </p:txBody>
      </p:sp>
      <p:sp>
        <p:nvSpPr>
          <p:cNvPr id="3" name="Content Placeholder 2"/>
          <p:cNvSpPr>
            <a:spLocks noGrp="1"/>
          </p:cNvSpPr>
          <p:nvPr>
            <p:ph idx="1"/>
          </p:nvPr>
        </p:nvSpPr>
        <p:spPr>
          <a:xfrm>
            <a:off x="685800" y="1661376"/>
            <a:ext cx="10820400" cy="4557310"/>
          </a:xfrm>
        </p:spPr>
        <p:txBody>
          <a:bodyPr>
            <a:normAutofit lnSpcReduction="10000"/>
          </a:bodyPr>
          <a:lstStyle/>
          <a:p>
            <a:r>
              <a:rPr lang="en-US" sz="2800" dirty="0"/>
              <a:t>The heap file is also known as an </a:t>
            </a:r>
            <a:r>
              <a:rPr lang="en-US" sz="2800" b="1" dirty="0"/>
              <a:t>unordered file</a:t>
            </a:r>
            <a:r>
              <a:rPr lang="en-US" sz="2800" dirty="0"/>
              <a:t>.</a:t>
            </a:r>
            <a:endParaRPr lang="en-US" sz="2800" dirty="0"/>
          </a:p>
          <a:p>
            <a:r>
              <a:rPr lang="en-US" sz="2800" dirty="0"/>
              <a:t>Heap file organization </a:t>
            </a:r>
            <a:r>
              <a:rPr lang="en-US" sz="2800" dirty="0"/>
              <a:t>is the </a:t>
            </a:r>
            <a:r>
              <a:rPr lang="en-US" sz="2800" b="1" dirty="0"/>
              <a:t>simplest and most basic type of organization</a:t>
            </a:r>
            <a:r>
              <a:rPr lang="en-US" sz="2800" b="1" dirty="0"/>
              <a:t>.</a:t>
            </a:r>
          </a:p>
          <a:p>
            <a:r>
              <a:rPr lang="en-US" sz="2800" dirty="0"/>
              <a:t>It </a:t>
            </a:r>
            <a:r>
              <a:rPr lang="en-US" sz="2800" b="1" dirty="0"/>
              <a:t>works with data blocks</a:t>
            </a:r>
            <a:r>
              <a:rPr lang="en-US" sz="2800" dirty="0"/>
              <a:t>. </a:t>
            </a:r>
            <a:endParaRPr lang="en-US" sz="2800" dirty="0"/>
          </a:p>
          <a:p>
            <a:r>
              <a:rPr lang="en-US" sz="2800" dirty="0"/>
              <a:t>In </a:t>
            </a:r>
            <a:r>
              <a:rPr lang="en-US" sz="2800" dirty="0"/>
              <a:t>heap file organization, the </a:t>
            </a:r>
            <a:r>
              <a:rPr lang="en-US" sz="2800" b="1" dirty="0"/>
              <a:t>records are inserted at the file's end</a:t>
            </a:r>
            <a:r>
              <a:rPr lang="en-US" sz="2800" dirty="0"/>
              <a:t>. When the records are inserted, it </a:t>
            </a:r>
            <a:r>
              <a:rPr lang="en-US" sz="2800" b="1" dirty="0"/>
              <a:t>doesn't require </a:t>
            </a:r>
            <a:r>
              <a:rPr lang="en-US" sz="2800" dirty="0"/>
              <a:t>the </a:t>
            </a:r>
            <a:r>
              <a:rPr lang="en-US" sz="2800" b="1" dirty="0"/>
              <a:t>sorting and ordering of records</a:t>
            </a:r>
            <a:r>
              <a:rPr lang="en-US" sz="2800" dirty="0"/>
              <a:t>.</a:t>
            </a:r>
          </a:p>
          <a:p>
            <a:r>
              <a:rPr lang="en-US" sz="2800" dirty="0"/>
              <a:t>When the </a:t>
            </a:r>
            <a:r>
              <a:rPr lang="en-US" sz="2800" b="1" dirty="0"/>
              <a:t>data block is full</a:t>
            </a:r>
            <a:r>
              <a:rPr lang="en-US" sz="2800" dirty="0"/>
              <a:t>, the </a:t>
            </a:r>
            <a:r>
              <a:rPr lang="en-US" sz="2800" b="1" dirty="0"/>
              <a:t>new record is stored </a:t>
            </a:r>
            <a:r>
              <a:rPr lang="en-US" sz="2800" dirty="0"/>
              <a:t>in some </a:t>
            </a:r>
            <a:r>
              <a:rPr lang="en-US" sz="2800" b="1" dirty="0"/>
              <a:t>other block</a:t>
            </a:r>
            <a:r>
              <a:rPr lang="en-US" sz="2800" dirty="0"/>
              <a:t>. This new data block need not to be the very next data block, but it </a:t>
            </a:r>
            <a:r>
              <a:rPr lang="en-US" sz="2800" b="1" dirty="0"/>
              <a:t>can select any data block </a:t>
            </a:r>
            <a:r>
              <a:rPr lang="en-US" sz="2800" dirty="0"/>
              <a:t>in the memory to store new records. </a:t>
            </a:r>
          </a:p>
          <a:p>
            <a:endParaRPr lang="en-IN" sz="2800" dirty="0"/>
          </a:p>
        </p:txBody>
      </p:sp>
    </p:spTree>
    <p:extLst>
      <p:ext uri="{BB962C8B-B14F-4D97-AF65-F5344CB8AC3E}">
        <p14:creationId xmlns:p14="http://schemas.microsoft.com/office/powerpoint/2010/main" val="13102954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1000"/>
                                        <p:tgtEl>
                                          <p:spTgt spid="3">
                                            <p:txEl>
                                              <p:pRg st="3" end="3"/>
                                            </p:txEl>
                                          </p:spTgt>
                                        </p:tgtEl>
                                      </p:cBhvr>
                                    </p:animEffect>
                                    <p:anim calcmode="lin" valueType="num">
                                      <p:cBhvr>
                                        <p:cTn id="2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fade">
                                      <p:cBhvr>
                                        <p:cTn id="28" dur="1000"/>
                                        <p:tgtEl>
                                          <p:spTgt spid="3">
                                            <p:txEl>
                                              <p:pRg st="4" end="4"/>
                                            </p:txEl>
                                          </p:spTgt>
                                        </p:tgtEl>
                                      </p:cBhvr>
                                    </p:animEffect>
                                    <p:anim calcmode="lin" valueType="num">
                                      <p:cBhvr>
                                        <p:cTn id="29"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30e75989f68849ed">
            <a:extLst>
              <a:ext uri="{28A0092B-C50C-407E-A947-70E740481C1C}">
                <a14:useLocalDpi xmlns:a14="http://schemas.microsoft.com/office/drawing/2010/main" val="0"/>
              </a:ext>
            </a:extLst>
          </a:blip>
          <a:srcRect/>
          <a:stretch>
            <a:fillRect/>
          </a:stretch>
        </p:blipFill>
        <p:spPr bwMode="auto">
          <a:xfrm>
            <a:off x="2640170" y="1352306"/>
            <a:ext cx="7222464" cy="43401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59788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029009ec56fd4df3">
            <a:extLst>
              <a:ext uri="{28A0092B-C50C-407E-A947-70E740481C1C}">
                <a14:useLocalDpi xmlns:a14="http://schemas.microsoft.com/office/drawing/2010/main" val="0"/>
              </a:ext>
            </a:extLst>
          </a:blip>
          <a:srcRect/>
          <a:stretch>
            <a:fillRect/>
          </a:stretch>
        </p:blipFill>
        <p:spPr bwMode="auto">
          <a:xfrm>
            <a:off x="2650365" y="1638300"/>
            <a:ext cx="7113990" cy="4028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2662311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3CB2A57-3B4D-45C1-8ECB-08D24BAFCE3D}"/>
              </a:ext>
            </a:extLst>
          </p:cNvPr>
          <p:cNvSpPr>
            <a:spLocks noGrp="1"/>
          </p:cNvSpPr>
          <p:nvPr>
            <p:ph type="ctrTitle"/>
          </p:nvPr>
        </p:nvSpPr>
        <p:spPr/>
        <p:txBody>
          <a:bodyPr/>
          <a:lstStyle/>
          <a:p>
            <a:pPr algn="ctr"/>
            <a:r>
              <a:rPr lang="en-US" dirty="0">
                <a:solidFill>
                  <a:schemeClr val="accent1">
                    <a:lumMod val="75000"/>
                  </a:schemeClr>
                </a:solidFill>
                <a:latin typeface="Algerian" panose="04020705040A02060702" pitchFamily="82" charset="0"/>
                <a:cs typeface="Times New Roman" panose="02020603050405020304" pitchFamily="18" charset="0"/>
              </a:rPr>
              <a:t>THANK YOU</a:t>
            </a:r>
            <a:endParaRPr lang="en-IN" dirty="0">
              <a:solidFill>
                <a:schemeClr val="accent1">
                  <a:lumMod val="75000"/>
                </a:schemeClr>
              </a:solidFill>
              <a:latin typeface="Algerian" panose="04020705040A02060702" pitchFamily="82" charset="0"/>
              <a:cs typeface="Times New Roman" panose="02020603050405020304" pitchFamily="18" charset="0"/>
            </a:endParaRPr>
          </a:p>
        </p:txBody>
      </p:sp>
      <p:sp>
        <p:nvSpPr>
          <p:cNvPr id="3" name="Subtitle 2">
            <a:extLst>
              <a:ext uri="{FF2B5EF4-FFF2-40B4-BE49-F238E27FC236}">
                <a16:creationId xmlns:a16="http://schemas.microsoft.com/office/drawing/2014/main" xmlns="" id="{B144EFC6-76C3-4370-A9CD-D41102616943}"/>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119427865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Users\HP\Desktop\2.jpg"/>
          <p:cNvPicPr/>
          <p:nvPr/>
        </p:nvPicPr>
        <p:blipFill rotWithShape="1">
          <a:blip r:embed="R5d09fe34a72f4e5d">
            <a:extLst>
              <a:ext uri="{28A0092B-C50C-407E-A947-70E740481C1C}">
                <a14:useLocalDpi xmlns:a14="http://schemas.microsoft.com/office/drawing/2010/main" val="0"/>
              </a:ext>
            </a:extLst>
          </a:blip>
          <a:srcRect l="3" r="26879"/>
          <a:stretch/>
        </p:blipFill>
        <p:spPr bwMode="auto">
          <a:xfrm>
            <a:off x="3090929" y="3314418"/>
            <a:ext cx="6300000" cy="3009109"/>
          </a:xfrm>
          <a:prstGeom prst="rect">
            <a:avLst/>
          </a:prstGeom>
          <a:noFill/>
          <a:ln>
            <a:noFill/>
          </a:ln>
        </p:spPr>
      </p:pic>
      <p:sp>
        <p:nvSpPr>
          <p:cNvPr id="3" name="Rectangle 2"/>
          <p:cNvSpPr/>
          <p:nvPr/>
        </p:nvSpPr>
        <p:spPr>
          <a:xfrm>
            <a:off x="575256" y="1067649"/>
            <a:ext cx="10577848" cy="2246769"/>
          </a:xfrm>
          <a:prstGeom prst="rect">
            <a:avLst/>
          </a:prstGeom>
        </p:spPr>
        <p:txBody>
          <a:bodyPr wrap="square">
            <a:spAutoFit/>
          </a:bodyPr>
          <a:lstStyle/>
          <a:p>
            <a:pPr algn="just"/>
            <a:r>
              <a:rPr lang="en-US" sz="2800" dirty="0"/>
              <a:t>Create </a:t>
            </a:r>
            <a:r>
              <a:rPr lang="en-US" sz="2800" dirty="0"/>
              <a:t>a Table named 'Sports' with fields - 'ID', 'Item' and '</a:t>
            </a:r>
            <a:r>
              <a:rPr lang="en-US" sz="2800" dirty="0" err="1"/>
              <a:t>Grace_mark</a:t>
            </a:r>
            <a:r>
              <a:rPr lang="en-US" sz="2800" dirty="0"/>
              <a:t>'.</a:t>
            </a:r>
          </a:p>
          <a:p>
            <a:pPr algn="just"/>
            <a:r>
              <a:rPr lang="en-US" sz="2800" dirty="0"/>
              <a:t>•	Add the necessary 'Keys' and 'Restrictions' - 'ID' must refer 'Student' table 'ID'.</a:t>
            </a:r>
          </a:p>
          <a:p>
            <a:pPr algn="just"/>
            <a:r>
              <a:rPr lang="en-US" sz="2800" dirty="0"/>
              <a:t>•	Insert 5 (Five) Entries to the table 'Sports</a:t>
            </a:r>
            <a:r>
              <a:rPr lang="en-US" sz="2800" dirty="0"/>
              <a:t>'.</a:t>
            </a:r>
            <a:endParaRPr lang="en-US" sz="2800" dirty="0"/>
          </a:p>
        </p:txBody>
      </p:sp>
    </p:spTree>
    <p:extLst>
      <p:ext uri="{BB962C8B-B14F-4D97-AF65-F5344CB8AC3E}">
        <p14:creationId xmlns:p14="http://schemas.microsoft.com/office/powerpoint/2010/main" val="1641305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rotWithShape="1">
          <a:blip r:embed="R4165b2782f894ca8">
            <a:extLst>
              <a:ext uri="{28A0092B-C50C-407E-A947-70E740481C1C}">
                <a14:useLocalDpi xmlns:a14="http://schemas.microsoft.com/office/drawing/2010/main" val="0"/>
              </a:ext>
            </a:extLst>
          </a:blip>
          <a:srcRect l="5" r="39856"/>
          <a:stretch/>
        </p:blipFill>
        <p:spPr bwMode="auto">
          <a:xfrm>
            <a:off x="4715538" y="274249"/>
            <a:ext cx="7308000" cy="60070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639650" y="2012899"/>
            <a:ext cx="3906592" cy="4401205"/>
          </a:xfrm>
          <a:prstGeom prst="rect">
            <a:avLst/>
          </a:prstGeom>
        </p:spPr>
        <p:txBody>
          <a:bodyPr wrap="square">
            <a:spAutoFit/>
          </a:bodyPr>
          <a:lstStyle/>
          <a:p>
            <a:pPr lvl="0" algn="just"/>
            <a:r>
              <a:rPr lang="en-US" sz="2800" dirty="0">
                <a:solidFill>
                  <a:prstClr val="black"/>
                </a:solidFill>
              </a:rPr>
              <a:t>Select and display 'ID', 'Name', 'Item', '</a:t>
            </a:r>
            <a:r>
              <a:rPr lang="en-US" sz="2800" dirty="0" err="1">
                <a:solidFill>
                  <a:prstClr val="black"/>
                </a:solidFill>
              </a:rPr>
              <a:t>Grace_mark</a:t>
            </a:r>
            <a:r>
              <a:rPr lang="en-US" sz="2800" dirty="0">
                <a:solidFill>
                  <a:prstClr val="black"/>
                </a:solidFill>
              </a:rPr>
              <a:t>' of all students</a:t>
            </a:r>
            <a:r>
              <a:rPr lang="en-US" sz="2800" dirty="0">
                <a:solidFill>
                  <a:prstClr val="black"/>
                </a:solidFill>
              </a:rPr>
              <a:t>.</a:t>
            </a:r>
          </a:p>
          <a:p>
            <a:pPr lvl="0" algn="just"/>
            <a:endParaRPr lang="en-US" sz="2800" dirty="0">
              <a:solidFill>
                <a:prstClr val="black"/>
              </a:solidFill>
            </a:endParaRPr>
          </a:p>
          <a:p>
            <a:pPr lvl="0" algn="just"/>
            <a:r>
              <a:rPr lang="en-US" sz="2800" dirty="0">
                <a:solidFill>
                  <a:prstClr val="black"/>
                </a:solidFill>
              </a:rPr>
              <a:t>•	Give each student an update in '</a:t>
            </a:r>
            <a:r>
              <a:rPr lang="en-US" sz="2800" dirty="0" err="1">
                <a:solidFill>
                  <a:prstClr val="black"/>
                </a:solidFill>
              </a:rPr>
              <a:t>Grace_mark</a:t>
            </a:r>
            <a:r>
              <a:rPr lang="en-US" sz="2800" dirty="0">
                <a:solidFill>
                  <a:prstClr val="black"/>
                </a:solidFill>
              </a:rPr>
              <a:t>' by '10%' (Ten Percentage).</a:t>
            </a:r>
          </a:p>
        </p:txBody>
      </p:sp>
    </p:spTree>
    <p:extLst>
      <p:ext uri="{BB962C8B-B14F-4D97-AF65-F5344CB8AC3E}">
        <p14:creationId xmlns:p14="http://schemas.microsoft.com/office/powerpoint/2010/main" val="269874046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Nested queries</a:t>
            </a:r>
            <a:endParaRPr lang="en-IN" b="1" dirty="0"/>
          </a:p>
        </p:txBody>
      </p:sp>
      <p:sp>
        <p:nvSpPr>
          <p:cNvPr id="3" name="Content Placeholder 2"/>
          <p:cNvSpPr>
            <a:spLocks noGrp="1"/>
          </p:cNvSpPr>
          <p:nvPr>
            <p:ph idx="1"/>
          </p:nvPr>
        </p:nvSpPr>
        <p:spPr/>
        <p:txBody>
          <a:bodyPr>
            <a:normAutofit/>
          </a:bodyPr>
          <a:lstStyle/>
          <a:p>
            <a:r>
              <a:rPr lang="en-US" sz="2800" dirty="0"/>
              <a:t>A </a:t>
            </a:r>
            <a:r>
              <a:rPr lang="en-US" sz="2800" b="1" dirty="0"/>
              <a:t>Nested query </a:t>
            </a:r>
            <a:r>
              <a:rPr lang="en-US" sz="2800" dirty="0"/>
              <a:t>or </a:t>
            </a:r>
            <a:r>
              <a:rPr lang="en-US" sz="2800" b="1" dirty="0"/>
              <a:t>sub query </a:t>
            </a:r>
            <a:r>
              <a:rPr lang="en-US" sz="2800" dirty="0"/>
              <a:t>or </a:t>
            </a:r>
            <a:r>
              <a:rPr lang="en-US" sz="2800" b="1" dirty="0"/>
              <a:t>inner query </a:t>
            </a:r>
            <a:r>
              <a:rPr lang="en-US" sz="2800" dirty="0"/>
              <a:t>is a </a:t>
            </a:r>
            <a:r>
              <a:rPr lang="en-US" sz="2800" dirty="0">
                <a:solidFill>
                  <a:srgbClr val="FF0000"/>
                </a:solidFill>
              </a:rPr>
              <a:t>query within another SQL query </a:t>
            </a:r>
            <a:r>
              <a:rPr lang="en-US" sz="2800" dirty="0"/>
              <a:t>and </a:t>
            </a:r>
            <a:r>
              <a:rPr lang="en-US" sz="2800" dirty="0">
                <a:solidFill>
                  <a:srgbClr val="FF0000"/>
                </a:solidFill>
              </a:rPr>
              <a:t>embedded within</a:t>
            </a:r>
            <a:r>
              <a:rPr lang="en-US" sz="2800" dirty="0"/>
              <a:t> the </a:t>
            </a:r>
            <a:r>
              <a:rPr lang="en-US" sz="2800" dirty="0">
                <a:solidFill>
                  <a:srgbClr val="FF0000"/>
                </a:solidFill>
              </a:rPr>
              <a:t>WHERE clause</a:t>
            </a:r>
          </a:p>
          <a:p>
            <a:r>
              <a:rPr lang="en-US" sz="2800" dirty="0"/>
              <a:t>It is used to return data that will be </a:t>
            </a:r>
            <a:r>
              <a:rPr lang="en-US" sz="2800" dirty="0">
                <a:solidFill>
                  <a:srgbClr val="FF0000"/>
                </a:solidFill>
              </a:rPr>
              <a:t>used  in the main query as a condition</a:t>
            </a:r>
            <a:r>
              <a:rPr lang="en-US" sz="2800" dirty="0"/>
              <a:t> to further restrict the data to be retrieved</a:t>
            </a:r>
          </a:p>
          <a:p>
            <a:r>
              <a:rPr lang="en-US" sz="2800" dirty="0" err="1"/>
              <a:t>Subqueries</a:t>
            </a:r>
            <a:r>
              <a:rPr lang="en-US" sz="2800" dirty="0"/>
              <a:t> can be used with the SELECT, INSERT, UPDATE, and DELETE statements along with the operators like =, &lt;, &gt;, &gt;=, &lt;=, IN, BETWEEN, etc.</a:t>
            </a:r>
            <a:endParaRPr lang="en-US" sz="2800" dirty="0"/>
          </a:p>
          <a:p>
            <a:r>
              <a:rPr lang="en-US" sz="2800" dirty="0"/>
              <a:t>It must be enclosed within </a:t>
            </a:r>
            <a:r>
              <a:rPr lang="en-US" sz="2800" dirty="0" err="1"/>
              <a:t>paranthesis</a:t>
            </a:r>
            <a:endParaRPr lang="en-IN" sz="2800" dirty="0"/>
          </a:p>
        </p:txBody>
      </p:sp>
    </p:spTree>
    <p:extLst>
      <p:ext uri="{BB962C8B-B14F-4D97-AF65-F5344CB8AC3E}">
        <p14:creationId xmlns:p14="http://schemas.microsoft.com/office/powerpoint/2010/main" val="1480376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1000"/>
                                        <p:tgtEl>
                                          <p:spTgt spid="3">
                                            <p:txEl>
                                              <p:pRg st="3" end="3"/>
                                            </p:txEl>
                                          </p:spTgt>
                                        </p:tgtEl>
                                      </p:cBhvr>
                                    </p:animEffect>
                                    <p:anim calcmode="lin" valueType="num">
                                      <p:cBhvr>
                                        <p:cTn id="2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bb01a1a38eb5470d">
            <a:extLst>
              <a:ext uri="{28A0092B-C50C-407E-A947-70E740481C1C}">
                <a14:useLocalDpi xmlns:a14="http://schemas.microsoft.com/office/drawing/2010/main" val="0"/>
              </a:ext>
            </a:extLst>
          </a:blip>
          <a:srcRect/>
          <a:stretch>
            <a:fillRect/>
          </a:stretch>
        </p:blipFill>
        <p:spPr bwMode="auto">
          <a:xfrm>
            <a:off x="6284889" y="312514"/>
            <a:ext cx="4842457" cy="30231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997fec1247124f34">
            <a:extLst>
              <a:ext uri="{28A0092B-C50C-407E-A947-70E740481C1C}">
                <a14:useLocalDpi xmlns:a14="http://schemas.microsoft.com/office/drawing/2010/main" val="0"/>
              </a:ext>
            </a:extLst>
          </a:blip>
          <a:srcRect/>
          <a:stretch>
            <a:fillRect/>
          </a:stretch>
        </p:blipFill>
        <p:spPr bwMode="auto">
          <a:xfrm>
            <a:off x="991674" y="1469532"/>
            <a:ext cx="3902298" cy="18660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289cf1aad8a140da">
            <a:extLst>
              <a:ext uri="{28A0092B-C50C-407E-A947-70E740481C1C}">
                <a14:useLocalDpi xmlns:a14="http://schemas.microsoft.com/office/drawing/2010/main" val="0"/>
              </a:ext>
            </a:extLst>
          </a:blip>
          <a:srcRect/>
          <a:stretch>
            <a:fillRect/>
          </a:stretch>
        </p:blipFill>
        <p:spPr bwMode="auto">
          <a:xfrm>
            <a:off x="4050540" y="3773511"/>
            <a:ext cx="5157854" cy="2369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54242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1028"/>
                                        </p:tgtEl>
                                        <p:attrNameLst>
                                          <p:attrName>style.visibility</p:attrName>
                                        </p:attrNameLst>
                                      </p:cBhvr>
                                      <p:to>
                                        <p:strVal val="visible"/>
                                      </p:to>
                                    </p:set>
                                    <p:animEffect transition="in" filter="wheel(1)">
                                      <p:cBhvr>
                                        <p:cTn id="7" dur="2000"/>
                                        <p:tgtEl>
                                          <p:spTgt spid="1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4400" b="1" dirty="0" err="1">
                <a:solidFill>
                  <a:srgbClr val="000000"/>
                </a:solidFill>
                <a:latin typeface="Calibri"/>
              </a:rPr>
              <a:t>Noncorrelated</a:t>
            </a:r>
            <a:r>
              <a:rPr lang="en-IN" sz="4400" b="1" dirty="0">
                <a:solidFill>
                  <a:srgbClr val="000000"/>
                </a:solidFill>
                <a:latin typeface="Calibri"/>
              </a:rPr>
              <a:t>  </a:t>
            </a:r>
            <a:r>
              <a:rPr lang="en-IN" sz="4400" b="1" dirty="0" err="1">
                <a:solidFill>
                  <a:srgbClr val="000000"/>
                </a:solidFill>
                <a:latin typeface="Calibri"/>
              </a:rPr>
              <a:t>Subqueries</a:t>
            </a:r>
            <a:r>
              <a:rPr lang="en-IN" sz="4400" b="1" dirty="0">
                <a:solidFill>
                  <a:srgbClr val="000000"/>
                </a:solidFill>
                <a:latin typeface="Calibri"/>
              </a:rPr>
              <a:t/>
            </a:r>
            <a:br>
              <a:rPr lang="en-IN" sz="4400" b="1" dirty="0">
                <a:solidFill>
                  <a:srgbClr val="000000"/>
                </a:solidFill>
                <a:latin typeface="Calibri"/>
              </a:rPr>
            </a:br>
            <a:endParaRPr lang="en-IN" sz="4400" dirty="0"/>
          </a:p>
        </p:txBody>
      </p:sp>
      <p:sp>
        <p:nvSpPr>
          <p:cNvPr id="3" name="Content Placeholder 2"/>
          <p:cNvSpPr>
            <a:spLocks noGrp="1"/>
          </p:cNvSpPr>
          <p:nvPr>
            <p:ph idx="1"/>
          </p:nvPr>
        </p:nvSpPr>
        <p:spPr/>
        <p:txBody>
          <a:bodyPr>
            <a:normAutofit/>
          </a:bodyPr>
          <a:lstStyle/>
          <a:p>
            <a:r>
              <a:rPr lang="en-US" sz="2800" dirty="0"/>
              <a:t>A </a:t>
            </a:r>
            <a:r>
              <a:rPr lang="en-US" sz="2800" b="1" i="1" dirty="0" err="1"/>
              <a:t>noncorrelated</a:t>
            </a:r>
            <a:r>
              <a:rPr lang="en-US" sz="2800" b="1" dirty="0"/>
              <a:t> (simple) </a:t>
            </a:r>
            <a:r>
              <a:rPr lang="en-US" sz="2800" dirty="0" err="1"/>
              <a:t>subquery</a:t>
            </a:r>
            <a:r>
              <a:rPr lang="en-US" sz="2800" dirty="0"/>
              <a:t> obtains its results independently of its containing (outer) statement.</a:t>
            </a:r>
          </a:p>
          <a:p>
            <a:r>
              <a:rPr lang="en-US" sz="2800" dirty="0"/>
              <a:t>The </a:t>
            </a:r>
            <a:r>
              <a:rPr lang="en-US" sz="2800" dirty="0" err="1"/>
              <a:t>subquery</a:t>
            </a:r>
            <a:r>
              <a:rPr lang="en-US" sz="2800" dirty="0"/>
              <a:t> executes first, and then passes its results to the outer </a:t>
            </a:r>
            <a:r>
              <a:rPr lang="en-US" sz="2800" dirty="0"/>
              <a:t>query</a:t>
            </a:r>
          </a:p>
          <a:p>
            <a:r>
              <a:rPr lang="en-US" sz="2800" dirty="0" err="1"/>
              <a:t>Eg</a:t>
            </a:r>
            <a:r>
              <a:rPr lang="en-US" sz="2800" dirty="0"/>
              <a:t>:</a:t>
            </a:r>
          </a:p>
          <a:p>
            <a:pPr marL="0" indent="0">
              <a:buNone/>
            </a:pPr>
            <a:r>
              <a:rPr lang="en-US" sz="2800" dirty="0">
                <a:solidFill>
                  <a:srgbClr val="FF0000"/>
                </a:solidFill>
              </a:rPr>
              <a:t>SELECT name, street, city, state FROM addresses WHERE state IN </a:t>
            </a:r>
            <a:r>
              <a:rPr lang="en-US" sz="2800" b="1" dirty="0">
                <a:solidFill>
                  <a:srgbClr val="FF0000"/>
                </a:solidFill>
              </a:rPr>
              <a:t>(SELECT state FROM states)</a:t>
            </a:r>
            <a:r>
              <a:rPr lang="en-US" sz="2800" dirty="0">
                <a:solidFill>
                  <a:srgbClr val="FF0000"/>
                </a:solidFill>
              </a:rPr>
              <a:t>;</a:t>
            </a:r>
            <a:endParaRPr lang="en-IN" sz="2800" dirty="0">
              <a:solidFill>
                <a:srgbClr val="FF0000"/>
              </a:solidFill>
            </a:endParaRPr>
          </a:p>
        </p:txBody>
      </p:sp>
    </p:spTree>
    <p:extLst>
      <p:ext uri="{BB962C8B-B14F-4D97-AF65-F5344CB8AC3E}">
        <p14:creationId xmlns:p14="http://schemas.microsoft.com/office/powerpoint/2010/main" val="13783861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1000"/>
                                        <p:tgtEl>
                                          <p:spTgt spid="3">
                                            <p:txEl>
                                              <p:pRg st="3" end="3"/>
                                            </p:txEl>
                                          </p:spTgt>
                                        </p:tgtEl>
                                      </p:cBhvr>
                                    </p:animEffect>
                                    <p:anim calcmode="lin" valueType="num">
                                      <p:cBhvr>
                                        <p:cTn id="20"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docProps/app.xml><?xml version="1.0" encoding="utf-8"?>
<Properties xmlns="http://schemas.openxmlformats.org/officeDocument/2006/extended-properties" xmlns:vt="http://schemas.openxmlformats.org/officeDocument/2006/docPropsVTypes">
  <Template>TM04033937[[fn=Vapor Trail]]</Template>
  <TotalTime>8227</TotalTime>
  <Words>779</Words>
  <Application>Microsoft Office PowerPoint</Application>
  <PresentationFormat>Custom</PresentationFormat>
  <Paragraphs>122</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Vapor Trail</vt:lpstr>
      <vt:lpstr> dbms</vt:lpstr>
      <vt:lpstr>index</vt:lpstr>
      <vt:lpstr>SQL queries on single and multiple tables </vt:lpstr>
      <vt:lpstr>PowerPoint Presentation</vt:lpstr>
      <vt:lpstr>PowerPoint Presentation</vt:lpstr>
      <vt:lpstr>PowerPoint Presentation</vt:lpstr>
      <vt:lpstr>Nested queries</vt:lpstr>
      <vt:lpstr>PowerPoint Presentation</vt:lpstr>
      <vt:lpstr>Noncorrelated  Subqueries </vt:lpstr>
      <vt:lpstr>  Correlated Subqueries  </vt:lpstr>
      <vt:lpstr>Aggregate Functions</vt:lpstr>
      <vt:lpstr>PowerPoint Presentation</vt:lpstr>
      <vt:lpstr>PowerPoint Presentation</vt:lpstr>
      <vt:lpstr>Group by</vt:lpstr>
      <vt:lpstr>PowerPoint Presentation</vt:lpstr>
      <vt:lpstr>PowerPoint Presentation</vt:lpstr>
      <vt:lpstr>PowerPoint Presentation</vt:lpstr>
      <vt:lpstr>views</vt:lpstr>
      <vt:lpstr>PowerPoint Presentation</vt:lpstr>
      <vt:lpstr>PowerPoint Presentation</vt:lpstr>
      <vt:lpstr>PowerPoint Presentation</vt:lpstr>
      <vt:lpstr>THANK YOU</vt:lpstr>
    </vt:vector>
  </TitlesOfParts>
  <LinksUpToDate>false</LinksUpToDate>
  <SharedDoc>false</SharedDoc>
  <HyperlinksChanged>false</HyperlinksChanged>
  <AppVersion>14.0000</AppVersion>
</Properties>
</file>

<file path=docProps/core.xml><?xml version="1.0" encoding="utf-8"?>
<coreProperties xmlns:dc="http://purl.org/dc/elements/1.1/" xmlns:dcterms="http://purl.org/dc/terms/" xmlns:xsi="http://www.w3.org/2001/XMLSchema-instance" xmlns="http://schemas.openxmlformats.org/package/2006/metadata/core-properties">
  <dc:title>Apple silicon arm macs</dc:title>
  <dc:creator>Babu Sharon</dc:creator>
  <lastModifiedBy>HP</lastModifiedBy>
  <revision>233</revision>
  <dcterms:created xsi:type="dcterms:W3CDTF">2021-01-07T14:58:48.0000000Z</dcterms:created>
  <dcterms:modified xsi:type="dcterms:W3CDTF">2025-05-06T15:41:56.7120000Z</dcterms:modified>
</coreProperties>
</file>