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jpg" ContentType="image/jpeg"/>
  <Default Extension="rels" ContentType="application/vnd.openxmlformats-package.relationship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theme/theme1.xml" ContentType="application/vnd.openxmlformats-officedocument.theme+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Masters/theme/theme2.xml" ContentType="application/vnd.openxmlformats-officedocument.theme+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3.xml" ContentType="application/vnd.openxmlformats-officedocument.presentationml.slideMaster+xml"/>
  <Override PartName="/ppt/slideMasters/theme/theme3.xml" ContentType="application/vnd.openxmlformats-officedocument.theme+xml"/>
  <Override PartName="/ppt/slideLayouts/slideLayout38.xml" ContentType="application/vnd.openxmlformats-officedocument.presentationml.slideLayout+xml"/>
  <Override PartName="/ppt/slideLayouts/slideLayout41.xml" ContentType="application/vnd.openxmlformats-officedocument.presentationml.slideLayout+xml"/>
  <Override PartName="/ppt/slideLayouts/slideLayout43.xml" ContentType="application/vnd.openxmlformats-officedocument.presentationml.slideLayout+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9154350be9c54b15" /><Relationship Type="http://schemas.openxmlformats.org/package/2006/relationships/metadata/core-properties" Target="/docProps/core.xml" Id="R8d9a96b16a36404c" /><Relationship Type="http://schemas.openxmlformats.org/officeDocument/2006/relationships/extended-properties" Target="/docProps/app.xml" Id="Rbe63f2da4a2e4960"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autoCompressPictures="0">
  <p:sldMasterIdLst>
    <p:sldMasterId id="2147483648" r:id="Rbfe5155fd72d4197"/>
    <p:sldMasterId id="2147483666" r:id="R6adbee314b9e418f"/>
    <p:sldMasterId id="2147483684" r:id="R803a4309280b404c"/>
  </p:sldMasterIdLst>
  <p:sldIdLst>
    <p:sldId id="256" r:id="R12b6c236e9804824"/>
    <p:sldId id="257" r:id="R78d460799aa44439"/>
    <p:sldId id="258" r:id="R33024e63b5694909"/>
    <p:sldId id="259" r:id="R2c476987d27941f8"/>
    <p:sldId id="260" r:id="R11cd6c80078a4346"/>
    <p:sldId id="261" r:id="Rbeebbc03c2c6427f"/>
    <p:sldId id="262" r:id="R89d5b447d5f24e8d"/>
    <p:sldId id="263" r:id="R98096ff72d2b4782"/>
    <p:sldId id="264" r:id="R2055ff9ecd54422c"/>
    <p:sldId id="265" r:id="Rf8a1e9f1d4f743f2"/>
    <p:sldId id="266" r:id="Rd0dde2c76cab4baa"/>
    <p:sldId id="267" r:id="R4480466218194d5c"/>
    <p:sldId id="268" r:id="Ra1371f86c2e845bb"/>
    <p:sldId id="269" r:id="R486a1f87e5824035"/>
    <p:sldId id="270" r:id="R87210c5c07eb4ab6"/>
    <p:sldId id="271" r:id="Recba80cada1a4557"/>
    <p:sldId id="272" r:id="Raf5212e743204d06"/>
    <p:sldId id="273" r:id="R30dc0405dd0f412d"/>
    <p:sldId id="274" r:id="Receb430d4e2944e3"/>
    <p:sldId id="275" r:id="R032d085ebd8a4b7e"/>
    <p:sldId id="276" r:id="R2ddab443f1f84f28"/>
    <p:sldId id="277" r:id="Rc413829894f04fbd"/>
    <p:sldId id="278" r:id="R2f5c1cd3a7f94178"/>
    <p:sldId id="279" r:id="R837da93393b844a1"/>
    <p:sldId id="280" r:id="Rb996ef95179745f3"/>
    <p:sldId id="281" r:id="R34f63f474fc14861"/>
    <p:sldId id="282" r:id="Rb36eea57327d45c9"/>
    <p:sldId id="283" r:id="R29e913e073a9447c"/>
    <p:sldId id="284" r:id="R054c104785f744e3"/>
    <p:sldId id="285" r:id="Rc9096868e30a4254"/>
    <p:sldId id="286" r:id="R0d1cd40c8c574196"/>
    <p:sldId id="287" r:id="R2ee4ce7b50144d79"/>
    <p:sldId id="288" r:id="R2de8de3fc13e491d"/>
    <p:sldId id="289" r:id="Rb2cf856c921f4f44"/>
    <p:sldId id="290" r:id="R42ef7d260dd144d0"/>
    <p:sldId id="291" r:id="R3c4b2e7883b24e89"/>
    <p:sldId id="292" r:id="Rad428e0c4d314fe2"/>
    <p:sldId id="293" r:id="Rfd25263320e74415"/>
    <p:sldId id="294" r:id="Rc20b2855f7ad44e9"/>
    <p:sldId id="295" r:id="R3bf12d8c6a924b88"/>
    <p:sldId id="296" r:id="R8fe9d7eda7a146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presProps" Target="/ppt/presProps.xml" Id="R8d0a5de2c7814ae1" /><Relationship Type="http://schemas.openxmlformats.org/officeDocument/2006/relationships/viewProps" Target="/ppt/viewProps.xml" Id="R0e87ebf88afe408a" /><Relationship Type="http://schemas.openxmlformats.org/officeDocument/2006/relationships/slideMaster" Target="/ppt/slideMasters/slideMaster1.xml" Id="Rbfe5155fd72d4197" /><Relationship Type="http://schemas.openxmlformats.org/officeDocument/2006/relationships/theme" Target="/ppt/slideMasters/theme/theme1.xml" Id="R31ba6e8325c446bd" /><Relationship Type="http://schemas.openxmlformats.org/officeDocument/2006/relationships/slideMaster" Target="/ppt/slideMasters/slideMaster2.xml" Id="R6adbee314b9e418f" /><Relationship Type="http://schemas.openxmlformats.org/officeDocument/2006/relationships/slide" Target="/ppt/slides/slide1.xml" Id="R12b6c236e9804824" /><Relationship Type="http://schemas.openxmlformats.org/officeDocument/2006/relationships/slide" Target="/ppt/slides/slide2.xml" Id="R78d460799aa44439" /><Relationship Type="http://schemas.openxmlformats.org/officeDocument/2006/relationships/slide" Target="/ppt/slides/slide3.xml" Id="R33024e63b5694909" /><Relationship Type="http://schemas.openxmlformats.org/officeDocument/2006/relationships/slide" Target="/ppt/slides/slide4.xml" Id="R2c476987d27941f8" /><Relationship Type="http://schemas.openxmlformats.org/officeDocument/2006/relationships/slide" Target="/ppt/slides/slide5.xml" Id="R11cd6c80078a4346" /><Relationship Type="http://schemas.openxmlformats.org/officeDocument/2006/relationships/slide" Target="/ppt/slides/slide6.xml" Id="Rbeebbc03c2c6427f" /><Relationship Type="http://schemas.openxmlformats.org/officeDocument/2006/relationships/slide" Target="/ppt/slides/slide7.xml" Id="R89d5b447d5f24e8d" /><Relationship Type="http://schemas.openxmlformats.org/officeDocument/2006/relationships/slide" Target="/ppt/slides/slide8.xml" Id="R98096ff72d2b4782" /><Relationship Type="http://schemas.openxmlformats.org/officeDocument/2006/relationships/slide" Target="/ppt/slides/slide9.xml" Id="R2055ff9ecd54422c" /><Relationship Type="http://schemas.openxmlformats.org/officeDocument/2006/relationships/slide" Target="/ppt/slides/slide10.xml" Id="Rf8a1e9f1d4f743f2" /><Relationship Type="http://schemas.openxmlformats.org/officeDocument/2006/relationships/slide" Target="/ppt/slides/slide11.xml" Id="Rd0dde2c76cab4baa" /><Relationship Type="http://schemas.openxmlformats.org/officeDocument/2006/relationships/slide" Target="/ppt/slides/slide12.xml" Id="R4480466218194d5c" /><Relationship Type="http://schemas.openxmlformats.org/officeDocument/2006/relationships/slide" Target="/ppt/slides/slide13.xml" Id="Ra1371f86c2e845bb" /><Relationship Type="http://schemas.openxmlformats.org/officeDocument/2006/relationships/slide" Target="/ppt/slides/slide14.xml" Id="R486a1f87e5824035" /><Relationship Type="http://schemas.openxmlformats.org/officeDocument/2006/relationships/slide" Target="/ppt/slides/slide15.xml" Id="R87210c5c07eb4ab6" /><Relationship Type="http://schemas.openxmlformats.org/officeDocument/2006/relationships/slide" Target="/ppt/slides/slide16.xml" Id="Recba80cada1a4557" /><Relationship Type="http://schemas.openxmlformats.org/officeDocument/2006/relationships/slide" Target="/ppt/slides/slide17.xml" Id="Raf5212e743204d06" /><Relationship Type="http://schemas.openxmlformats.org/officeDocument/2006/relationships/slide" Target="/ppt/slides/slide18.xml" Id="R30dc0405dd0f412d" /><Relationship Type="http://schemas.openxmlformats.org/officeDocument/2006/relationships/slide" Target="/ppt/slides/slide19.xml" Id="Receb430d4e2944e3" /><Relationship Type="http://schemas.openxmlformats.org/officeDocument/2006/relationships/slide" Target="/ppt/slides/slide20.xml" Id="R032d085ebd8a4b7e" /><Relationship Type="http://schemas.openxmlformats.org/officeDocument/2006/relationships/slide" Target="/ppt/slides/slide21.xml" Id="R2ddab443f1f84f28" /><Relationship Type="http://schemas.openxmlformats.org/officeDocument/2006/relationships/slide" Target="/ppt/slides/slide22.xml" Id="Rc413829894f04fbd" /><Relationship Type="http://schemas.openxmlformats.org/officeDocument/2006/relationships/slide" Target="/ppt/slides/slide23.xml" Id="R2f5c1cd3a7f94178" /><Relationship Type="http://schemas.openxmlformats.org/officeDocument/2006/relationships/slide" Target="/ppt/slides/slide24.xml" Id="R837da93393b844a1" /><Relationship Type="http://schemas.openxmlformats.org/officeDocument/2006/relationships/slide" Target="/ppt/slides/slide25.xml" Id="Rb996ef95179745f3" /><Relationship Type="http://schemas.openxmlformats.org/officeDocument/2006/relationships/slide" Target="/ppt/slides/slide26.xml" Id="R34f63f474fc14861" /><Relationship Type="http://schemas.openxmlformats.org/officeDocument/2006/relationships/slide" Target="/ppt/slides/slide27.xml" Id="Rb36eea57327d45c9" /><Relationship Type="http://schemas.openxmlformats.org/officeDocument/2006/relationships/slide" Target="/ppt/slides/slide28.xml" Id="R29e913e073a9447c" /><Relationship Type="http://schemas.openxmlformats.org/officeDocument/2006/relationships/slide" Target="/ppt/slides/slide29.xml" Id="R054c104785f744e3" /><Relationship Type="http://schemas.openxmlformats.org/officeDocument/2006/relationships/slide" Target="/ppt/slides/slide30.xml" Id="Rc9096868e30a4254" /><Relationship Type="http://schemas.openxmlformats.org/officeDocument/2006/relationships/slide" Target="/ppt/slides/slide31.xml" Id="R0d1cd40c8c574196" /><Relationship Type="http://schemas.openxmlformats.org/officeDocument/2006/relationships/slideMaster" Target="/ppt/slideMasters/slideMaster3.xml" Id="R803a4309280b404c" /><Relationship Type="http://schemas.openxmlformats.org/officeDocument/2006/relationships/slide" Target="/ppt/slides/slide32.xml" Id="R2ee4ce7b50144d79" /><Relationship Type="http://schemas.openxmlformats.org/officeDocument/2006/relationships/slide" Target="/ppt/slides/slide33.xml" Id="R2de8de3fc13e491d" /><Relationship Type="http://schemas.openxmlformats.org/officeDocument/2006/relationships/slide" Target="/ppt/slides/slide34.xml" Id="Rb2cf856c921f4f44" /><Relationship Type="http://schemas.openxmlformats.org/officeDocument/2006/relationships/slide" Target="/ppt/slides/slide35.xml" Id="R42ef7d260dd144d0" /><Relationship Type="http://schemas.openxmlformats.org/officeDocument/2006/relationships/slide" Target="/ppt/slides/slide36.xml" Id="R3c4b2e7883b24e89" /><Relationship Type="http://schemas.openxmlformats.org/officeDocument/2006/relationships/slide" Target="/ppt/slides/slide37.xml" Id="Rad428e0c4d314fe2" /><Relationship Type="http://schemas.openxmlformats.org/officeDocument/2006/relationships/slide" Target="/ppt/slides/slide38.xml" Id="Rfd25263320e74415" /><Relationship Type="http://schemas.openxmlformats.org/officeDocument/2006/relationships/slide" Target="/ppt/slides/slide39.xml" Id="Rc20b2855f7ad44e9" /><Relationship Type="http://schemas.openxmlformats.org/officeDocument/2006/relationships/slide" Target="/ppt/slides/slide40.xml" Id="R3bf12d8c6a924b88" /><Relationship Type="http://schemas.openxmlformats.org/officeDocument/2006/relationships/slide" Target="/ppt/slides/slide41.xml" Id="R8fe9d7eda7a14688" /></Relationships>
</file>

<file path=ppt/slideLayouts/_rels/slideLayout21.xml.rels>&#65279;<?xml version="1.0" encoding="utf-8"?><Relationships xmlns="http://schemas.openxmlformats.org/package/2006/relationships"><Relationship Type="http://schemas.openxmlformats.org/officeDocument/2006/relationships/slideMaster" Target="/ppt/slideMasters/slideMaster2.xml" Id="R08a022f6b823437a" /></Relationships>
</file>

<file path=ppt/slideLayouts/_rels/slideLayout24.xml.rels>&#65279;<?xml version="1.0" encoding="utf-8"?><Relationships xmlns="http://schemas.openxmlformats.org/package/2006/relationships"><Relationship Type="http://schemas.openxmlformats.org/officeDocument/2006/relationships/slideMaster" Target="/ppt/slideMasters/slideMaster2.xml" Id="Rf17a511b7c9241b3"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2.xml" Id="R600aaed3f20b4f6f" /><Relationship Type="http://schemas.openxmlformats.org/officeDocument/2006/relationships/image" Target="/ppt/media/image2.png" Id="Ra015a4221e0c4085" /></Relationships>
</file>

<file path=ppt/slideLayouts/_rels/slideLayout38.xml.rels>&#65279;<?xml version="1.0" encoding="utf-8"?><Relationships xmlns="http://schemas.openxmlformats.org/package/2006/relationships"><Relationship Type="http://schemas.openxmlformats.org/officeDocument/2006/relationships/slideMaster" Target="/ppt/slideMasters/slideMaster3.xml" Id="R1a7c58e1ee9e41d3"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9ce734145de24bf3"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3.xml" Id="Rdec08c770ffe4ece" /></Relationships>
</file>

<file path=ppt/slideLayouts/_rels/slideLayout43.xml.rels>&#65279;<?xml version="1.0" encoding="utf-8"?><Relationships xmlns="http://schemas.openxmlformats.org/package/2006/relationships"><Relationship Type="http://schemas.openxmlformats.org/officeDocument/2006/relationships/slideMaster" Target="/ppt/slideMasters/slideMaster3.xml" Id="R9475c79b8be34f43" /><Relationship Type="http://schemas.openxmlformats.org/officeDocument/2006/relationships/image" Target="/ppt/media/image2.png" Id="R22c684718fbc434c"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6859a7d379854c64"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48d68efd65254689" /><Relationship Type="http://schemas.openxmlformats.org/officeDocument/2006/relationships/image" Target="/ppt/media/image2.png" Id="R6125ba7eebc84317" /></Relationships>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a015a4221e0c4085">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10/13/2021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22c684718fbc434c">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10/18/2021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6125ba7eebc84317">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9/27/2021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image" Target="/ppt/media/image.png" Id="R821cebd219f44c9e" /><Relationship Type="http://schemas.openxmlformats.org/officeDocument/2006/relationships/theme" Target="/ppt/slideMasters/theme/theme1.xml" Id="R5427e8f16f274110" /><Relationship Type="http://schemas.openxmlformats.org/officeDocument/2006/relationships/slideLayout" Target="/ppt/slideLayouts/slideLayout4.xml" Id="R2dae864c3d694a34" /><Relationship Type="http://schemas.openxmlformats.org/officeDocument/2006/relationships/slideLayout" Target="/ppt/slideLayouts/slideLayout7.xml" Id="Rd476d2a94b86420c" /><Relationship Type="http://schemas.openxmlformats.org/officeDocument/2006/relationships/slideLayout" Target="/ppt/slideLayouts/slideLayout9.xml" Id="R783a85e45e354604" /></Relationships>
</file>

<file path=ppt/slideMasters/_rels/slideMaster2.xml.rels>&#65279;<?xml version="1.0" encoding="utf-8"?><Relationships xmlns="http://schemas.openxmlformats.org/package/2006/relationships"><Relationship Type="http://schemas.openxmlformats.org/officeDocument/2006/relationships/image" Target="/ppt/media/image.png" Id="Raa1d843b6b1243d6" /><Relationship Type="http://schemas.openxmlformats.org/officeDocument/2006/relationships/theme" Target="/ppt/slideMasters/theme/theme2.xml" Id="R1295e67a9c5648a2" /><Relationship Type="http://schemas.openxmlformats.org/officeDocument/2006/relationships/slideLayout" Target="/ppt/slideLayouts/slideLayout21.xml" Id="R64d3cc7290554a59" /><Relationship Type="http://schemas.openxmlformats.org/officeDocument/2006/relationships/slideLayout" Target="/ppt/slideLayouts/slideLayout24.xml" Id="R1769357446004ace" /><Relationship Type="http://schemas.openxmlformats.org/officeDocument/2006/relationships/slideLayout" Target="/ppt/slideLayouts/slideLayout26.xml" Id="Re8af0f93d0324139" /></Relationships>
</file>

<file path=ppt/slideMasters/_rels/slideMaster3.xml.rels>&#65279;<?xml version="1.0" encoding="utf-8"?><Relationships xmlns="http://schemas.openxmlformats.org/package/2006/relationships"><Relationship Type="http://schemas.openxmlformats.org/officeDocument/2006/relationships/image" Target="/ppt/media/image.png" Id="Rff2aedebd6a14fb2" /><Relationship Type="http://schemas.openxmlformats.org/officeDocument/2006/relationships/theme" Target="/ppt/slideMasters/theme/theme3.xml" Id="R8989ce4687624d71" /><Relationship Type="http://schemas.openxmlformats.org/officeDocument/2006/relationships/slideLayout" Target="/ppt/slideLayouts/slideLayout38.xml" Id="Rdd65fc1f2b664dce" /><Relationship Type="http://schemas.openxmlformats.org/officeDocument/2006/relationships/slideLayout" Target="/ppt/slideLayouts/slideLayout41.xml" Id="R8409cc6af7974e81" /><Relationship Type="http://schemas.openxmlformats.org/officeDocument/2006/relationships/slideLayout" Target="/ppt/slideLayouts/slideLayout43.xml" Id="R36d6feeea34e478a" /></Relationships>
</file>

<file path=ppt/slideMasters/slideMaster1.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821cebd219f44c9e">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52" r:id="R2dae864c3d694a34"/>
    <p:sldLayoutId id="2147483655" r:id="Rd476d2a94b86420c"/>
    <p:sldLayoutId id="2147483657" r:id="R783a85e45e354604"/>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aa1d843b6b1243d6">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10/13/2021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70" r:id="R64d3cc7290554a59"/>
    <p:sldLayoutId id="2147483673" r:id="R1769357446004ace"/>
    <p:sldLayoutId id="2147483675" r:id="Re8af0f93d0324139"/>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14="http://schemas.microsoft.com/office/drawing/2010/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ff2aedebd6a14fb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8" r:id="Rdd65fc1f2b664dce"/>
    <p:sldLayoutId id="2147483691" r:id="R8409cc6af7974e81"/>
    <p:sldLayoutId id="2147483693" r:id="R36d6feeea34e478a"/>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6DB8EB18-3657-4051-A897-2ED38832359E}"/>
    </a:ext>
  </a:extLst>
</a:theme>
</file>

<file path=ppt/slideMasters/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slideMasters/theme/theme3.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9.xml" Id="R10ead63118d84269" /></Relationships>
</file>

<file path=ppt/slides/_rels/slide10.xml.rels>&#65279;<?xml version="1.0" encoding="utf-8"?><Relationships xmlns="http://schemas.openxmlformats.org/package/2006/relationships"><Relationship Type="http://schemas.openxmlformats.org/officeDocument/2006/relationships/slideLayout" Target="/ppt/slideLayouts/slideLayout7.xml" Id="R0a10c280d4a04a0e" /></Relationships>
</file>

<file path=ppt/slides/_rels/slide11.xml.rels>&#65279;<?xml version="1.0" encoding="utf-8"?><Relationships xmlns="http://schemas.openxmlformats.org/package/2006/relationships"><Relationship Type="http://schemas.openxmlformats.org/officeDocument/2006/relationships/slideLayout" Target="/ppt/slideLayouts/slideLayout4.xml" Id="Rfed5226d2ae8416e" /></Relationships>
</file>

<file path=ppt/slides/_rels/slide12.xml.rels>&#65279;<?xml version="1.0" encoding="utf-8"?><Relationships xmlns="http://schemas.openxmlformats.org/package/2006/relationships"><Relationship Type="http://schemas.openxmlformats.org/officeDocument/2006/relationships/slideLayout" Target="/ppt/slideLayouts/slideLayout4.xml" Id="R97b96936e05a4c7b" /></Relationships>
</file>

<file path=ppt/slides/_rels/slide13.xml.rels>&#65279;<?xml version="1.0" encoding="utf-8"?><Relationships xmlns="http://schemas.openxmlformats.org/package/2006/relationships"><Relationship Type="http://schemas.openxmlformats.org/officeDocument/2006/relationships/slideLayout" Target="/ppt/slideLayouts/slideLayout7.xml" Id="R3893e3da2fe34104" /></Relationships>
</file>

<file path=ppt/slides/_rels/slide14.xml.rels>&#65279;<?xml version="1.0" encoding="utf-8"?><Relationships xmlns="http://schemas.openxmlformats.org/package/2006/relationships"><Relationship Type="http://schemas.openxmlformats.org/officeDocument/2006/relationships/slideLayout" Target="/ppt/slideLayouts/slideLayout4.xml" Id="Rec0c800f06854dda" /></Relationships>
</file>

<file path=ppt/slides/_rels/slide15.xml.rels>&#65279;<?xml version="1.0" encoding="utf-8"?><Relationships xmlns="http://schemas.openxmlformats.org/package/2006/relationships"><Relationship Type="http://schemas.openxmlformats.org/officeDocument/2006/relationships/slideLayout" Target="/ppt/slideLayouts/slideLayout7.xml" Id="R4d6805aaaa124b02" /></Relationships>
</file>

<file path=ppt/slides/_rels/slide16.xml.rels>&#65279;<?xml version="1.0" encoding="utf-8"?><Relationships xmlns="http://schemas.openxmlformats.org/package/2006/relationships"><Relationship Type="http://schemas.openxmlformats.org/officeDocument/2006/relationships/slideLayout" Target="/ppt/slideLayouts/slideLayout4.xml" Id="R5477ea9c07bb4289" /></Relationships>
</file>

<file path=ppt/slides/_rels/slide17.xml.rels>&#65279;<?xml version="1.0" encoding="utf-8"?><Relationships xmlns="http://schemas.openxmlformats.org/package/2006/relationships"><Relationship Type="http://schemas.openxmlformats.org/officeDocument/2006/relationships/slideLayout" Target="/ppt/slideLayouts/slideLayout4.xml" Id="R7ac4ed78c524450c" /></Relationships>
</file>

<file path=ppt/slides/_rels/slide18.xml.rels>&#65279;<?xml version="1.0" encoding="utf-8"?><Relationships xmlns="http://schemas.openxmlformats.org/package/2006/relationships"><Relationship Type="http://schemas.openxmlformats.org/officeDocument/2006/relationships/slideLayout" Target="/ppt/slideLayouts/slideLayout9.xml" Id="R8cbb3dd0b56d4bb6"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6.xml" Id="R992f39147b2d4291" /></Relationships>
</file>

<file path=ppt/slides/_rels/slide2.xml.rels>&#65279;<?xml version="1.0" encoding="utf-8"?><Relationships xmlns="http://schemas.openxmlformats.org/package/2006/relationships"><Relationship Type="http://schemas.openxmlformats.org/officeDocument/2006/relationships/slideLayout" Target="/ppt/slideLayouts/slideLayout7.xml" Id="R581d507a47a34d59"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4.xml" Id="R87bea27942f943c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4.xml" Id="R938c8182cb5c4582" /></Relationships>
</file>

<file path=ppt/slides/_rels/slide22.xml.rels>&#65279;<?xml version="1.0" encoding="utf-8"?><Relationships xmlns="http://schemas.openxmlformats.org/package/2006/relationships"><Relationship Type="http://schemas.openxmlformats.org/officeDocument/2006/relationships/image" Target="/ppt/media/image6.png" Id="R3804ba1cfc5f4be1" /><Relationship Type="http://schemas.openxmlformats.org/officeDocument/2006/relationships/slideLayout" Target="/ppt/slideLayouts/slideLayout21.xml" Id="R88a793adb24244a3"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4.xml" Id="Reac8ee89d2554ad3" /></Relationships>
</file>

<file path=ppt/slides/_rels/slide24.xml.rels>&#65279;<?xml version="1.0" encoding="utf-8"?><Relationships xmlns="http://schemas.openxmlformats.org/package/2006/relationships"><Relationship Type="http://schemas.openxmlformats.org/officeDocument/2006/relationships/image" Target="/ppt/media/image7.png" Id="R20067e6b0ca64098" /><Relationship Type="http://schemas.openxmlformats.org/officeDocument/2006/relationships/image" Target="/ppt/media/image8.png" Id="Rc3886fe9bf9f4a5d" /><Relationship Type="http://schemas.openxmlformats.org/officeDocument/2006/relationships/slideLayout" Target="/ppt/slideLayouts/slideLayout21.xml" Id="R1a19e6f733484f20" /></Relationships>
</file>

<file path=ppt/slides/_rels/slide25.xml.rels>&#65279;<?xml version="1.0" encoding="utf-8"?><Relationships xmlns="http://schemas.openxmlformats.org/package/2006/relationships"><Relationship Type="http://schemas.openxmlformats.org/officeDocument/2006/relationships/slideLayout" Target="/ppt/slideLayouts/slideLayout24.xml" Id="R825a5bea56de44f3" /></Relationships>
</file>

<file path=ppt/slides/_rels/slide26.xml.rels>&#65279;<?xml version="1.0" encoding="utf-8"?><Relationships xmlns="http://schemas.openxmlformats.org/package/2006/relationships"><Relationship Type="http://schemas.openxmlformats.org/officeDocument/2006/relationships/image" Target="/ppt/media/image9.png" Id="R538d610133c647dd" /><Relationship Type="http://schemas.openxmlformats.org/officeDocument/2006/relationships/image" Target="/ppt/media/image10.png" Id="R228a18fa816b4838" /><Relationship Type="http://schemas.openxmlformats.org/officeDocument/2006/relationships/image" Target="/ppt/media/image11.png" Id="R04901413be2b465c" /><Relationship Type="http://schemas.openxmlformats.org/officeDocument/2006/relationships/slideLayout" Target="/ppt/slideLayouts/slideLayout21.xml" Id="R2773237f40a344d1"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4.xml" Id="R3c472263564f4d26" /></Relationships>
</file>

<file path=ppt/slides/_rels/slide28.xml.rels>&#65279;<?xml version="1.0" encoding="utf-8"?><Relationships xmlns="http://schemas.openxmlformats.org/package/2006/relationships"><Relationship Type="http://schemas.openxmlformats.org/officeDocument/2006/relationships/image" Target="/ppt/media/image12.png" Id="Rc1df9b5d841f42a0" /><Relationship Type="http://schemas.openxmlformats.org/officeDocument/2006/relationships/image" Target="/ppt/media/image13.png" Id="Rd2e3a8a6f04f4556" /><Relationship Type="http://schemas.openxmlformats.org/officeDocument/2006/relationships/image" Target="/ppt/media/image14.png" Id="Rc7cd4867bf9d4cf1" /><Relationship Type="http://schemas.openxmlformats.org/officeDocument/2006/relationships/slideLayout" Target="/ppt/slideLayouts/slideLayout21.xml" Id="R02ff1c1abe624f3c"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4.xml" Id="R9339b5b8670b4dfb" /></Relationships>
</file>

<file path=ppt/slides/_rels/slide3.xml.rels>&#65279;<?xml version="1.0" encoding="utf-8"?><Relationships xmlns="http://schemas.openxmlformats.org/package/2006/relationships"><Relationship Type="http://schemas.openxmlformats.org/officeDocument/2006/relationships/slideLayout" Target="/ppt/slideLayouts/slideLayout7.xml" Id="R0c1a1e3447f94191" /></Relationships>
</file>

<file path=ppt/slides/_rels/slide30.xml.rels>&#65279;<?xml version="1.0" encoding="utf-8"?><Relationships xmlns="http://schemas.openxmlformats.org/package/2006/relationships"><Relationship Type="http://schemas.openxmlformats.org/officeDocument/2006/relationships/image" Target="/ppt/media/image15.png" Id="Rd919158178664257" /><Relationship Type="http://schemas.openxmlformats.org/officeDocument/2006/relationships/image" Target="/ppt/media/image16.png" Id="Rcb177154ffc74551" /><Relationship Type="http://schemas.openxmlformats.org/officeDocument/2006/relationships/image" Target="/ppt/media/image17.png" Id="R96db54c9ccb14eec" /><Relationship Type="http://schemas.openxmlformats.org/officeDocument/2006/relationships/image" Target="/ppt/media/image18.png" Id="R40bade23b82c4051" /><Relationship Type="http://schemas.openxmlformats.org/officeDocument/2006/relationships/slideLayout" Target="/ppt/slideLayouts/slideLayout21.xml" Id="Rf2b42fe3eb2d4261" /></Relationships>
</file>

<file path=ppt/slides/_rels/slide31.xml.rels>&#65279;<?xml version="1.0" encoding="utf-8"?><Relationships xmlns="http://schemas.openxmlformats.org/package/2006/relationships"><Relationship Type="http://schemas.openxmlformats.org/officeDocument/2006/relationships/slideLayout" Target="/ppt/slideLayouts/slideLayout26.xml" Id="R578677a947be4cef" /></Relationships>
</file>

<file path=ppt/slides/_rels/slide32.xml.rels>&#65279;<?xml version="1.0" encoding="utf-8"?><Relationships xmlns="http://schemas.openxmlformats.org/package/2006/relationships"><Relationship Type="http://schemas.openxmlformats.org/officeDocument/2006/relationships/slideLayout" Target="/ppt/slideLayouts/slideLayout43.xml" Id="Ra088ccf20b4948b3" /></Relationships>
</file>

<file path=ppt/slides/_rels/slide33.xml.rels>&#65279;<?xml version="1.0" encoding="utf-8"?><Relationships xmlns="http://schemas.openxmlformats.org/package/2006/relationships"><Relationship Type="http://schemas.openxmlformats.org/officeDocument/2006/relationships/slideLayout" Target="/ppt/slideLayouts/slideLayout41.xml" Id="R8c70436c856a4d6e" /></Relationships>
</file>

<file path=ppt/slides/_rels/slide34.xml.rels>&#65279;<?xml version="1.0" encoding="utf-8"?><Relationships xmlns="http://schemas.openxmlformats.org/package/2006/relationships"><Relationship Type="http://schemas.openxmlformats.org/officeDocument/2006/relationships/image" Target="/ppt/media/image19.png" Id="Rb089fb0f805c4730" /><Relationship Type="http://schemas.openxmlformats.org/officeDocument/2006/relationships/slideLayout" Target="/ppt/slideLayouts/slideLayout41.xml" Id="R507c91b3827c4820" /></Relationships>
</file>

<file path=ppt/slides/_rels/slide35.xml.rels>&#65279;<?xml version="1.0" encoding="utf-8"?><Relationships xmlns="http://schemas.openxmlformats.org/package/2006/relationships"><Relationship Type="http://schemas.openxmlformats.org/officeDocument/2006/relationships/slideLayout" Target="/ppt/slideLayouts/slideLayout41.xml" Id="R5ffa2bacc05c4c55" /></Relationships>
</file>

<file path=ppt/slides/_rels/slide36.xml.rels>&#65279;<?xml version="1.0" encoding="utf-8"?><Relationships xmlns="http://schemas.openxmlformats.org/package/2006/relationships"><Relationship Type="http://schemas.openxmlformats.org/officeDocument/2006/relationships/image" Target="/ppt/media/image20.png" Id="Ra138d665369a46f6" /><Relationship Type="http://schemas.openxmlformats.org/officeDocument/2006/relationships/image" Target="/ppt/media/image21.png" Id="Rfe5ddbfb851f471a" /><Relationship Type="http://schemas.openxmlformats.org/officeDocument/2006/relationships/image" Target="/ppt/media/image22.png" Id="Ra9ae4849189945f9" /><Relationship Type="http://schemas.openxmlformats.org/officeDocument/2006/relationships/slideLayout" Target="/ppt/slideLayouts/slideLayout38.xml" Id="R99cd73bc452c49ca" /></Relationships>
</file>

<file path=ppt/slides/_rels/slide37.xml.rels>&#65279;<?xml version="1.0" encoding="utf-8"?><Relationships xmlns="http://schemas.openxmlformats.org/package/2006/relationships"><Relationship Type="http://schemas.openxmlformats.org/officeDocument/2006/relationships/image" Target="/ppt/media/image3.jpg" Id="R7f38b57946924da2" /><Relationship Type="http://schemas.openxmlformats.org/officeDocument/2006/relationships/image" Target="/ppt/media/image4.jpg" Id="Rebe5b5bb23d4427f" /><Relationship Type="http://schemas.openxmlformats.org/officeDocument/2006/relationships/slideLayout" Target="/ppt/slideLayouts/slideLayout41.xml" Id="Raf96f7dcd4144b59" /></Relationships>
</file>

<file path=ppt/slides/_rels/slide38.xml.rels>&#65279;<?xml version="1.0" encoding="utf-8"?><Relationships xmlns="http://schemas.openxmlformats.org/package/2006/relationships"><Relationship Type="http://schemas.openxmlformats.org/officeDocument/2006/relationships/image" Target="/ppt/media/image23.png" Id="R0b81bba6d8784558" /><Relationship Type="http://schemas.openxmlformats.org/officeDocument/2006/relationships/slideLayout" Target="/ppt/slideLayouts/slideLayout41.xml" Id="R561eaca3001145b1" /></Relationships>
</file>

<file path=ppt/slides/_rels/slide39.xml.rels>&#65279;<?xml version="1.0" encoding="utf-8"?><Relationships xmlns="http://schemas.openxmlformats.org/package/2006/relationships"><Relationship Type="http://schemas.openxmlformats.org/officeDocument/2006/relationships/image" Target="/ppt/media/image24.png" Id="R91f3043aa41c4263" /><Relationship Type="http://schemas.openxmlformats.org/officeDocument/2006/relationships/slideLayout" Target="/ppt/slideLayouts/slideLayout38.xml" Id="R0380152b59ac49d7" /></Relationships>
</file>

<file path=ppt/slides/_rels/slide4.xml.rels>&#65279;<?xml version="1.0" encoding="utf-8"?><Relationships xmlns="http://schemas.openxmlformats.org/package/2006/relationships"><Relationship Type="http://schemas.openxmlformats.org/officeDocument/2006/relationships/image" Target="/ppt/media/image3.png" Id="Rdf85becf80944eb4" /><Relationship Type="http://schemas.openxmlformats.org/officeDocument/2006/relationships/slideLayout" Target="/ppt/slideLayouts/slideLayout4.xml" Id="R3934580edd0d4222" /></Relationships>
</file>

<file path=ppt/slides/_rels/slide40.xml.rels>&#65279;<?xml version="1.0" encoding="utf-8"?><Relationships xmlns="http://schemas.openxmlformats.org/package/2006/relationships"><Relationship Type="http://schemas.openxmlformats.org/officeDocument/2006/relationships/image" Target="/ppt/media/image25.png" Id="R09f052ac4a0b45de" /><Relationship Type="http://schemas.openxmlformats.org/officeDocument/2006/relationships/slideLayout" Target="/ppt/slideLayouts/slideLayout38.xml" Id="R02dc2386db3645c6" /></Relationships>
</file>

<file path=ppt/slides/_rels/slide41.xml.rels>&#65279;<?xml version="1.0" encoding="utf-8"?><Relationships xmlns="http://schemas.openxmlformats.org/package/2006/relationships"><Relationship Type="http://schemas.openxmlformats.org/officeDocument/2006/relationships/slideLayout" Target="/ppt/slideLayouts/slideLayout43.xml" Id="R0a24c42fc9624b0e" /></Relationships>
</file>

<file path=ppt/slides/_rels/slide5.xml.rels>&#65279;<?xml version="1.0" encoding="utf-8"?><Relationships xmlns="http://schemas.openxmlformats.org/package/2006/relationships"><Relationship Type="http://schemas.openxmlformats.org/officeDocument/2006/relationships/slideLayout" Target="/ppt/slideLayouts/slideLayout7.xml" Id="Rba16fe3f2a644a7b" /></Relationships>
</file>

<file path=ppt/slides/_rels/slide6.xml.rels>&#65279;<?xml version="1.0" encoding="utf-8"?><Relationships xmlns="http://schemas.openxmlformats.org/package/2006/relationships"><Relationship Type="http://schemas.openxmlformats.org/officeDocument/2006/relationships/image" Target="/ppt/media/image.jpg" Id="Rbd423e0923824ccb" /><Relationship Type="http://schemas.openxmlformats.org/officeDocument/2006/relationships/image" Target="/ppt/media/image2.jpg" Id="R3daf2a4a17b84dd2" /><Relationship Type="http://schemas.openxmlformats.org/officeDocument/2006/relationships/slideLayout" Target="/ppt/slideLayouts/slideLayout4.xml" Id="R8a7be0a40a444a16" /></Relationships>
</file>

<file path=ppt/slides/_rels/slide7.xml.rels>&#65279;<?xml version="1.0" encoding="utf-8"?><Relationships xmlns="http://schemas.openxmlformats.org/package/2006/relationships"><Relationship Type="http://schemas.openxmlformats.org/officeDocument/2006/relationships/slideLayout" Target="/ppt/slideLayouts/slideLayout7.xml" Id="R1bd9a16486ca4587" /></Relationships>
</file>

<file path=ppt/slides/_rels/slide8.xml.rels>&#65279;<?xml version="1.0" encoding="utf-8"?><Relationships xmlns="http://schemas.openxmlformats.org/package/2006/relationships"><Relationship Type="http://schemas.openxmlformats.org/officeDocument/2006/relationships/image" Target="/ppt/media/image4.png" Id="Re601c9b4a03c46f0" /><Relationship Type="http://schemas.openxmlformats.org/officeDocument/2006/relationships/slideLayout" Target="/ppt/slideLayouts/slideLayout4.xml" Id="R538258f1610f4c6d" /></Relationships>
</file>

<file path=ppt/slides/_rels/slide9.xml.rels>&#65279;<?xml version="1.0" encoding="utf-8"?><Relationships xmlns="http://schemas.openxmlformats.org/package/2006/relationships"><Relationship Type="http://schemas.openxmlformats.org/officeDocument/2006/relationships/image" Target="/ppt/media/image5.png" Id="Rbf2a0284dbb14f6e" /><Relationship Type="http://schemas.openxmlformats.org/officeDocument/2006/relationships/slideLayout" Target="/ppt/slideLayouts/slideLayout4.xml" Id="Reeeeb2274cf74490"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 xmlns:a16="http://schemas.microsoft.com/office/drawing/2014/main"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4 part 1</a:t>
            </a: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Closure Of Functional Dependency </a:t>
            </a:r>
          </a:p>
        </p:txBody>
      </p:sp>
      <p:sp>
        <p:nvSpPr>
          <p:cNvPr id="3" name="Content Placeholder 2"/>
          <p:cNvSpPr>
            <a:spLocks noGrp="1"/>
          </p:cNvSpPr>
          <p:nvPr>
            <p:ph idx="1"/>
          </p:nvPr>
        </p:nvSpPr>
        <p:spPr/>
        <p:txBody>
          <a:bodyPr>
            <a:normAutofit/>
          </a:bodyPr>
          <a:lstStyle/>
          <a:p>
            <a:pPr algn="just"/>
            <a:r>
              <a:rPr lang="en-US" sz="3200" dirty="0"/>
              <a:t>The Closure Of Functional Dependency means the </a:t>
            </a:r>
            <a:r>
              <a:rPr lang="en-US" sz="3200" b="1" dirty="0"/>
              <a:t>complete set of all possible attributes that can be functionally derived from given functional </a:t>
            </a:r>
            <a:r>
              <a:rPr lang="en-US" sz="3200" b="1" dirty="0"/>
              <a:t>dependency</a:t>
            </a:r>
          </a:p>
          <a:p>
            <a:pPr marL="0" indent="0" algn="just">
              <a:buNone/>
            </a:pPr>
            <a:r>
              <a:rPr lang="en-US" sz="3200" dirty="0"/>
              <a:t>● </a:t>
            </a:r>
            <a:r>
              <a:rPr lang="en-US" sz="3200" dirty="0"/>
              <a:t>If “</a:t>
            </a:r>
            <a:r>
              <a:rPr lang="en-US" sz="3200" b="1" dirty="0"/>
              <a:t>F</a:t>
            </a:r>
            <a:r>
              <a:rPr lang="en-US" sz="3200" dirty="0"/>
              <a:t>” is a </a:t>
            </a:r>
            <a:r>
              <a:rPr lang="en-US" sz="3200" b="1" dirty="0"/>
              <a:t>functional dependency </a:t>
            </a:r>
            <a:r>
              <a:rPr lang="en-US" sz="3200" dirty="0"/>
              <a:t>then </a:t>
            </a:r>
            <a:r>
              <a:rPr lang="en-US" sz="3200" b="1" dirty="0">
                <a:solidFill>
                  <a:srgbClr val="FF0000"/>
                </a:solidFill>
              </a:rPr>
              <a:t>closure of functional dependency</a:t>
            </a:r>
            <a:r>
              <a:rPr lang="en-US" sz="3200" dirty="0"/>
              <a:t> can be denoted using “</a:t>
            </a:r>
            <a:r>
              <a:rPr lang="en-US" sz="3200" b="1" dirty="0">
                <a:solidFill>
                  <a:srgbClr val="FF0000"/>
                </a:solidFill>
              </a:rPr>
              <a:t>{F}+ </a:t>
            </a:r>
            <a:r>
              <a:rPr lang="en-US" sz="3200" dirty="0"/>
              <a:t>”.</a:t>
            </a:r>
          </a:p>
          <a:p>
            <a:pPr marL="0" indent="0" algn="just">
              <a:buNone/>
            </a:pPr>
            <a:r>
              <a:rPr lang="en-US" sz="3200" dirty="0"/>
              <a:t>● </a:t>
            </a:r>
            <a:r>
              <a:rPr lang="en-US" sz="3200" dirty="0"/>
              <a:t>There are </a:t>
            </a:r>
            <a:r>
              <a:rPr lang="en-US" sz="3200" b="1" dirty="0"/>
              <a:t>three steps </a:t>
            </a:r>
            <a:r>
              <a:rPr lang="en-US" sz="3200" dirty="0"/>
              <a:t>to calculate closure of functional </a:t>
            </a:r>
            <a:r>
              <a:rPr lang="en-US" sz="3200" dirty="0"/>
              <a:t>dependency</a:t>
            </a:r>
          </a:p>
        </p:txBody>
      </p:sp>
    </p:spTree>
    <p:extLst>
      <p:ext uri="{BB962C8B-B14F-4D97-AF65-F5344CB8AC3E}">
        <p14:creationId xmlns:p14="http://schemas.microsoft.com/office/powerpoint/2010/main" val="330107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7" y="1837976"/>
            <a:ext cx="10573554" cy="3839000"/>
          </a:xfrm>
          <a:prstGeom prst="rect">
            <a:avLst/>
          </a:prstGeom>
        </p:spPr>
        <p:txBody>
          <a:bodyPr wrap="square">
            <a:spAutoFit/>
          </a:bodyPr>
          <a:lstStyle/>
          <a:p>
            <a:pPr lvl="0" algn="just" defTabSz="914400">
              <a:lnSpc>
                <a:spcPct val="90000"/>
              </a:lnSpc>
              <a:spcBef>
                <a:spcPts val="1000"/>
              </a:spcBef>
            </a:pPr>
            <a:r>
              <a:rPr lang="en-US" sz="2800" b="1" dirty="0">
                <a:solidFill>
                  <a:prstClr val="black"/>
                </a:solidFill>
              </a:rPr>
              <a:t>Step-1 </a:t>
            </a:r>
            <a:r>
              <a:rPr lang="en-US" sz="2800" dirty="0">
                <a:solidFill>
                  <a:prstClr val="black"/>
                </a:solidFill>
              </a:rPr>
              <a:t>: Add the attributes which are present on Left Hand Side in the original functional dependency. </a:t>
            </a:r>
            <a:endParaRPr lang="en-US" sz="2800" dirty="0">
              <a:solidFill>
                <a:prstClr val="black"/>
              </a:solidFill>
            </a:endParaRPr>
          </a:p>
          <a:p>
            <a:pPr lvl="0" algn="just" defTabSz="914400">
              <a:lnSpc>
                <a:spcPct val="90000"/>
              </a:lnSpc>
              <a:spcBef>
                <a:spcPts val="1000"/>
              </a:spcBef>
            </a:pPr>
            <a:r>
              <a:rPr lang="en-US" sz="2800" b="1" dirty="0">
                <a:solidFill>
                  <a:prstClr val="black"/>
                </a:solidFill>
              </a:rPr>
              <a:t>Step-2</a:t>
            </a:r>
            <a:r>
              <a:rPr lang="en-US" sz="2800" dirty="0">
                <a:solidFill>
                  <a:prstClr val="black"/>
                </a:solidFill>
              </a:rPr>
              <a:t> </a:t>
            </a:r>
            <a:r>
              <a:rPr lang="en-US" sz="2800" dirty="0">
                <a:solidFill>
                  <a:prstClr val="black"/>
                </a:solidFill>
              </a:rPr>
              <a:t>: Now, add the attributes present on the Right Hand Side of the functional dependency. </a:t>
            </a:r>
            <a:endParaRPr lang="en-US" sz="2800" dirty="0">
              <a:solidFill>
                <a:prstClr val="black"/>
              </a:solidFill>
            </a:endParaRPr>
          </a:p>
          <a:p>
            <a:pPr lvl="0" algn="just" defTabSz="914400">
              <a:lnSpc>
                <a:spcPct val="90000"/>
              </a:lnSpc>
              <a:spcBef>
                <a:spcPts val="1000"/>
              </a:spcBef>
            </a:pPr>
            <a:r>
              <a:rPr lang="en-US" sz="2800" b="1" dirty="0">
                <a:solidFill>
                  <a:prstClr val="black"/>
                </a:solidFill>
              </a:rPr>
              <a:t>Step-3</a:t>
            </a:r>
            <a:r>
              <a:rPr lang="en-US" sz="2800" dirty="0">
                <a:solidFill>
                  <a:prstClr val="black"/>
                </a:solidFill>
              </a:rPr>
              <a:t> </a:t>
            </a:r>
            <a:r>
              <a:rPr lang="en-US" sz="2800" dirty="0">
                <a:solidFill>
                  <a:prstClr val="black"/>
                </a:solidFill>
              </a:rPr>
              <a:t>: With the help of attributes present on Right Hand Side, check the other attributes that can be derived from the other given functional dependencies. Repeat this process until all the possible attributes which can be derived are added in the closure.</a:t>
            </a:r>
            <a:endParaRPr lang="en-IN" sz="2800" dirty="0">
              <a:solidFill>
                <a:prstClr val="black"/>
              </a:solidFill>
            </a:endParaRPr>
          </a:p>
        </p:txBody>
      </p:sp>
    </p:spTree>
    <p:extLst>
      <p:ext uri="{BB962C8B-B14F-4D97-AF65-F5344CB8AC3E}">
        <p14:creationId xmlns:p14="http://schemas.microsoft.com/office/powerpoint/2010/main" val="216255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9701" y="732335"/>
            <a:ext cx="10947043" cy="5632311"/>
          </a:xfrm>
          <a:prstGeom prst="rect">
            <a:avLst/>
          </a:prstGeom>
        </p:spPr>
        <p:txBody>
          <a:bodyPr wrap="square">
            <a:spAutoFit/>
          </a:bodyPr>
          <a:lstStyle/>
          <a:p>
            <a:r>
              <a:rPr lang="en-IN" sz="2400" b="1" dirty="0"/>
              <a:t>Example: </a:t>
            </a:r>
          </a:p>
          <a:p>
            <a:r>
              <a:rPr lang="en-IN" sz="2400" b="1" dirty="0"/>
              <a:t>Consider </a:t>
            </a:r>
            <a:r>
              <a:rPr lang="en-IN" sz="2400" b="1" dirty="0"/>
              <a:t>the table </a:t>
            </a:r>
            <a:r>
              <a:rPr lang="en-IN" sz="2400" b="1" dirty="0" err="1"/>
              <a:t>student_details</a:t>
            </a:r>
            <a:r>
              <a:rPr lang="en-IN" sz="2400" b="1" dirty="0"/>
              <a:t> having (</a:t>
            </a:r>
            <a:r>
              <a:rPr lang="en-IN" sz="2400" b="1" dirty="0" err="1"/>
              <a:t>Roll_No</a:t>
            </a:r>
            <a:r>
              <a:rPr lang="en-IN" sz="2400" b="1" dirty="0"/>
              <a:t>, </a:t>
            </a:r>
            <a:r>
              <a:rPr lang="en-IN" sz="2400" b="1" dirty="0" err="1"/>
              <a:t>Name,Marks</a:t>
            </a:r>
            <a:r>
              <a:rPr lang="en-IN" sz="2400" b="1" dirty="0"/>
              <a:t>, Location) as the attributes and having two functional dependencies. </a:t>
            </a:r>
            <a:endParaRPr lang="en-IN" sz="2400" b="1" dirty="0"/>
          </a:p>
          <a:p>
            <a:r>
              <a:rPr lang="en-IN" sz="2400" b="1" dirty="0"/>
              <a:t>FD1 </a:t>
            </a:r>
            <a:r>
              <a:rPr lang="en-IN" sz="2400" b="1" dirty="0"/>
              <a:t>: </a:t>
            </a:r>
            <a:r>
              <a:rPr lang="en-IN" sz="2400" b="1" dirty="0" err="1"/>
              <a:t>Roll_No</a:t>
            </a:r>
            <a:r>
              <a:rPr lang="en-IN" sz="2400" b="1" dirty="0"/>
              <a:t> -&gt; Name, Marks </a:t>
            </a:r>
            <a:endParaRPr lang="en-IN" sz="2400" b="1" dirty="0"/>
          </a:p>
          <a:p>
            <a:r>
              <a:rPr lang="en-IN" sz="2400" b="1" dirty="0"/>
              <a:t>FD2 </a:t>
            </a:r>
            <a:r>
              <a:rPr lang="en-IN" sz="2400" b="1" dirty="0"/>
              <a:t>: Name -&gt; Marks, Location </a:t>
            </a:r>
            <a:endParaRPr lang="en-IN" sz="2400" b="1" dirty="0"/>
          </a:p>
          <a:p>
            <a:endParaRPr lang="en-IN" sz="2400" dirty="0"/>
          </a:p>
          <a:p>
            <a:r>
              <a:rPr lang="en-IN" sz="2400" dirty="0"/>
              <a:t>Step-1</a:t>
            </a:r>
            <a:r>
              <a:rPr lang="en-IN" sz="2400" dirty="0"/>
              <a:t>: {</a:t>
            </a:r>
            <a:r>
              <a:rPr lang="en-IN" sz="2400" dirty="0" err="1"/>
              <a:t>Roll_no</a:t>
            </a:r>
            <a:r>
              <a:rPr lang="en-IN" sz="2400" dirty="0"/>
              <a:t>}+ = {</a:t>
            </a:r>
            <a:r>
              <a:rPr lang="en-IN" sz="2400" dirty="0" err="1"/>
              <a:t>Roll_No</a:t>
            </a:r>
            <a:r>
              <a:rPr lang="en-IN" sz="2400" dirty="0"/>
              <a:t>} </a:t>
            </a:r>
            <a:endParaRPr lang="en-IN" sz="2400" dirty="0"/>
          </a:p>
          <a:p>
            <a:r>
              <a:rPr lang="en-IN" sz="2400" dirty="0"/>
              <a:t>Step-2 </a:t>
            </a:r>
            <a:r>
              <a:rPr lang="en-IN" sz="2400" dirty="0"/>
              <a:t>: {</a:t>
            </a:r>
            <a:r>
              <a:rPr lang="en-IN" sz="2400" dirty="0" err="1"/>
              <a:t>Roll_no</a:t>
            </a:r>
            <a:r>
              <a:rPr lang="en-IN" sz="2400" dirty="0"/>
              <a:t>}+ = {</a:t>
            </a:r>
            <a:r>
              <a:rPr lang="en-IN" sz="2400" dirty="0" err="1"/>
              <a:t>Roll_No,Name</a:t>
            </a:r>
            <a:r>
              <a:rPr lang="en-IN" sz="2400" dirty="0"/>
              <a:t>, Marks} </a:t>
            </a:r>
            <a:endParaRPr lang="en-IN" sz="2400" dirty="0"/>
          </a:p>
          <a:p>
            <a:r>
              <a:rPr lang="en-IN" sz="2400" dirty="0"/>
              <a:t>Step-3 </a:t>
            </a:r>
            <a:r>
              <a:rPr lang="en-IN" sz="2400" dirty="0"/>
              <a:t>: </a:t>
            </a:r>
            <a:r>
              <a:rPr lang="en-IN" sz="2400" b="1" dirty="0">
                <a:solidFill>
                  <a:srgbClr val="FF0000"/>
                </a:solidFill>
              </a:rPr>
              <a:t>{</a:t>
            </a:r>
            <a:r>
              <a:rPr lang="en-IN" sz="2400" b="1" dirty="0" err="1">
                <a:solidFill>
                  <a:srgbClr val="FF0000"/>
                </a:solidFill>
              </a:rPr>
              <a:t>Roll_no</a:t>
            </a:r>
            <a:r>
              <a:rPr lang="en-IN" sz="2400" b="1" dirty="0">
                <a:solidFill>
                  <a:srgbClr val="FF0000"/>
                </a:solidFill>
              </a:rPr>
              <a:t>}+ = {</a:t>
            </a:r>
            <a:r>
              <a:rPr lang="en-IN" sz="2400" b="1" dirty="0" err="1">
                <a:solidFill>
                  <a:srgbClr val="FF0000"/>
                </a:solidFill>
              </a:rPr>
              <a:t>Roll_No</a:t>
            </a:r>
            <a:r>
              <a:rPr lang="en-IN" sz="2400" b="1" dirty="0">
                <a:solidFill>
                  <a:srgbClr val="FF0000"/>
                </a:solidFill>
              </a:rPr>
              <a:t>, Marks, Name, Location} </a:t>
            </a:r>
            <a:endParaRPr lang="en-IN" sz="2400" b="1" dirty="0">
              <a:solidFill>
                <a:srgbClr val="FF0000"/>
              </a:solidFill>
            </a:endParaRPr>
          </a:p>
          <a:p>
            <a:endParaRPr lang="en-IN" sz="2400" dirty="0"/>
          </a:p>
          <a:p>
            <a:r>
              <a:rPr lang="en-IN" sz="2400" dirty="0"/>
              <a:t>Step-1 </a:t>
            </a:r>
            <a:r>
              <a:rPr lang="en-IN" sz="2400" dirty="0"/>
              <a:t>: {Name}+ = {Name} </a:t>
            </a:r>
            <a:endParaRPr lang="en-IN" sz="2400" dirty="0"/>
          </a:p>
          <a:p>
            <a:r>
              <a:rPr lang="en-IN" sz="2400" dirty="0"/>
              <a:t>Step-2 </a:t>
            </a:r>
            <a:r>
              <a:rPr lang="en-IN" sz="2400" dirty="0"/>
              <a:t>: {Name}+ = {Name, Marks, Location} </a:t>
            </a:r>
            <a:endParaRPr lang="en-IN" sz="2400" dirty="0"/>
          </a:p>
          <a:p>
            <a:r>
              <a:rPr lang="en-IN" sz="2400" dirty="0"/>
              <a:t>Step-3 </a:t>
            </a:r>
            <a:r>
              <a:rPr lang="en-IN" sz="2400" dirty="0"/>
              <a:t>: Since, we don’t have any functional dependency where “Marks or Location”. So </a:t>
            </a:r>
            <a:r>
              <a:rPr lang="en-IN" sz="2400" b="1" dirty="0">
                <a:solidFill>
                  <a:srgbClr val="FF0000"/>
                </a:solidFill>
              </a:rPr>
              <a:t>{Name}+ = {Name, Marks, Location} </a:t>
            </a:r>
            <a:endParaRPr lang="en-IN" sz="2400" b="1" dirty="0">
              <a:solidFill>
                <a:srgbClr val="FF0000"/>
              </a:solidFill>
            </a:endParaRPr>
          </a:p>
          <a:p>
            <a:r>
              <a:rPr lang="en-IN" sz="2400" b="1" dirty="0">
                <a:solidFill>
                  <a:srgbClr val="FF0000"/>
                </a:solidFill>
              </a:rPr>
              <a:t>{</a:t>
            </a:r>
            <a:r>
              <a:rPr lang="en-IN" sz="2400" b="1" dirty="0">
                <a:solidFill>
                  <a:srgbClr val="FF0000"/>
                </a:solidFill>
              </a:rPr>
              <a:t>Marks}+ = {Marks} </a:t>
            </a:r>
            <a:r>
              <a:rPr lang="en-IN" sz="2400" dirty="0"/>
              <a:t>and </a:t>
            </a:r>
            <a:r>
              <a:rPr lang="en-IN" sz="2400" b="1" dirty="0">
                <a:solidFill>
                  <a:srgbClr val="FF0000"/>
                </a:solidFill>
              </a:rPr>
              <a:t>{Location}+ = { Location}</a:t>
            </a:r>
          </a:p>
        </p:txBody>
      </p:sp>
    </p:spTree>
    <p:extLst>
      <p:ext uri="{BB962C8B-B14F-4D97-AF65-F5344CB8AC3E}">
        <p14:creationId xmlns:p14="http://schemas.microsoft.com/office/powerpoint/2010/main" val="62108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1000"/>
                                        <p:tgtEl>
                                          <p:spTgt spid="2">
                                            <p:txEl>
                                              <p:pRg st="5" end="5"/>
                                            </p:txEl>
                                          </p:spTgt>
                                        </p:tgtEl>
                                      </p:cBhvr>
                                    </p:animEffect>
                                    <p:anim calcmode="lin" valueType="num">
                                      <p:cBhvr>
                                        <p:cTn id="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1000"/>
                                        <p:tgtEl>
                                          <p:spTgt spid="2">
                                            <p:txEl>
                                              <p:pRg st="6" end="6"/>
                                            </p:txEl>
                                          </p:spTgt>
                                        </p:tgtEl>
                                      </p:cBhvr>
                                    </p:animEffect>
                                    <p:anim calcmode="lin" valueType="num">
                                      <p:cBhvr>
                                        <p:cTn id="1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1000"/>
                                        <p:tgtEl>
                                          <p:spTgt spid="2">
                                            <p:txEl>
                                              <p:pRg st="7" end="7"/>
                                            </p:txEl>
                                          </p:spTgt>
                                        </p:tgtEl>
                                      </p:cBhvr>
                                    </p:animEffect>
                                    <p:anim calcmode="lin" valueType="num">
                                      <p:cBhvr>
                                        <p:cTn id="2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fade">
                                      <p:cBhvr>
                                        <p:cTn id="28" dur="1000"/>
                                        <p:tgtEl>
                                          <p:spTgt spid="2">
                                            <p:txEl>
                                              <p:pRg st="9" end="9"/>
                                            </p:txEl>
                                          </p:spTgt>
                                        </p:tgtEl>
                                      </p:cBhvr>
                                    </p:animEffect>
                                    <p:anim calcmode="lin" valueType="num">
                                      <p:cBhvr>
                                        <p:cTn id="29"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1000"/>
                                        <p:tgtEl>
                                          <p:spTgt spid="2">
                                            <p:txEl>
                                              <p:pRg st="10" end="10"/>
                                            </p:txEl>
                                          </p:spTgt>
                                        </p:tgtEl>
                                      </p:cBhvr>
                                    </p:animEffect>
                                    <p:anim calcmode="lin" valueType="num">
                                      <p:cBhvr>
                                        <p:cTn id="36"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1000"/>
                                        <p:tgtEl>
                                          <p:spTgt spid="2">
                                            <p:txEl>
                                              <p:pRg st="11" end="11"/>
                                            </p:txEl>
                                          </p:spTgt>
                                        </p:tgtEl>
                                      </p:cBhvr>
                                    </p:animEffect>
                                    <p:anim calcmode="lin" valueType="num">
                                      <p:cBhvr>
                                        <p:cTn id="43"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fade">
                                      <p:cBhvr>
                                        <p:cTn id="49" dur="1000"/>
                                        <p:tgtEl>
                                          <p:spTgt spid="2">
                                            <p:txEl>
                                              <p:pRg st="12" end="12"/>
                                            </p:txEl>
                                          </p:spTgt>
                                        </p:tgtEl>
                                      </p:cBhvr>
                                    </p:animEffect>
                                    <p:anim calcmode="lin" valueType="num">
                                      <p:cBhvr>
                                        <p:cTn id="50"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Equivalence of Functional Dependencies (FD)</a:t>
            </a:r>
          </a:p>
        </p:txBody>
      </p:sp>
      <p:sp>
        <p:nvSpPr>
          <p:cNvPr id="3" name="Content Placeholder 2"/>
          <p:cNvSpPr>
            <a:spLocks noGrp="1"/>
          </p:cNvSpPr>
          <p:nvPr>
            <p:ph idx="1"/>
          </p:nvPr>
        </p:nvSpPr>
        <p:spPr/>
        <p:txBody>
          <a:bodyPr>
            <a:normAutofit/>
          </a:bodyPr>
          <a:lstStyle/>
          <a:p>
            <a:endParaRPr lang="en-US" sz="2800" dirty="0"/>
          </a:p>
          <a:p>
            <a:r>
              <a:rPr lang="en-US" sz="2800" dirty="0"/>
              <a:t>Two </a:t>
            </a:r>
            <a:r>
              <a:rPr lang="en-US" sz="2800" dirty="0"/>
              <a:t>different sets of functional dependencies for a given relation may or may not be equivalent</a:t>
            </a:r>
            <a:r>
              <a:rPr lang="en-US" sz="2800" dirty="0"/>
              <a:t>.</a:t>
            </a:r>
          </a:p>
          <a:p>
            <a:pPr marL="0" indent="0">
              <a:buNone/>
            </a:pPr>
            <a:r>
              <a:rPr lang="en-US" sz="2800" dirty="0"/>
              <a:t>● If </a:t>
            </a:r>
            <a:r>
              <a:rPr lang="en-US" sz="2800" b="1" dirty="0"/>
              <a:t>FD1 can be derived from FD2</a:t>
            </a:r>
            <a:r>
              <a:rPr lang="en-US" sz="2800" dirty="0"/>
              <a:t>, we can say that FD2 ⊃ FD1.</a:t>
            </a:r>
          </a:p>
          <a:p>
            <a:pPr marL="0" indent="0">
              <a:buNone/>
            </a:pPr>
            <a:r>
              <a:rPr lang="en-US" sz="2800" dirty="0"/>
              <a:t>● If </a:t>
            </a:r>
            <a:r>
              <a:rPr lang="en-US" sz="2800" b="1" dirty="0"/>
              <a:t>FD2 can be derived from FD1</a:t>
            </a:r>
            <a:r>
              <a:rPr lang="en-US" sz="2800" dirty="0"/>
              <a:t>, we can say that FD1 ⊃ FD2.</a:t>
            </a:r>
          </a:p>
          <a:p>
            <a:pPr marL="0" indent="0">
              <a:buNone/>
            </a:pPr>
            <a:r>
              <a:rPr lang="en-US" sz="2800" dirty="0"/>
              <a:t>● If above two cases are true, </a:t>
            </a:r>
            <a:r>
              <a:rPr lang="en-US" sz="2800" b="1" dirty="0"/>
              <a:t>FD1=FD2.</a:t>
            </a:r>
            <a:endParaRPr lang="en-IN" sz="2800" b="1" dirty="0"/>
          </a:p>
        </p:txBody>
      </p:sp>
    </p:spTree>
    <p:extLst>
      <p:ext uri="{BB962C8B-B14F-4D97-AF65-F5344CB8AC3E}">
        <p14:creationId xmlns:p14="http://schemas.microsoft.com/office/powerpoint/2010/main" val="87677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670" y="1388539"/>
            <a:ext cx="11153105" cy="5016758"/>
          </a:xfrm>
          <a:prstGeom prst="rect">
            <a:avLst/>
          </a:prstGeom>
        </p:spPr>
        <p:txBody>
          <a:bodyPr wrap="square">
            <a:spAutoFit/>
          </a:bodyPr>
          <a:lstStyle/>
          <a:p>
            <a:r>
              <a:rPr lang="en-US" sz="2000" dirty="0" err="1"/>
              <a:t>Eg:A</a:t>
            </a:r>
            <a:r>
              <a:rPr lang="en-US" sz="2000" dirty="0"/>
              <a:t> </a:t>
            </a:r>
            <a:r>
              <a:rPr lang="en-US" sz="2000" dirty="0"/>
              <a:t>relation R(A,B,C,D) having two FD sets FD1 = {A-&gt;B, B-&gt;C, AB-&gt;D} and FD2 = {A-&gt;B, B-&gt;C, A-&gt;C, A-&gt;D} </a:t>
            </a:r>
            <a:endParaRPr lang="en-US" sz="2000" dirty="0"/>
          </a:p>
          <a:p>
            <a:endParaRPr lang="en-US" sz="2000" dirty="0"/>
          </a:p>
          <a:p>
            <a:r>
              <a:rPr lang="en-US" sz="2000" b="1" dirty="0"/>
              <a:t>Step </a:t>
            </a:r>
            <a:r>
              <a:rPr lang="en-US" sz="2000" b="1" dirty="0"/>
              <a:t>1</a:t>
            </a:r>
            <a:r>
              <a:rPr lang="en-US" sz="2000" dirty="0"/>
              <a:t>. </a:t>
            </a:r>
            <a:r>
              <a:rPr lang="en-US" sz="2000" b="1" dirty="0"/>
              <a:t>Checking whether all FDs of FD1 are present in FD2 </a:t>
            </a:r>
            <a:endParaRPr lang="en-US" sz="2000" b="1" dirty="0"/>
          </a:p>
          <a:p>
            <a:r>
              <a:rPr lang="en-US" sz="2000" dirty="0"/>
              <a:t>● </a:t>
            </a:r>
            <a:r>
              <a:rPr lang="en-US" sz="2000" dirty="0"/>
              <a:t>A-&gt;B </a:t>
            </a:r>
            <a:r>
              <a:rPr lang="en-US" sz="2000" dirty="0"/>
              <a:t>   YES</a:t>
            </a:r>
            <a:endParaRPr lang="en-US" sz="2000" dirty="0"/>
          </a:p>
          <a:p>
            <a:r>
              <a:rPr lang="en-US" sz="2000" dirty="0"/>
              <a:t>● </a:t>
            </a:r>
            <a:r>
              <a:rPr lang="en-US" sz="2000" dirty="0"/>
              <a:t>B-&gt;C </a:t>
            </a:r>
            <a:r>
              <a:rPr lang="en-US" sz="2000" dirty="0"/>
              <a:t> </a:t>
            </a:r>
            <a:r>
              <a:rPr lang="en-US" sz="2000" dirty="0"/>
              <a:t>  YES</a:t>
            </a:r>
            <a:endParaRPr lang="en-US" sz="2000" dirty="0"/>
          </a:p>
          <a:p>
            <a:r>
              <a:rPr lang="en-US" sz="2000" dirty="0"/>
              <a:t>● </a:t>
            </a:r>
            <a:r>
              <a:rPr lang="en-US" sz="2000" dirty="0"/>
              <a:t>AB-&gt;D </a:t>
            </a:r>
            <a:r>
              <a:rPr lang="en-US" sz="2000" dirty="0"/>
              <a:t> </a:t>
            </a:r>
            <a:r>
              <a:rPr lang="en-US" sz="2000" dirty="0"/>
              <a:t>YES</a:t>
            </a:r>
            <a:r>
              <a:rPr lang="en-US" sz="2000" dirty="0"/>
              <a:t> </a:t>
            </a:r>
            <a:r>
              <a:rPr lang="en-US" sz="2000" dirty="0"/>
              <a:t>For set FD2, (AB)+ = {A,B,C,D}. </a:t>
            </a:r>
            <a:endParaRPr lang="en-US" sz="2000" dirty="0"/>
          </a:p>
          <a:p>
            <a:r>
              <a:rPr lang="en-US" sz="2000" dirty="0">
                <a:solidFill>
                  <a:srgbClr val="FF0000"/>
                </a:solidFill>
              </a:rPr>
              <a:t>FD2 </a:t>
            </a:r>
            <a:r>
              <a:rPr lang="en-US" sz="2000" dirty="0">
                <a:solidFill>
                  <a:srgbClr val="FF0000"/>
                </a:solidFill>
              </a:rPr>
              <a:t>⊃ FD1 is true</a:t>
            </a:r>
            <a:r>
              <a:rPr lang="en-US" sz="2000" dirty="0">
                <a:solidFill>
                  <a:srgbClr val="FF0000"/>
                </a:solidFill>
              </a:rPr>
              <a:t>.</a:t>
            </a:r>
          </a:p>
          <a:p>
            <a:r>
              <a:rPr lang="en-US" sz="2000" b="1" dirty="0"/>
              <a:t>Step </a:t>
            </a:r>
            <a:r>
              <a:rPr lang="en-US" sz="2000" b="1" dirty="0"/>
              <a:t>2</a:t>
            </a:r>
            <a:r>
              <a:rPr lang="en-US" sz="2000" dirty="0"/>
              <a:t>. </a:t>
            </a:r>
            <a:r>
              <a:rPr lang="en-US" sz="2000" b="1" dirty="0"/>
              <a:t>Checking whether all FDs of FD2 are present in FD1 </a:t>
            </a:r>
            <a:endParaRPr lang="en-US" sz="2000" b="1" dirty="0"/>
          </a:p>
          <a:p>
            <a:r>
              <a:rPr lang="en-US" sz="2000" dirty="0"/>
              <a:t>● </a:t>
            </a:r>
            <a:r>
              <a:rPr lang="en-US" sz="2000" dirty="0"/>
              <a:t>A-&gt;B </a:t>
            </a:r>
            <a:r>
              <a:rPr lang="en-US" sz="2000" dirty="0"/>
              <a:t> </a:t>
            </a:r>
            <a:r>
              <a:rPr lang="en-US" sz="2000" dirty="0"/>
              <a:t>YES</a:t>
            </a:r>
            <a:endParaRPr lang="en-US" sz="2000" dirty="0"/>
          </a:p>
          <a:p>
            <a:r>
              <a:rPr lang="en-US" sz="2000" dirty="0"/>
              <a:t>● </a:t>
            </a:r>
            <a:r>
              <a:rPr lang="en-US" sz="2000" dirty="0"/>
              <a:t>B-&gt;C </a:t>
            </a:r>
            <a:r>
              <a:rPr lang="en-US" sz="2000" dirty="0"/>
              <a:t> </a:t>
            </a:r>
            <a:r>
              <a:rPr lang="en-US" sz="2000" dirty="0"/>
              <a:t>YES</a:t>
            </a:r>
            <a:endParaRPr lang="en-US" sz="2000" dirty="0"/>
          </a:p>
          <a:p>
            <a:r>
              <a:rPr lang="en-US" sz="2000" dirty="0"/>
              <a:t>● </a:t>
            </a:r>
            <a:r>
              <a:rPr lang="en-US" sz="2000" dirty="0"/>
              <a:t>A-&gt;C </a:t>
            </a:r>
            <a:r>
              <a:rPr lang="en-US" sz="2000" dirty="0"/>
              <a:t> </a:t>
            </a:r>
            <a:r>
              <a:rPr lang="en-US" sz="2000" dirty="0"/>
              <a:t>YES</a:t>
            </a:r>
            <a:r>
              <a:rPr lang="en-US" sz="2000" dirty="0"/>
              <a:t>  For </a:t>
            </a:r>
            <a:r>
              <a:rPr lang="en-US" sz="2000" dirty="0"/>
              <a:t>set FD1, (A)+ = {A,B,C,D}. </a:t>
            </a:r>
            <a:endParaRPr lang="en-US" sz="2000" dirty="0"/>
          </a:p>
          <a:p>
            <a:r>
              <a:rPr lang="en-US" sz="2000" dirty="0"/>
              <a:t>● </a:t>
            </a:r>
            <a:r>
              <a:rPr lang="en-US" sz="2000" dirty="0"/>
              <a:t>A-&gt;D </a:t>
            </a:r>
            <a:r>
              <a:rPr lang="en-US" sz="2000" dirty="0"/>
              <a:t> </a:t>
            </a:r>
            <a:r>
              <a:rPr lang="en-US" sz="2000" dirty="0"/>
              <a:t> YES For set FD1, </a:t>
            </a:r>
            <a:r>
              <a:rPr lang="en-US" sz="2000" dirty="0"/>
              <a:t>(A</a:t>
            </a:r>
            <a:r>
              <a:rPr lang="en-US" sz="2000" dirty="0"/>
              <a:t>)+ = {</a:t>
            </a:r>
            <a:r>
              <a:rPr lang="en-US" sz="2000" dirty="0"/>
              <a:t>A,B,C,D}</a:t>
            </a:r>
          </a:p>
          <a:p>
            <a:r>
              <a:rPr lang="en-US" sz="2000" dirty="0">
                <a:solidFill>
                  <a:srgbClr val="FF0000"/>
                </a:solidFill>
              </a:rPr>
              <a:t>FD1 </a:t>
            </a:r>
            <a:r>
              <a:rPr lang="en-US" sz="2000" dirty="0">
                <a:solidFill>
                  <a:srgbClr val="FF0000"/>
                </a:solidFill>
              </a:rPr>
              <a:t>⊃ FD2 is true. </a:t>
            </a:r>
            <a:endParaRPr lang="en-US" sz="2000" dirty="0">
              <a:solidFill>
                <a:srgbClr val="FF0000"/>
              </a:solidFill>
            </a:endParaRPr>
          </a:p>
          <a:p>
            <a:r>
              <a:rPr lang="en-US" sz="2000" b="1" dirty="0"/>
              <a:t>Step </a:t>
            </a:r>
            <a:r>
              <a:rPr lang="en-US" sz="2000" b="1" dirty="0"/>
              <a:t>3</a:t>
            </a:r>
            <a:r>
              <a:rPr lang="en-US" sz="2000" dirty="0"/>
              <a:t>. As FD2 ⊃ FD1 and FD1 ⊃ FD2 both are true </a:t>
            </a:r>
            <a:r>
              <a:rPr lang="en-US" sz="2000" dirty="0">
                <a:solidFill>
                  <a:srgbClr val="FF0000"/>
                </a:solidFill>
              </a:rPr>
              <a:t>FD2 =FD1 </a:t>
            </a:r>
            <a:r>
              <a:rPr lang="en-US" sz="2000" dirty="0"/>
              <a:t>is true. These two FD sets are semantically equivalent.</a:t>
            </a:r>
            <a:endParaRPr lang="en-IN" sz="2000" dirty="0"/>
          </a:p>
        </p:txBody>
      </p:sp>
    </p:spTree>
    <p:extLst>
      <p:ext uri="{BB962C8B-B14F-4D97-AF65-F5344CB8AC3E}">
        <p14:creationId xmlns:p14="http://schemas.microsoft.com/office/powerpoint/2010/main" val="11655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Effect transition="in" filter="fade">
                                      <p:cBhvr>
                                        <p:cTn id="56" dur="1000"/>
                                        <p:tgtEl>
                                          <p:spTgt spid="2">
                                            <p:txEl>
                                              <p:pRg st="9" end="9"/>
                                            </p:txEl>
                                          </p:spTgt>
                                        </p:tgtEl>
                                      </p:cBhvr>
                                    </p:animEffect>
                                    <p:anim calcmode="lin" valueType="num">
                                      <p:cBhvr>
                                        <p:cTn id="57"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
                                            <p:txEl>
                                              <p:pRg st="10" end="10"/>
                                            </p:txEl>
                                          </p:spTgt>
                                        </p:tgtEl>
                                        <p:attrNameLst>
                                          <p:attrName>style.visibility</p:attrName>
                                        </p:attrNameLst>
                                      </p:cBhvr>
                                      <p:to>
                                        <p:strVal val="visible"/>
                                      </p:to>
                                    </p:set>
                                    <p:animEffect transition="in" filter="fade">
                                      <p:cBhvr>
                                        <p:cTn id="63" dur="1000"/>
                                        <p:tgtEl>
                                          <p:spTgt spid="2">
                                            <p:txEl>
                                              <p:pRg st="10" end="10"/>
                                            </p:txEl>
                                          </p:spTgt>
                                        </p:tgtEl>
                                      </p:cBhvr>
                                    </p:animEffect>
                                    <p:anim calcmode="lin" valueType="num">
                                      <p:cBhvr>
                                        <p:cTn id="64"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
                                            <p:txEl>
                                              <p:pRg st="11" end="11"/>
                                            </p:txEl>
                                          </p:spTgt>
                                        </p:tgtEl>
                                        <p:attrNameLst>
                                          <p:attrName>style.visibility</p:attrName>
                                        </p:attrNameLst>
                                      </p:cBhvr>
                                      <p:to>
                                        <p:strVal val="visible"/>
                                      </p:to>
                                    </p:set>
                                    <p:animEffect transition="in" filter="fade">
                                      <p:cBhvr>
                                        <p:cTn id="70" dur="1000"/>
                                        <p:tgtEl>
                                          <p:spTgt spid="2">
                                            <p:txEl>
                                              <p:pRg st="11" end="11"/>
                                            </p:txEl>
                                          </p:spTgt>
                                        </p:tgtEl>
                                      </p:cBhvr>
                                    </p:animEffect>
                                    <p:anim calcmode="lin" valueType="num">
                                      <p:cBhvr>
                                        <p:cTn id="71"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
                                            <p:txEl>
                                              <p:pRg st="12" end="12"/>
                                            </p:txEl>
                                          </p:spTgt>
                                        </p:tgtEl>
                                        <p:attrNameLst>
                                          <p:attrName>style.visibility</p:attrName>
                                        </p:attrNameLst>
                                      </p:cBhvr>
                                      <p:to>
                                        <p:strVal val="visible"/>
                                      </p:to>
                                    </p:set>
                                    <p:animEffect transition="in" filter="fade">
                                      <p:cBhvr>
                                        <p:cTn id="77" dur="1000"/>
                                        <p:tgtEl>
                                          <p:spTgt spid="2">
                                            <p:txEl>
                                              <p:pRg st="12" end="12"/>
                                            </p:txEl>
                                          </p:spTgt>
                                        </p:tgtEl>
                                      </p:cBhvr>
                                    </p:animEffect>
                                    <p:anim calcmode="lin" valueType="num">
                                      <p:cBhvr>
                                        <p:cTn id="78"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
                                            <p:txEl>
                                              <p:pRg st="13" end="13"/>
                                            </p:txEl>
                                          </p:spTgt>
                                        </p:tgtEl>
                                        <p:attrNameLst>
                                          <p:attrName>style.visibility</p:attrName>
                                        </p:attrNameLst>
                                      </p:cBhvr>
                                      <p:to>
                                        <p:strVal val="visible"/>
                                      </p:to>
                                    </p:set>
                                    <p:animEffect transition="in" filter="fade">
                                      <p:cBhvr>
                                        <p:cTn id="84" dur="1000"/>
                                        <p:tgtEl>
                                          <p:spTgt spid="2">
                                            <p:txEl>
                                              <p:pRg st="13" end="13"/>
                                            </p:txEl>
                                          </p:spTgt>
                                        </p:tgtEl>
                                      </p:cBhvr>
                                    </p:animEffect>
                                    <p:anim calcmode="lin" valueType="num">
                                      <p:cBhvr>
                                        <p:cTn id="85"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479" y="365128"/>
            <a:ext cx="8610600" cy="1293028"/>
          </a:xfrm>
        </p:spPr>
        <p:txBody>
          <a:bodyPr/>
          <a:lstStyle/>
          <a:p>
            <a:r>
              <a:rPr lang="en-IN" b="1" dirty="0"/>
              <a:t>Minimal Cover</a:t>
            </a:r>
          </a:p>
        </p:txBody>
      </p:sp>
      <p:sp>
        <p:nvSpPr>
          <p:cNvPr id="3" name="Content Placeholder 2"/>
          <p:cNvSpPr>
            <a:spLocks noGrp="1"/>
          </p:cNvSpPr>
          <p:nvPr>
            <p:ph idx="1"/>
          </p:nvPr>
        </p:nvSpPr>
        <p:spPr>
          <a:xfrm>
            <a:off x="685800" y="1511980"/>
            <a:ext cx="10820400" cy="4024125"/>
          </a:xfrm>
        </p:spPr>
        <p:txBody>
          <a:bodyPr>
            <a:noAutofit/>
          </a:bodyPr>
          <a:lstStyle/>
          <a:p>
            <a:pPr algn="just"/>
            <a:r>
              <a:rPr lang="en-US" sz="2400" dirty="0"/>
              <a:t>Whenever a user updates the database, the system must check whether any of the functional dependencies are getting violated in this process. If there is a violation of dependencies in the new database state, the system must roll back. </a:t>
            </a:r>
            <a:r>
              <a:rPr lang="en-US" sz="2400" dirty="0">
                <a:solidFill>
                  <a:srgbClr val="FF0000"/>
                </a:solidFill>
              </a:rPr>
              <a:t>Working with a huge set of functional dependencies can cause unnecessary added computational time. This is where the minimal cover comes into play. </a:t>
            </a:r>
            <a:endParaRPr lang="en-US" sz="2400" dirty="0">
              <a:solidFill>
                <a:srgbClr val="FF0000"/>
              </a:solidFill>
            </a:endParaRPr>
          </a:p>
          <a:p>
            <a:pPr marL="0" indent="0" algn="just">
              <a:buNone/>
            </a:pPr>
            <a:r>
              <a:rPr lang="en-US" sz="2400" dirty="0"/>
              <a:t>There </a:t>
            </a:r>
            <a:r>
              <a:rPr lang="en-US" sz="2400" dirty="0"/>
              <a:t>are </a:t>
            </a:r>
            <a:r>
              <a:rPr lang="en-US" sz="2400" b="1" dirty="0">
                <a:solidFill>
                  <a:srgbClr val="FF0000"/>
                </a:solidFill>
              </a:rPr>
              <a:t>4 rules </a:t>
            </a:r>
            <a:r>
              <a:rPr lang="en-US" sz="2400" dirty="0"/>
              <a:t>to find Minimal cover : </a:t>
            </a:r>
            <a:endParaRPr lang="en-US" sz="2400" dirty="0"/>
          </a:p>
          <a:p>
            <a:pPr marL="0" indent="0" algn="just">
              <a:buNone/>
            </a:pPr>
            <a:r>
              <a:rPr lang="en-US" sz="2400" dirty="0"/>
              <a:t>1</a:t>
            </a:r>
            <a:r>
              <a:rPr lang="en-US" sz="2400" dirty="0"/>
              <a:t>. Break down the RHS of each functional dependency into a single attribute </a:t>
            </a:r>
            <a:endParaRPr lang="en-US" sz="2400" dirty="0"/>
          </a:p>
          <a:p>
            <a:pPr marL="0" indent="0" algn="just">
              <a:buNone/>
            </a:pPr>
            <a:r>
              <a:rPr lang="en-US" sz="2400" dirty="0"/>
              <a:t>2</a:t>
            </a:r>
            <a:r>
              <a:rPr lang="en-US" sz="2400" dirty="0"/>
              <a:t>. Find redundant </a:t>
            </a:r>
            <a:r>
              <a:rPr lang="en-US" sz="2400" dirty="0" err="1"/>
              <a:t>fds</a:t>
            </a:r>
            <a:r>
              <a:rPr lang="en-US" sz="2400" dirty="0"/>
              <a:t> </a:t>
            </a:r>
            <a:endParaRPr lang="en-US" sz="2400" dirty="0"/>
          </a:p>
          <a:p>
            <a:pPr marL="0" indent="0" algn="just">
              <a:buNone/>
            </a:pPr>
            <a:r>
              <a:rPr lang="en-US" sz="2400" dirty="0"/>
              <a:t>3</a:t>
            </a:r>
            <a:r>
              <a:rPr lang="en-US" sz="2400" dirty="0"/>
              <a:t>. Minimize LHS. </a:t>
            </a:r>
            <a:endParaRPr lang="en-US" sz="2400" dirty="0"/>
          </a:p>
          <a:p>
            <a:pPr marL="0" indent="0" algn="just">
              <a:buNone/>
            </a:pPr>
            <a:r>
              <a:rPr lang="en-US" sz="2400" dirty="0"/>
              <a:t>4</a:t>
            </a:r>
            <a:r>
              <a:rPr lang="en-US" sz="2400" dirty="0"/>
              <a:t>. Group the functional dependencies that have common LHS together into a Single FD .</a:t>
            </a:r>
            <a:endParaRPr lang="en-IN" sz="2400" dirty="0"/>
          </a:p>
        </p:txBody>
      </p:sp>
    </p:spTree>
    <p:extLst>
      <p:ext uri="{BB962C8B-B14F-4D97-AF65-F5344CB8AC3E}">
        <p14:creationId xmlns:p14="http://schemas.microsoft.com/office/powerpoint/2010/main" val="307865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278" y="1418290"/>
            <a:ext cx="10599313" cy="4524315"/>
          </a:xfrm>
          <a:prstGeom prst="rect">
            <a:avLst/>
          </a:prstGeom>
        </p:spPr>
        <p:txBody>
          <a:bodyPr wrap="square">
            <a:spAutoFit/>
          </a:bodyPr>
          <a:lstStyle/>
          <a:p>
            <a:r>
              <a:rPr lang="en-US" sz="2400" dirty="0"/>
              <a:t>Q1. Minimal cover of F with dependencies F={BC-&gt;ADEF, F-&gt;DE} ?</a:t>
            </a:r>
          </a:p>
          <a:p>
            <a:r>
              <a:rPr lang="en-US" sz="2400" b="1" dirty="0"/>
              <a:t>STEP 1: Break down the </a:t>
            </a:r>
            <a:r>
              <a:rPr lang="en-US" sz="2400" b="1" dirty="0"/>
              <a:t>RHS</a:t>
            </a:r>
            <a:endParaRPr lang="en-US" sz="2400" dirty="0"/>
          </a:p>
          <a:p>
            <a:r>
              <a:rPr lang="en-US" sz="2400" dirty="0"/>
              <a:t>BC-&gt;</a:t>
            </a:r>
            <a:r>
              <a:rPr lang="en-US" sz="2400" dirty="0"/>
              <a:t>A         BC-</a:t>
            </a:r>
            <a:r>
              <a:rPr lang="en-US" sz="2400" dirty="0"/>
              <a:t>&gt;</a:t>
            </a:r>
            <a:r>
              <a:rPr lang="en-US" sz="2400" dirty="0"/>
              <a:t>D        BC-</a:t>
            </a:r>
            <a:r>
              <a:rPr lang="en-US" sz="2400" dirty="0"/>
              <a:t>&gt;</a:t>
            </a:r>
            <a:r>
              <a:rPr lang="en-US" sz="2400" dirty="0"/>
              <a:t>E         BC-</a:t>
            </a:r>
            <a:r>
              <a:rPr lang="en-US" sz="2400" dirty="0"/>
              <a:t>&gt;</a:t>
            </a:r>
            <a:r>
              <a:rPr lang="en-US" sz="2400" dirty="0"/>
              <a:t>F       F-</a:t>
            </a:r>
            <a:r>
              <a:rPr lang="en-US" sz="2400" dirty="0"/>
              <a:t>&gt;</a:t>
            </a:r>
            <a:r>
              <a:rPr lang="en-US" sz="2400" dirty="0"/>
              <a:t>D        F-</a:t>
            </a:r>
            <a:r>
              <a:rPr lang="en-US" sz="2400" dirty="0"/>
              <a:t>&gt;</a:t>
            </a:r>
            <a:r>
              <a:rPr lang="en-US" sz="2400" dirty="0"/>
              <a:t>E</a:t>
            </a:r>
          </a:p>
          <a:p>
            <a:r>
              <a:rPr lang="en-US" sz="2400" b="1" dirty="0"/>
              <a:t>STEP 2: Find redundant </a:t>
            </a:r>
            <a:r>
              <a:rPr lang="en-US" sz="2400" b="1" dirty="0" err="1"/>
              <a:t>fds</a:t>
            </a:r>
            <a:endParaRPr lang="en-US" sz="2400" b="1" dirty="0"/>
          </a:p>
          <a:p>
            <a:r>
              <a:rPr lang="en-US" sz="2400" dirty="0"/>
              <a:t>● A</a:t>
            </a:r>
            <a:r>
              <a:rPr lang="en-US" sz="2400" dirty="0"/>
              <a:t>ssume BC-</a:t>
            </a:r>
            <a:r>
              <a:rPr lang="en-US" sz="2400" dirty="0"/>
              <a:t>&gt;A is redundant </a:t>
            </a:r>
            <a:r>
              <a:rPr lang="en-US" sz="2400" dirty="0" err="1"/>
              <a:t>fd</a:t>
            </a:r>
            <a:r>
              <a:rPr lang="en-US" sz="2400" dirty="0"/>
              <a:t> and we remove this </a:t>
            </a:r>
            <a:r>
              <a:rPr lang="en-US" sz="2400" dirty="0" err="1"/>
              <a:t>fd,now</a:t>
            </a:r>
            <a:r>
              <a:rPr lang="en-US" sz="2400" dirty="0"/>
              <a:t> </a:t>
            </a:r>
            <a:r>
              <a:rPr lang="en-US" sz="2400" dirty="0"/>
              <a:t>try computing (BC)+={BCDEF} but there is no </a:t>
            </a:r>
            <a:r>
              <a:rPr lang="en-US" sz="2400" dirty="0"/>
              <a:t>A. so </a:t>
            </a:r>
            <a:r>
              <a:rPr lang="en-US" sz="2400" dirty="0"/>
              <a:t>BC-&gt;A is not redundant</a:t>
            </a:r>
          </a:p>
          <a:p>
            <a:r>
              <a:rPr lang="en-US" sz="2400" dirty="0"/>
              <a:t>●BC-</a:t>
            </a:r>
            <a:r>
              <a:rPr lang="en-US" sz="2400" dirty="0"/>
              <a:t>&gt;</a:t>
            </a:r>
            <a:r>
              <a:rPr lang="en-US" sz="2400" dirty="0"/>
              <a:t>D      (BC</a:t>
            </a:r>
            <a:r>
              <a:rPr lang="en-US" sz="2400" dirty="0"/>
              <a:t>)+={BCAEFD}, D is present so BC-&gt;D is redundant</a:t>
            </a:r>
          </a:p>
          <a:p>
            <a:r>
              <a:rPr lang="en-US" sz="2400" dirty="0"/>
              <a:t>● BC-&gt;E  </a:t>
            </a:r>
            <a:r>
              <a:rPr lang="en-US" sz="2400" dirty="0"/>
              <a:t>    (BC</a:t>
            </a:r>
            <a:r>
              <a:rPr lang="en-US" sz="2400" dirty="0"/>
              <a:t>)+={BCADFE}, E is present so BC-&gt;E is redundant</a:t>
            </a:r>
          </a:p>
          <a:p>
            <a:r>
              <a:rPr lang="en-US" sz="2400" dirty="0"/>
              <a:t>● BC-&gt;F  </a:t>
            </a:r>
            <a:r>
              <a:rPr lang="en-US" sz="2400" dirty="0"/>
              <a:t>    (BC</a:t>
            </a:r>
            <a:r>
              <a:rPr lang="en-US" sz="2400" dirty="0"/>
              <a:t>)+={BCADE}, F is not present so BC-&gt;F is not redundant</a:t>
            </a:r>
          </a:p>
          <a:p>
            <a:r>
              <a:rPr lang="en-US" sz="2400" dirty="0"/>
              <a:t>so we get</a:t>
            </a:r>
          </a:p>
          <a:p>
            <a:r>
              <a:rPr lang="en-US" sz="2400" dirty="0"/>
              <a:t>BC-&gt;</a:t>
            </a:r>
            <a:r>
              <a:rPr lang="en-US" sz="2400" dirty="0"/>
              <a:t>A    BC-</a:t>
            </a:r>
            <a:r>
              <a:rPr lang="en-US" sz="2400" dirty="0"/>
              <a:t>&gt;</a:t>
            </a:r>
            <a:r>
              <a:rPr lang="en-US" sz="2400" dirty="0"/>
              <a:t>F    F-</a:t>
            </a:r>
            <a:r>
              <a:rPr lang="en-US" sz="2400" dirty="0"/>
              <a:t>&gt;</a:t>
            </a:r>
            <a:r>
              <a:rPr lang="en-US" sz="2400" dirty="0"/>
              <a:t>D     F-</a:t>
            </a:r>
            <a:r>
              <a:rPr lang="en-US" sz="2400" dirty="0"/>
              <a:t>&gt;E</a:t>
            </a:r>
          </a:p>
          <a:p>
            <a:endParaRPr lang="en-US" sz="2400" dirty="0"/>
          </a:p>
        </p:txBody>
      </p:sp>
    </p:spTree>
    <p:extLst>
      <p:ext uri="{BB962C8B-B14F-4D97-AF65-F5344CB8AC3E}">
        <p14:creationId xmlns:p14="http://schemas.microsoft.com/office/powerpoint/2010/main" val="229404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Vertical)">
                                      <p:cBhvr>
                                        <p:cTn id="18" dur="500"/>
                                        <p:tgtEl>
                                          <p:spTgt spid="2">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arn(inVertical)">
                                      <p:cBhvr>
                                        <p:cTn id="21" dur="500"/>
                                        <p:tgtEl>
                                          <p:spTgt spid="2">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arn(inVertical)">
                                      <p:cBhvr>
                                        <p:cTn id="24" dur="500"/>
                                        <p:tgtEl>
                                          <p:spTgt spid="2">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arn(inVertical)">
                                      <p:cBhvr>
                                        <p:cTn id="30" dur="500"/>
                                        <p:tgtEl>
                                          <p:spTgt spid="2">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barn(inVertical)">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4248" y="1040810"/>
            <a:ext cx="9800823" cy="5262979"/>
          </a:xfrm>
          <a:prstGeom prst="rect">
            <a:avLst/>
          </a:prstGeom>
        </p:spPr>
        <p:txBody>
          <a:bodyPr wrap="square">
            <a:spAutoFit/>
          </a:bodyPr>
          <a:lstStyle/>
          <a:p>
            <a:pPr lvl="0"/>
            <a:r>
              <a:rPr lang="en-US" sz="2400" dirty="0">
                <a:solidFill>
                  <a:prstClr val="black"/>
                </a:solidFill>
              </a:rPr>
              <a:t>BC-&gt;A    BC-&gt;F    F-&gt;D     F-&gt;E</a:t>
            </a:r>
          </a:p>
          <a:p>
            <a:endParaRPr lang="en-US" sz="2400" b="1" dirty="0"/>
          </a:p>
          <a:p>
            <a:r>
              <a:rPr lang="en-US" sz="2400" b="1" dirty="0"/>
              <a:t>STEP </a:t>
            </a:r>
            <a:r>
              <a:rPr lang="en-US" sz="2400" b="1" dirty="0"/>
              <a:t>3: Minimize LHS</a:t>
            </a:r>
          </a:p>
          <a:p>
            <a:r>
              <a:rPr lang="en-US" sz="2400" dirty="0"/>
              <a:t>BC-</a:t>
            </a:r>
            <a:r>
              <a:rPr lang="en-US" sz="2400" dirty="0"/>
              <a:t>&gt;</a:t>
            </a:r>
            <a:r>
              <a:rPr lang="en-US" sz="2400" dirty="0"/>
              <a:t>A    BC-</a:t>
            </a:r>
            <a:r>
              <a:rPr lang="en-US" sz="2400" dirty="0"/>
              <a:t>&gt;F</a:t>
            </a:r>
          </a:p>
          <a:p>
            <a:r>
              <a:rPr lang="en-US" sz="2400" dirty="0"/>
              <a:t>● </a:t>
            </a:r>
            <a:r>
              <a:rPr lang="en-US" sz="2400" dirty="0"/>
              <a:t>F</a:t>
            </a:r>
            <a:r>
              <a:rPr lang="en-US" sz="2400" dirty="0"/>
              <a:t>rom </a:t>
            </a:r>
            <a:r>
              <a:rPr lang="en-US" sz="2400" dirty="0"/>
              <a:t>BC-&gt; A, if we remove B and then we get C-&gt;A. By taking closure (C)+={</a:t>
            </a:r>
            <a:r>
              <a:rPr lang="en-US" sz="2400" dirty="0"/>
              <a:t>C,A</a:t>
            </a:r>
            <a:r>
              <a:rPr lang="en-US" sz="2400" dirty="0"/>
              <a:t>}, there is no B. same way remove C then B-&gt;A. By taking closure there is no </a:t>
            </a:r>
            <a:r>
              <a:rPr lang="en-US" sz="2400" dirty="0"/>
              <a:t>C. </a:t>
            </a:r>
            <a:r>
              <a:rPr lang="en-US" sz="2400" dirty="0"/>
              <a:t>So </a:t>
            </a:r>
            <a:r>
              <a:rPr lang="en-US" sz="2400" dirty="0"/>
              <a:t>it can’t </a:t>
            </a:r>
            <a:r>
              <a:rPr lang="en-US" sz="2400" dirty="0"/>
              <a:t>be minimize</a:t>
            </a:r>
          </a:p>
          <a:p>
            <a:r>
              <a:rPr lang="en-US" sz="2400" dirty="0"/>
              <a:t>● BC-&gt;F </a:t>
            </a:r>
            <a:r>
              <a:rPr lang="en-US" sz="2400" dirty="0"/>
              <a:t>,it also can’t </a:t>
            </a:r>
            <a:r>
              <a:rPr lang="en-US" sz="2400" dirty="0"/>
              <a:t>be minimize</a:t>
            </a:r>
          </a:p>
          <a:p>
            <a:r>
              <a:rPr lang="en-US" sz="2400" dirty="0"/>
              <a:t>so we get</a:t>
            </a:r>
          </a:p>
          <a:p>
            <a:r>
              <a:rPr lang="en-US" sz="2400" dirty="0"/>
              <a:t>BC-&gt;</a:t>
            </a:r>
            <a:r>
              <a:rPr lang="en-US" sz="2400" dirty="0"/>
              <a:t>A   BC-</a:t>
            </a:r>
            <a:r>
              <a:rPr lang="en-US" sz="2400" dirty="0"/>
              <a:t>&gt;</a:t>
            </a:r>
            <a:r>
              <a:rPr lang="en-US" sz="2400" dirty="0"/>
              <a:t>F     F-</a:t>
            </a:r>
            <a:r>
              <a:rPr lang="en-US" sz="2400" dirty="0"/>
              <a:t>&gt;</a:t>
            </a:r>
            <a:r>
              <a:rPr lang="en-US" sz="2400" dirty="0"/>
              <a:t>D    F-</a:t>
            </a:r>
            <a:r>
              <a:rPr lang="en-US" sz="2400" dirty="0"/>
              <a:t>&gt;E</a:t>
            </a:r>
          </a:p>
          <a:p>
            <a:r>
              <a:rPr lang="en-US" sz="2400" b="1" dirty="0"/>
              <a:t>Step 4: Group the functional dependencies that have common LHS together into </a:t>
            </a:r>
            <a:r>
              <a:rPr lang="en-US" sz="2400" b="1" dirty="0"/>
              <a:t>a Single </a:t>
            </a:r>
            <a:r>
              <a:rPr lang="en-US" sz="2400" b="1" dirty="0"/>
              <a:t>FD .</a:t>
            </a:r>
          </a:p>
          <a:p>
            <a:r>
              <a:rPr lang="en-US" sz="2400" dirty="0"/>
              <a:t>so the </a:t>
            </a:r>
            <a:r>
              <a:rPr lang="en-US" sz="2400" dirty="0">
                <a:solidFill>
                  <a:srgbClr val="FF0000"/>
                </a:solidFill>
              </a:rPr>
              <a:t>minimal cover </a:t>
            </a:r>
            <a:r>
              <a:rPr lang="en-US" sz="2400" dirty="0"/>
              <a:t>is</a:t>
            </a:r>
          </a:p>
          <a:p>
            <a:r>
              <a:rPr lang="en-US" sz="2400" b="1" dirty="0">
                <a:solidFill>
                  <a:srgbClr val="FF0000"/>
                </a:solidFill>
              </a:rPr>
              <a:t>BC-&gt;A </a:t>
            </a:r>
            <a:r>
              <a:rPr lang="en-US" sz="2400" b="1" dirty="0">
                <a:solidFill>
                  <a:srgbClr val="FF0000"/>
                </a:solidFill>
              </a:rPr>
              <a:t>F   F-</a:t>
            </a:r>
            <a:r>
              <a:rPr lang="en-US" sz="2400" b="1" dirty="0">
                <a:solidFill>
                  <a:srgbClr val="FF0000"/>
                </a:solidFill>
              </a:rPr>
              <a:t>&gt;DE</a:t>
            </a:r>
            <a:endParaRPr lang="en-IN" sz="2400" b="1" dirty="0">
              <a:solidFill>
                <a:srgbClr val="FF0000"/>
              </a:solidFill>
            </a:endParaRPr>
          </a:p>
        </p:txBody>
      </p:sp>
    </p:spTree>
    <p:extLst>
      <p:ext uri="{BB962C8B-B14F-4D97-AF65-F5344CB8AC3E}">
        <p14:creationId xmlns:p14="http://schemas.microsoft.com/office/powerpoint/2010/main" val="351991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arn(inVertical)">
                                      <p:cBhvr>
                                        <p:cTn id="10" dur="500"/>
                                        <p:tgtEl>
                                          <p:spTgt spid="2">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arn(inVertical)">
                                      <p:cBhvr>
                                        <p:cTn id="13" dur="500"/>
                                        <p:tgtEl>
                                          <p:spTgt spid="2">
                                            <p:txEl>
                                              <p:pRg st="4" end="4"/>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arn(inVertical)">
                                      <p:cBhvr>
                                        <p:cTn id="16" dur="500"/>
                                        <p:tgtEl>
                                          <p:spTgt spid="2">
                                            <p:txEl>
                                              <p:pRg st="5" end="5"/>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barn(inVertical)">
                                      <p:cBhvr>
                                        <p:cTn id="19" dur="500"/>
                                        <p:tgtEl>
                                          <p:spTgt spid="2">
                                            <p:txEl>
                                              <p:pRg st="6" end="6"/>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arn(inVertic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barn(inVertical)">
                                      <p:cBhvr>
                                        <p:cTn id="30" dur="500"/>
                                        <p:tgtEl>
                                          <p:spTgt spid="2">
                                            <p:txEl>
                                              <p:pRg st="9" end="9"/>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barn(inVertical)">
                                      <p:cBhvr>
                                        <p:cTn id="3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 xmlns:a16="http://schemas.microsoft.com/office/drawing/2014/main"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xmlns=""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4 part </a:t>
            </a:r>
            <a:r>
              <a:rPr lang="en-US" sz="5400" b="1" dirty="0">
                <a:solidFill>
                  <a:schemeClr val="accent1">
                    <a:lumMod val="60000"/>
                    <a:lumOff val="40000"/>
                  </a:schemeClr>
                </a:solidFill>
                <a:latin typeface="Brush Script MT" pitchFamily="66" charset="0"/>
                <a:cs typeface="Times New Roman" panose="02020603050405020304" pitchFamily="18" charset="0"/>
              </a:rPr>
              <a:t>2</a:t>
            </a:r>
            <a:endParaRPr lang="en-US" sz="5400" b="1" dirty="0">
              <a:solidFill>
                <a:schemeClr val="accent1">
                  <a:lumMod val="60000"/>
                  <a:lumOff val="40000"/>
                </a:schemeClr>
              </a:solidFill>
              <a:latin typeface="Brush Script MT" pitchFamily="66" charset="0"/>
              <a:cs typeface="Times New Roman" panose="02020603050405020304" pitchFamily="18" charset="0"/>
            </a:endParaRP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a:buFont typeface="Wingdings" pitchFamily="2" charset="2"/>
              <a:buChar char="q"/>
            </a:pPr>
            <a:r>
              <a:rPr lang="en-IN" sz="3200" dirty="0"/>
              <a:t>Normalization </a:t>
            </a:r>
          </a:p>
          <a:p>
            <a:pPr>
              <a:buFont typeface="Wingdings" pitchFamily="2" charset="2"/>
              <a:buChar char="q"/>
            </a:pPr>
            <a:r>
              <a:rPr lang="en-IN" sz="3200" dirty="0"/>
              <a:t>Functional dependency</a:t>
            </a:r>
          </a:p>
          <a:p>
            <a:pPr>
              <a:buFont typeface="Wingdings" pitchFamily="2" charset="2"/>
              <a:buChar char="q"/>
            </a:pPr>
            <a:r>
              <a:rPr lang="en-IN" sz="3200" dirty="0"/>
              <a:t>Armstrong’s </a:t>
            </a:r>
            <a:r>
              <a:rPr lang="en-IN" sz="3200" dirty="0"/>
              <a:t>Axioms </a:t>
            </a:r>
          </a:p>
          <a:p>
            <a:pPr>
              <a:buFont typeface="Wingdings" pitchFamily="2" charset="2"/>
              <a:buChar char="q"/>
            </a:pPr>
            <a:r>
              <a:rPr lang="en-IN" sz="3200" dirty="0"/>
              <a:t>Closure Of Functional Dependency </a:t>
            </a:r>
            <a:endParaRPr lang="en-IN" sz="3200" dirty="0"/>
          </a:p>
          <a:p>
            <a:pPr>
              <a:buFont typeface="Wingdings" pitchFamily="2" charset="2"/>
              <a:buChar char="q"/>
            </a:pPr>
            <a:r>
              <a:rPr lang="en-IN" sz="3200" dirty="0"/>
              <a:t>Equivalence </a:t>
            </a:r>
            <a:r>
              <a:rPr lang="en-IN" sz="3200" dirty="0"/>
              <a:t>of Functional Dependencies </a:t>
            </a:r>
            <a:endParaRPr lang="en-IN" sz="3200" dirty="0"/>
          </a:p>
          <a:p>
            <a:pPr>
              <a:buFont typeface="Wingdings" pitchFamily="2" charset="2"/>
              <a:buChar char="q"/>
            </a:pPr>
            <a:r>
              <a:rPr lang="en-IN" sz="3200" dirty="0"/>
              <a:t>Minimal Cover</a:t>
            </a:r>
            <a:endParaRPr lang="en-US" sz="3200" dirty="0"/>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a:buFont typeface="Wingdings" pitchFamily="2" charset="2"/>
              <a:buChar char="q"/>
            </a:pPr>
            <a:endParaRPr lang="en-IN" sz="3200" dirty="0"/>
          </a:p>
          <a:p>
            <a:pPr>
              <a:buFont typeface="Wingdings" pitchFamily="2" charset="2"/>
              <a:buChar char="q"/>
            </a:pPr>
            <a:r>
              <a:rPr lang="en-IN" sz="3200" dirty="0"/>
              <a:t>First </a:t>
            </a:r>
            <a:r>
              <a:rPr lang="en-IN" sz="3200" dirty="0"/>
              <a:t>Normal Form (</a:t>
            </a:r>
            <a:r>
              <a:rPr lang="en-IN" sz="3200" dirty="0"/>
              <a:t>1NF)</a:t>
            </a:r>
          </a:p>
          <a:p>
            <a:pPr>
              <a:buFont typeface="Wingdings" pitchFamily="2" charset="2"/>
              <a:buChar char="q"/>
            </a:pPr>
            <a:r>
              <a:rPr lang="en-IN" sz="3200" dirty="0"/>
              <a:t>Second </a:t>
            </a:r>
            <a:r>
              <a:rPr lang="en-IN" sz="3200" dirty="0"/>
              <a:t>Normal Form (</a:t>
            </a:r>
            <a:r>
              <a:rPr lang="en-IN" sz="3200" dirty="0"/>
              <a:t>2NF)</a:t>
            </a:r>
          </a:p>
          <a:p>
            <a:pPr>
              <a:buFont typeface="Wingdings" pitchFamily="2" charset="2"/>
              <a:buChar char="q"/>
            </a:pPr>
            <a:r>
              <a:rPr lang="en-IN" sz="3200" dirty="0"/>
              <a:t>Third </a:t>
            </a:r>
            <a:r>
              <a:rPr lang="en-IN" sz="3200" dirty="0"/>
              <a:t>Normal Form (</a:t>
            </a:r>
            <a:r>
              <a:rPr lang="en-IN" sz="3200" dirty="0"/>
              <a:t>3NF)</a:t>
            </a:r>
          </a:p>
          <a:p>
            <a:pPr>
              <a:buFont typeface="Wingdings" pitchFamily="2" charset="2"/>
              <a:buChar char="q"/>
            </a:pPr>
            <a:r>
              <a:rPr lang="en-IN" sz="3200" dirty="0"/>
              <a:t>Boyce </a:t>
            </a:r>
            <a:r>
              <a:rPr lang="en-IN" sz="3200" dirty="0" err="1"/>
              <a:t>Codd</a:t>
            </a:r>
            <a:r>
              <a:rPr lang="en-IN" sz="3200" dirty="0"/>
              <a:t> Normal Form (</a:t>
            </a:r>
            <a:r>
              <a:rPr lang="en-IN" sz="3200" dirty="0"/>
              <a:t>BCNF)</a:t>
            </a:r>
            <a:endParaRPr lang="en-US" sz="3200" dirty="0"/>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normalization</a:t>
            </a:r>
            <a:endParaRPr lang="en-IN" b="1" dirty="0"/>
          </a:p>
        </p:txBody>
      </p:sp>
      <p:sp>
        <p:nvSpPr>
          <p:cNvPr id="3" name="Content Placeholder 2"/>
          <p:cNvSpPr>
            <a:spLocks noGrp="1"/>
          </p:cNvSpPr>
          <p:nvPr>
            <p:ph idx="1"/>
          </p:nvPr>
        </p:nvSpPr>
        <p:spPr/>
        <p:txBody>
          <a:bodyPr>
            <a:normAutofit/>
          </a:bodyPr>
          <a:lstStyle/>
          <a:p>
            <a:r>
              <a:rPr lang="en-US" sz="3200" dirty="0"/>
              <a:t>Normalization is the </a:t>
            </a:r>
            <a:r>
              <a:rPr lang="en-US" sz="3200" b="1" dirty="0">
                <a:solidFill>
                  <a:srgbClr val="FF0000"/>
                </a:solidFill>
              </a:rPr>
              <a:t>process of organizing the data in the database</a:t>
            </a:r>
          </a:p>
          <a:p>
            <a:r>
              <a:rPr lang="en-US" sz="3200" dirty="0"/>
              <a:t>It is used to </a:t>
            </a:r>
            <a:r>
              <a:rPr lang="en-US" sz="3200" b="1" dirty="0"/>
              <a:t>minimize the redundancy </a:t>
            </a:r>
            <a:r>
              <a:rPr lang="en-US" sz="3200" dirty="0"/>
              <a:t>from a relation or set of relations</a:t>
            </a:r>
          </a:p>
          <a:p>
            <a:r>
              <a:rPr lang="en-US" sz="3200" dirty="0"/>
              <a:t>It is also used to </a:t>
            </a:r>
            <a:r>
              <a:rPr lang="en-US" sz="3200" b="1" dirty="0"/>
              <a:t>eliminate the insertion </a:t>
            </a:r>
            <a:r>
              <a:rPr lang="en-US" sz="3200" b="1" dirty="0" err="1"/>
              <a:t>anomaly,update</a:t>
            </a:r>
            <a:r>
              <a:rPr lang="en-US" sz="3200" b="1" dirty="0"/>
              <a:t> anomaly and deletion </a:t>
            </a:r>
            <a:r>
              <a:rPr lang="en-US" sz="3200" b="1" dirty="0"/>
              <a:t>anomaly</a:t>
            </a:r>
          </a:p>
          <a:p>
            <a:r>
              <a:rPr lang="en-US" sz="3200" dirty="0"/>
              <a:t>It divides the larger  table into the smaller table and links them using relationship</a:t>
            </a:r>
          </a:p>
          <a:p>
            <a:pPr marL="0" indent="0">
              <a:buNone/>
            </a:pPr>
            <a:endParaRPr lang="en-US" sz="3200" b="1" dirty="0"/>
          </a:p>
        </p:txBody>
      </p:sp>
    </p:spTree>
    <p:extLst>
      <p:ext uri="{BB962C8B-B14F-4D97-AF65-F5344CB8AC3E}">
        <p14:creationId xmlns:p14="http://schemas.microsoft.com/office/powerpoint/2010/main" val="27660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3804ba1cfc5f4be1">
            <a:extLst>
              <a:ext uri="{28A0092B-C50C-407E-A947-70E740481C1C}">
                <a14:useLocalDpi xmlns:a14="http://schemas.microsoft.com/office/drawing/2010/main" val="0"/>
              </a:ext>
            </a:extLst>
          </a:blip>
          <a:srcRect/>
          <a:stretch>
            <a:fillRect/>
          </a:stretch>
        </p:blipFill>
        <p:spPr bwMode="auto">
          <a:xfrm>
            <a:off x="2395471" y="1352281"/>
            <a:ext cx="7469746" cy="41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63283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First Normal Form (1NF)</a:t>
            </a:r>
            <a:br>
              <a:rPr lang="en-IN" dirty="0"/>
            </a:br>
            <a:endParaRPr lang="en-IN" dirty="0"/>
          </a:p>
        </p:txBody>
      </p:sp>
      <p:sp>
        <p:nvSpPr>
          <p:cNvPr id="3" name="Content Placeholder 2"/>
          <p:cNvSpPr>
            <a:spLocks noGrp="1"/>
          </p:cNvSpPr>
          <p:nvPr>
            <p:ph idx="1"/>
          </p:nvPr>
        </p:nvSpPr>
        <p:spPr>
          <a:xfrm>
            <a:off x="824248" y="2052893"/>
            <a:ext cx="10122794" cy="4024125"/>
          </a:xfrm>
        </p:spPr>
        <p:txBody>
          <a:bodyPr>
            <a:normAutofit/>
          </a:bodyPr>
          <a:lstStyle/>
          <a:p>
            <a:pPr algn="just"/>
            <a:r>
              <a:rPr lang="en-US" sz="3200" dirty="0"/>
              <a:t>A relation will be </a:t>
            </a:r>
            <a:r>
              <a:rPr lang="en-US" sz="3200" b="1" dirty="0"/>
              <a:t>1NF if it contains an atomic value.</a:t>
            </a:r>
          </a:p>
          <a:p>
            <a:pPr algn="just"/>
            <a:r>
              <a:rPr lang="en-US" sz="3200" dirty="0"/>
              <a:t>It states that an attribute of a table cannot hold multiple values. It must hold only single-valued attribute.</a:t>
            </a:r>
          </a:p>
          <a:p>
            <a:pPr algn="just"/>
            <a:endParaRPr lang="en-IN" sz="3200" dirty="0"/>
          </a:p>
        </p:txBody>
      </p:sp>
    </p:spTree>
    <p:extLst>
      <p:ext uri="{BB962C8B-B14F-4D97-AF65-F5344CB8AC3E}">
        <p14:creationId xmlns:p14="http://schemas.microsoft.com/office/powerpoint/2010/main" val="19664912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20067e6b0ca64098">
            <a:extLst>
              <a:ext uri="{28A0092B-C50C-407E-A947-70E740481C1C}">
                <a14:useLocalDpi xmlns:a14="http://schemas.microsoft.com/office/drawing/2010/main" val="0"/>
              </a:ext>
            </a:extLst>
          </a:blip>
          <a:srcRect/>
          <a:stretch>
            <a:fillRect/>
          </a:stretch>
        </p:blipFill>
        <p:spPr bwMode="auto">
          <a:xfrm>
            <a:off x="4295238" y="510727"/>
            <a:ext cx="718185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c3886fe9bf9f4a5d">
            <a:extLst>
              <a:ext uri="{28A0092B-C50C-407E-A947-70E740481C1C}">
                <a14:useLocalDpi xmlns:a14="http://schemas.microsoft.com/office/drawing/2010/main" val="0"/>
              </a:ext>
            </a:extLst>
          </a:blip>
          <a:srcRect/>
          <a:stretch>
            <a:fillRect/>
          </a:stretch>
        </p:blipFill>
        <p:spPr bwMode="auto">
          <a:xfrm>
            <a:off x="1122274" y="3107027"/>
            <a:ext cx="719137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8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heel(1)">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Second Normal Form (2NF)</a:t>
            </a:r>
            <a:br>
              <a:rPr lang="en-IN" dirty="0"/>
            </a:br>
            <a:endParaRPr lang="en-IN" dirty="0"/>
          </a:p>
        </p:txBody>
      </p:sp>
      <p:sp>
        <p:nvSpPr>
          <p:cNvPr id="3" name="Content Placeholder 2"/>
          <p:cNvSpPr>
            <a:spLocks noGrp="1"/>
          </p:cNvSpPr>
          <p:nvPr>
            <p:ph idx="1"/>
          </p:nvPr>
        </p:nvSpPr>
        <p:spPr/>
        <p:txBody>
          <a:bodyPr>
            <a:normAutofit/>
          </a:bodyPr>
          <a:lstStyle/>
          <a:p>
            <a:pPr algn="just"/>
            <a:r>
              <a:rPr lang="en-US" sz="2800" dirty="0"/>
              <a:t>In the 2NF, </a:t>
            </a:r>
            <a:r>
              <a:rPr lang="en-US" sz="2800" b="1" dirty="0"/>
              <a:t>relational must be in 1NF</a:t>
            </a:r>
            <a:r>
              <a:rPr lang="en-US" sz="2800" dirty="0"/>
              <a:t>.</a:t>
            </a:r>
          </a:p>
          <a:p>
            <a:pPr algn="just"/>
            <a:r>
              <a:rPr lang="en-US" sz="2800" dirty="0"/>
              <a:t>In the second normal form, </a:t>
            </a:r>
            <a:r>
              <a:rPr lang="en-US" sz="2800" b="1" dirty="0"/>
              <a:t>No non-prime attribute is dependent on the proper subset of any candidate key of table</a:t>
            </a:r>
          </a:p>
          <a:p>
            <a:pPr algn="just"/>
            <a:endParaRPr lang="en-US" sz="2800" dirty="0"/>
          </a:p>
          <a:p>
            <a:pPr marL="0" indent="0" algn="just">
              <a:buNone/>
            </a:pPr>
            <a:r>
              <a:rPr lang="en-US" sz="2800" dirty="0">
                <a:solidFill>
                  <a:srgbClr val="FF0000"/>
                </a:solidFill>
              </a:rPr>
              <a:t>Non-prime attribute</a:t>
            </a:r>
            <a:r>
              <a:rPr lang="en-US" sz="2800" dirty="0"/>
              <a:t>: An attribute that is not a part of any candidate key</a:t>
            </a:r>
            <a:endParaRPr lang="en-IN" sz="2800" dirty="0"/>
          </a:p>
        </p:txBody>
      </p:sp>
    </p:spTree>
    <p:extLst>
      <p:ext uri="{BB962C8B-B14F-4D97-AF65-F5344CB8AC3E}">
        <p14:creationId xmlns:p14="http://schemas.microsoft.com/office/powerpoint/2010/main" val="2106312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538d610133c647dd">
            <a:extLst>
              <a:ext uri="{28A0092B-C50C-407E-A947-70E740481C1C}">
                <a14:useLocalDpi xmlns:a14="http://schemas.microsoft.com/office/drawing/2010/main" val="0"/>
              </a:ext>
            </a:extLst>
          </a:blip>
          <a:srcRect/>
          <a:stretch>
            <a:fillRect/>
          </a:stretch>
        </p:blipFill>
        <p:spPr bwMode="auto">
          <a:xfrm>
            <a:off x="3934629" y="601550"/>
            <a:ext cx="71818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228a18fa816b4838">
            <a:extLst>
              <a:ext uri="{28A0092B-C50C-407E-A947-70E740481C1C}">
                <a14:useLocalDpi xmlns:a14="http://schemas.microsoft.com/office/drawing/2010/main" val="0"/>
              </a:ext>
            </a:extLst>
          </a:blip>
          <a:srcRect/>
          <a:stretch>
            <a:fillRect/>
          </a:stretch>
        </p:blipFill>
        <p:spPr bwMode="auto">
          <a:xfrm>
            <a:off x="794132" y="3796583"/>
            <a:ext cx="5052876" cy="220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04901413be2b465c">
            <a:extLst>
              <a:ext uri="{28A0092B-C50C-407E-A947-70E740481C1C}">
                <a14:useLocalDpi xmlns:a14="http://schemas.microsoft.com/office/drawing/2010/main" val="0"/>
              </a:ext>
            </a:extLst>
          </a:blip>
          <a:srcRect/>
          <a:stretch>
            <a:fillRect/>
          </a:stretch>
        </p:blipFill>
        <p:spPr bwMode="auto">
          <a:xfrm>
            <a:off x="5847008" y="3796584"/>
            <a:ext cx="5701210" cy="2204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70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heel(1)">
                                      <p:cBhvr>
                                        <p:cTn id="7" dur="2000"/>
                                        <p:tgtEl>
                                          <p:spTgt spid="4099"/>
                                        </p:tgtEl>
                                      </p:cBhvr>
                                    </p:animEffect>
                                  </p:childTnLst>
                                </p:cTn>
                              </p:par>
                              <p:par>
                                <p:cTn id="8" presetID="21" presetClass="entr" presetSubtype="1"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wheel(1)">
                                      <p:cBhvr>
                                        <p:cTn id="10"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Third Normal Form (3NF)</a:t>
            </a:r>
            <a:br>
              <a:rPr lang="en-IN" dirty="0"/>
            </a:br>
            <a:endParaRPr lang="en-IN" dirty="0"/>
          </a:p>
        </p:txBody>
      </p:sp>
      <p:sp>
        <p:nvSpPr>
          <p:cNvPr id="3" name="Content Placeholder 2"/>
          <p:cNvSpPr>
            <a:spLocks noGrp="1"/>
          </p:cNvSpPr>
          <p:nvPr>
            <p:ph idx="1"/>
          </p:nvPr>
        </p:nvSpPr>
        <p:spPr/>
        <p:txBody>
          <a:bodyPr>
            <a:normAutofit/>
          </a:bodyPr>
          <a:lstStyle/>
          <a:p>
            <a:pPr algn="just"/>
            <a:r>
              <a:rPr lang="en-US" sz="2800" dirty="0"/>
              <a:t>In 3NF,the relation must be in 2NF</a:t>
            </a:r>
          </a:p>
          <a:p>
            <a:pPr algn="just"/>
            <a:r>
              <a:rPr lang="en-US" sz="2800" dirty="0"/>
              <a:t>Transitive functional dependency of non-prime attribute on any super key should be removed</a:t>
            </a:r>
          </a:p>
          <a:p>
            <a:pPr algn="just"/>
            <a:endParaRPr lang="en-US" sz="2800" dirty="0"/>
          </a:p>
          <a:p>
            <a:pPr algn="just"/>
            <a:endParaRPr lang="en-US" sz="2800" dirty="0"/>
          </a:p>
          <a:p>
            <a:pPr marL="0" indent="0" algn="just">
              <a:buNone/>
            </a:pPr>
            <a:r>
              <a:rPr lang="en-US" sz="2800" dirty="0">
                <a:solidFill>
                  <a:srgbClr val="FF0000"/>
                </a:solidFill>
              </a:rPr>
              <a:t>Transitive functional </a:t>
            </a:r>
            <a:r>
              <a:rPr lang="en-US" sz="2800" dirty="0">
                <a:solidFill>
                  <a:srgbClr val="FF0000"/>
                </a:solidFill>
              </a:rPr>
              <a:t>dependency</a:t>
            </a:r>
            <a:r>
              <a:rPr lang="en-US" sz="2800" dirty="0">
                <a:solidFill>
                  <a:prstClr val="black"/>
                </a:solidFill>
              </a:rPr>
              <a:t>: </a:t>
            </a:r>
            <a:r>
              <a:rPr lang="en-US" sz="2800" b="1" dirty="0">
                <a:solidFill>
                  <a:prstClr val="black"/>
                </a:solidFill>
              </a:rPr>
              <a:t>A-&gt;B</a:t>
            </a:r>
            <a:r>
              <a:rPr lang="en-US" sz="2800" dirty="0">
                <a:solidFill>
                  <a:prstClr val="black"/>
                </a:solidFill>
              </a:rPr>
              <a:t> &amp; </a:t>
            </a:r>
            <a:r>
              <a:rPr lang="en-US" sz="2800" b="1" dirty="0">
                <a:solidFill>
                  <a:prstClr val="black"/>
                </a:solidFill>
              </a:rPr>
              <a:t>B-&gt;C</a:t>
            </a:r>
            <a:r>
              <a:rPr lang="en-US" sz="2800" dirty="0">
                <a:solidFill>
                  <a:prstClr val="black"/>
                </a:solidFill>
              </a:rPr>
              <a:t> ,THEN </a:t>
            </a:r>
            <a:r>
              <a:rPr lang="en-US" sz="2800" b="1" dirty="0">
                <a:solidFill>
                  <a:prstClr val="black"/>
                </a:solidFill>
              </a:rPr>
              <a:t>A-&gt;C</a:t>
            </a:r>
            <a:endParaRPr lang="en-IN" sz="2800" b="1" dirty="0"/>
          </a:p>
        </p:txBody>
      </p:sp>
    </p:spTree>
    <p:extLst>
      <p:ext uri="{BB962C8B-B14F-4D97-AF65-F5344CB8AC3E}">
        <p14:creationId xmlns:p14="http://schemas.microsoft.com/office/powerpoint/2010/main" val="1410024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c1df9b5d841f42a0">
            <a:extLst>
              <a:ext uri="{28A0092B-C50C-407E-A947-70E740481C1C}">
                <a14:useLocalDpi xmlns:a14="http://schemas.microsoft.com/office/drawing/2010/main" val="0"/>
              </a:ext>
            </a:extLst>
          </a:blip>
          <a:srcRect/>
          <a:stretch>
            <a:fillRect/>
          </a:stretch>
        </p:blipFill>
        <p:spPr bwMode="auto">
          <a:xfrm>
            <a:off x="5615189" y="623575"/>
            <a:ext cx="549753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d2e3a8a6f04f4556">
            <a:extLst>
              <a:ext uri="{28A0092B-C50C-407E-A947-70E740481C1C}">
                <a14:useLocalDpi xmlns:a14="http://schemas.microsoft.com/office/drawing/2010/main" val="0"/>
              </a:ext>
            </a:extLst>
          </a:blip>
          <a:srcRect/>
          <a:stretch>
            <a:fillRect/>
          </a:stretch>
        </p:blipFill>
        <p:spPr bwMode="auto">
          <a:xfrm>
            <a:off x="711358" y="3894973"/>
            <a:ext cx="5264440" cy="216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c7cd4867bf9d4cf1">
            <a:extLst>
              <a:ext uri="{28A0092B-C50C-407E-A947-70E740481C1C}">
                <a14:useLocalDpi xmlns:a14="http://schemas.microsoft.com/office/drawing/2010/main" val="0"/>
              </a:ext>
            </a:extLst>
          </a:blip>
          <a:srcRect/>
          <a:stretch>
            <a:fillRect/>
          </a:stretch>
        </p:blipFill>
        <p:spPr bwMode="auto">
          <a:xfrm>
            <a:off x="6439962" y="4013758"/>
            <a:ext cx="5109189" cy="2045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11358" y="1281224"/>
            <a:ext cx="4620496" cy="2246769"/>
          </a:xfrm>
          <a:prstGeom prst="rect">
            <a:avLst/>
          </a:prstGeom>
        </p:spPr>
        <p:txBody>
          <a:bodyPr wrap="square">
            <a:spAutoFit/>
          </a:bodyPr>
          <a:lstStyle/>
          <a:p>
            <a:pPr algn="just"/>
            <a:r>
              <a:rPr lang="en-IN" sz="2000" b="1" dirty="0"/>
              <a:t>Super key in the table above:</a:t>
            </a:r>
            <a:endParaRPr lang="en-IN" sz="2000" dirty="0"/>
          </a:p>
          <a:p>
            <a:pPr algn="just"/>
            <a:r>
              <a:rPr lang="en-IN" sz="2000" dirty="0"/>
              <a:t>{EMP_ID}, {EMP_ID, EMP_NAME}, {EMP_ID, EMP_NAME, EMP_ZIP}....so on  </a:t>
            </a:r>
          </a:p>
          <a:p>
            <a:pPr algn="just"/>
            <a:r>
              <a:rPr lang="en-IN" sz="2000" b="1" dirty="0"/>
              <a:t>Candidate key:</a:t>
            </a:r>
            <a:r>
              <a:rPr lang="en-IN" sz="2000" dirty="0"/>
              <a:t> {EMP_ID}</a:t>
            </a:r>
          </a:p>
          <a:p>
            <a:pPr algn="just"/>
            <a:r>
              <a:rPr lang="en-IN" sz="2000" b="1" dirty="0"/>
              <a:t>Non-prime attributes:</a:t>
            </a:r>
            <a:r>
              <a:rPr lang="en-IN" sz="2000" dirty="0"/>
              <a:t> In the given table, all attributes except EMP_ID are non-prime</a:t>
            </a:r>
          </a:p>
        </p:txBody>
      </p:sp>
    </p:spTree>
    <p:extLst>
      <p:ext uri="{BB962C8B-B14F-4D97-AF65-F5344CB8AC3E}">
        <p14:creationId xmlns:p14="http://schemas.microsoft.com/office/powerpoint/2010/main" val="304305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heel(1)">
                                      <p:cBhvr>
                                        <p:cTn id="7" dur="2000"/>
                                        <p:tgtEl>
                                          <p:spTgt spid="6147"/>
                                        </p:tgtEl>
                                      </p:cBhvr>
                                    </p:animEffect>
                                  </p:childTnLst>
                                </p:cTn>
                              </p:par>
                              <p:par>
                                <p:cTn id="8" presetID="21" presetClass="entr" presetSubtype="1"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wheel(1)">
                                      <p:cBhvr>
                                        <p:cTn id="10" dur="2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Boyce </a:t>
            </a:r>
            <a:r>
              <a:rPr lang="en-IN" dirty="0" err="1"/>
              <a:t>Codd</a:t>
            </a:r>
            <a:r>
              <a:rPr lang="en-IN" dirty="0"/>
              <a:t> Normal Form (BCNF)</a:t>
            </a:r>
          </a:p>
        </p:txBody>
      </p:sp>
      <p:sp>
        <p:nvSpPr>
          <p:cNvPr id="3" name="Content Placeholder 2"/>
          <p:cNvSpPr>
            <a:spLocks noGrp="1"/>
          </p:cNvSpPr>
          <p:nvPr>
            <p:ph idx="1"/>
          </p:nvPr>
        </p:nvSpPr>
        <p:spPr/>
        <p:txBody>
          <a:bodyPr>
            <a:normAutofit/>
          </a:bodyPr>
          <a:lstStyle/>
          <a:p>
            <a:endParaRPr lang="en-US" sz="3200" dirty="0"/>
          </a:p>
          <a:p>
            <a:endParaRPr lang="en-US" sz="3200" dirty="0"/>
          </a:p>
          <a:p>
            <a:r>
              <a:rPr lang="en-US" sz="3200" dirty="0"/>
              <a:t>BCNF </a:t>
            </a:r>
            <a:r>
              <a:rPr lang="en-US" sz="3200" dirty="0"/>
              <a:t>is the </a:t>
            </a:r>
            <a:r>
              <a:rPr lang="en-US" sz="3200" b="1" dirty="0"/>
              <a:t>advance version of 3NF</a:t>
            </a:r>
            <a:r>
              <a:rPr lang="en-US" sz="3200" dirty="0"/>
              <a:t>. </a:t>
            </a:r>
          </a:p>
          <a:p>
            <a:r>
              <a:rPr lang="en-US" sz="3200" dirty="0"/>
              <a:t>A table is in BCNF if every functional dependency X → Y, X is the super key of the table.</a:t>
            </a:r>
          </a:p>
          <a:p>
            <a:endParaRPr lang="en-IN" sz="3200" dirty="0"/>
          </a:p>
        </p:txBody>
      </p:sp>
    </p:spTree>
    <p:extLst>
      <p:ext uri="{BB962C8B-B14F-4D97-AF65-F5344CB8AC3E}">
        <p14:creationId xmlns:p14="http://schemas.microsoft.com/office/powerpoint/2010/main" val="2664052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normalization</a:t>
            </a:r>
            <a:endParaRPr lang="en-IN" b="1" dirty="0"/>
          </a:p>
        </p:txBody>
      </p:sp>
      <p:sp>
        <p:nvSpPr>
          <p:cNvPr id="3" name="Content Placeholder 2"/>
          <p:cNvSpPr>
            <a:spLocks noGrp="1"/>
          </p:cNvSpPr>
          <p:nvPr>
            <p:ph idx="1"/>
          </p:nvPr>
        </p:nvSpPr>
        <p:spPr/>
        <p:txBody>
          <a:bodyPr>
            <a:normAutofit/>
          </a:bodyPr>
          <a:lstStyle/>
          <a:p>
            <a:r>
              <a:rPr lang="en-US" sz="3200" dirty="0"/>
              <a:t>Normalization is the </a:t>
            </a:r>
            <a:r>
              <a:rPr lang="en-US" sz="3200" b="1" dirty="0">
                <a:solidFill>
                  <a:srgbClr val="FF0000"/>
                </a:solidFill>
              </a:rPr>
              <a:t>process of organizing the data in the database</a:t>
            </a:r>
          </a:p>
          <a:p>
            <a:r>
              <a:rPr lang="en-US" sz="3200" dirty="0"/>
              <a:t>It is used to </a:t>
            </a:r>
            <a:r>
              <a:rPr lang="en-US" sz="3200" b="1" dirty="0"/>
              <a:t>minimize the redundancy </a:t>
            </a:r>
            <a:r>
              <a:rPr lang="en-US" sz="3200" dirty="0"/>
              <a:t>from a relation or set of relations</a:t>
            </a:r>
          </a:p>
          <a:p>
            <a:r>
              <a:rPr lang="en-US" sz="3200" dirty="0"/>
              <a:t>It is also used to </a:t>
            </a:r>
            <a:r>
              <a:rPr lang="en-US" sz="3200" b="1" dirty="0"/>
              <a:t>eliminate the insertion </a:t>
            </a:r>
            <a:r>
              <a:rPr lang="en-US" sz="3200" b="1" dirty="0" err="1"/>
              <a:t>anomaly,update</a:t>
            </a:r>
            <a:r>
              <a:rPr lang="en-US" sz="3200" b="1" dirty="0"/>
              <a:t> anomaly and deletion anomaly</a:t>
            </a:r>
          </a:p>
          <a:p>
            <a:r>
              <a:rPr lang="en-US" sz="3200" dirty="0"/>
              <a:t>It divides </a:t>
            </a:r>
            <a:r>
              <a:rPr lang="en-US" sz="3200" dirty="0"/>
              <a:t>the larger  table into the smaller table and links them using </a:t>
            </a:r>
            <a:r>
              <a:rPr lang="en-US" sz="3200" dirty="0"/>
              <a:t>relationship</a:t>
            </a:r>
          </a:p>
          <a:p>
            <a:endParaRPr lang="en-IN" sz="3200" dirty="0"/>
          </a:p>
        </p:txBody>
      </p:sp>
    </p:spTree>
    <p:extLst>
      <p:ext uri="{BB962C8B-B14F-4D97-AF65-F5344CB8AC3E}">
        <p14:creationId xmlns:p14="http://schemas.microsoft.com/office/powerpoint/2010/main" val="27660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d919158178664257">
            <a:extLst>
              <a:ext uri="{28A0092B-C50C-407E-A947-70E740481C1C}">
                <a14:useLocalDpi xmlns:a14="http://schemas.microsoft.com/office/drawing/2010/main" val="0"/>
              </a:ext>
            </a:extLst>
          </a:blip>
          <a:srcRect/>
          <a:stretch>
            <a:fillRect/>
          </a:stretch>
        </p:blipFill>
        <p:spPr bwMode="auto">
          <a:xfrm>
            <a:off x="5061264" y="771592"/>
            <a:ext cx="6606996"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cb177154ffc74551">
            <a:extLst>
              <a:ext uri="{28A0092B-C50C-407E-A947-70E740481C1C}">
                <a14:useLocalDpi xmlns:a14="http://schemas.microsoft.com/office/drawing/2010/main" val="0"/>
              </a:ext>
            </a:extLst>
          </a:blip>
          <a:srcRect/>
          <a:stretch>
            <a:fillRect/>
          </a:stretch>
        </p:blipFill>
        <p:spPr bwMode="auto">
          <a:xfrm>
            <a:off x="510324" y="4346485"/>
            <a:ext cx="3459305" cy="170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1439324"/>
            <a:ext cx="4756464" cy="2677656"/>
          </a:xfrm>
          <a:prstGeom prst="rect">
            <a:avLst/>
          </a:prstGeom>
        </p:spPr>
        <p:txBody>
          <a:bodyPr wrap="square">
            <a:spAutoFit/>
          </a:bodyPr>
          <a:lstStyle/>
          <a:p>
            <a:pPr algn="just"/>
            <a:r>
              <a:rPr lang="en-US" sz="2400" b="1" dirty="0">
                <a:solidFill>
                  <a:srgbClr val="333333"/>
                </a:solidFill>
                <a:latin typeface="inter-bold"/>
              </a:rPr>
              <a:t>In the above table Functional dependencies are as follows:</a:t>
            </a:r>
            <a:endParaRPr lang="en-US" sz="2400" dirty="0">
              <a:solidFill>
                <a:srgbClr val="333333"/>
              </a:solidFill>
              <a:latin typeface="inter-regular"/>
            </a:endParaRPr>
          </a:p>
          <a:p>
            <a:pPr algn="just">
              <a:buFont typeface="+mj-lt"/>
              <a:buAutoNum type="arabicPeriod"/>
            </a:pPr>
            <a:r>
              <a:rPr lang="en-US" sz="2400" dirty="0">
                <a:solidFill>
                  <a:srgbClr val="000000"/>
                </a:solidFill>
                <a:latin typeface="inter-regular"/>
              </a:rPr>
              <a:t>EMP_ID  →  EMP_COUNTRY  </a:t>
            </a:r>
          </a:p>
          <a:p>
            <a:pPr algn="just">
              <a:buFont typeface="+mj-lt"/>
              <a:buAutoNum type="arabicPeriod"/>
            </a:pPr>
            <a:r>
              <a:rPr lang="en-US" sz="2400" dirty="0">
                <a:solidFill>
                  <a:srgbClr val="000000"/>
                </a:solidFill>
                <a:latin typeface="inter-regular"/>
              </a:rPr>
              <a:t>EMP_DEPT  →   {DEPT_TYPE, EMP_DEPT_NO}  </a:t>
            </a:r>
          </a:p>
          <a:p>
            <a:pPr algn="just"/>
            <a:r>
              <a:rPr lang="en-US" sz="2400" b="1" dirty="0">
                <a:solidFill>
                  <a:srgbClr val="333333"/>
                </a:solidFill>
                <a:latin typeface="inter-bold"/>
              </a:rPr>
              <a:t>Candidate key: {EMP-ID, EMP-DEPT}</a:t>
            </a:r>
            <a:endParaRPr lang="en-US" sz="2400" b="0" i="0" dirty="0">
              <a:solidFill>
                <a:srgbClr val="333333"/>
              </a:solidFill>
              <a:effectLst/>
              <a:latin typeface="inter-regular"/>
            </a:endParaRPr>
          </a:p>
        </p:txBody>
      </p:sp>
      <p:pic>
        <p:nvPicPr>
          <p:cNvPr id="7172" name="Picture 4"/>
          <p:cNvPicPr>
            <a:picLocks noChangeAspect="1" noChangeArrowheads="1"/>
          </p:cNvPicPr>
          <p:nvPr/>
        </p:nvPicPr>
        <p:blipFill>
          <a:blip r:embed="R96db54c9ccb14eec">
            <a:extLst>
              <a:ext uri="{28A0092B-C50C-407E-A947-70E740481C1C}">
                <a14:useLocalDpi xmlns:a14="http://schemas.microsoft.com/office/drawing/2010/main" val="0"/>
              </a:ext>
            </a:extLst>
          </a:blip>
          <a:srcRect/>
          <a:stretch>
            <a:fillRect/>
          </a:stretch>
        </p:blipFill>
        <p:spPr bwMode="auto">
          <a:xfrm>
            <a:off x="4152565" y="3728969"/>
            <a:ext cx="4399007"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rotWithShape="1">
          <a:blip r:embed="R40bade23b82c4051">
            <a:extLst>
              <a:ext uri="{28A0092B-C50C-407E-A947-70E740481C1C}">
                <a14:useLocalDpi xmlns:a14="http://schemas.microsoft.com/office/drawing/2010/main" val="0"/>
              </a:ext>
            </a:extLst>
          </a:blip>
          <a:srcRect l="-11008" r="34416" b="3735"/>
          <a:stretch/>
        </p:blipFill>
        <p:spPr bwMode="auto">
          <a:xfrm>
            <a:off x="8041257" y="3728969"/>
            <a:ext cx="384545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44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heel(1)">
                                      <p:cBhvr>
                                        <p:cTn id="7" dur="2000"/>
                                        <p:tgtEl>
                                          <p:spTgt spid="7171"/>
                                        </p:tgtEl>
                                      </p:cBhvr>
                                    </p:animEffect>
                                  </p:childTnLst>
                                </p:cTn>
                              </p:par>
                              <p:par>
                                <p:cTn id="8" presetID="21" presetClass="entr" presetSubtype="1"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wheel(1)">
                                      <p:cBhvr>
                                        <p:cTn id="10" dur="2000"/>
                                        <p:tgtEl>
                                          <p:spTgt spid="7172"/>
                                        </p:tgtEl>
                                      </p:cBhvr>
                                    </p:animEffect>
                                  </p:childTnLst>
                                </p:cTn>
                              </p:par>
                              <p:par>
                                <p:cTn id="11" presetID="21" presetClass="entr" presetSubtype="1" fill="hold" nodeType="withEffect">
                                  <p:stCondLst>
                                    <p:cond delay="0"/>
                                  </p:stCondLst>
                                  <p:childTnLst>
                                    <p:set>
                                      <p:cBhvr>
                                        <p:cTn id="12" dur="1" fill="hold">
                                          <p:stCondLst>
                                            <p:cond delay="0"/>
                                          </p:stCondLst>
                                        </p:cTn>
                                        <p:tgtEl>
                                          <p:spTgt spid="7173"/>
                                        </p:tgtEl>
                                        <p:attrNameLst>
                                          <p:attrName>style.visibility</p:attrName>
                                        </p:attrNameLst>
                                      </p:cBhvr>
                                      <p:to>
                                        <p:strVal val="visible"/>
                                      </p:to>
                                    </p:set>
                                    <p:animEffect transition="in" filter="wheel(1)">
                                      <p:cBhvr>
                                        <p:cTn id="13"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xmlns=""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2A8B2-8773-47C5-AFBF-15015E8E7451}"/>
              </a:ext>
            </a:extLst>
          </p:cNvPr>
          <p:cNvSpPr>
            <a:spLocks noGrp="1"/>
          </p:cNvSpPr>
          <p:nvPr>
            <p:ph type="ctrTitle"/>
          </p:nvPr>
        </p:nvSpPr>
        <p:spPr>
          <a:xfrm>
            <a:off x="502276" y="971030"/>
            <a:ext cx="11217498" cy="1825096"/>
          </a:xfrm>
        </p:spPr>
        <p:txBody>
          <a:bodyPr>
            <a:normAutofit fontScale="90000"/>
          </a:bodyPr>
          <a:lstStyle/>
          <a:p>
            <a:pPr algn="ctr"/>
            <a:r>
              <a:rPr lang="en-US" dirty="0">
                <a:solidFill>
                  <a:schemeClr val="accent2">
                    <a:lumMod val="50000"/>
                  </a:schemeClr>
                </a:solidFill>
                <a:latin typeface="Algerian" panose="04020705040A02060702" pitchFamily="82" charset="0"/>
              </a:rPr>
              <a:t/>
            </a:r>
            <a:br>
              <a:rPr lang="en-US" dirty="0">
                <a:solidFill>
                  <a:schemeClr val="accent2">
                    <a:lumMod val="50000"/>
                  </a:schemeClr>
                </a:solidFill>
                <a:latin typeface="Algerian" panose="04020705040A02060702" pitchFamily="82" charset="0"/>
              </a:rPr>
            </a:br>
            <a:r>
              <a:rPr lang="en-US" sz="8900" dirty="0" err="1">
                <a:solidFill>
                  <a:schemeClr val="accent2">
                    <a:lumMod val="50000"/>
                  </a:schemeClr>
                </a:solidFill>
                <a:latin typeface="Algerian" panose="04020705040A02060702" pitchFamily="82" charset="0"/>
              </a:rPr>
              <a:t>dbms</a:t>
            </a:r>
            <a:endParaRPr lang="en-IN" sz="8900" dirty="0">
              <a:solidFill>
                <a:schemeClr val="accent2">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xmlns="" id="{E76D3EEE-A3E6-4E76-B2AB-C59C673F2BCA}"/>
              </a:ext>
            </a:extLst>
          </p:cNvPr>
          <p:cNvSpPr>
            <a:spLocks noGrp="1"/>
          </p:cNvSpPr>
          <p:nvPr>
            <p:ph type="subTitle" idx="1"/>
          </p:nvPr>
        </p:nvSpPr>
        <p:spPr>
          <a:xfrm>
            <a:off x="6336406" y="3207199"/>
            <a:ext cx="4187779" cy="685800"/>
          </a:xfrm>
          <a:solidFill>
            <a:schemeClr val="bg1"/>
          </a:solidFill>
        </p:spPr>
        <p:txBody>
          <a:bodyPr>
            <a:noAutofit/>
          </a:bodyPr>
          <a:lstStyle/>
          <a:p>
            <a:r>
              <a:rPr lang="en-US" sz="5400" b="1" dirty="0">
                <a:solidFill>
                  <a:schemeClr val="accent1">
                    <a:lumMod val="60000"/>
                    <a:lumOff val="40000"/>
                  </a:schemeClr>
                </a:solidFill>
                <a:latin typeface="Brush Script MT" pitchFamily="66" charset="0"/>
                <a:cs typeface="Times New Roman" panose="02020603050405020304" pitchFamily="18" charset="0"/>
              </a:rPr>
              <a:t>Module 4 part 3</a:t>
            </a:r>
          </a:p>
        </p:txBody>
      </p:sp>
    </p:spTree>
    <p:extLst>
      <p:ext uri="{BB962C8B-B14F-4D97-AF65-F5344CB8AC3E}">
        <p14:creationId xmlns:p14="http://schemas.microsoft.com/office/powerpoint/2010/main" val="3182449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index</a:t>
            </a:r>
            <a:endParaRPr lang="en-IN" b="1" dirty="0"/>
          </a:p>
        </p:txBody>
      </p:sp>
      <p:sp>
        <p:nvSpPr>
          <p:cNvPr id="3" name="Content Placeholder 2"/>
          <p:cNvSpPr>
            <a:spLocks noGrp="1"/>
          </p:cNvSpPr>
          <p:nvPr>
            <p:ph idx="1"/>
          </p:nvPr>
        </p:nvSpPr>
        <p:spPr>
          <a:xfrm>
            <a:off x="685800" y="2194561"/>
            <a:ext cx="10820400" cy="4024125"/>
          </a:xfrm>
        </p:spPr>
        <p:txBody>
          <a:bodyPr>
            <a:normAutofit/>
          </a:bodyPr>
          <a:lstStyle/>
          <a:p>
            <a:pPr>
              <a:buFont typeface="Wingdings" pitchFamily="2" charset="2"/>
              <a:buChar char="q"/>
            </a:pPr>
            <a:endParaRPr lang="en-US" sz="3200" dirty="0"/>
          </a:p>
          <a:p>
            <a:pPr>
              <a:buFont typeface="Wingdings" pitchFamily="2" charset="2"/>
              <a:buChar char="q"/>
            </a:pPr>
            <a:r>
              <a:rPr lang="en-US" sz="3200" dirty="0"/>
              <a:t>Lossless </a:t>
            </a:r>
            <a:r>
              <a:rPr lang="en-US" sz="3200" dirty="0"/>
              <a:t>join and dependency preserving </a:t>
            </a:r>
            <a:r>
              <a:rPr lang="en-US" sz="3200" dirty="0"/>
              <a:t>decomposition</a:t>
            </a:r>
          </a:p>
          <a:p>
            <a:pPr>
              <a:buFont typeface="Wingdings" pitchFamily="2" charset="2"/>
              <a:buChar char="q"/>
            </a:pPr>
            <a:r>
              <a:rPr lang="en-US" sz="3200" dirty="0"/>
              <a:t>Algorithms </a:t>
            </a:r>
            <a:r>
              <a:rPr lang="en-US" sz="3200" dirty="0"/>
              <a:t>for checking Lossless Join (</a:t>
            </a:r>
            <a:r>
              <a:rPr lang="en-US" sz="3200" dirty="0"/>
              <a:t>LJ)</a:t>
            </a:r>
            <a:endParaRPr lang="en-US" sz="3200" dirty="0"/>
          </a:p>
        </p:txBody>
      </p:sp>
    </p:spTree>
    <p:extLst>
      <p:ext uri="{BB962C8B-B14F-4D97-AF65-F5344CB8AC3E}">
        <p14:creationId xmlns:p14="http://schemas.microsoft.com/office/powerpoint/2010/main" val="1702209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Lossless </a:t>
            </a:r>
            <a:r>
              <a:rPr lang="en-US" b="1" dirty="0"/>
              <a:t>join and dependency preserving decomposition</a:t>
            </a:r>
            <a:r>
              <a:rPr lang="en-US" dirty="0"/>
              <a:t/>
            </a:r>
            <a:br>
              <a:rPr lang="en-US" dirty="0"/>
            </a:br>
            <a:endParaRPr lang="en-IN" dirty="0"/>
          </a:p>
        </p:txBody>
      </p:sp>
      <p:sp>
        <p:nvSpPr>
          <p:cNvPr id="3" name="Content Placeholder 2"/>
          <p:cNvSpPr>
            <a:spLocks noGrp="1"/>
          </p:cNvSpPr>
          <p:nvPr>
            <p:ph idx="1"/>
          </p:nvPr>
        </p:nvSpPr>
        <p:spPr/>
        <p:txBody>
          <a:bodyPr>
            <a:normAutofit/>
          </a:bodyPr>
          <a:lstStyle/>
          <a:p>
            <a:pPr algn="just"/>
            <a:r>
              <a:rPr lang="en-US" sz="3200" b="1" dirty="0"/>
              <a:t>Decomposition</a:t>
            </a:r>
            <a:r>
              <a:rPr lang="en-US" sz="3200" dirty="0"/>
              <a:t> </a:t>
            </a:r>
            <a:r>
              <a:rPr lang="en-US" sz="3200" dirty="0"/>
              <a:t>of a relation is done when a relation in relational model is not in appropriate normal form. </a:t>
            </a:r>
            <a:endParaRPr lang="en-US" sz="3200" dirty="0"/>
          </a:p>
          <a:p>
            <a:pPr algn="just"/>
            <a:r>
              <a:rPr lang="en-US" sz="3200" dirty="0"/>
              <a:t>Relation </a:t>
            </a:r>
            <a:r>
              <a:rPr lang="en-US" sz="3200" dirty="0">
                <a:solidFill>
                  <a:srgbClr val="FF0000"/>
                </a:solidFill>
              </a:rPr>
              <a:t>R is decomposed </a:t>
            </a:r>
            <a:r>
              <a:rPr lang="en-US" sz="3200" dirty="0"/>
              <a:t>into two or more relations </a:t>
            </a:r>
            <a:r>
              <a:rPr lang="en-US" sz="3200" dirty="0">
                <a:solidFill>
                  <a:srgbClr val="FF0000"/>
                </a:solidFill>
              </a:rPr>
              <a:t>if decomposition is lossless join </a:t>
            </a:r>
            <a:r>
              <a:rPr lang="en-US" sz="3200" dirty="0"/>
              <a:t>as well as </a:t>
            </a:r>
            <a:r>
              <a:rPr lang="en-US" sz="3200" dirty="0">
                <a:solidFill>
                  <a:srgbClr val="FF0000"/>
                </a:solidFill>
              </a:rPr>
              <a:t>dependency preserving</a:t>
            </a:r>
            <a:r>
              <a:rPr lang="en-US" sz="2800" dirty="0">
                <a:solidFill>
                  <a:srgbClr val="FF0000"/>
                </a:solidFill>
              </a:rPr>
              <a:t>.</a:t>
            </a:r>
          </a:p>
          <a:p>
            <a:pPr algn="just"/>
            <a:endParaRPr lang="en-IN" sz="2800" dirty="0">
              <a:solidFill>
                <a:srgbClr val="FF0000"/>
              </a:solidFill>
            </a:endParaRPr>
          </a:p>
        </p:txBody>
      </p:sp>
      <p:pic>
        <p:nvPicPr>
          <p:cNvPr id="1026" name="Picture 2"/>
          <p:cNvPicPr>
            <a:picLocks noChangeAspect="1" noChangeArrowheads="1"/>
          </p:cNvPicPr>
          <p:nvPr/>
        </p:nvPicPr>
        <p:blipFill rotWithShape="1">
          <a:blip r:embed="Rb089fb0f805c4730">
            <a:extLst>
              <a:ext uri="{28A0092B-C50C-407E-A947-70E740481C1C}">
                <a14:useLocalDpi xmlns:a14="http://schemas.microsoft.com/office/drawing/2010/main" val="0"/>
              </a:ext>
            </a:extLst>
          </a:blip>
          <a:srcRect l="-11448" t="19086" r="-6974" b="-8505"/>
          <a:stretch/>
        </p:blipFill>
        <p:spPr bwMode="auto">
          <a:xfrm>
            <a:off x="5387000" y="4114799"/>
            <a:ext cx="4735949"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00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circle(in)">
                                      <p:cBhvr>
                                        <p:cTn id="2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urw-din"/>
              </a:rPr>
              <a:t>Lossless Join Decomposition</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sz="2400" dirty="0"/>
              <a:t>If the information is </a:t>
            </a:r>
            <a:r>
              <a:rPr lang="en-US" sz="2400" b="1" dirty="0"/>
              <a:t>not lost from the relation that is decomposed</a:t>
            </a:r>
            <a:r>
              <a:rPr lang="en-US" sz="2400" dirty="0"/>
              <a:t>, then the decomposition will be </a:t>
            </a:r>
            <a:r>
              <a:rPr lang="en-US" sz="2400" b="1" dirty="0"/>
              <a:t>lossless</a:t>
            </a:r>
            <a:r>
              <a:rPr lang="en-US" sz="2400" dirty="0"/>
              <a:t>.</a:t>
            </a:r>
          </a:p>
          <a:p>
            <a:r>
              <a:rPr lang="en-US" sz="2400" dirty="0" err="1"/>
              <a:t>i</a:t>
            </a:r>
            <a:r>
              <a:rPr lang="en-US" sz="2400" dirty="0" err="1"/>
              <a:t>e</a:t>
            </a:r>
            <a:r>
              <a:rPr lang="en-US" sz="2400" dirty="0"/>
              <a:t>, the </a:t>
            </a:r>
            <a:r>
              <a:rPr lang="en-US" sz="2400" dirty="0"/>
              <a:t>relation is said to be </a:t>
            </a:r>
            <a:r>
              <a:rPr lang="en-US" sz="2400" dirty="0">
                <a:solidFill>
                  <a:srgbClr val="FF0000"/>
                </a:solidFill>
              </a:rPr>
              <a:t>lossless decomposition </a:t>
            </a:r>
            <a:r>
              <a:rPr lang="en-US" sz="2400" dirty="0"/>
              <a:t>if natural joins of all the decomposition give the original relation</a:t>
            </a:r>
            <a:r>
              <a:rPr lang="en-US" sz="2400" dirty="0"/>
              <a:t>.</a:t>
            </a:r>
          </a:p>
          <a:p>
            <a:endParaRPr lang="en-US" sz="2400" dirty="0"/>
          </a:p>
          <a:p>
            <a:r>
              <a:rPr lang="en-US" sz="2400" dirty="0"/>
              <a:t>If we decompose a relation R into relations R1 and R2</a:t>
            </a:r>
            <a:br>
              <a:rPr lang="en-US" sz="2400" dirty="0"/>
            </a:br>
            <a:endParaRPr lang="en-US" sz="2400" dirty="0"/>
          </a:p>
          <a:p>
            <a:pPr marL="0" indent="0">
              <a:buNone/>
            </a:pPr>
            <a:r>
              <a:rPr lang="en-US" sz="2400" dirty="0"/>
              <a:t>1. Decomposition </a:t>
            </a:r>
            <a:r>
              <a:rPr lang="en-US" sz="2400" dirty="0"/>
              <a:t>is </a:t>
            </a:r>
            <a:r>
              <a:rPr lang="en-US" sz="2400" dirty="0" err="1"/>
              <a:t>lossy</a:t>
            </a:r>
            <a:r>
              <a:rPr lang="en-US" sz="2400" dirty="0"/>
              <a:t> if R1 ⋈ R2 is not R</a:t>
            </a:r>
          </a:p>
          <a:p>
            <a:pPr marL="0" indent="0">
              <a:buNone/>
            </a:pPr>
            <a:r>
              <a:rPr lang="en-US" sz="2400" dirty="0"/>
              <a:t>2. Decomposition </a:t>
            </a:r>
            <a:r>
              <a:rPr lang="en-US" sz="2400" dirty="0"/>
              <a:t>is lossless if R1 ⋈ R2 is equal to R</a:t>
            </a:r>
          </a:p>
          <a:p>
            <a:endParaRPr lang="en-IN" sz="2400" dirty="0"/>
          </a:p>
        </p:txBody>
      </p:sp>
    </p:spTree>
    <p:extLst>
      <p:ext uri="{BB962C8B-B14F-4D97-AF65-F5344CB8AC3E}">
        <p14:creationId xmlns:p14="http://schemas.microsoft.com/office/powerpoint/2010/main" val="33334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a138d665369a46f6">
            <a:extLst>
              <a:ext uri="{28A0092B-C50C-407E-A947-70E740481C1C}">
                <a14:useLocalDpi xmlns:a14="http://schemas.microsoft.com/office/drawing/2010/main" val="0"/>
              </a:ext>
            </a:extLst>
          </a:blip>
          <a:srcRect/>
          <a:stretch>
            <a:fillRect/>
          </a:stretch>
        </p:blipFill>
        <p:spPr bwMode="auto">
          <a:xfrm>
            <a:off x="1728788" y="0"/>
            <a:ext cx="71532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fe5ddbfb851f471a">
            <a:extLst>
              <a:ext uri="{28A0092B-C50C-407E-A947-70E740481C1C}">
                <a14:useLocalDpi xmlns:a14="http://schemas.microsoft.com/office/drawing/2010/main" val="0"/>
              </a:ext>
            </a:extLst>
          </a:blip>
          <a:srcRect/>
          <a:stretch>
            <a:fillRect/>
          </a:stretch>
        </p:blipFill>
        <p:spPr bwMode="auto">
          <a:xfrm>
            <a:off x="316505" y="3783807"/>
            <a:ext cx="6207928" cy="230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a9ae4849189945f9">
            <a:extLst>
              <a:ext uri="{28A0092B-C50C-407E-A947-70E740481C1C}">
                <a14:useLocalDpi xmlns:a14="http://schemas.microsoft.com/office/drawing/2010/main" val="0"/>
              </a:ext>
            </a:extLst>
          </a:blip>
          <a:srcRect/>
          <a:stretch>
            <a:fillRect/>
          </a:stretch>
        </p:blipFill>
        <p:spPr bwMode="auto">
          <a:xfrm>
            <a:off x="6758160" y="3783807"/>
            <a:ext cx="5014740" cy="230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Down Arrow 8"/>
          <p:cNvSpPr/>
          <p:nvPr/>
        </p:nvSpPr>
        <p:spPr>
          <a:xfrm>
            <a:off x="3943350" y="3124200"/>
            <a:ext cx="542925" cy="659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7558088" y="3124200"/>
            <a:ext cx="642937" cy="659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urved Right Arrow 14"/>
          <p:cNvSpPr/>
          <p:nvPr/>
        </p:nvSpPr>
        <p:spPr>
          <a:xfrm flipH="1" flipV="1">
            <a:off x="10101263" y="1562099"/>
            <a:ext cx="957254" cy="20954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Curved Right Arrow 18"/>
          <p:cNvSpPr/>
          <p:nvPr/>
        </p:nvSpPr>
        <p:spPr>
          <a:xfrm flipV="1">
            <a:off x="385736" y="1536500"/>
            <a:ext cx="947746" cy="21210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Rectangle 15"/>
          <p:cNvSpPr/>
          <p:nvPr/>
        </p:nvSpPr>
        <p:spPr>
          <a:xfrm>
            <a:off x="2555168" y="6295252"/>
            <a:ext cx="1659644" cy="369332"/>
          </a:xfrm>
          <a:prstGeom prst="rect">
            <a:avLst/>
          </a:prstGeom>
        </p:spPr>
        <p:txBody>
          <a:bodyPr wrap="square">
            <a:spAutoFit/>
          </a:bodyPr>
          <a:lstStyle/>
          <a:p>
            <a:r>
              <a:rPr lang="en-IN" b="1" dirty="0"/>
              <a:t>Employee</a:t>
            </a:r>
            <a:endParaRPr lang="en-IN" dirty="0"/>
          </a:p>
        </p:txBody>
      </p:sp>
      <p:sp>
        <p:nvSpPr>
          <p:cNvPr id="18" name="Rectangle 17"/>
          <p:cNvSpPr/>
          <p:nvPr/>
        </p:nvSpPr>
        <p:spPr>
          <a:xfrm>
            <a:off x="8620125" y="6261141"/>
            <a:ext cx="1595438" cy="369332"/>
          </a:xfrm>
          <a:prstGeom prst="rect">
            <a:avLst/>
          </a:prstGeom>
        </p:spPr>
        <p:txBody>
          <a:bodyPr wrap="square">
            <a:spAutoFit/>
          </a:bodyPr>
          <a:lstStyle/>
          <a:p>
            <a:pPr algn="just"/>
            <a:r>
              <a:rPr lang="en-IN" b="1" dirty="0">
                <a:solidFill>
                  <a:srgbClr val="333333"/>
                </a:solidFill>
                <a:latin typeface="inter-bold"/>
              </a:rPr>
              <a:t>Department</a:t>
            </a:r>
            <a:endParaRPr lang="en-IN" dirty="0"/>
          </a:p>
        </p:txBody>
      </p:sp>
      <p:sp>
        <p:nvSpPr>
          <p:cNvPr id="20" name="Rectangle 19"/>
          <p:cNvSpPr/>
          <p:nvPr/>
        </p:nvSpPr>
        <p:spPr>
          <a:xfrm>
            <a:off x="6311504" y="3199032"/>
            <a:ext cx="507206" cy="584775"/>
          </a:xfrm>
          <a:prstGeom prst="rect">
            <a:avLst/>
          </a:prstGeom>
        </p:spPr>
        <p:txBody>
          <a:bodyPr wrap="square">
            <a:spAutoFit/>
          </a:bodyPr>
          <a:lstStyle/>
          <a:p>
            <a:pPr algn="just"/>
            <a:r>
              <a:rPr lang="en-IN" sz="3200" b="1" dirty="0">
                <a:solidFill>
                  <a:srgbClr val="333333"/>
                </a:solidFill>
                <a:latin typeface="inter-bold"/>
              </a:rPr>
              <a:t>⋈</a:t>
            </a:r>
            <a:endParaRPr lang="en-IN" dirty="0">
              <a:solidFill>
                <a:srgbClr val="333333"/>
              </a:solidFill>
              <a:latin typeface="inter-regular"/>
            </a:endParaRPr>
          </a:p>
        </p:txBody>
      </p:sp>
    </p:spTree>
    <p:extLst>
      <p:ext uri="{BB962C8B-B14F-4D97-AF65-F5344CB8AC3E}">
        <p14:creationId xmlns:p14="http://schemas.microsoft.com/office/powerpoint/2010/main" val="287222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1000"/>
                                        <p:tgtEl>
                                          <p:spTgt spid="2051"/>
                                        </p:tgtEl>
                                      </p:cBhvr>
                                    </p:animEffect>
                                    <p:anim calcmode="lin" valueType="num">
                                      <p:cBhvr>
                                        <p:cTn id="20" dur="1000" fill="hold"/>
                                        <p:tgtEl>
                                          <p:spTgt spid="2051"/>
                                        </p:tgtEl>
                                        <p:attrNameLst>
                                          <p:attrName>ppt_x</p:attrName>
                                        </p:attrNameLst>
                                      </p:cBhvr>
                                      <p:tavLst>
                                        <p:tav tm="0">
                                          <p:val>
                                            <p:strVal val="#ppt_x"/>
                                          </p:val>
                                        </p:tav>
                                        <p:tav tm="100000">
                                          <p:val>
                                            <p:strVal val="#ppt_x"/>
                                          </p:val>
                                        </p:tav>
                                      </p:tavLst>
                                    </p:anim>
                                    <p:anim calcmode="lin" valueType="num">
                                      <p:cBhvr>
                                        <p:cTn id="21" dur="1000" fill="hold"/>
                                        <p:tgtEl>
                                          <p:spTgt spid="205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1000"/>
                                        <p:tgtEl>
                                          <p:spTgt spid="2052"/>
                                        </p:tgtEl>
                                      </p:cBhvr>
                                    </p:animEffect>
                                    <p:anim calcmode="lin" valueType="num">
                                      <p:cBhvr>
                                        <p:cTn id="25" dur="1000" fill="hold"/>
                                        <p:tgtEl>
                                          <p:spTgt spid="2052"/>
                                        </p:tgtEl>
                                        <p:attrNameLst>
                                          <p:attrName>ppt_x</p:attrName>
                                        </p:attrNameLst>
                                      </p:cBhvr>
                                      <p:tavLst>
                                        <p:tav tm="0">
                                          <p:val>
                                            <p:strVal val="#ppt_x"/>
                                          </p:val>
                                        </p:tav>
                                        <p:tav tm="100000">
                                          <p:val>
                                            <p:strVal val="#ppt_x"/>
                                          </p:val>
                                        </p:tav>
                                      </p:tavLst>
                                    </p:anim>
                                    <p:anim calcmode="lin" valueType="num">
                                      <p:cBhvr>
                                        <p:cTn id="26" dur="1000" fill="hold"/>
                                        <p:tgtEl>
                                          <p:spTgt spid="205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16" grpId="0"/>
      <p:bldP spid="18"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8462" y="464335"/>
            <a:ext cx="8610600" cy="1293028"/>
          </a:xfrm>
        </p:spPr>
        <p:txBody>
          <a:bodyPr>
            <a:normAutofit fontScale="90000"/>
          </a:bodyPr>
          <a:lstStyle/>
          <a:p>
            <a:r>
              <a:rPr lang="en-US" b="1" dirty="0">
                <a:solidFill>
                  <a:srgbClr val="FF0000"/>
                </a:solidFill>
              </a:rPr>
              <a:t>Dependency Preserving Decomposition</a:t>
            </a:r>
            <a:r>
              <a:rPr lang="en-US" dirty="0">
                <a:solidFill>
                  <a:srgbClr val="FF0000"/>
                </a:solidFill>
              </a:rPr>
              <a:t/>
            </a:r>
            <a:br>
              <a:rPr lang="en-US"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700088" y="1294448"/>
            <a:ext cx="10820400" cy="4024125"/>
          </a:xfrm>
        </p:spPr>
        <p:txBody>
          <a:bodyPr>
            <a:normAutofit/>
          </a:bodyPr>
          <a:lstStyle/>
          <a:p>
            <a:pPr lvl="0"/>
            <a:r>
              <a:rPr lang="en-US" dirty="0">
                <a:solidFill>
                  <a:prstClr val="black"/>
                </a:solidFill>
              </a:rPr>
              <a:t>The dependency preservation property, which ensures that each functional dependency is represented in some individual relation resulting after </a:t>
            </a:r>
            <a:r>
              <a:rPr lang="en-US" dirty="0">
                <a:solidFill>
                  <a:prstClr val="black"/>
                </a:solidFill>
              </a:rPr>
              <a:t>decomposition</a:t>
            </a:r>
            <a:endParaRPr lang="en-US" dirty="0"/>
          </a:p>
          <a:p>
            <a:pPr fontAlgn="base"/>
            <a:r>
              <a:rPr lang="en-US" dirty="0"/>
              <a:t>In </a:t>
            </a:r>
            <a:r>
              <a:rPr lang="en-US" dirty="0"/>
              <a:t>the dependency preservation, </a:t>
            </a:r>
            <a:r>
              <a:rPr lang="en-US" b="1" dirty="0"/>
              <a:t>at least one decomposed table must satisfy every dependency</a:t>
            </a:r>
            <a:r>
              <a:rPr lang="en-US" b="1" dirty="0"/>
              <a:t>.</a:t>
            </a:r>
          </a:p>
          <a:p>
            <a:pPr fontAlgn="base"/>
            <a:endParaRPr lang="en-US" dirty="0"/>
          </a:p>
        </p:txBody>
      </p:sp>
      <p:pic>
        <p:nvPicPr>
          <p:cNvPr id="4" name="Picture 3"/>
          <p:cNvPicPr>
            <a:picLocks noChangeAspect="1"/>
          </p:cNvPicPr>
          <p:nvPr/>
        </p:nvPicPr>
        <p:blipFill>
          <a:blip r:embed="R7f38b57946924da2">
            <a:extLst>
              <a:ext uri="{28A0092B-C50C-407E-A947-70E740481C1C}">
                <a14:useLocalDpi xmlns:a14="http://schemas.microsoft.com/office/drawing/2010/main" val="0"/>
              </a:ext>
            </a:extLst>
          </a:blip>
          <a:stretch>
            <a:fillRect/>
          </a:stretch>
        </p:blipFill>
        <p:spPr>
          <a:xfrm>
            <a:off x="342901" y="3057484"/>
            <a:ext cx="5413176" cy="3429755"/>
          </a:xfrm>
          <a:prstGeom prst="rect">
            <a:avLst/>
          </a:prstGeom>
        </p:spPr>
      </p:pic>
      <p:pic>
        <p:nvPicPr>
          <p:cNvPr id="5" name="Picture 4"/>
          <p:cNvPicPr>
            <a:picLocks noChangeAspect="1"/>
          </p:cNvPicPr>
          <p:nvPr/>
        </p:nvPicPr>
        <p:blipFill>
          <a:blip r:embed="Rebe5b5bb23d4427f">
            <a:extLst>
              <a:ext uri="{28A0092B-C50C-407E-A947-70E740481C1C}">
                <a14:useLocalDpi xmlns:a14="http://schemas.microsoft.com/office/drawing/2010/main" val="0"/>
              </a:ext>
            </a:extLst>
          </a:blip>
          <a:stretch>
            <a:fillRect/>
          </a:stretch>
        </p:blipFill>
        <p:spPr>
          <a:xfrm>
            <a:off x="5927527" y="3057484"/>
            <a:ext cx="6031111" cy="3429755"/>
          </a:xfrm>
          <a:prstGeom prst="rect">
            <a:avLst/>
          </a:prstGeom>
        </p:spPr>
      </p:pic>
    </p:spTree>
    <p:extLst>
      <p:ext uri="{BB962C8B-B14F-4D97-AF65-F5344CB8AC3E}">
        <p14:creationId xmlns:p14="http://schemas.microsoft.com/office/powerpoint/2010/main" val="7407762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Algorithms for checking Lossless Join (LJ)</a:t>
            </a:r>
            <a:endParaRPr lang="en-IN" b="1" dirty="0"/>
          </a:p>
        </p:txBody>
      </p:sp>
      <p:sp>
        <p:nvSpPr>
          <p:cNvPr id="3" name="Content Placeholder 2"/>
          <p:cNvSpPr>
            <a:spLocks noGrp="1"/>
          </p:cNvSpPr>
          <p:nvPr>
            <p:ph idx="1"/>
          </p:nvPr>
        </p:nvSpPr>
        <p:spPr/>
        <p:txBody>
          <a:bodyPr>
            <a:normAutofit/>
          </a:bodyPr>
          <a:lstStyle/>
          <a:p>
            <a:pPr marL="0" indent="0">
              <a:buNone/>
            </a:pPr>
            <a:r>
              <a:rPr lang="pt-BR" sz="2800" dirty="0"/>
              <a:t>R(A,B,C,D,E</a:t>
            </a:r>
            <a:r>
              <a:rPr lang="pt-BR" sz="2800" dirty="0"/>
              <a:t>)</a:t>
            </a:r>
          </a:p>
          <a:p>
            <a:pPr marL="0" indent="0">
              <a:buNone/>
            </a:pPr>
            <a:r>
              <a:rPr lang="pt-BR" sz="2800" dirty="0"/>
              <a:t>F:{A-&gt;B, BC-&gt;E, ED-&gt;A}</a:t>
            </a:r>
          </a:p>
          <a:p>
            <a:pPr marL="0" indent="0">
              <a:buNone/>
            </a:pPr>
            <a:r>
              <a:rPr lang="pt-BR" sz="2800" dirty="0"/>
              <a:t>R is decomposed into R1(AB) and R2(ACDE</a:t>
            </a:r>
            <a:r>
              <a:rPr lang="pt-BR" sz="2800" dirty="0"/>
              <a:t>)</a:t>
            </a:r>
            <a:endParaRPr lang="en-US" sz="2800" b="1" dirty="0"/>
          </a:p>
          <a:p>
            <a:pPr marL="0" indent="0">
              <a:buNone/>
            </a:pPr>
            <a:r>
              <a:rPr lang="en-US" sz="2800" b="1" dirty="0">
                <a:solidFill>
                  <a:srgbClr val="FF0000"/>
                </a:solidFill>
              </a:rPr>
              <a:t>Step </a:t>
            </a:r>
            <a:r>
              <a:rPr lang="en-US" sz="2800" b="1" dirty="0">
                <a:solidFill>
                  <a:srgbClr val="FF0000"/>
                </a:solidFill>
              </a:rPr>
              <a:t>1</a:t>
            </a:r>
            <a:r>
              <a:rPr lang="en-US" sz="2800" dirty="0">
                <a:solidFill>
                  <a:srgbClr val="FF0000"/>
                </a:solidFill>
              </a:rPr>
              <a:t> − Create a table with M rows and N columns</a:t>
            </a:r>
          </a:p>
          <a:p>
            <a:pPr lvl="1"/>
            <a:r>
              <a:rPr lang="en-US" sz="2800" dirty="0">
                <a:solidFill>
                  <a:srgbClr val="FF0000"/>
                </a:solidFill>
              </a:rPr>
              <a:t>M= number of decomposed relations.</a:t>
            </a:r>
          </a:p>
          <a:p>
            <a:pPr lvl="1"/>
            <a:r>
              <a:rPr lang="en-US" sz="2800" dirty="0">
                <a:solidFill>
                  <a:srgbClr val="FF0000"/>
                </a:solidFill>
              </a:rPr>
              <a:t>N= number of attributes of original relation</a:t>
            </a:r>
            <a:r>
              <a:rPr lang="en-US" sz="2800" dirty="0">
                <a:solidFill>
                  <a:srgbClr val="FF0000"/>
                </a:solidFill>
              </a:rPr>
              <a:t>.</a:t>
            </a:r>
          </a:p>
          <a:p>
            <a:pPr lvl="1"/>
            <a:endParaRPr lang="en-US" sz="2800" dirty="0"/>
          </a:p>
          <a:p>
            <a:pPr lvl="1"/>
            <a:endParaRPr lang="en-US" sz="2800" dirty="0"/>
          </a:p>
          <a:p>
            <a:pPr marL="457200" lvl="1" indent="0">
              <a:buNone/>
            </a:pPr>
            <a:endParaRPr lang="en-US" sz="2800" dirty="0"/>
          </a:p>
          <a:p>
            <a:pPr marL="457200" lvl="1" indent="0">
              <a:buNone/>
            </a:pPr>
            <a:endParaRPr lang="en-US" sz="2800" dirty="0"/>
          </a:p>
          <a:p>
            <a:pPr marL="457200" lvl="1" indent="0">
              <a:buNone/>
            </a:pPr>
            <a:endParaRPr lang="en-US" sz="2800" dirty="0"/>
          </a:p>
          <a:p>
            <a:pPr marL="457200" lvl="1" indent="0">
              <a:buNone/>
            </a:pPr>
            <a:endParaRPr lang="en-US" sz="2800" dirty="0"/>
          </a:p>
          <a:p>
            <a:pPr marL="0" indent="0" algn="just">
              <a:buNone/>
            </a:pPr>
            <a:endParaRPr lang="en-US" sz="2800" dirty="0"/>
          </a:p>
        </p:txBody>
      </p:sp>
      <p:pic>
        <p:nvPicPr>
          <p:cNvPr id="1026" name="Picture 2"/>
          <p:cNvPicPr>
            <a:picLocks noChangeAspect="1" noChangeArrowheads="1"/>
          </p:cNvPicPr>
          <p:nvPr/>
        </p:nvPicPr>
        <p:blipFill>
          <a:blip r:embed="R0b81bba6d8784558">
            <a:extLst>
              <a:ext uri="{28A0092B-C50C-407E-A947-70E740481C1C}">
                <a14:useLocalDpi xmlns:a14="http://schemas.microsoft.com/office/drawing/2010/main" val="0"/>
              </a:ext>
            </a:extLst>
          </a:blip>
          <a:srcRect/>
          <a:stretch>
            <a:fillRect/>
          </a:stretch>
        </p:blipFill>
        <p:spPr bwMode="auto">
          <a:xfrm>
            <a:off x="2443161" y="5186358"/>
            <a:ext cx="6315076" cy="157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9156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1525" y="1452860"/>
            <a:ext cx="10215561" cy="7848302"/>
          </a:xfrm>
          <a:prstGeom prst="rect">
            <a:avLst/>
          </a:prstGeom>
        </p:spPr>
        <p:txBody>
          <a:bodyPr wrap="square">
            <a:spAutoFit/>
          </a:bodyPr>
          <a:lstStyle/>
          <a:p>
            <a:r>
              <a:rPr lang="en-US" sz="2800" b="1" dirty="0">
                <a:solidFill>
                  <a:srgbClr val="FF0000"/>
                </a:solidFill>
              </a:rPr>
              <a:t>Step 2</a:t>
            </a:r>
            <a:r>
              <a:rPr lang="en-US" sz="2800" dirty="0">
                <a:solidFill>
                  <a:srgbClr val="FF0000"/>
                </a:solidFill>
              </a:rPr>
              <a:t> − If a decomposed relation </a:t>
            </a:r>
            <a:r>
              <a:rPr lang="en-US" sz="2800" dirty="0" err="1">
                <a:solidFill>
                  <a:srgbClr val="FF0000"/>
                </a:solidFill>
              </a:rPr>
              <a:t>Ri</a:t>
            </a:r>
            <a:r>
              <a:rPr lang="en-US" sz="2800" dirty="0">
                <a:solidFill>
                  <a:srgbClr val="FF0000"/>
                </a:solidFill>
              </a:rPr>
              <a:t> has attribute A then</a:t>
            </a:r>
          </a:p>
          <a:p>
            <a:r>
              <a:rPr lang="en-US" sz="2800" dirty="0">
                <a:solidFill>
                  <a:srgbClr val="FF0000"/>
                </a:solidFill>
              </a:rPr>
              <a:t>Insert a symbol (say ‘a’) at position (</a:t>
            </a:r>
            <a:r>
              <a:rPr lang="en-US" sz="2800" dirty="0" err="1">
                <a:solidFill>
                  <a:srgbClr val="FF0000"/>
                </a:solidFill>
              </a:rPr>
              <a:t>Ri,A</a:t>
            </a:r>
            <a:r>
              <a:rPr lang="en-US" sz="2800" dirty="0">
                <a:solidFill>
                  <a:srgbClr val="FF0000"/>
                </a:solidFill>
              </a:rPr>
              <a:t>)</a:t>
            </a:r>
          </a:p>
          <a:p>
            <a:endParaRPr lang="en-US" sz="2800" dirty="0">
              <a:solidFill>
                <a:srgbClr val="FF0000"/>
              </a:solidFill>
            </a:endParaRPr>
          </a:p>
          <a:p>
            <a:endParaRPr lang="en-US" sz="2800" dirty="0">
              <a:solidFill>
                <a:srgbClr val="FF0000"/>
              </a:solidFill>
            </a:endParaRP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pic>
        <p:nvPicPr>
          <p:cNvPr id="2050" name="Picture 2"/>
          <p:cNvPicPr>
            <a:picLocks noChangeAspect="1" noChangeArrowheads="1"/>
          </p:cNvPicPr>
          <p:nvPr/>
        </p:nvPicPr>
        <p:blipFill>
          <a:blip r:embed="R91f3043aa41c4263">
            <a:extLst>
              <a:ext uri="{28A0092B-C50C-407E-A947-70E740481C1C}">
                <a14:useLocalDpi xmlns:a14="http://schemas.microsoft.com/office/drawing/2010/main" val="0"/>
              </a:ext>
            </a:extLst>
          </a:blip>
          <a:srcRect/>
          <a:stretch>
            <a:fillRect/>
          </a:stretch>
        </p:blipFill>
        <p:spPr bwMode="auto">
          <a:xfrm>
            <a:off x="1754188" y="2645965"/>
            <a:ext cx="9127676" cy="2731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52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8626" y="484262"/>
            <a:ext cx="6096000" cy="1384995"/>
          </a:xfrm>
          <a:prstGeom prst="rect">
            <a:avLst/>
          </a:prstGeom>
        </p:spPr>
        <p:txBody>
          <a:bodyPr>
            <a:spAutoFit/>
          </a:bodyPr>
          <a:lstStyle/>
          <a:p>
            <a:pPr algn="just"/>
            <a:r>
              <a:rPr lang="en-US" sz="2800" b="1" dirty="0"/>
              <a:t>Update anomalies </a:t>
            </a:r>
            <a:endParaRPr lang="en-US" sz="2800" b="1" dirty="0"/>
          </a:p>
          <a:p>
            <a:pPr algn="just"/>
            <a:r>
              <a:rPr lang="en-US" sz="2800" b="1" dirty="0"/>
              <a:t>Deletion </a:t>
            </a:r>
            <a:r>
              <a:rPr lang="en-US" sz="2800" b="1" dirty="0"/>
              <a:t>anomalies </a:t>
            </a:r>
            <a:endParaRPr lang="en-US" sz="2800" b="1" dirty="0"/>
          </a:p>
          <a:p>
            <a:pPr algn="just"/>
            <a:r>
              <a:rPr lang="en-US" sz="2800" b="1" dirty="0"/>
              <a:t>Insert anomalies</a:t>
            </a:r>
            <a:endParaRPr lang="en-IN" sz="2800" dirty="0"/>
          </a:p>
        </p:txBody>
      </p:sp>
      <p:pic>
        <p:nvPicPr>
          <p:cNvPr id="1026" name="Picture 2"/>
          <p:cNvPicPr>
            <a:picLocks noChangeAspect="1" noChangeArrowheads="1"/>
          </p:cNvPicPr>
          <p:nvPr/>
        </p:nvPicPr>
        <p:blipFill>
          <a:blip r:embed="Rdf85becf80944eb4">
            <a:extLst>
              <a:ext uri="{28A0092B-C50C-407E-A947-70E740481C1C}">
                <a14:useLocalDpi xmlns:a14="http://schemas.microsoft.com/office/drawing/2010/main" val="0"/>
              </a:ext>
            </a:extLst>
          </a:blip>
          <a:srcRect/>
          <a:stretch>
            <a:fillRect/>
          </a:stretch>
        </p:blipFill>
        <p:spPr bwMode="auto">
          <a:xfrm>
            <a:off x="1408738" y="2690610"/>
            <a:ext cx="6112523" cy="3182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46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7224" y="1171635"/>
            <a:ext cx="10929937" cy="5386090"/>
          </a:xfrm>
          <a:prstGeom prst="rect">
            <a:avLst/>
          </a:prstGeom>
        </p:spPr>
        <p:txBody>
          <a:bodyPr wrap="square">
            <a:spAutoFit/>
          </a:bodyPr>
          <a:lstStyle/>
          <a:p>
            <a:r>
              <a:rPr lang="en-US" sz="2800" b="1" dirty="0">
                <a:solidFill>
                  <a:srgbClr val="FF0000"/>
                </a:solidFill>
              </a:rPr>
              <a:t>Step 3</a:t>
            </a:r>
            <a:r>
              <a:rPr lang="en-US" sz="2800" dirty="0">
                <a:solidFill>
                  <a:srgbClr val="FF0000"/>
                </a:solidFill>
              </a:rPr>
              <a:t> − Consider each FD X-&gt;Y</a:t>
            </a:r>
          </a:p>
          <a:p>
            <a:pPr lvl="1"/>
            <a:r>
              <a:rPr lang="en-US" sz="2800" dirty="0">
                <a:solidFill>
                  <a:srgbClr val="FF0000"/>
                </a:solidFill>
              </a:rPr>
              <a:t>If column X has two or more symbols then</a:t>
            </a:r>
          </a:p>
          <a:p>
            <a:pPr lvl="1"/>
            <a:r>
              <a:rPr lang="en-US" sz="2800" dirty="0">
                <a:solidFill>
                  <a:srgbClr val="FF0000"/>
                </a:solidFill>
              </a:rPr>
              <a:t>Insert symbols in the same place (rows) of column Y</a:t>
            </a:r>
            <a:r>
              <a:rPr lang="en-US" sz="2800" dirty="0">
                <a:solidFill>
                  <a:srgbClr val="FF0000"/>
                </a:solidFill>
              </a:rPr>
              <a:t>.</a:t>
            </a:r>
          </a:p>
          <a:p>
            <a:pPr lvl="1"/>
            <a:endParaRPr lang="en-US" dirty="0">
              <a:solidFill>
                <a:srgbClr val="000000"/>
              </a:solidFill>
              <a:latin typeface="Arial"/>
            </a:endParaRPr>
          </a:p>
          <a:p>
            <a:pPr lvl="1"/>
            <a:r>
              <a:rPr lang="en-US" dirty="0">
                <a:solidFill>
                  <a:srgbClr val="000000"/>
                </a:solidFill>
                <a:latin typeface="Arial"/>
              </a:rPr>
              <a:t>Now </a:t>
            </a:r>
            <a:r>
              <a:rPr lang="en-US" dirty="0">
                <a:solidFill>
                  <a:srgbClr val="000000"/>
                </a:solidFill>
                <a:latin typeface="Arial"/>
              </a:rPr>
              <a:t>let us insert symbol ‘a’ for A-&gt;B in second column, second row</a:t>
            </a:r>
            <a:endParaRPr lang="en-US" dirty="0">
              <a:solidFill>
                <a:srgbClr val="FF0000"/>
              </a:solidFill>
            </a:endParaRPr>
          </a:p>
          <a:p>
            <a:pPr lvl="1"/>
            <a:endParaRPr lang="en-US" sz="2800" dirty="0">
              <a:solidFill>
                <a:srgbClr val="FF0000"/>
              </a:solidFill>
            </a:endParaRPr>
          </a:p>
          <a:p>
            <a:pPr lvl="1"/>
            <a:endParaRPr lang="en-US" sz="2800" dirty="0">
              <a:solidFill>
                <a:srgbClr val="FF0000"/>
              </a:solidFill>
            </a:endParaRPr>
          </a:p>
          <a:p>
            <a:pPr lvl="1"/>
            <a:endParaRPr lang="en-US" sz="2800" dirty="0">
              <a:solidFill>
                <a:srgbClr val="FF0000"/>
              </a:solidFill>
            </a:endParaRPr>
          </a:p>
          <a:p>
            <a:pPr lvl="1"/>
            <a:endParaRPr lang="en-US" sz="2800" dirty="0">
              <a:solidFill>
                <a:srgbClr val="FF0000"/>
              </a:solidFill>
            </a:endParaRPr>
          </a:p>
          <a:p>
            <a:r>
              <a:rPr lang="en-US" sz="2800" b="1" dirty="0">
                <a:solidFill>
                  <a:srgbClr val="FF0000"/>
                </a:solidFill>
              </a:rPr>
              <a:t>Step 4</a:t>
            </a:r>
            <a:r>
              <a:rPr lang="en-US" sz="2800" dirty="0">
                <a:solidFill>
                  <a:srgbClr val="FF0000"/>
                </a:solidFill>
              </a:rPr>
              <a:t> − If any row is completely filled with symbols then</a:t>
            </a:r>
          </a:p>
          <a:p>
            <a:pPr lvl="1"/>
            <a:r>
              <a:rPr lang="en-US" sz="2800" dirty="0">
                <a:solidFill>
                  <a:srgbClr val="FF0000"/>
                </a:solidFill>
              </a:rPr>
              <a:t>Decomposition is lossless.</a:t>
            </a:r>
          </a:p>
          <a:p>
            <a:pPr lvl="1"/>
            <a:r>
              <a:rPr lang="en-US" sz="2800" dirty="0">
                <a:solidFill>
                  <a:srgbClr val="FF0000"/>
                </a:solidFill>
              </a:rPr>
              <a:t>Else                                                  </a:t>
            </a:r>
            <a:r>
              <a:rPr lang="en-US" sz="1600" dirty="0">
                <a:solidFill>
                  <a:srgbClr val="000000"/>
                </a:solidFill>
                <a:latin typeface="Arial"/>
              </a:rPr>
              <a:t>R2 is completely filled =&gt; decomposition is lossless.</a:t>
            </a:r>
            <a:endParaRPr lang="en-US" sz="1600" dirty="0">
              <a:solidFill>
                <a:srgbClr val="FF0000"/>
              </a:solidFill>
            </a:endParaRPr>
          </a:p>
          <a:p>
            <a:pPr lvl="2"/>
            <a:r>
              <a:rPr lang="en-US" sz="2800" dirty="0">
                <a:solidFill>
                  <a:srgbClr val="FF0000"/>
                </a:solidFill>
              </a:rPr>
              <a:t>Decomposition is </a:t>
            </a:r>
            <a:r>
              <a:rPr lang="en-US" sz="2800" dirty="0" err="1">
                <a:solidFill>
                  <a:srgbClr val="FF0000"/>
                </a:solidFill>
              </a:rPr>
              <a:t>lossy</a:t>
            </a:r>
            <a:r>
              <a:rPr lang="en-US" sz="2800" dirty="0">
                <a:solidFill>
                  <a:srgbClr val="FF0000"/>
                </a:solidFill>
              </a:rPr>
              <a:t>.</a:t>
            </a:r>
          </a:p>
        </p:txBody>
      </p:sp>
      <p:pic>
        <p:nvPicPr>
          <p:cNvPr id="3074" name="Picture 2"/>
          <p:cNvPicPr>
            <a:picLocks noChangeAspect="1" noChangeArrowheads="1"/>
          </p:cNvPicPr>
          <p:nvPr/>
        </p:nvPicPr>
        <p:blipFill>
          <a:blip r:embed="R09f052ac4a0b45de">
            <a:extLst>
              <a:ext uri="{28A0092B-C50C-407E-A947-70E740481C1C}">
                <a14:useLocalDpi xmlns:a14="http://schemas.microsoft.com/office/drawing/2010/main" val="0"/>
              </a:ext>
            </a:extLst>
          </a:blip>
          <a:srcRect/>
          <a:stretch>
            <a:fillRect/>
          </a:stretch>
        </p:blipFill>
        <p:spPr bwMode="auto">
          <a:xfrm>
            <a:off x="1293419" y="3227993"/>
            <a:ext cx="6536131"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7283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2A57-3B4D-45C1-8ECB-08D24BAFCE3D}"/>
              </a:ext>
            </a:extLst>
          </p:cNvPr>
          <p:cNvSpPr>
            <a:spLocks noGrp="1"/>
          </p:cNvSpPr>
          <p:nvPr>
            <p:ph type="ctrTitle"/>
          </p:nvPr>
        </p:nvSpPr>
        <p:spPr/>
        <p:txBody>
          <a:bodyPr/>
          <a:lstStyle/>
          <a:p>
            <a:pPr algn="ctr"/>
            <a:r>
              <a:rPr lang="en-US" dirty="0">
                <a:solidFill>
                  <a:schemeClr val="accent1">
                    <a:lumMod val="75000"/>
                  </a:schemeClr>
                </a:solidFill>
                <a:latin typeface="Algerian" panose="04020705040A02060702" pitchFamily="82" charset="0"/>
                <a:cs typeface="Times New Roman" panose="02020603050405020304" pitchFamily="18" charset="0"/>
              </a:rPr>
              <a:t>THANK YOU</a:t>
            </a:r>
            <a:endParaRPr lang="en-IN" dirty="0">
              <a:solidFill>
                <a:schemeClr val="accent1">
                  <a:lumMod val="75000"/>
                </a:schemeClr>
              </a:solidFill>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xmlns="" id="{B144EFC6-76C3-4370-A9CD-D411026169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94278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Functional dependency</a:t>
            </a:r>
          </a:p>
        </p:txBody>
      </p:sp>
      <p:sp>
        <p:nvSpPr>
          <p:cNvPr id="3" name="Content Placeholder 2"/>
          <p:cNvSpPr>
            <a:spLocks noGrp="1"/>
          </p:cNvSpPr>
          <p:nvPr>
            <p:ph idx="1"/>
          </p:nvPr>
        </p:nvSpPr>
        <p:spPr/>
        <p:txBody>
          <a:bodyPr>
            <a:normAutofit/>
          </a:bodyPr>
          <a:lstStyle/>
          <a:p>
            <a:r>
              <a:rPr lang="en-US" sz="3200" dirty="0"/>
              <a:t>A functional dependency is an </a:t>
            </a:r>
            <a:r>
              <a:rPr lang="en-US" sz="3200" b="1" dirty="0"/>
              <a:t>association between two attributes of the same relational database table</a:t>
            </a:r>
            <a:r>
              <a:rPr lang="en-US" sz="3200" dirty="0"/>
              <a:t>. </a:t>
            </a:r>
            <a:endParaRPr lang="en-US" sz="3200" dirty="0"/>
          </a:p>
          <a:p>
            <a:r>
              <a:rPr lang="en-US" sz="3200" dirty="0"/>
              <a:t>One </a:t>
            </a:r>
            <a:r>
              <a:rPr lang="en-US" sz="3200" dirty="0"/>
              <a:t>of the attributes is called the </a:t>
            </a:r>
            <a:r>
              <a:rPr lang="en-US" sz="3200" b="1" dirty="0"/>
              <a:t>determinant </a:t>
            </a:r>
            <a:r>
              <a:rPr lang="en-US" sz="3200" dirty="0"/>
              <a:t>and the other attribute is called the </a:t>
            </a:r>
            <a:r>
              <a:rPr lang="en-US" sz="3200" b="1" dirty="0"/>
              <a:t>determined</a:t>
            </a:r>
          </a:p>
          <a:p>
            <a:r>
              <a:rPr lang="en-US" sz="3200" dirty="0"/>
              <a:t>If </a:t>
            </a:r>
            <a:r>
              <a:rPr lang="en-US" sz="3200" b="1" dirty="0"/>
              <a:t>A</a:t>
            </a:r>
            <a:r>
              <a:rPr lang="en-US" sz="3200" dirty="0"/>
              <a:t> is the </a:t>
            </a:r>
            <a:r>
              <a:rPr lang="en-US" sz="3200" b="1" dirty="0"/>
              <a:t>determinant</a:t>
            </a:r>
            <a:r>
              <a:rPr lang="en-US" sz="3200" dirty="0"/>
              <a:t> and </a:t>
            </a:r>
            <a:r>
              <a:rPr lang="en-US" sz="3200" b="1" dirty="0"/>
              <a:t>B </a:t>
            </a:r>
            <a:r>
              <a:rPr lang="en-US" sz="3200" dirty="0"/>
              <a:t>is the </a:t>
            </a:r>
            <a:r>
              <a:rPr lang="en-US" sz="3200" b="1" dirty="0"/>
              <a:t>determined</a:t>
            </a:r>
            <a:r>
              <a:rPr lang="en-US" sz="3200" dirty="0"/>
              <a:t> then we say that </a:t>
            </a:r>
            <a:r>
              <a:rPr lang="en-US" sz="3200" b="1" dirty="0">
                <a:solidFill>
                  <a:srgbClr val="FF0000"/>
                </a:solidFill>
              </a:rPr>
              <a:t>A functionally determines B </a:t>
            </a:r>
            <a:r>
              <a:rPr lang="en-US" sz="3200" dirty="0"/>
              <a:t>and graphically represent this as </a:t>
            </a:r>
            <a:r>
              <a:rPr lang="en-US" sz="3200" b="1" dirty="0">
                <a:solidFill>
                  <a:srgbClr val="FF0000"/>
                </a:solidFill>
              </a:rPr>
              <a:t>A -&gt; B</a:t>
            </a:r>
            <a:endParaRPr lang="en-IN" sz="3200" b="1" dirty="0">
              <a:solidFill>
                <a:srgbClr val="FF0000"/>
              </a:solidFill>
            </a:endParaRPr>
          </a:p>
        </p:txBody>
      </p:sp>
    </p:spTree>
    <p:extLst>
      <p:ext uri="{BB962C8B-B14F-4D97-AF65-F5344CB8AC3E}">
        <p14:creationId xmlns:p14="http://schemas.microsoft.com/office/powerpoint/2010/main" val="327786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computernotes.com/images/A--B.jpg"/>
          <p:cNvPicPr>
            <a:picLocks noChangeAspect="1" noChangeArrowheads="1"/>
          </p:cNvPicPr>
          <p:nvPr/>
        </p:nvPicPr>
        <p:blipFill>
          <a:blip r:embed="Rbd423e0923824ccb">
            <a:extLst>
              <a:ext uri="{28A0092B-C50C-407E-A947-70E740481C1C}">
                <a14:useLocalDpi xmlns:a14="http://schemas.microsoft.com/office/drawing/2010/main" val="0"/>
              </a:ext>
            </a:extLst>
          </a:blip>
          <a:srcRect/>
          <a:stretch>
            <a:fillRect/>
          </a:stretch>
        </p:blipFill>
        <p:spPr bwMode="auto">
          <a:xfrm>
            <a:off x="6546843" y="443009"/>
            <a:ext cx="4504454" cy="33966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computernotes.com/images/A%20does%20not%20functionally%20determine%20B.jpg"/>
          <p:cNvPicPr>
            <a:picLocks noChangeAspect="1" noChangeArrowheads="1"/>
          </p:cNvPicPr>
          <p:nvPr/>
        </p:nvPicPr>
        <p:blipFill>
          <a:blip r:embed="R3daf2a4a17b84dd2">
            <a:extLst>
              <a:ext uri="{28A0092B-C50C-407E-A947-70E740481C1C}">
                <a14:useLocalDpi xmlns:a14="http://schemas.microsoft.com/office/drawing/2010/main" val="0"/>
              </a:ext>
            </a:extLst>
          </a:blip>
          <a:srcRect/>
          <a:stretch>
            <a:fillRect/>
          </a:stretch>
        </p:blipFill>
        <p:spPr bwMode="auto">
          <a:xfrm>
            <a:off x="503304" y="3902298"/>
            <a:ext cx="6043539" cy="228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heel(1)">
                                      <p:cBhvr>
                                        <p:cTn id="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Armstrong’s Axioms</a:t>
            </a:r>
          </a:p>
        </p:txBody>
      </p:sp>
      <p:sp>
        <p:nvSpPr>
          <p:cNvPr id="3" name="Content Placeholder 2"/>
          <p:cNvSpPr>
            <a:spLocks noGrp="1"/>
          </p:cNvSpPr>
          <p:nvPr>
            <p:ph idx="1"/>
          </p:nvPr>
        </p:nvSpPr>
        <p:spPr/>
        <p:txBody>
          <a:bodyPr>
            <a:normAutofit/>
          </a:bodyPr>
          <a:lstStyle/>
          <a:p>
            <a:r>
              <a:rPr lang="en-US" sz="3200" dirty="0"/>
              <a:t>Armstrong’s Axiom is a </a:t>
            </a:r>
            <a:r>
              <a:rPr lang="en-US" sz="3200" b="1" dirty="0"/>
              <a:t>mathematical notation used to find the functional dependencies in a database</a:t>
            </a:r>
            <a:r>
              <a:rPr lang="en-US" sz="3200" dirty="0"/>
              <a:t>. </a:t>
            </a:r>
            <a:endParaRPr lang="en-US" sz="3200" dirty="0"/>
          </a:p>
          <a:p>
            <a:r>
              <a:rPr lang="en-US" sz="3200" dirty="0"/>
              <a:t>Conceived </a:t>
            </a:r>
            <a:r>
              <a:rPr lang="en-US" sz="3200" dirty="0"/>
              <a:t>by </a:t>
            </a:r>
            <a:r>
              <a:rPr lang="en-US" sz="3200" b="1" dirty="0">
                <a:solidFill>
                  <a:srgbClr val="FF0000"/>
                </a:solidFill>
              </a:rPr>
              <a:t>William W. </a:t>
            </a:r>
            <a:r>
              <a:rPr lang="en-US" sz="3200" b="1" dirty="0">
                <a:solidFill>
                  <a:srgbClr val="FF0000"/>
                </a:solidFill>
              </a:rPr>
              <a:t>Armstrong</a:t>
            </a:r>
          </a:p>
          <a:p>
            <a:r>
              <a:rPr lang="en-US" sz="3200" b="1" dirty="0"/>
              <a:t>I</a:t>
            </a:r>
            <a:r>
              <a:rPr lang="en-US" sz="3200" b="1" dirty="0"/>
              <a:t>t </a:t>
            </a:r>
            <a:r>
              <a:rPr lang="en-US" sz="3200" b="1" dirty="0"/>
              <a:t>is a list of axioms or inference rules </a:t>
            </a:r>
            <a:r>
              <a:rPr lang="en-US" sz="3200" dirty="0"/>
              <a:t>that can be implemented on any relational database. </a:t>
            </a:r>
            <a:endParaRPr lang="en-US" sz="3200" dirty="0"/>
          </a:p>
          <a:p>
            <a:r>
              <a:rPr lang="en-US" sz="3200" dirty="0"/>
              <a:t>It </a:t>
            </a:r>
            <a:r>
              <a:rPr lang="en-US" sz="3200" dirty="0"/>
              <a:t>is denoted by the symbol </a:t>
            </a:r>
            <a:r>
              <a:rPr lang="en-US" sz="3200" b="1" dirty="0"/>
              <a:t>F+</a:t>
            </a:r>
            <a:r>
              <a:rPr lang="en-US" sz="3200" dirty="0"/>
              <a:t>.</a:t>
            </a:r>
            <a:endParaRPr lang="en-IN" sz="3200" dirty="0"/>
          </a:p>
        </p:txBody>
      </p:sp>
    </p:spTree>
    <p:extLst>
      <p:ext uri="{BB962C8B-B14F-4D97-AF65-F5344CB8AC3E}">
        <p14:creationId xmlns:p14="http://schemas.microsoft.com/office/powerpoint/2010/main" val="415504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e601c9b4a03c46f0">
            <a:extLst>
              <a:ext uri="{28A0092B-C50C-407E-A947-70E740481C1C}">
                <a14:useLocalDpi xmlns:a14="http://schemas.microsoft.com/office/drawing/2010/main" val="0"/>
              </a:ext>
            </a:extLst>
          </a:blip>
          <a:srcRect/>
          <a:stretch>
            <a:fillRect/>
          </a:stretch>
        </p:blipFill>
        <p:spPr bwMode="auto">
          <a:xfrm>
            <a:off x="631065" y="347730"/>
            <a:ext cx="10393251" cy="6389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161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bf2a0284dbb14f6e">
            <a:extLst>
              <a:ext uri="{28A0092B-C50C-407E-A947-70E740481C1C}">
                <a14:useLocalDpi xmlns:a14="http://schemas.microsoft.com/office/drawing/2010/main" val="0"/>
              </a:ext>
            </a:extLst>
          </a:blip>
          <a:srcRect/>
          <a:stretch>
            <a:fillRect/>
          </a:stretch>
        </p:blipFill>
        <p:spPr bwMode="auto">
          <a:xfrm>
            <a:off x="0" y="545647"/>
            <a:ext cx="12003741" cy="5922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0829967"/>
      </p:ext>
    </p:extLst>
  </p:cSld>
  <p:clrMapOvr>
    <a:masterClrMapping/>
  </p:clrMapOvr>
  <p:timing>
    <p:tnLst>
      <p:par>
        <p:cTn id="1" dur="indefinite" restart="never" nodeType="tmRoot"/>
      </p:par>
    </p:tnLst>
  </p:timing>
</p:sld>
</file>

<file path=docProps/app.xml><?xml version="1.0" encoding="utf-8"?>
<Properties xmlns="http://schemas.openxmlformats.org/officeDocument/2006/extended-properties" xmlns:vt="http://schemas.openxmlformats.org/officeDocument/2006/docPropsVTypes">
  <Template>TM04033937[[fn=Vapor Trail]]</Template>
  <TotalTime>9709</TotalTime>
  <Words>1117</Words>
  <Application>Microsoft Office PowerPoint</Application>
  <PresentationFormat>Custom</PresentationFormat>
  <Paragraphs>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 dbms</vt:lpstr>
      <vt:lpstr>index</vt:lpstr>
      <vt:lpstr>normalization</vt:lpstr>
      <vt:lpstr>PowerPoint Presentation</vt:lpstr>
      <vt:lpstr>Functional dependency</vt:lpstr>
      <vt:lpstr>PowerPoint Presentation</vt:lpstr>
      <vt:lpstr>Armstrong’s Axioms</vt:lpstr>
      <vt:lpstr>PowerPoint Presentation</vt:lpstr>
      <vt:lpstr>PowerPoint Presentation</vt:lpstr>
      <vt:lpstr>Closure Of Functional Dependency </vt:lpstr>
      <vt:lpstr>PowerPoint Presentation</vt:lpstr>
      <vt:lpstr>PowerPoint Presentation</vt:lpstr>
      <vt:lpstr>Equivalence of Functional Dependencies (FD)</vt:lpstr>
      <vt:lpstr>PowerPoint Presentation</vt:lpstr>
      <vt:lpstr>Minimal Cover</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oreProperties xmlns:dc="http://purl.org/dc/elements/1.1/" xmlns:dcterms="http://purl.org/dc/terms/" xmlns:xsi="http://www.w3.org/2001/XMLSchema-instance" xmlns="http://schemas.openxmlformats.org/package/2006/metadata/core-properties">
  <dc:title>Apple silicon arm macs</dc:title>
  <dc:creator>Babu Sharon</dc:creator>
  <lastModifiedBy>HP</lastModifiedBy>
  <revision>320</revision>
  <dcterms:created xsi:type="dcterms:W3CDTF">2021-01-07T14:58:48.0000000Z</dcterms:created>
  <dcterms:modified xsi:type="dcterms:W3CDTF">2025-05-06T15:43:51.7030000Z</dcterms:modified>
</coreProperties>
</file>