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Masters/theme/theme1.xml" ContentType="application/vnd.openxmlformats-officedocument.theme+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Masters/theme/theme2.xml" ContentType="application/vnd.openxmlformats-officedocument.theme+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3.xml" ContentType="application/vnd.openxmlformats-officedocument.presentationml.slideMaster+xml"/>
  <Override PartName="/ppt/slideMasters/theme/theme3.xml" ContentType="application/vnd.openxmlformats-officedocument.theme+xml"/>
  <Override PartName="/ppt/slideLayouts/slideLayout38.xml" ContentType="application/vnd.openxmlformats-officedocument.presentationml.slideLayout+xml"/>
  <Override PartName="/ppt/slideLayouts/slideLayout41.xml" ContentType="application/vnd.openxmlformats-officedocument.presentationml.slideLayout+xml"/>
  <Override PartName="/ppt/slideLayouts/slideLayout43.xml" ContentType="application/vnd.openxmlformats-officedocument.presentationml.slideLayout+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0ce70a1c78784388" /><Relationship Type="http://schemas.openxmlformats.org/package/2006/relationships/metadata/core-properties" Target="/docProps/core.xml" Id="R9aeaadab4a1844b4" /><Relationship Type="http://schemas.openxmlformats.org/officeDocument/2006/relationships/extended-properties" Target="/docProps/app.xml" Id="R4369ef93e10742ba"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autoCompressPictures="0">
  <p:sldMasterIdLst>
    <p:sldMasterId id="2147483648" r:id="R8fe614fe97b54a5c"/>
    <p:sldMasterId id="2147483666" r:id="Rfe5cdf5bcdb44244"/>
    <p:sldMasterId id="2147483684" r:id="R37a67dfe0b4949ea"/>
  </p:sldMasterIdLst>
  <p:sldIdLst>
    <p:sldId id="256" r:id="Re432399c79cc492d"/>
    <p:sldId id="257" r:id="Rb12fe9a63501482b"/>
    <p:sldId id="258" r:id="R8101b9a1b8d04b28"/>
    <p:sldId id="259" r:id="R4ba23acd03fd4e42"/>
    <p:sldId id="260" r:id="R8c50c2e855874647"/>
    <p:sldId id="261" r:id="R8d32b78704544d50"/>
    <p:sldId id="262" r:id="R5969f88c9d8c4815"/>
    <p:sldId id="263" r:id="R8542a4c4bc6d4a54"/>
    <p:sldId id="264" r:id="Rfde611b1521844d4"/>
    <p:sldId id="265" r:id="Rfd89fef5b8d64d68"/>
    <p:sldId id="266" r:id="R3d8cc83f65aa4700"/>
    <p:sldId id="267" r:id="R2852089364ac4f90"/>
    <p:sldId id="268" r:id="R3b6bace6e2c44924"/>
    <p:sldId id="269" r:id="R665403b9c0a64b7b"/>
    <p:sldId id="270" r:id="R92b6e726f1e74c8e"/>
    <p:sldId id="271" r:id="Rfe44d663d2a74d32"/>
    <p:sldId id="272" r:id="R04684725990b42cb"/>
    <p:sldId id="273" r:id="Re3dacb2dff7e487a"/>
    <p:sldId id="274" r:id="R98e47a6bebb24d93"/>
    <p:sldId id="275" r:id="R22fc57d3afea40b8"/>
    <p:sldId id="276" r:id="R28e38a47f3d94b94"/>
    <p:sldId id="277" r:id="Ra87d192da5a64e83"/>
    <p:sldId id="278" r:id="Rff4ce2ca139343b0"/>
    <p:sldId id="279" r:id="R7f10269f72284d6c"/>
    <p:sldId id="280" r:id="R5565a5d171be41cd"/>
    <p:sldId id="281" r:id="R45a7a76fa9cc4cfb"/>
    <p:sldId id="282" r:id="R8ca87b7924b749b4"/>
    <p:sldId id="283" r:id="R7b4b786edcaa4695"/>
    <p:sldId id="284" r:id="R44913136d8724b23"/>
    <p:sldId id="285" r:id="Rba9711e89b7347fe"/>
    <p:sldId id="286" r:id="R16241489fe6c4ea6"/>
    <p:sldId id="287" r:id="R9dc993e09cc245b2"/>
    <p:sldId id="288" r:id="Rdbd2657461a845b0"/>
    <p:sldId id="289" r:id="R3ec64ceb84e0414a"/>
    <p:sldId id="290" r:id="R33df667a2c394fdc"/>
    <p:sldId id="291" r:id="R8d06b64dd1ce4b5e"/>
    <p:sldId id="292" r:id="R02581b1d8c5f4fc7"/>
    <p:sldId id="293" r:id="Rbdf49ce44e684463"/>
    <p:sldId id="294" r:id="R9b5d37393e9b47e7"/>
    <p:sldId id="295" r:id="Rcd38ac38470340a7"/>
    <p:sldId id="296" r:id="R72d3d01f7ef848a6"/>
    <p:sldId id="297" r:id="Rd64795deee394185"/>
    <p:sldId id="298" r:id="R1325616bef0a4cae"/>
    <p:sldId id="299" r:id="R5dc77388e4334d0f"/>
    <p:sldId id="300" r:id="R34130590418f4932"/>
    <p:sldId id="301" r:id="Rc57afdb0b034475a"/>
    <p:sldId id="302" r:id="R136a0631eef647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74" d="100"/>
          <a:sy n="74" d="100"/>
        </p:scale>
        <p:origin x="-4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presProps" Target="/ppt/presProps.xml" Id="R2625a248298d44fe" /><Relationship Type="http://schemas.openxmlformats.org/officeDocument/2006/relationships/viewProps" Target="/ppt/viewProps.xml" Id="Rbccdd92880a34f49" /><Relationship Type="http://schemas.openxmlformats.org/officeDocument/2006/relationships/slideMaster" Target="/ppt/slideMasters/slideMaster1.xml" Id="R8fe614fe97b54a5c" /><Relationship Type="http://schemas.openxmlformats.org/officeDocument/2006/relationships/theme" Target="/ppt/slideMasters/theme/theme1.xml" Id="Rb47f76d5acf14932" /><Relationship Type="http://schemas.openxmlformats.org/officeDocument/2006/relationships/slideMaster" Target="/ppt/slideMasters/slideMaster2.xml" Id="Rfe5cdf5bcdb44244" /><Relationship Type="http://schemas.openxmlformats.org/officeDocument/2006/relationships/slide" Target="/ppt/slides/slide1.xml" Id="Re432399c79cc492d" /><Relationship Type="http://schemas.openxmlformats.org/officeDocument/2006/relationships/slide" Target="/ppt/slides/slide2.xml" Id="Rb12fe9a63501482b" /><Relationship Type="http://schemas.openxmlformats.org/officeDocument/2006/relationships/slide" Target="/ppt/slides/slide3.xml" Id="R8101b9a1b8d04b28" /><Relationship Type="http://schemas.openxmlformats.org/officeDocument/2006/relationships/slide" Target="/ppt/slides/slide4.xml" Id="R4ba23acd03fd4e42" /><Relationship Type="http://schemas.openxmlformats.org/officeDocument/2006/relationships/slide" Target="/ppt/slides/slide5.xml" Id="R8c50c2e855874647" /><Relationship Type="http://schemas.openxmlformats.org/officeDocument/2006/relationships/slide" Target="/ppt/slides/slide6.xml" Id="R8d32b78704544d50" /><Relationship Type="http://schemas.openxmlformats.org/officeDocument/2006/relationships/slide" Target="/ppt/slides/slide7.xml" Id="R5969f88c9d8c4815" /><Relationship Type="http://schemas.openxmlformats.org/officeDocument/2006/relationships/slide" Target="/ppt/slides/slide8.xml" Id="R8542a4c4bc6d4a54" /><Relationship Type="http://schemas.openxmlformats.org/officeDocument/2006/relationships/slide" Target="/ppt/slides/slide9.xml" Id="Rfde611b1521844d4" /><Relationship Type="http://schemas.openxmlformats.org/officeDocument/2006/relationships/slide" Target="/ppt/slides/slide10.xml" Id="Rfd89fef5b8d64d68" /><Relationship Type="http://schemas.openxmlformats.org/officeDocument/2006/relationships/slide" Target="/ppt/slides/slide11.xml" Id="R3d8cc83f65aa4700" /><Relationship Type="http://schemas.openxmlformats.org/officeDocument/2006/relationships/slide" Target="/ppt/slides/slide12.xml" Id="R2852089364ac4f90" /><Relationship Type="http://schemas.openxmlformats.org/officeDocument/2006/relationships/slide" Target="/ppt/slides/slide13.xml" Id="R3b6bace6e2c44924" /><Relationship Type="http://schemas.openxmlformats.org/officeDocument/2006/relationships/slide" Target="/ppt/slides/slide14.xml" Id="R665403b9c0a64b7b" /><Relationship Type="http://schemas.openxmlformats.org/officeDocument/2006/relationships/slide" Target="/ppt/slides/slide15.xml" Id="R92b6e726f1e74c8e" /><Relationship Type="http://schemas.openxmlformats.org/officeDocument/2006/relationships/slide" Target="/ppt/slides/slide16.xml" Id="Rfe44d663d2a74d32" /><Relationship Type="http://schemas.openxmlformats.org/officeDocument/2006/relationships/slide" Target="/ppt/slides/slide17.xml" Id="R04684725990b42cb" /><Relationship Type="http://schemas.openxmlformats.org/officeDocument/2006/relationships/slide" Target="/ppt/slides/slide18.xml" Id="Re3dacb2dff7e487a" /><Relationship Type="http://schemas.openxmlformats.org/officeDocument/2006/relationships/slide" Target="/ppt/slides/slide19.xml" Id="R98e47a6bebb24d93" /><Relationship Type="http://schemas.openxmlformats.org/officeDocument/2006/relationships/slide" Target="/ppt/slides/slide20.xml" Id="R22fc57d3afea40b8" /><Relationship Type="http://schemas.openxmlformats.org/officeDocument/2006/relationships/slide" Target="/ppt/slides/slide21.xml" Id="R28e38a47f3d94b94" /><Relationship Type="http://schemas.openxmlformats.org/officeDocument/2006/relationships/slide" Target="/ppt/slides/slide22.xml" Id="Ra87d192da5a64e83" /><Relationship Type="http://schemas.openxmlformats.org/officeDocument/2006/relationships/slide" Target="/ppt/slides/slide23.xml" Id="Rff4ce2ca139343b0" /><Relationship Type="http://schemas.openxmlformats.org/officeDocument/2006/relationships/slide" Target="/ppt/slides/slide24.xml" Id="R7f10269f72284d6c" /><Relationship Type="http://schemas.openxmlformats.org/officeDocument/2006/relationships/slide" Target="/ppt/slides/slide25.xml" Id="R5565a5d171be41cd" /><Relationship Type="http://schemas.openxmlformats.org/officeDocument/2006/relationships/slide" Target="/ppt/slides/slide26.xml" Id="R45a7a76fa9cc4cfb" /><Relationship Type="http://schemas.openxmlformats.org/officeDocument/2006/relationships/slide" Target="/ppt/slides/slide27.xml" Id="R8ca87b7924b749b4" /><Relationship Type="http://schemas.openxmlformats.org/officeDocument/2006/relationships/slide" Target="/ppt/slides/slide28.xml" Id="R7b4b786edcaa4695" /><Relationship Type="http://schemas.openxmlformats.org/officeDocument/2006/relationships/slide" Target="/ppt/slides/slide29.xml" Id="R44913136d8724b23" /><Relationship Type="http://schemas.openxmlformats.org/officeDocument/2006/relationships/slide" Target="/ppt/slides/slide30.xml" Id="Rba9711e89b7347fe" /><Relationship Type="http://schemas.openxmlformats.org/officeDocument/2006/relationships/slide" Target="/ppt/slides/slide31.xml" Id="R16241489fe6c4ea6" /><Relationship Type="http://schemas.openxmlformats.org/officeDocument/2006/relationships/slide" Target="/ppt/slides/slide32.xml" Id="R9dc993e09cc245b2" /><Relationship Type="http://schemas.openxmlformats.org/officeDocument/2006/relationships/slide" Target="/ppt/slides/slide33.xml" Id="Rdbd2657461a845b0" /><Relationship Type="http://schemas.openxmlformats.org/officeDocument/2006/relationships/slideMaster" Target="/ppt/slideMasters/slideMaster3.xml" Id="R37a67dfe0b4949ea" /><Relationship Type="http://schemas.openxmlformats.org/officeDocument/2006/relationships/slide" Target="/ppt/slides/slide34.xml" Id="R3ec64ceb84e0414a" /><Relationship Type="http://schemas.openxmlformats.org/officeDocument/2006/relationships/slide" Target="/ppt/slides/slide35.xml" Id="R33df667a2c394fdc" /><Relationship Type="http://schemas.openxmlformats.org/officeDocument/2006/relationships/slide" Target="/ppt/slides/slide36.xml" Id="R8d06b64dd1ce4b5e" /><Relationship Type="http://schemas.openxmlformats.org/officeDocument/2006/relationships/slide" Target="/ppt/slides/slide37.xml" Id="R02581b1d8c5f4fc7" /><Relationship Type="http://schemas.openxmlformats.org/officeDocument/2006/relationships/slide" Target="/ppt/slides/slide38.xml" Id="Rbdf49ce44e684463" /><Relationship Type="http://schemas.openxmlformats.org/officeDocument/2006/relationships/slide" Target="/ppt/slides/slide39.xml" Id="R9b5d37393e9b47e7" /><Relationship Type="http://schemas.openxmlformats.org/officeDocument/2006/relationships/slide" Target="/ppt/slides/slide40.xml" Id="Rcd38ac38470340a7" /><Relationship Type="http://schemas.openxmlformats.org/officeDocument/2006/relationships/slide" Target="/ppt/slides/slide41.xml" Id="R72d3d01f7ef848a6" /><Relationship Type="http://schemas.openxmlformats.org/officeDocument/2006/relationships/slide" Target="/ppt/slides/slide42.xml" Id="Rd64795deee394185" /><Relationship Type="http://schemas.openxmlformats.org/officeDocument/2006/relationships/slide" Target="/ppt/slides/slide43.xml" Id="R1325616bef0a4cae" /><Relationship Type="http://schemas.openxmlformats.org/officeDocument/2006/relationships/slide" Target="/ppt/slides/slide44.xml" Id="R5dc77388e4334d0f" /><Relationship Type="http://schemas.openxmlformats.org/officeDocument/2006/relationships/slide" Target="/ppt/slides/slide45.xml" Id="R34130590418f4932" /><Relationship Type="http://schemas.openxmlformats.org/officeDocument/2006/relationships/slide" Target="/ppt/slides/slide46.xml" Id="Rc57afdb0b034475a" /><Relationship Type="http://schemas.openxmlformats.org/officeDocument/2006/relationships/slide" Target="/ppt/slides/slide47.xml" Id="R136a0631eef64750" /></Relationships>
</file>

<file path=ppt/slideLayouts/_rels/slideLayout21.xml.rels>&#65279;<?xml version="1.0" encoding="utf-8"?><Relationships xmlns="http://schemas.openxmlformats.org/package/2006/relationships"><Relationship Type="http://schemas.openxmlformats.org/officeDocument/2006/relationships/slideMaster" Target="/ppt/slideMasters/slideMaster2.xml" Id="R2f793f69debd4280" /></Relationships>
</file>

<file path=ppt/slideLayouts/_rels/slideLayout24.xml.rels>&#65279;<?xml version="1.0" encoding="utf-8"?><Relationships xmlns="http://schemas.openxmlformats.org/package/2006/relationships"><Relationship Type="http://schemas.openxmlformats.org/officeDocument/2006/relationships/slideMaster" Target="/ppt/slideMasters/slideMaster2.xml" Id="Ra25f4829f8eb4b95" /></Relationships>
</file>

<file path=ppt/slideLayouts/_rels/slideLayout26.xml.rels>&#65279;<?xml version="1.0" encoding="utf-8"?><Relationships xmlns="http://schemas.openxmlformats.org/package/2006/relationships"><Relationship Type="http://schemas.openxmlformats.org/officeDocument/2006/relationships/slideMaster" Target="/ppt/slideMasters/slideMaster2.xml" Id="R62ec85f94a404ff0" /><Relationship Type="http://schemas.openxmlformats.org/officeDocument/2006/relationships/image" Target="/ppt/media/image2.png" Id="R84fd5232b1474833" /></Relationships>
</file>

<file path=ppt/slideLayouts/_rels/slideLayout38.xml.rels>&#65279;<?xml version="1.0" encoding="utf-8"?><Relationships xmlns="http://schemas.openxmlformats.org/package/2006/relationships"><Relationship Type="http://schemas.openxmlformats.org/officeDocument/2006/relationships/slideMaster" Target="/ppt/slideMasters/slideMaster3.xml" Id="R17d3d495d8a34283"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65e8b84ee3364e78" /></Relationships>
</file>

<file path=ppt/slideLayouts/_rels/slideLayout41.xml.rels>&#65279;<?xml version="1.0" encoding="utf-8"?><Relationships xmlns="http://schemas.openxmlformats.org/package/2006/relationships"><Relationship Type="http://schemas.openxmlformats.org/officeDocument/2006/relationships/slideMaster" Target="/ppt/slideMasters/slideMaster3.xml" Id="R2f5cce10d5234b1a" /></Relationships>
</file>

<file path=ppt/slideLayouts/_rels/slideLayout43.xml.rels>&#65279;<?xml version="1.0" encoding="utf-8"?><Relationships xmlns="http://schemas.openxmlformats.org/package/2006/relationships"><Relationship Type="http://schemas.openxmlformats.org/officeDocument/2006/relationships/slideMaster" Target="/ppt/slideMasters/slideMaster3.xml" Id="R18c837c3340e424d" /><Relationship Type="http://schemas.openxmlformats.org/officeDocument/2006/relationships/image" Target="/ppt/media/image2.png" Id="R0011edef45b246b8"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8310738bc6e247d3"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12fbb985dcd74939" /><Relationship Type="http://schemas.openxmlformats.org/officeDocument/2006/relationships/image" Target="/ppt/media/image2.png" Id="R9b6d777a7f794f81" /></Relationships>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84fd5232b147483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10/26/2021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0011edef45b246b8">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10/27/2021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9b6d777a7f794f81">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10/23/2021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image" Target="/ppt/media/image.png" Id="R0edbf89a1f7646e5" /><Relationship Type="http://schemas.openxmlformats.org/officeDocument/2006/relationships/theme" Target="/ppt/slideMasters/theme/theme1.xml" Id="R8286c68084bf4a5f" /><Relationship Type="http://schemas.openxmlformats.org/officeDocument/2006/relationships/slideLayout" Target="/ppt/slideLayouts/slideLayout4.xml" Id="R78e5dc7d68fd414a" /><Relationship Type="http://schemas.openxmlformats.org/officeDocument/2006/relationships/slideLayout" Target="/ppt/slideLayouts/slideLayout7.xml" Id="R0af46d11fce64d40" /><Relationship Type="http://schemas.openxmlformats.org/officeDocument/2006/relationships/slideLayout" Target="/ppt/slideLayouts/slideLayout9.xml" Id="R30eab1158d5e4e9b" /></Relationships>
</file>

<file path=ppt/slideMasters/_rels/slideMaster2.xml.rels>&#65279;<?xml version="1.0" encoding="utf-8"?><Relationships xmlns="http://schemas.openxmlformats.org/package/2006/relationships"><Relationship Type="http://schemas.openxmlformats.org/officeDocument/2006/relationships/image" Target="/ppt/media/image.png" Id="R57ebf03f0a2e44d2" /><Relationship Type="http://schemas.openxmlformats.org/officeDocument/2006/relationships/theme" Target="/ppt/slideMasters/theme/theme2.xml" Id="R5c2d0a1b137342b7" /><Relationship Type="http://schemas.openxmlformats.org/officeDocument/2006/relationships/slideLayout" Target="/ppt/slideLayouts/slideLayout21.xml" Id="Ra3e6fefe51334948" /><Relationship Type="http://schemas.openxmlformats.org/officeDocument/2006/relationships/slideLayout" Target="/ppt/slideLayouts/slideLayout24.xml" Id="R0f69ed8c9c2d463e" /><Relationship Type="http://schemas.openxmlformats.org/officeDocument/2006/relationships/slideLayout" Target="/ppt/slideLayouts/slideLayout26.xml" Id="Re909696be4044679" /></Relationships>
</file>

<file path=ppt/slideMasters/_rels/slideMaster3.xml.rels>&#65279;<?xml version="1.0" encoding="utf-8"?><Relationships xmlns="http://schemas.openxmlformats.org/package/2006/relationships"><Relationship Type="http://schemas.openxmlformats.org/officeDocument/2006/relationships/image" Target="/ppt/media/image.png" Id="R5003597e3f8f4871" /><Relationship Type="http://schemas.openxmlformats.org/officeDocument/2006/relationships/theme" Target="/ppt/slideMasters/theme/theme3.xml" Id="R36534edb70be446a" /><Relationship Type="http://schemas.openxmlformats.org/officeDocument/2006/relationships/slideLayout" Target="/ppt/slideLayouts/slideLayout38.xml" Id="Rc67392ef25024749" /><Relationship Type="http://schemas.openxmlformats.org/officeDocument/2006/relationships/slideLayout" Target="/ppt/slideLayouts/slideLayout41.xml" Id="R2e57ba813d6a419e" /><Relationship Type="http://schemas.openxmlformats.org/officeDocument/2006/relationships/slideLayout" Target="/ppt/slideLayouts/slideLayout43.xml" Id="Ra30c34e6418c4bc7" /></Relationships>
</file>

<file path=ppt/slideMasters/slideMaster1.xml><?xml version="1.0" encoding="utf-8"?>
<p:sldMaster xmlns:a14="http://schemas.microsoft.com/office/drawing/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0edbf89a1f7646e5">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10/23/2021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52" r:id="R78e5dc7d68fd414a"/>
    <p:sldLayoutId id="2147483655" r:id="R0af46d11fce64d40"/>
    <p:sldLayoutId id="2147483657" r:id="R30eab1158d5e4e9b"/>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14="http://schemas.microsoft.com/office/drawing/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57ebf03f0a2e44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10/26/2021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70" r:id="Ra3e6fefe51334948"/>
    <p:sldLayoutId id="2147483673" r:id="R0f69ed8c9c2d463e"/>
    <p:sldLayoutId id="2147483675" r:id="Re909696be4044679"/>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14="http://schemas.microsoft.com/office/drawing/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5003597e3f8f4871">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10/27/2021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8" r:id="Rc67392ef25024749"/>
    <p:sldLayoutId id="2147483691" r:id="R2e57ba813d6a419e"/>
    <p:sldLayoutId id="2147483693" r:id="Ra30c34e6418c4bc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6DB8EB18-3657-4051-A897-2ED38832359E}"/>
    </a:ext>
  </a:extLst>
</a:theme>
</file>

<file path=ppt/slideMasters/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6DB8EB18-3657-4051-A897-2ED38832359E}"/>
    </a:ext>
  </a:extLst>
</a:theme>
</file>

<file path=ppt/slideMasters/theme/theme3.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9.xml" Id="Rc792216afc394cac" /></Relationships>
</file>

<file path=ppt/slides/_rels/slide10.xml.rels>&#65279;<?xml version="1.0" encoding="utf-8"?><Relationships xmlns="http://schemas.openxmlformats.org/package/2006/relationships"><Relationship Type="http://schemas.openxmlformats.org/officeDocument/2006/relationships/slideLayout" Target="/ppt/slideLayouts/slideLayout7.xml" Id="R2a460be89a464b74" /></Relationships>
</file>

<file path=ppt/slides/_rels/slide11.xml.rels>&#65279;<?xml version="1.0" encoding="utf-8"?><Relationships xmlns="http://schemas.openxmlformats.org/package/2006/relationships"><Relationship Type="http://schemas.openxmlformats.org/officeDocument/2006/relationships/image" Target="/ppt/media/image5.png" Id="R130380969c114d37" /><Relationship Type="http://schemas.openxmlformats.org/officeDocument/2006/relationships/slideLayout" Target="/ppt/slideLayouts/slideLayout7.xml" Id="R6d2efe7f9e444faf" /></Relationships>
</file>

<file path=ppt/slides/_rels/slide12.xml.rels>&#65279;<?xml version="1.0" encoding="utf-8"?><Relationships xmlns="http://schemas.openxmlformats.org/package/2006/relationships"><Relationship Type="http://schemas.openxmlformats.org/officeDocument/2006/relationships/image" Target="/ppt/media/image6.png" Id="R58606bc17515408e" /><Relationship Type="http://schemas.openxmlformats.org/officeDocument/2006/relationships/slideLayout" Target="/ppt/slideLayouts/slideLayout4.xml" Id="Rc04b0a56154a4839" /></Relationships>
</file>

<file path=ppt/slides/_rels/slide13.xml.rels>&#65279;<?xml version="1.0" encoding="utf-8"?><Relationships xmlns="http://schemas.openxmlformats.org/package/2006/relationships"><Relationship Type="http://schemas.openxmlformats.org/officeDocument/2006/relationships/slideLayout" Target="/ppt/slideLayouts/slideLayout7.xml" Id="R68d50da4ff3a4c0f" /></Relationships>
</file>

<file path=ppt/slides/_rels/slide14.xml.rels>&#65279;<?xml version="1.0" encoding="utf-8"?><Relationships xmlns="http://schemas.openxmlformats.org/package/2006/relationships"><Relationship Type="http://schemas.openxmlformats.org/officeDocument/2006/relationships/slideLayout" Target="/ppt/slideLayouts/slideLayout9.xml" Id="R491fe44cfdbd4d40" /></Relationships>
</file>

<file path=ppt/slides/_rels/slide15.xml.rels>&#65279;<?xml version="1.0" encoding="utf-8"?><Relationships xmlns="http://schemas.openxmlformats.org/package/2006/relationships"><Relationship Type="http://schemas.openxmlformats.org/officeDocument/2006/relationships/slideLayout" Target="/ppt/slideLayouts/slideLayout26.xml" Id="R1d77c1c78b264034" /></Relationships>
</file>

<file path=ppt/slides/_rels/slide16.xml.rels>&#65279;<?xml version="1.0" encoding="utf-8"?><Relationships xmlns="http://schemas.openxmlformats.org/package/2006/relationships"><Relationship Type="http://schemas.openxmlformats.org/officeDocument/2006/relationships/slideLayout" Target="/ppt/slideLayouts/slideLayout24.xml" Id="Ra20825da3eab4133" /></Relationships>
</file>

<file path=ppt/slides/_rels/slide17.xml.rels>&#65279;<?xml version="1.0" encoding="utf-8"?><Relationships xmlns="http://schemas.openxmlformats.org/package/2006/relationships"><Relationship Type="http://schemas.openxmlformats.org/officeDocument/2006/relationships/image" Target="/ppt/media/image7.png" Id="R0f6f2b19086741e8" /><Relationship Type="http://schemas.openxmlformats.org/officeDocument/2006/relationships/slideLayout" Target="/ppt/slideLayouts/slideLayout24.xml" Id="R4c479017b64a4412" /></Relationships>
</file>

<file path=ppt/slides/_rels/slide18.xml.rels>&#65279;<?xml version="1.0" encoding="utf-8"?><Relationships xmlns="http://schemas.openxmlformats.org/package/2006/relationships"><Relationship Type="http://schemas.openxmlformats.org/officeDocument/2006/relationships/image" Target="/ppt/media/image8.png" Id="Rdfe7c8759d6e4d93" /><Relationship Type="http://schemas.openxmlformats.org/officeDocument/2006/relationships/image" Target="/ppt/media/image9.png" Id="R1178085760434c5c" /><Relationship Type="http://schemas.openxmlformats.org/officeDocument/2006/relationships/slideLayout" Target="/ppt/slideLayouts/slideLayout21.xml" Id="R97a56509d0114518" /></Relationships>
</file>

<file path=ppt/slides/_rels/slide19.xml.rels>&#65279;<?xml version="1.0" encoding="utf-8"?><Relationships xmlns="http://schemas.openxmlformats.org/package/2006/relationships"><Relationship Type="http://schemas.openxmlformats.org/officeDocument/2006/relationships/image" Target="/ppt/media/image10.png" Id="R27c48f80a7fe4e5a" /><Relationship Type="http://schemas.openxmlformats.org/officeDocument/2006/relationships/image" Target="/ppt/media/image11.png" Id="R4cbbfee8092b4bc1" /><Relationship Type="http://schemas.openxmlformats.org/officeDocument/2006/relationships/slideLayout" Target="/ppt/slideLayouts/slideLayout24.xml" Id="R2eb8387b57604881" /></Relationships>
</file>

<file path=ppt/slides/_rels/slide2.xml.rels>&#65279;<?xml version="1.0" encoding="utf-8"?><Relationships xmlns="http://schemas.openxmlformats.org/package/2006/relationships"><Relationship Type="http://schemas.openxmlformats.org/officeDocument/2006/relationships/slideLayout" Target="/ppt/slideLayouts/slideLayout7.xml" Id="R80a2bf1a90b3402c" /></Relationships>
</file>

<file path=ppt/slides/_rels/slide20.xml.rels>&#65279;<?xml version="1.0" encoding="utf-8"?><Relationships xmlns="http://schemas.openxmlformats.org/package/2006/relationships"><Relationship Type="http://schemas.openxmlformats.org/officeDocument/2006/relationships/slideLayout" Target="/ppt/slideLayouts/slideLayout24.xml" Id="R5ae3b83c698d4d10" /></Relationships>
</file>

<file path=ppt/slides/_rels/slide21.xml.rels>&#65279;<?xml version="1.0" encoding="utf-8"?><Relationships xmlns="http://schemas.openxmlformats.org/package/2006/relationships"><Relationship Type="http://schemas.openxmlformats.org/officeDocument/2006/relationships/image" Target="/ppt/media/image12.png" Id="R5b5005c73ae94a5b" /><Relationship Type="http://schemas.openxmlformats.org/officeDocument/2006/relationships/slideLayout" Target="/ppt/slideLayouts/slideLayout24.xml" Id="Ra2d20c83a52842a3" /></Relationships>
</file>

<file path=ppt/slides/_rels/slide22.xml.rels>&#65279;<?xml version="1.0" encoding="utf-8"?><Relationships xmlns="http://schemas.openxmlformats.org/package/2006/relationships"><Relationship Type="http://schemas.openxmlformats.org/officeDocument/2006/relationships/image" Target="/ppt/media/image13.png" Id="R239464e34cf34547" /><Relationship Type="http://schemas.openxmlformats.org/officeDocument/2006/relationships/image" Target="/ppt/media/image14.png" Id="R6fead40c49e3408d" /><Relationship Type="http://schemas.openxmlformats.org/officeDocument/2006/relationships/slideLayout" Target="/ppt/slideLayouts/slideLayout21.xml" Id="R65d302a03abf4e1a" /></Relationships>
</file>

<file path=ppt/slides/_rels/slide23.xml.rels>&#65279;<?xml version="1.0" encoding="utf-8"?><Relationships xmlns="http://schemas.openxmlformats.org/package/2006/relationships"><Relationship Type="http://schemas.openxmlformats.org/officeDocument/2006/relationships/image" Target="/ppt/media/image15.png" Id="R9075bda8379f4ff9" /><Relationship Type="http://schemas.openxmlformats.org/officeDocument/2006/relationships/slideLayout" Target="/ppt/slideLayouts/slideLayout21.xml" Id="R9310cfda360c4791" /></Relationships>
</file>

<file path=ppt/slides/_rels/slide24.xml.rels>&#65279;<?xml version="1.0" encoding="utf-8"?><Relationships xmlns="http://schemas.openxmlformats.org/package/2006/relationships"><Relationship Type="http://schemas.openxmlformats.org/officeDocument/2006/relationships/image" Target="/ppt/media/image16.png" Id="R7776fed07e0c4d3f" /><Relationship Type="http://schemas.openxmlformats.org/officeDocument/2006/relationships/slideLayout" Target="/ppt/slideLayouts/slideLayout24.xml" Id="R53af90d79ddd42bd" /></Relationships>
</file>

<file path=ppt/slides/_rels/slide25.xml.rels>&#65279;<?xml version="1.0" encoding="utf-8"?><Relationships xmlns="http://schemas.openxmlformats.org/package/2006/relationships"><Relationship Type="http://schemas.openxmlformats.org/officeDocument/2006/relationships/image" Target="/ppt/media/image17.png" Id="R4f7db354ab1049bf" /><Relationship Type="http://schemas.openxmlformats.org/officeDocument/2006/relationships/slideLayout" Target="/ppt/slideLayouts/slideLayout24.xml" Id="R820023cdade24eb4" /></Relationships>
</file>

<file path=ppt/slides/_rels/slide26.xml.rels>&#65279;<?xml version="1.0" encoding="utf-8"?><Relationships xmlns="http://schemas.openxmlformats.org/package/2006/relationships"><Relationship Type="http://schemas.openxmlformats.org/officeDocument/2006/relationships/image" Target="/ppt/media/image18.png" Id="R56bae4c1079441bb" /><Relationship Type="http://schemas.openxmlformats.org/officeDocument/2006/relationships/slideLayout" Target="/ppt/slideLayouts/slideLayout24.xml" Id="Rc22c227d2c4e4ef0" /></Relationships>
</file>

<file path=ppt/slides/_rels/slide27.xml.rels>&#65279;<?xml version="1.0" encoding="utf-8"?><Relationships xmlns="http://schemas.openxmlformats.org/package/2006/relationships"><Relationship Type="http://schemas.openxmlformats.org/officeDocument/2006/relationships/slideLayout" Target="/ppt/slideLayouts/slideLayout24.xml" Id="R880dfa686e58448d" /></Relationships>
</file>

<file path=ppt/slides/_rels/slide28.xml.rels>&#65279;<?xml version="1.0" encoding="utf-8"?><Relationships xmlns="http://schemas.openxmlformats.org/package/2006/relationships"><Relationship Type="http://schemas.openxmlformats.org/officeDocument/2006/relationships/slideLayout" Target="/ppt/slideLayouts/slideLayout24.xml" Id="R347772f8fd124aaa" /></Relationships>
</file>

<file path=ppt/slides/_rels/slide29.xml.rels>&#65279;<?xml version="1.0" encoding="utf-8"?><Relationships xmlns="http://schemas.openxmlformats.org/package/2006/relationships"><Relationship Type="http://schemas.openxmlformats.org/officeDocument/2006/relationships/image" Target="/ppt/media/image19.png" Id="Rc7b05434dfac4469" /><Relationship Type="http://schemas.openxmlformats.org/officeDocument/2006/relationships/slideLayout" Target="/ppt/slideLayouts/slideLayout21.xml" Id="R938c0ca7b78f4f71" /></Relationships>
</file>

<file path=ppt/slides/_rels/slide3.xml.rels>&#65279;<?xml version="1.0" encoding="utf-8"?><Relationships xmlns="http://schemas.openxmlformats.org/package/2006/relationships"><Relationship Type="http://schemas.openxmlformats.org/officeDocument/2006/relationships/slideLayout" Target="/ppt/slideLayouts/slideLayout7.xml" Id="Ra2dfa001f1a94bb1" /></Relationships>
</file>

<file path=ppt/slides/_rels/slide30.xml.rels>&#65279;<?xml version="1.0" encoding="utf-8"?><Relationships xmlns="http://schemas.openxmlformats.org/package/2006/relationships"><Relationship Type="http://schemas.openxmlformats.org/officeDocument/2006/relationships/image" Target="/ppt/media/image20.png" Id="R1de10ab55cdf4f15" /><Relationship Type="http://schemas.openxmlformats.org/officeDocument/2006/relationships/slideLayout" Target="/ppt/slideLayouts/slideLayout21.xml" Id="Rf79f501b75c34a83" /></Relationships>
</file>

<file path=ppt/slides/_rels/slide31.xml.rels>&#65279;<?xml version="1.0" encoding="utf-8"?><Relationships xmlns="http://schemas.openxmlformats.org/package/2006/relationships"><Relationship Type="http://schemas.openxmlformats.org/officeDocument/2006/relationships/image" Target="/ppt/media/image21.png" Id="R66e6f79810964d42" /><Relationship Type="http://schemas.openxmlformats.org/officeDocument/2006/relationships/slideLayout" Target="/ppt/slideLayouts/slideLayout21.xml" Id="R95c3977469fe4c23" /></Relationships>
</file>

<file path=ppt/slides/_rels/slide32.xml.rels>&#65279;<?xml version="1.0" encoding="utf-8"?><Relationships xmlns="http://schemas.openxmlformats.org/package/2006/relationships"><Relationship Type="http://schemas.openxmlformats.org/officeDocument/2006/relationships/image" Target="/ppt/media/image22.png" Id="R8f367821a47447b5" /><Relationship Type="http://schemas.openxmlformats.org/officeDocument/2006/relationships/slideLayout" Target="/ppt/slideLayouts/slideLayout21.xml" Id="Rb700aac8b09845bc" /></Relationships>
</file>

<file path=ppt/slides/_rels/slide33.xml.rels>&#65279;<?xml version="1.0" encoding="utf-8"?><Relationships xmlns="http://schemas.openxmlformats.org/package/2006/relationships"><Relationship Type="http://schemas.openxmlformats.org/officeDocument/2006/relationships/slideLayout" Target="/ppt/slideLayouts/slideLayout26.xml" Id="R3363f69865dd4cf8" /></Relationships>
</file>

<file path=ppt/slides/_rels/slide34.xml.rels>&#65279;<?xml version="1.0" encoding="utf-8"?><Relationships xmlns="http://schemas.openxmlformats.org/package/2006/relationships"><Relationship Type="http://schemas.openxmlformats.org/officeDocument/2006/relationships/slideLayout" Target="/ppt/slideLayouts/slideLayout43.xml" Id="R5c726b8dc192462e" /></Relationships>
</file>

<file path=ppt/slides/_rels/slide35.xml.rels>&#65279;<?xml version="1.0" encoding="utf-8"?><Relationships xmlns="http://schemas.openxmlformats.org/package/2006/relationships"><Relationship Type="http://schemas.openxmlformats.org/officeDocument/2006/relationships/slideLayout" Target="/ppt/slideLayouts/slideLayout41.xml" Id="R8c1761f9a30d491f" /></Relationships>
</file>

<file path=ppt/slides/_rels/slide36.xml.rels>&#65279;<?xml version="1.0" encoding="utf-8"?><Relationships xmlns="http://schemas.openxmlformats.org/package/2006/relationships"><Relationship Type="http://schemas.openxmlformats.org/officeDocument/2006/relationships/slideLayout" Target="/ppt/slideLayouts/slideLayout41.xml" Id="Rb415de29af26411c" /></Relationships>
</file>

<file path=ppt/slides/_rels/slide37.xml.rels>&#65279;<?xml version="1.0" encoding="utf-8"?><Relationships xmlns="http://schemas.openxmlformats.org/package/2006/relationships"><Relationship Type="http://schemas.openxmlformats.org/officeDocument/2006/relationships/image" Target="/ppt/media/image23.png" Id="R7c0cfa82c5534627" /><Relationship Type="http://schemas.openxmlformats.org/officeDocument/2006/relationships/image" Target="/ppt/media/image24.png" Id="Rebf7474e69fb40a8" /><Relationship Type="http://schemas.openxmlformats.org/officeDocument/2006/relationships/slideLayout" Target="/ppt/slideLayouts/slideLayout38.xml" Id="Rc7e0d92bbd8b4762" /></Relationships>
</file>

<file path=ppt/slides/_rels/slide38.xml.rels>&#65279;<?xml version="1.0" encoding="utf-8"?><Relationships xmlns="http://schemas.openxmlformats.org/package/2006/relationships"><Relationship Type="http://schemas.openxmlformats.org/officeDocument/2006/relationships/image" Target="/ppt/media/image25.png" Id="Rb51b286010864a71" /><Relationship Type="http://schemas.openxmlformats.org/officeDocument/2006/relationships/slideLayout" Target="/ppt/slideLayouts/slideLayout41.xml" Id="R5500a6190789440a" /></Relationships>
</file>

<file path=ppt/slides/_rels/slide39.xml.rels>&#65279;<?xml version="1.0" encoding="utf-8"?><Relationships xmlns="http://schemas.openxmlformats.org/package/2006/relationships"><Relationship Type="http://schemas.openxmlformats.org/officeDocument/2006/relationships/image" Target="/ppt/media/image26.png" Id="R0e7599b6dba04d91" /><Relationship Type="http://schemas.openxmlformats.org/officeDocument/2006/relationships/slideLayout" Target="/ppt/slideLayouts/slideLayout38.xml" Id="Ra0836407aa6c4651" /></Relationships>
</file>

<file path=ppt/slides/_rels/slide4.xml.rels>&#65279;<?xml version="1.0" encoding="utf-8"?><Relationships xmlns="http://schemas.openxmlformats.org/package/2006/relationships"><Relationship Type="http://schemas.openxmlformats.org/officeDocument/2006/relationships/image" Target="/ppt/media/image3.png" Id="R0250750951014e8f" /><Relationship Type="http://schemas.openxmlformats.org/officeDocument/2006/relationships/slideLayout" Target="/ppt/slideLayouts/slideLayout7.xml" Id="R038ae8362a194960" /></Relationships>
</file>

<file path=ppt/slides/_rels/slide40.xml.rels>&#65279;<?xml version="1.0" encoding="utf-8"?><Relationships xmlns="http://schemas.openxmlformats.org/package/2006/relationships"><Relationship Type="http://schemas.openxmlformats.org/officeDocument/2006/relationships/image" Target="/ppt/media/image27.png" Id="R3b37a8ea2474469c" /><Relationship Type="http://schemas.openxmlformats.org/officeDocument/2006/relationships/slideLayout" Target="/ppt/slideLayouts/slideLayout41.xml" Id="R326244eb370a4f5a" /><Relationship Type="http://schemas.openxmlformats.org/officeDocument/2006/relationships/hyperlink" Target="https://redis.io/commands/GET" TargetMode="External" Id="rcId813473bf62984ff0" /><Relationship Type="http://schemas.openxmlformats.org/officeDocument/2006/relationships/hyperlink" Target="https://redis.io/commands/SET" TargetMode="External" Id="rcIdaa5534880be9427d" /></Relationships>
</file>

<file path=ppt/slides/_rels/slide41.xml.rels>&#65279;<?xml version="1.0" encoding="utf-8"?><Relationships xmlns="http://schemas.openxmlformats.org/package/2006/relationships"><Relationship Type="http://schemas.openxmlformats.org/officeDocument/2006/relationships/slideLayout" Target="/ppt/slideLayouts/slideLayout41.xml" Id="Ra1333bd930f24259" /><Relationship Type="http://schemas.openxmlformats.org/officeDocument/2006/relationships/hyperlink" Target="https://www.mongodb.com/nosql-explained" TargetMode="External" Id="rcIde33c909d0b574df9" /></Relationships>
</file>

<file path=ppt/slides/_rels/slide42.xml.rels>&#65279;<?xml version="1.0" encoding="utf-8"?><Relationships xmlns="http://schemas.openxmlformats.org/package/2006/relationships"><Relationship Type="http://schemas.openxmlformats.org/officeDocument/2006/relationships/image" Target="/ppt/media/image28.png" Id="Rf7bab22bd4684f14" /><Relationship Type="http://schemas.openxmlformats.org/officeDocument/2006/relationships/slideLayout" Target="/ppt/slideLayouts/slideLayout41.xml" Id="R0a99e9ade4404d7f" /></Relationships>
</file>

<file path=ppt/slides/_rels/slide43.xml.rels>&#65279;<?xml version="1.0" encoding="utf-8"?><Relationships xmlns="http://schemas.openxmlformats.org/package/2006/relationships"><Relationship Type="http://schemas.openxmlformats.org/officeDocument/2006/relationships/image" Target="/ppt/media/image29.png" Id="Rc0a7aa3869da4100" /><Relationship Type="http://schemas.openxmlformats.org/officeDocument/2006/relationships/slideLayout" Target="/ppt/slideLayouts/slideLayout41.xml" Id="R90719015ad5942ca" /></Relationships>
</file>

<file path=ppt/slides/_rels/slide44.xml.rels>&#65279;<?xml version="1.0" encoding="utf-8"?><Relationships xmlns="http://schemas.openxmlformats.org/package/2006/relationships"><Relationship Type="http://schemas.openxmlformats.org/officeDocument/2006/relationships/image" Target="/ppt/media/image30.png" Id="R1a64b8e4b1d645b2" /><Relationship Type="http://schemas.openxmlformats.org/officeDocument/2006/relationships/slideLayout" Target="/ppt/slideLayouts/slideLayout41.xml" Id="Ra5a0eed962d348fe" /></Relationships>
</file>

<file path=ppt/slides/_rels/slide45.xml.rels>&#65279;<?xml version="1.0" encoding="utf-8"?><Relationships xmlns="http://schemas.openxmlformats.org/package/2006/relationships"><Relationship Type="http://schemas.openxmlformats.org/officeDocument/2006/relationships/image" Target="/ppt/media/image31.png" Id="Rfe8db0a1b8824431" /><Relationship Type="http://schemas.openxmlformats.org/officeDocument/2006/relationships/slideLayout" Target="/ppt/slideLayouts/slideLayout41.xml" Id="R4bf28ff49570464b" /></Relationships>
</file>

<file path=ppt/slides/_rels/slide46.xml.rels>&#65279;<?xml version="1.0" encoding="utf-8"?><Relationships xmlns="http://schemas.openxmlformats.org/package/2006/relationships"><Relationship Type="http://schemas.openxmlformats.org/officeDocument/2006/relationships/image" Target="/ppt/media/image32.png" Id="R2a0043fcb48b46f5" /><Relationship Type="http://schemas.openxmlformats.org/officeDocument/2006/relationships/slideLayout" Target="/ppt/slideLayouts/slideLayout41.xml" Id="Rc759807a48de4fed" /></Relationships>
</file>

<file path=ppt/slides/_rels/slide47.xml.rels>&#65279;<?xml version="1.0" encoding="utf-8"?><Relationships xmlns="http://schemas.openxmlformats.org/package/2006/relationships"><Relationship Type="http://schemas.openxmlformats.org/officeDocument/2006/relationships/slideLayout" Target="/ppt/slideLayouts/slideLayout43.xml" Id="Rdb18d4cbcec14968" /></Relationships>
</file>

<file path=ppt/slides/_rels/slide5.xml.rels>&#65279;<?xml version="1.0" encoding="utf-8"?><Relationships xmlns="http://schemas.openxmlformats.org/package/2006/relationships"><Relationship Type="http://schemas.openxmlformats.org/officeDocument/2006/relationships/slideLayout" Target="/ppt/slideLayouts/slideLayout7.xml" Id="Rf22b9e82c6be447c" /></Relationships>
</file>

<file path=ppt/slides/_rels/slide6.xml.rels>&#65279;<?xml version="1.0" encoding="utf-8"?><Relationships xmlns="http://schemas.openxmlformats.org/package/2006/relationships"><Relationship Type="http://schemas.openxmlformats.org/officeDocument/2006/relationships/slideLayout" Target="/ppt/slideLayouts/slideLayout4.xml" Id="Rde2c41baf88b4d6c" /></Relationships>
</file>

<file path=ppt/slides/_rels/slide7.xml.rels>&#65279;<?xml version="1.0" encoding="utf-8"?><Relationships xmlns="http://schemas.openxmlformats.org/package/2006/relationships"><Relationship Type="http://schemas.openxmlformats.org/officeDocument/2006/relationships/image" Target="/ppt/media/image4.png" Id="Rc9aaf394f20841b1" /><Relationship Type="http://schemas.openxmlformats.org/officeDocument/2006/relationships/slideLayout" Target="/ppt/slideLayouts/slideLayout4.xml" Id="R1bcf175058d14c29" /></Relationships>
</file>

<file path=ppt/slides/_rels/slide8.xml.rels>&#65279;<?xml version="1.0" encoding="utf-8"?><Relationships xmlns="http://schemas.openxmlformats.org/package/2006/relationships"><Relationship Type="http://schemas.openxmlformats.org/officeDocument/2006/relationships/slideLayout" Target="/ppt/slideLayouts/slideLayout4.xml" Id="Rb325b4bce31342e5" /></Relationships>
</file>

<file path=ppt/slides/_rels/slide9.xml.rels>&#65279;<?xml version="1.0" encoding="utf-8"?><Relationships xmlns="http://schemas.openxmlformats.org/package/2006/relationships"><Relationship Type="http://schemas.openxmlformats.org/officeDocument/2006/relationships/slideLayout" Target="/ppt/slideLayouts/slideLayout4.xml" Id="Ree00dd80e0344b4c"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D2A8B2-8773-47C5-AFBF-15015E8E7451}"/>
              </a:ext>
            </a:extLst>
          </p:cNvPr>
          <p:cNvSpPr>
            <a:spLocks noGrp="1"/>
          </p:cNvSpPr>
          <p:nvPr>
            <p:ph type="ctrTitle"/>
          </p:nvPr>
        </p:nvSpPr>
        <p:spPr>
          <a:xfrm>
            <a:off x="502276" y="971030"/>
            <a:ext cx="11217498" cy="1825096"/>
          </a:xfrm>
        </p:spPr>
        <p:txBody>
          <a:bodyPr>
            <a:normAutofit fontScale="90000"/>
          </a:bodyPr>
          <a:lstStyle/>
          <a:p>
            <a:pPr algn="ctr"/>
            <a:r>
              <a:rPr lang="en-US" dirty="0">
                <a:solidFill>
                  <a:schemeClr val="accent2">
                    <a:lumMod val="50000"/>
                  </a:schemeClr>
                </a:solidFill>
                <a:latin typeface="Algerian" panose="04020705040A02060702" pitchFamily="82" charset="0"/>
              </a:rPr>
              <a:t/>
            </a:r>
            <a:br>
              <a:rPr lang="en-US" dirty="0">
                <a:solidFill>
                  <a:schemeClr val="accent2">
                    <a:lumMod val="50000"/>
                  </a:schemeClr>
                </a:solidFill>
                <a:latin typeface="Algerian" panose="04020705040A02060702" pitchFamily="82" charset="0"/>
              </a:rPr>
            </a:br>
            <a:r>
              <a:rPr lang="en-US" sz="8900" dirty="0" err="1">
                <a:solidFill>
                  <a:schemeClr val="accent2">
                    <a:lumMod val="50000"/>
                  </a:schemeClr>
                </a:solidFill>
                <a:latin typeface="Algerian" panose="04020705040A02060702" pitchFamily="82" charset="0"/>
              </a:rPr>
              <a:t>dbms</a:t>
            </a:r>
            <a:endParaRPr lang="en-IN" sz="8900" dirty="0">
              <a:solidFill>
                <a:schemeClr val="accent2">
                  <a:lumMod val="50000"/>
                </a:schemeClr>
              </a:solidFill>
              <a:latin typeface="Algerian" panose="04020705040A02060702" pitchFamily="82" charset="0"/>
            </a:endParaRPr>
          </a:p>
        </p:txBody>
      </p:sp>
      <p:sp>
        <p:nvSpPr>
          <p:cNvPr id="3" name="Subtitle 2">
            <a:extLst>
              <a:ext uri="{FF2B5EF4-FFF2-40B4-BE49-F238E27FC236}">
                <a16:creationId xmlns="" xmlns:a16="http://schemas.microsoft.com/office/drawing/2014/main" id="{E76D3EEE-A3E6-4E76-B2AB-C59C673F2BCA}"/>
              </a:ext>
            </a:extLst>
          </p:cNvPr>
          <p:cNvSpPr>
            <a:spLocks noGrp="1"/>
          </p:cNvSpPr>
          <p:nvPr>
            <p:ph type="subTitle" idx="1"/>
          </p:nvPr>
        </p:nvSpPr>
        <p:spPr>
          <a:xfrm>
            <a:off x="6336406" y="3207199"/>
            <a:ext cx="4187779" cy="685800"/>
          </a:xfrm>
          <a:solidFill>
            <a:schemeClr val="bg1"/>
          </a:solidFill>
        </p:spPr>
        <p:txBody>
          <a:bodyPr>
            <a:noAutofit/>
          </a:bodyPr>
          <a:lstStyle/>
          <a:p>
            <a:r>
              <a:rPr lang="en-US" sz="5400" b="1" dirty="0">
                <a:solidFill>
                  <a:schemeClr val="accent1">
                    <a:lumMod val="60000"/>
                    <a:lumOff val="40000"/>
                  </a:schemeClr>
                </a:solidFill>
                <a:latin typeface="Brush Script MT" pitchFamily="66" charset="0"/>
                <a:cs typeface="Times New Roman" panose="02020603050405020304" pitchFamily="18" charset="0"/>
              </a:rPr>
              <a:t>Module 5 part 1</a:t>
            </a:r>
          </a:p>
        </p:txBody>
      </p:sp>
    </p:spTree>
    <p:extLst>
      <p:ext uri="{BB962C8B-B14F-4D97-AF65-F5344CB8AC3E}">
        <p14:creationId xmlns:p14="http://schemas.microsoft.com/office/powerpoint/2010/main" val="3182449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Transaction Model</a:t>
            </a:r>
            <a:br>
              <a:rPr lang="en-IN" b="1" dirty="0"/>
            </a:br>
            <a:endParaRPr lang="en-IN" b="1" dirty="0"/>
          </a:p>
        </p:txBody>
      </p:sp>
      <p:sp>
        <p:nvSpPr>
          <p:cNvPr id="3" name="Content Placeholder 2"/>
          <p:cNvSpPr>
            <a:spLocks noGrp="1"/>
          </p:cNvSpPr>
          <p:nvPr>
            <p:ph idx="1"/>
          </p:nvPr>
        </p:nvSpPr>
        <p:spPr/>
        <p:txBody>
          <a:bodyPr>
            <a:normAutofit/>
          </a:bodyPr>
          <a:lstStyle/>
          <a:p>
            <a:pPr marL="0" indent="0">
              <a:buNone/>
            </a:pPr>
            <a:r>
              <a:rPr lang="en-US" sz="2800" dirty="0"/>
              <a:t>Transactions access data using two operations: </a:t>
            </a:r>
            <a:endParaRPr lang="en-US" sz="2800" dirty="0"/>
          </a:p>
          <a:p>
            <a:pPr marL="0" indent="0">
              <a:buNone/>
            </a:pPr>
            <a:r>
              <a:rPr lang="en-US" sz="2800" dirty="0"/>
              <a:t>• </a:t>
            </a:r>
            <a:r>
              <a:rPr lang="en-US" sz="2800" b="1" dirty="0"/>
              <a:t>read(X)</a:t>
            </a:r>
            <a:r>
              <a:rPr lang="en-US" sz="2800" dirty="0"/>
              <a:t>, which transfers the </a:t>
            </a:r>
            <a:r>
              <a:rPr lang="en-US" sz="2800" dirty="0">
                <a:solidFill>
                  <a:srgbClr val="FF0000"/>
                </a:solidFill>
              </a:rPr>
              <a:t>data item X from the database to a variable</a:t>
            </a:r>
            <a:r>
              <a:rPr lang="en-US" sz="2800" dirty="0"/>
              <a:t>, also called X, in a buffer in main memory belonging to the transaction that executed the read operation. </a:t>
            </a:r>
            <a:endParaRPr lang="en-US" sz="2800" dirty="0"/>
          </a:p>
          <a:p>
            <a:pPr marL="0" indent="0">
              <a:buNone/>
            </a:pPr>
            <a:r>
              <a:rPr lang="en-US" sz="2800" dirty="0"/>
              <a:t>• </a:t>
            </a:r>
            <a:r>
              <a:rPr lang="en-US" sz="2800" b="1" dirty="0"/>
              <a:t>write(X)</a:t>
            </a:r>
            <a:r>
              <a:rPr lang="en-US" sz="2800" dirty="0"/>
              <a:t>, which transfers the value in the variable X in the main-memory buffer of the transaction that executed the </a:t>
            </a:r>
            <a:r>
              <a:rPr lang="en-US" sz="2800" dirty="0">
                <a:solidFill>
                  <a:srgbClr val="FF0000"/>
                </a:solidFill>
              </a:rPr>
              <a:t>write to the data item X in the database</a:t>
            </a:r>
            <a:r>
              <a:rPr lang="en-US" sz="2800" dirty="0"/>
              <a:t>.</a:t>
            </a:r>
            <a:endParaRPr lang="en-IN" sz="2800" dirty="0"/>
          </a:p>
        </p:txBody>
      </p:sp>
    </p:spTree>
    <p:extLst>
      <p:ext uri="{BB962C8B-B14F-4D97-AF65-F5344CB8AC3E}">
        <p14:creationId xmlns:p14="http://schemas.microsoft.com/office/powerpoint/2010/main" val="197810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209" y="197702"/>
            <a:ext cx="8610600" cy="1293028"/>
          </a:xfrm>
        </p:spPr>
        <p:txBody>
          <a:bodyPr/>
          <a:lstStyle/>
          <a:p>
            <a:r>
              <a:rPr lang="en-IN" b="1" dirty="0"/>
              <a:t>Transaction States</a:t>
            </a:r>
            <a:br>
              <a:rPr lang="en-IN" b="1" dirty="0"/>
            </a:br>
            <a:endParaRPr lang="en-IN" b="1" dirty="0"/>
          </a:p>
        </p:txBody>
      </p:sp>
      <p:pic>
        <p:nvPicPr>
          <p:cNvPr id="1026" name="Picture 2"/>
          <p:cNvPicPr>
            <a:picLocks noGrp="1" noChangeAspect="1" noChangeArrowheads="1"/>
          </p:cNvPicPr>
          <p:nvPr>
            <p:ph idx="1"/>
          </p:nvPr>
        </p:nvPicPr>
        <p:blipFill>
          <a:blip r:embed="R130380969c114d37">
            <a:extLst>
              <a:ext uri="{28A0092B-C50C-407E-A947-70E740481C1C}">
                <a14:useLocalDpi xmlns:a14="http://schemas.microsoft.com/office/drawing/2010/main" val="0"/>
              </a:ext>
            </a:extLst>
          </a:blip>
          <a:srcRect/>
          <a:stretch>
            <a:fillRect/>
          </a:stretch>
        </p:blipFill>
        <p:spPr bwMode="auto">
          <a:xfrm>
            <a:off x="0" y="154546"/>
            <a:ext cx="602731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39520" y="4175053"/>
            <a:ext cx="11732654" cy="2308324"/>
          </a:xfrm>
          <a:prstGeom prst="rect">
            <a:avLst/>
          </a:prstGeom>
        </p:spPr>
        <p:txBody>
          <a:bodyPr wrap="square">
            <a:spAutoFit/>
          </a:bodyPr>
          <a:lstStyle/>
          <a:p>
            <a:pPr marL="342900" indent="-342900" algn="just">
              <a:buFont typeface="Arial" pitchFamily="34" charset="0"/>
              <a:buChar char="•"/>
            </a:pPr>
            <a:r>
              <a:rPr lang="en-US" sz="2400" b="1" dirty="0">
                <a:solidFill>
                  <a:srgbClr val="FF0000"/>
                </a:solidFill>
              </a:rPr>
              <a:t>Partially </a:t>
            </a:r>
            <a:r>
              <a:rPr lang="en-US" sz="2400" b="1" dirty="0" err="1">
                <a:solidFill>
                  <a:srgbClr val="FF0000"/>
                </a:solidFill>
              </a:rPr>
              <a:t>Committed</a:t>
            </a:r>
            <a:r>
              <a:rPr lang="en-US" sz="2400" b="1" dirty="0" err="1"/>
              <a:t>:After</a:t>
            </a:r>
            <a:r>
              <a:rPr lang="en-US" sz="2400" b="1" dirty="0"/>
              <a:t> </a:t>
            </a:r>
            <a:r>
              <a:rPr lang="en-US" sz="2400" b="1" dirty="0"/>
              <a:t>completion of all the read and write </a:t>
            </a:r>
            <a:r>
              <a:rPr lang="en-US" sz="2400" dirty="0"/>
              <a:t>operation the changes are made in main memory or local buffer. If the </a:t>
            </a:r>
            <a:r>
              <a:rPr lang="en-US" sz="2400" dirty="0" err="1"/>
              <a:t>the</a:t>
            </a:r>
            <a:r>
              <a:rPr lang="en-US" sz="2400" dirty="0"/>
              <a:t> </a:t>
            </a:r>
            <a:r>
              <a:rPr lang="en-US" sz="2400" b="1" dirty="0"/>
              <a:t>changes are made permanent</a:t>
            </a:r>
            <a:r>
              <a:rPr lang="en-US" sz="2400" dirty="0"/>
              <a:t> on the Data Base then the state will change to “</a:t>
            </a:r>
            <a:r>
              <a:rPr lang="en-US" sz="2400" b="1" dirty="0"/>
              <a:t>committed state</a:t>
            </a:r>
            <a:r>
              <a:rPr lang="en-US" sz="2400" dirty="0"/>
              <a:t>” and in case of </a:t>
            </a:r>
            <a:r>
              <a:rPr lang="en-US" sz="2400" b="1" dirty="0"/>
              <a:t>failure</a:t>
            </a:r>
            <a:r>
              <a:rPr lang="en-US" sz="2400" dirty="0"/>
              <a:t> it will go to the “</a:t>
            </a:r>
            <a:r>
              <a:rPr lang="en-US" sz="2400" b="1" dirty="0"/>
              <a:t>failed state</a:t>
            </a:r>
            <a:r>
              <a:rPr lang="en-US" sz="2400" dirty="0"/>
              <a:t>”. </a:t>
            </a:r>
          </a:p>
          <a:p>
            <a:pPr marL="342900" indent="-342900" algn="just">
              <a:buFont typeface="Arial" pitchFamily="34" charset="0"/>
              <a:buChar char="•"/>
            </a:pPr>
            <a:r>
              <a:rPr lang="en-US" sz="2400" dirty="0"/>
              <a:t> </a:t>
            </a:r>
            <a:r>
              <a:rPr lang="en-US" sz="2400" b="1" dirty="0">
                <a:solidFill>
                  <a:srgbClr val="FF0000"/>
                </a:solidFill>
              </a:rPr>
              <a:t>Failed </a:t>
            </a:r>
            <a:r>
              <a:rPr lang="en-US" sz="2400" b="1" dirty="0" err="1">
                <a:solidFill>
                  <a:srgbClr val="FF0000"/>
                </a:solidFill>
              </a:rPr>
              <a:t>State</a:t>
            </a:r>
            <a:r>
              <a:rPr lang="en-US" sz="2400" dirty="0" err="1"/>
              <a:t>:When</a:t>
            </a:r>
            <a:r>
              <a:rPr lang="en-US" sz="2400" dirty="0"/>
              <a:t> </a:t>
            </a:r>
            <a:r>
              <a:rPr lang="en-US" sz="2400" b="1" dirty="0"/>
              <a:t>any instruction of the transaction fails</a:t>
            </a:r>
            <a:r>
              <a:rPr lang="en-US" sz="2400" dirty="0"/>
              <a:t>, it goes to the “failed state</a:t>
            </a:r>
            <a:r>
              <a:rPr lang="en-US" sz="2400" dirty="0"/>
              <a:t>”</a:t>
            </a:r>
            <a:endParaRPr lang="en-US" sz="2400" dirty="0"/>
          </a:p>
        </p:txBody>
      </p:sp>
      <p:sp>
        <p:nvSpPr>
          <p:cNvPr id="4" name="TextBox 3"/>
          <p:cNvSpPr txBox="1"/>
          <p:nvPr/>
        </p:nvSpPr>
        <p:spPr>
          <a:xfrm>
            <a:off x="5969357" y="1133341"/>
            <a:ext cx="5752563" cy="3046988"/>
          </a:xfrm>
          <a:prstGeom prst="rect">
            <a:avLst/>
          </a:prstGeom>
          <a:noFill/>
        </p:spPr>
        <p:txBody>
          <a:bodyPr wrap="square" rtlCol="0">
            <a:spAutoFit/>
          </a:bodyPr>
          <a:lstStyle/>
          <a:p>
            <a:pPr marL="342900" indent="-342900" algn="just">
              <a:buFont typeface="Arial" pitchFamily="34" charset="0"/>
              <a:buChar char="•"/>
            </a:pPr>
            <a:r>
              <a:rPr lang="en-US" sz="2400" b="1" dirty="0">
                <a:solidFill>
                  <a:srgbClr val="FF0000"/>
                </a:solidFill>
              </a:rPr>
              <a:t>Active </a:t>
            </a:r>
            <a:r>
              <a:rPr lang="en-US" sz="2400" b="1" dirty="0" err="1">
                <a:solidFill>
                  <a:srgbClr val="FF0000"/>
                </a:solidFill>
              </a:rPr>
              <a:t>State</a:t>
            </a:r>
            <a:r>
              <a:rPr lang="en-US" sz="2400" b="1" dirty="0" err="1"/>
              <a:t>:When</a:t>
            </a:r>
            <a:r>
              <a:rPr lang="en-US" sz="2400" b="1" dirty="0"/>
              <a:t> </a:t>
            </a:r>
            <a:r>
              <a:rPr lang="en-US" sz="2400" b="1" dirty="0"/>
              <a:t>the instructions of the transaction are running </a:t>
            </a:r>
            <a:r>
              <a:rPr lang="en-US" sz="2400" dirty="0"/>
              <a:t>then the transaction is in active state. If all the ‘</a:t>
            </a:r>
            <a:r>
              <a:rPr lang="en-US" sz="2400" b="1" dirty="0"/>
              <a:t>read and write</a:t>
            </a:r>
            <a:r>
              <a:rPr lang="en-US" sz="2400" dirty="0"/>
              <a:t>’ operations are performed without any error then it goes to the “</a:t>
            </a:r>
            <a:r>
              <a:rPr lang="en-US" sz="2400" b="1" dirty="0"/>
              <a:t>partially committed state</a:t>
            </a:r>
            <a:r>
              <a:rPr lang="en-US" sz="2400" dirty="0"/>
              <a:t>”; if any instruction </a:t>
            </a:r>
            <a:r>
              <a:rPr lang="en-US" sz="2400" b="1" dirty="0"/>
              <a:t>fails</a:t>
            </a:r>
            <a:r>
              <a:rPr lang="en-US" sz="2400" dirty="0"/>
              <a:t>, it goes to the “</a:t>
            </a:r>
            <a:r>
              <a:rPr lang="en-US" sz="2400" b="1" dirty="0"/>
              <a:t>failed state</a:t>
            </a:r>
            <a:r>
              <a:rPr lang="en-US" sz="2400" dirty="0"/>
              <a:t>”. </a:t>
            </a:r>
          </a:p>
        </p:txBody>
      </p:sp>
    </p:spTree>
    <p:extLst>
      <p:ext uri="{BB962C8B-B14F-4D97-AF65-F5344CB8AC3E}">
        <p14:creationId xmlns:p14="http://schemas.microsoft.com/office/powerpoint/2010/main" val="145830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590" y="3812316"/>
            <a:ext cx="10809666" cy="2308324"/>
          </a:xfrm>
          <a:prstGeom prst="rect">
            <a:avLst/>
          </a:prstGeom>
        </p:spPr>
        <p:txBody>
          <a:bodyPr wrap="square">
            <a:spAutoFit/>
          </a:bodyPr>
          <a:lstStyle/>
          <a:p>
            <a:pPr marL="342900" indent="-342900" algn="just">
              <a:buFont typeface="Arial" pitchFamily="34" charset="0"/>
              <a:buChar char="•"/>
            </a:pPr>
            <a:r>
              <a:rPr lang="en-US" sz="2400" b="1" dirty="0">
                <a:solidFill>
                  <a:srgbClr val="FF0000"/>
                </a:solidFill>
              </a:rPr>
              <a:t>Committed </a:t>
            </a:r>
            <a:r>
              <a:rPr lang="en-US" sz="2400" b="1" dirty="0" err="1">
                <a:solidFill>
                  <a:srgbClr val="FF0000"/>
                </a:solidFill>
              </a:rPr>
              <a:t>State</a:t>
            </a:r>
            <a:r>
              <a:rPr lang="en-US" sz="2400" b="1" dirty="0" err="1"/>
              <a:t>:It</a:t>
            </a:r>
            <a:r>
              <a:rPr lang="en-US" sz="2400" b="1" dirty="0"/>
              <a:t> </a:t>
            </a:r>
            <a:r>
              <a:rPr lang="en-US" sz="2400" b="1" dirty="0"/>
              <a:t>is the state when the changes are made permanent on the Data Base </a:t>
            </a:r>
            <a:r>
              <a:rPr lang="en-US" sz="2400" dirty="0"/>
              <a:t>and the transaction is complete and therefore terminated in the “</a:t>
            </a:r>
            <a:r>
              <a:rPr lang="en-US" sz="2400" b="1" dirty="0"/>
              <a:t>terminated state</a:t>
            </a:r>
            <a:r>
              <a:rPr lang="en-US" sz="2400" dirty="0"/>
              <a:t>”. </a:t>
            </a:r>
            <a:endParaRPr lang="en-US" sz="2400" dirty="0"/>
          </a:p>
          <a:p>
            <a:pPr marL="342900" indent="-342900" algn="just">
              <a:buFont typeface="Arial" pitchFamily="34" charset="0"/>
              <a:buChar char="•"/>
            </a:pPr>
            <a:r>
              <a:rPr lang="en-US" sz="2400" b="1" dirty="0">
                <a:solidFill>
                  <a:srgbClr val="FF0000"/>
                </a:solidFill>
              </a:rPr>
              <a:t>Terminated </a:t>
            </a:r>
            <a:r>
              <a:rPr lang="en-US" sz="2400" b="1" dirty="0">
                <a:solidFill>
                  <a:srgbClr val="FF0000"/>
                </a:solidFill>
              </a:rPr>
              <a:t>State </a:t>
            </a:r>
            <a:r>
              <a:rPr lang="en-US" sz="2400" dirty="0"/>
              <a:t>:</a:t>
            </a:r>
            <a:r>
              <a:rPr lang="en-US" sz="2400" dirty="0"/>
              <a:t>the </a:t>
            </a:r>
            <a:r>
              <a:rPr lang="en-US" sz="2400" b="1" dirty="0"/>
              <a:t>transaction comes </a:t>
            </a:r>
            <a:r>
              <a:rPr lang="en-US" sz="2400" dirty="0"/>
              <a:t>from the “</a:t>
            </a:r>
            <a:r>
              <a:rPr lang="en-US" sz="2400" b="1" dirty="0"/>
              <a:t>committed state</a:t>
            </a:r>
            <a:r>
              <a:rPr lang="en-US" sz="2400" dirty="0"/>
              <a:t>” goes to this state, </a:t>
            </a:r>
            <a:r>
              <a:rPr lang="en-US" sz="2400" dirty="0"/>
              <a:t>then the </a:t>
            </a:r>
            <a:r>
              <a:rPr lang="en-US" sz="2400" b="1" dirty="0"/>
              <a:t>system is consistent and ready for new transaction</a:t>
            </a:r>
            <a:r>
              <a:rPr lang="en-US" sz="2400" dirty="0"/>
              <a:t> and the old transaction is terminated. </a:t>
            </a:r>
            <a:endParaRPr lang="en-IN" sz="2400" dirty="0"/>
          </a:p>
        </p:txBody>
      </p:sp>
      <p:pic>
        <p:nvPicPr>
          <p:cNvPr id="1026" name="Picture 2"/>
          <p:cNvPicPr>
            <a:picLocks noChangeAspect="1" noChangeArrowheads="1"/>
          </p:cNvPicPr>
          <p:nvPr/>
        </p:nvPicPr>
        <p:blipFill>
          <a:blip r:embed="R58606bc17515408e">
            <a:extLst>
              <a:ext uri="{28A0092B-C50C-407E-A947-70E740481C1C}">
                <a14:useLocalDpi xmlns:a14="http://schemas.microsoft.com/office/drawing/2010/main" val="0"/>
              </a:ext>
            </a:extLst>
          </a:blip>
          <a:srcRect/>
          <a:stretch>
            <a:fillRect/>
          </a:stretch>
        </p:blipFill>
        <p:spPr bwMode="auto">
          <a:xfrm>
            <a:off x="0" y="0"/>
            <a:ext cx="6156101" cy="363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56101" y="460391"/>
            <a:ext cx="5821249" cy="1938992"/>
          </a:xfrm>
          <a:prstGeom prst="rect">
            <a:avLst/>
          </a:prstGeom>
          <a:noFill/>
        </p:spPr>
        <p:txBody>
          <a:bodyPr wrap="square" rtlCol="0">
            <a:spAutoFit/>
          </a:bodyPr>
          <a:lstStyle/>
          <a:p>
            <a:pPr algn="just"/>
            <a:endParaRPr lang="en-US" sz="2400" dirty="0"/>
          </a:p>
          <a:p>
            <a:pPr marL="342900" indent="-342900" algn="just">
              <a:buFont typeface="Arial" pitchFamily="34" charset="0"/>
              <a:buChar char="•"/>
            </a:pPr>
            <a:r>
              <a:rPr lang="en-US" sz="2400" b="1" dirty="0">
                <a:solidFill>
                  <a:srgbClr val="FF0000"/>
                </a:solidFill>
              </a:rPr>
              <a:t>Aborted State </a:t>
            </a:r>
            <a:r>
              <a:rPr lang="en-US" sz="2400" dirty="0"/>
              <a:t>:</a:t>
            </a:r>
            <a:r>
              <a:rPr lang="en-US" sz="2400" b="1" dirty="0"/>
              <a:t>After having any type of failure</a:t>
            </a:r>
            <a:r>
              <a:rPr lang="en-US" sz="2400" dirty="0"/>
              <a:t> the transaction goes from “</a:t>
            </a:r>
            <a:r>
              <a:rPr lang="en-US" sz="2400" b="1" dirty="0"/>
              <a:t>failed state</a:t>
            </a:r>
            <a:r>
              <a:rPr lang="en-US" sz="2400" dirty="0"/>
              <a:t>” </a:t>
            </a:r>
            <a:r>
              <a:rPr lang="en-US" sz="2400" b="1" dirty="0"/>
              <a:t>to</a:t>
            </a:r>
            <a:r>
              <a:rPr lang="en-US" sz="2400" dirty="0"/>
              <a:t> “</a:t>
            </a:r>
            <a:r>
              <a:rPr lang="en-US" sz="2400" b="1" dirty="0"/>
              <a:t>aborted state</a:t>
            </a:r>
            <a:r>
              <a:rPr lang="en-US" sz="2400" dirty="0"/>
              <a:t>”</a:t>
            </a:r>
            <a:endParaRPr lang="en-IN" sz="2400" dirty="0"/>
          </a:p>
        </p:txBody>
      </p:sp>
    </p:spTree>
    <p:extLst>
      <p:ext uri="{BB962C8B-B14F-4D97-AF65-F5344CB8AC3E}">
        <p14:creationId xmlns:p14="http://schemas.microsoft.com/office/powerpoint/2010/main" val="275156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9842" y="120429"/>
            <a:ext cx="8610600" cy="1293028"/>
          </a:xfrm>
        </p:spPr>
        <p:txBody>
          <a:bodyPr/>
          <a:lstStyle/>
          <a:p>
            <a:r>
              <a:rPr lang="en-IN" b="1" dirty="0"/>
              <a:t>System </a:t>
            </a:r>
            <a:r>
              <a:rPr lang="en-IN" b="1" dirty="0"/>
              <a:t>Log</a:t>
            </a:r>
            <a:endParaRPr lang="en-IN" b="1" dirty="0"/>
          </a:p>
        </p:txBody>
      </p:sp>
      <p:sp>
        <p:nvSpPr>
          <p:cNvPr id="3" name="Content Placeholder 2"/>
          <p:cNvSpPr>
            <a:spLocks noGrp="1"/>
          </p:cNvSpPr>
          <p:nvPr>
            <p:ph idx="1"/>
          </p:nvPr>
        </p:nvSpPr>
        <p:spPr>
          <a:xfrm>
            <a:off x="595648" y="1280160"/>
            <a:ext cx="10820400" cy="4024125"/>
          </a:xfrm>
        </p:spPr>
        <p:txBody>
          <a:bodyPr>
            <a:noAutofit/>
          </a:bodyPr>
          <a:lstStyle/>
          <a:p>
            <a:pPr algn="just"/>
            <a:r>
              <a:rPr lang="en-US" sz="2400" b="1" dirty="0"/>
              <a:t>Log is a sequence of records</a:t>
            </a:r>
            <a:r>
              <a:rPr lang="en-US" sz="2400" dirty="0"/>
              <a:t>, which maintains the records of actions performed by a transaction. </a:t>
            </a:r>
            <a:endParaRPr lang="en-US" sz="2400" dirty="0"/>
          </a:p>
          <a:p>
            <a:pPr algn="just"/>
            <a:r>
              <a:rPr lang="en-US" sz="2400" dirty="0"/>
              <a:t>It </a:t>
            </a:r>
            <a:r>
              <a:rPr lang="en-US" sz="2400" dirty="0"/>
              <a:t>is </a:t>
            </a:r>
            <a:r>
              <a:rPr lang="en-US" sz="2400" b="1" dirty="0"/>
              <a:t>important that the logs are written prior to the actual modification and stored on a stable storage media</a:t>
            </a:r>
            <a:r>
              <a:rPr lang="en-US" sz="2400" dirty="0"/>
              <a:t>, which is failsafe</a:t>
            </a:r>
            <a:r>
              <a:rPr lang="en-US" sz="2400" dirty="0"/>
              <a:t>.</a:t>
            </a:r>
            <a:endParaRPr lang="en-US" sz="2400" dirty="0"/>
          </a:p>
          <a:p>
            <a:pPr marL="0" indent="0" algn="just">
              <a:buNone/>
            </a:pPr>
            <a:r>
              <a:rPr lang="en-US" sz="2400" dirty="0"/>
              <a:t>Log-based recovery works as follows </a:t>
            </a:r>
            <a:r>
              <a:rPr lang="en-US" sz="2400" dirty="0"/>
              <a:t>−</a:t>
            </a:r>
            <a:endParaRPr lang="en-US" sz="2400" dirty="0"/>
          </a:p>
          <a:p>
            <a:pPr algn="just"/>
            <a:r>
              <a:rPr lang="en-US" sz="2400" dirty="0"/>
              <a:t>The log file is kept on a stable storage media</a:t>
            </a:r>
            <a:r>
              <a:rPr lang="en-US" sz="2400" dirty="0"/>
              <a:t>.</a:t>
            </a:r>
            <a:endParaRPr lang="en-US" sz="2400" dirty="0"/>
          </a:p>
          <a:p>
            <a:pPr algn="just"/>
            <a:r>
              <a:rPr lang="en-US" sz="2400" dirty="0"/>
              <a:t>When a </a:t>
            </a:r>
            <a:r>
              <a:rPr lang="en-US" sz="2400" dirty="0">
                <a:solidFill>
                  <a:srgbClr val="FF0000"/>
                </a:solidFill>
              </a:rPr>
              <a:t>transaction enters the system and starts execution</a:t>
            </a:r>
            <a:r>
              <a:rPr lang="en-US" sz="2400" dirty="0"/>
              <a:t>, </a:t>
            </a:r>
            <a:r>
              <a:rPr lang="en-US" sz="2400" dirty="0">
                <a:solidFill>
                  <a:srgbClr val="FF0000"/>
                </a:solidFill>
              </a:rPr>
              <a:t>it writes a log about it</a:t>
            </a:r>
            <a:r>
              <a:rPr lang="en-US" sz="2400" dirty="0">
                <a:solidFill>
                  <a:srgbClr val="FF0000"/>
                </a:solidFill>
              </a:rPr>
              <a:t>.</a:t>
            </a:r>
            <a:endParaRPr lang="en-US" sz="2400" dirty="0">
              <a:solidFill>
                <a:srgbClr val="FF0000"/>
              </a:solidFill>
            </a:endParaRPr>
          </a:p>
          <a:p>
            <a:pPr algn="just"/>
            <a:r>
              <a:rPr lang="en-US" sz="2400" b="1" dirty="0">
                <a:solidFill>
                  <a:srgbClr val="00B050"/>
                </a:solidFill>
              </a:rPr>
              <a:t>&lt;</a:t>
            </a:r>
            <a:r>
              <a:rPr lang="en-US" sz="2400" b="1" dirty="0" err="1">
                <a:solidFill>
                  <a:srgbClr val="00B050"/>
                </a:solidFill>
              </a:rPr>
              <a:t>Tn</a:t>
            </a:r>
            <a:r>
              <a:rPr lang="en-US" sz="2400" b="1" dirty="0">
                <a:solidFill>
                  <a:srgbClr val="00B050"/>
                </a:solidFill>
              </a:rPr>
              <a:t>, Start&gt;</a:t>
            </a:r>
          </a:p>
          <a:p>
            <a:pPr algn="just"/>
            <a:r>
              <a:rPr lang="en-US" sz="2400" dirty="0"/>
              <a:t>When the </a:t>
            </a:r>
            <a:r>
              <a:rPr lang="en-US" sz="2400" dirty="0">
                <a:solidFill>
                  <a:srgbClr val="FF0000"/>
                </a:solidFill>
              </a:rPr>
              <a:t>transaction modifies an item X</a:t>
            </a:r>
            <a:r>
              <a:rPr lang="en-US" sz="2400" dirty="0"/>
              <a:t>, it write logs as </a:t>
            </a:r>
            <a:r>
              <a:rPr lang="en-US" sz="2400" b="1" dirty="0">
                <a:solidFill>
                  <a:srgbClr val="00B050"/>
                </a:solidFill>
              </a:rPr>
              <a:t>&lt;</a:t>
            </a:r>
            <a:r>
              <a:rPr lang="en-US" sz="2400" b="1" dirty="0" err="1">
                <a:solidFill>
                  <a:srgbClr val="00B050"/>
                </a:solidFill>
              </a:rPr>
              <a:t>Tn</a:t>
            </a:r>
            <a:r>
              <a:rPr lang="en-US" sz="2400" b="1" dirty="0">
                <a:solidFill>
                  <a:srgbClr val="00B050"/>
                </a:solidFill>
              </a:rPr>
              <a:t>, X, V1, </a:t>
            </a:r>
            <a:r>
              <a:rPr lang="en-US" sz="2400" b="1" dirty="0">
                <a:solidFill>
                  <a:srgbClr val="00B050"/>
                </a:solidFill>
              </a:rPr>
              <a:t>V2&gt;.</a:t>
            </a:r>
            <a:r>
              <a:rPr lang="en-US" sz="2400" dirty="0"/>
              <a:t>It </a:t>
            </a:r>
            <a:r>
              <a:rPr lang="en-US" sz="2400" dirty="0"/>
              <a:t>reads </a:t>
            </a:r>
            <a:r>
              <a:rPr lang="en-US" sz="2400" dirty="0" err="1"/>
              <a:t>Tn</a:t>
            </a:r>
            <a:r>
              <a:rPr lang="en-US" sz="2400" dirty="0"/>
              <a:t> has changed the value of X, from V1 to V2</a:t>
            </a:r>
            <a:r>
              <a:rPr lang="en-US" sz="2400" dirty="0"/>
              <a:t>.</a:t>
            </a:r>
            <a:endParaRPr lang="en-US" sz="2400" dirty="0"/>
          </a:p>
          <a:p>
            <a:pPr algn="just"/>
            <a:r>
              <a:rPr lang="en-US" sz="2400" dirty="0"/>
              <a:t>When the </a:t>
            </a:r>
            <a:r>
              <a:rPr lang="en-US" sz="2400" dirty="0">
                <a:solidFill>
                  <a:srgbClr val="FF0000"/>
                </a:solidFill>
              </a:rPr>
              <a:t>transaction finishes</a:t>
            </a:r>
            <a:r>
              <a:rPr lang="en-US" sz="2400" dirty="0"/>
              <a:t>, it logs </a:t>
            </a:r>
            <a:r>
              <a:rPr lang="en-US" sz="2400" b="1" dirty="0">
                <a:solidFill>
                  <a:srgbClr val="00B050"/>
                </a:solidFill>
              </a:rPr>
              <a:t>&lt;</a:t>
            </a:r>
            <a:r>
              <a:rPr lang="en-US" sz="2400" b="1" dirty="0" err="1">
                <a:solidFill>
                  <a:srgbClr val="00B050"/>
                </a:solidFill>
              </a:rPr>
              <a:t>Tn</a:t>
            </a:r>
            <a:r>
              <a:rPr lang="en-US" sz="2400" b="1" dirty="0">
                <a:solidFill>
                  <a:srgbClr val="00B050"/>
                </a:solidFill>
              </a:rPr>
              <a:t>, commit&gt;</a:t>
            </a:r>
            <a:endParaRPr lang="en-IN" sz="2400" b="1" dirty="0">
              <a:solidFill>
                <a:srgbClr val="00B050"/>
              </a:solidFill>
            </a:endParaRPr>
          </a:p>
        </p:txBody>
      </p:sp>
    </p:spTree>
    <p:extLst>
      <p:ext uri="{BB962C8B-B14F-4D97-AF65-F5344CB8AC3E}">
        <p14:creationId xmlns:p14="http://schemas.microsoft.com/office/powerpoint/2010/main" val="312960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arn(inVertical)">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arn(inVertical)">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inVertical)">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CB2A57-3B4D-45C1-8ECB-08D24BAFCE3D}"/>
              </a:ext>
            </a:extLst>
          </p:cNvPr>
          <p:cNvSpPr>
            <a:spLocks noGrp="1"/>
          </p:cNvSpPr>
          <p:nvPr>
            <p:ph type="ctrTitle"/>
          </p:nvPr>
        </p:nvSpPr>
        <p:spPr/>
        <p:txBody>
          <a:bodyPr/>
          <a:lstStyle/>
          <a:p>
            <a:pPr algn="ctr"/>
            <a:r>
              <a:rPr lang="en-US" dirty="0">
                <a:solidFill>
                  <a:schemeClr val="accent1">
                    <a:lumMod val="75000"/>
                  </a:schemeClr>
                </a:solidFill>
                <a:latin typeface="Algerian" panose="04020705040A02060702" pitchFamily="82" charset="0"/>
                <a:cs typeface="Times New Roman" panose="02020603050405020304" pitchFamily="18" charset="0"/>
              </a:rPr>
              <a:t>THANK YOU</a:t>
            </a:r>
            <a:endParaRPr lang="en-IN" dirty="0">
              <a:solidFill>
                <a:schemeClr val="accent1">
                  <a:lumMod val="75000"/>
                </a:schemeClr>
              </a:solidFill>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 xmlns:a16="http://schemas.microsoft.com/office/drawing/2014/main" id="{B144EFC6-76C3-4370-A9CD-D4110261694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94278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D2A8B2-8773-47C5-AFBF-15015E8E7451}"/>
              </a:ext>
            </a:extLst>
          </p:cNvPr>
          <p:cNvSpPr>
            <a:spLocks noGrp="1"/>
          </p:cNvSpPr>
          <p:nvPr>
            <p:ph type="ctrTitle"/>
          </p:nvPr>
        </p:nvSpPr>
        <p:spPr>
          <a:xfrm>
            <a:off x="502276" y="971030"/>
            <a:ext cx="11217498" cy="1825096"/>
          </a:xfrm>
        </p:spPr>
        <p:txBody>
          <a:bodyPr>
            <a:normAutofit fontScale="90000"/>
          </a:bodyPr>
          <a:lstStyle/>
          <a:p>
            <a:pPr algn="ctr"/>
            <a:r>
              <a:rPr lang="en-US" dirty="0">
                <a:solidFill>
                  <a:schemeClr val="accent2">
                    <a:lumMod val="50000"/>
                  </a:schemeClr>
                </a:solidFill>
                <a:latin typeface="Algerian" panose="04020705040A02060702" pitchFamily="82" charset="0"/>
              </a:rPr>
              <a:t/>
            </a:r>
            <a:br>
              <a:rPr lang="en-US" dirty="0">
                <a:solidFill>
                  <a:schemeClr val="accent2">
                    <a:lumMod val="50000"/>
                  </a:schemeClr>
                </a:solidFill>
                <a:latin typeface="Algerian" panose="04020705040A02060702" pitchFamily="82" charset="0"/>
              </a:rPr>
            </a:br>
            <a:r>
              <a:rPr lang="en-US" sz="8900" dirty="0" err="1">
                <a:solidFill>
                  <a:schemeClr val="accent2">
                    <a:lumMod val="50000"/>
                  </a:schemeClr>
                </a:solidFill>
                <a:latin typeface="Algerian" panose="04020705040A02060702" pitchFamily="82" charset="0"/>
              </a:rPr>
              <a:t>dbms</a:t>
            </a:r>
            <a:endParaRPr lang="en-IN" sz="8900" dirty="0">
              <a:solidFill>
                <a:schemeClr val="accent2">
                  <a:lumMod val="50000"/>
                </a:schemeClr>
              </a:solidFill>
              <a:latin typeface="Algerian" panose="04020705040A02060702" pitchFamily="82" charset="0"/>
            </a:endParaRPr>
          </a:p>
        </p:txBody>
      </p:sp>
      <p:sp>
        <p:nvSpPr>
          <p:cNvPr id="3" name="Subtitle 2">
            <a:extLst>
              <a:ext uri="{FF2B5EF4-FFF2-40B4-BE49-F238E27FC236}">
                <a16:creationId xmlns="" xmlns:a16="http://schemas.microsoft.com/office/drawing/2014/main" id="{E76D3EEE-A3E6-4E76-B2AB-C59C673F2BCA}"/>
              </a:ext>
            </a:extLst>
          </p:cNvPr>
          <p:cNvSpPr>
            <a:spLocks noGrp="1"/>
          </p:cNvSpPr>
          <p:nvPr>
            <p:ph type="subTitle" idx="1"/>
          </p:nvPr>
        </p:nvSpPr>
        <p:spPr>
          <a:xfrm>
            <a:off x="6336406" y="3207199"/>
            <a:ext cx="4187779" cy="685800"/>
          </a:xfrm>
          <a:solidFill>
            <a:schemeClr val="bg1"/>
          </a:solidFill>
        </p:spPr>
        <p:txBody>
          <a:bodyPr>
            <a:noAutofit/>
          </a:bodyPr>
          <a:lstStyle/>
          <a:p>
            <a:r>
              <a:rPr lang="en-US" sz="5400" b="1" dirty="0">
                <a:solidFill>
                  <a:schemeClr val="accent1">
                    <a:lumMod val="60000"/>
                    <a:lumOff val="40000"/>
                  </a:schemeClr>
                </a:solidFill>
                <a:latin typeface="Brush Script MT" pitchFamily="66" charset="0"/>
                <a:cs typeface="Times New Roman" panose="02020603050405020304" pitchFamily="18" charset="0"/>
              </a:rPr>
              <a:t>Module 5 part 2</a:t>
            </a:r>
          </a:p>
        </p:txBody>
      </p:sp>
    </p:spTree>
    <p:extLst>
      <p:ext uri="{BB962C8B-B14F-4D97-AF65-F5344CB8AC3E}">
        <p14:creationId xmlns:p14="http://schemas.microsoft.com/office/powerpoint/2010/main" val="3182449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a:t>
            </a:r>
            <a:endParaRPr lang="en-IN" b="1" dirty="0"/>
          </a:p>
        </p:txBody>
      </p:sp>
      <p:sp>
        <p:nvSpPr>
          <p:cNvPr id="3" name="Content Placeholder 2"/>
          <p:cNvSpPr>
            <a:spLocks noGrp="1"/>
          </p:cNvSpPr>
          <p:nvPr>
            <p:ph idx="1"/>
          </p:nvPr>
        </p:nvSpPr>
        <p:spPr>
          <a:xfrm>
            <a:off x="685800" y="2194561"/>
            <a:ext cx="10820400" cy="4024125"/>
          </a:xfrm>
        </p:spPr>
        <p:txBody>
          <a:bodyPr>
            <a:normAutofit/>
          </a:bodyPr>
          <a:lstStyle/>
          <a:p>
            <a:pPr>
              <a:buFont typeface="Wingdings" pitchFamily="2" charset="2"/>
              <a:buChar char="q"/>
            </a:pPr>
            <a:endParaRPr lang="en-US" sz="3200" dirty="0"/>
          </a:p>
          <a:p>
            <a:pPr>
              <a:buFont typeface="Wingdings" pitchFamily="2" charset="2"/>
              <a:buChar char="q"/>
            </a:pPr>
            <a:r>
              <a:rPr lang="en-US" sz="3200" dirty="0"/>
              <a:t>Schedules</a:t>
            </a:r>
          </a:p>
          <a:p>
            <a:pPr>
              <a:buFont typeface="Wingdings" pitchFamily="2" charset="2"/>
              <a:buChar char="q"/>
            </a:pPr>
            <a:r>
              <a:rPr lang="en-US" sz="3200" dirty="0"/>
              <a:t>Conflict equivalence</a:t>
            </a:r>
            <a:endParaRPr lang="en-US" sz="3200" dirty="0"/>
          </a:p>
          <a:p>
            <a:pPr>
              <a:buFont typeface="Wingdings" pitchFamily="2" charset="2"/>
              <a:buChar char="q"/>
            </a:pPr>
            <a:r>
              <a:rPr lang="en-US" sz="3200" dirty="0"/>
              <a:t>Recoverable </a:t>
            </a:r>
            <a:r>
              <a:rPr lang="en-US" sz="3200" dirty="0"/>
              <a:t>and cascade-less </a:t>
            </a:r>
            <a:r>
              <a:rPr lang="en-US" sz="3200" dirty="0"/>
              <a:t>schedules</a:t>
            </a:r>
          </a:p>
          <a:p>
            <a:pPr>
              <a:buFont typeface="Wingdings" pitchFamily="2" charset="2"/>
              <a:buChar char="q"/>
            </a:pPr>
            <a:r>
              <a:rPr lang="en-US" sz="3200" dirty="0"/>
              <a:t>Deferred </a:t>
            </a:r>
            <a:r>
              <a:rPr lang="en-US" sz="3200" dirty="0"/>
              <a:t>database </a:t>
            </a:r>
            <a:r>
              <a:rPr lang="en-US" sz="3200" dirty="0"/>
              <a:t>modification</a:t>
            </a:r>
          </a:p>
          <a:p>
            <a:pPr>
              <a:buFont typeface="Wingdings" pitchFamily="2" charset="2"/>
              <a:buChar char="q"/>
            </a:pPr>
            <a:r>
              <a:rPr lang="en-US" sz="3200" dirty="0"/>
              <a:t>check-pointing</a:t>
            </a:r>
          </a:p>
        </p:txBody>
      </p:sp>
    </p:spTree>
    <p:extLst>
      <p:ext uri="{BB962C8B-B14F-4D97-AF65-F5344CB8AC3E}">
        <p14:creationId xmlns:p14="http://schemas.microsoft.com/office/powerpoint/2010/main" val="1702209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schedule</a:t>
            </a:r>
            <a:endParaRPr lang="en-IN" b="1" dirty="0"/>
          </a:p>
        </p:txBody>
      </p:sp>
      <p:sp>
        <p:nvSpPr>
          <p:cNvPr id="3" name="Content Placeholder 2"/>
          <p:cNvSpPr>
            <a:spLocks noGrp="1"/>
          </p:cNvSpPr>
          <p:nvPr>
            <p:ph idx="1"/>
          </p:nvPr>
        </p:nvSpPr>
        <p:spPr>
          <a:xfrm>
            <a:off x="724436" y="1808194"/>
            <a:ext cx="10820400" cy="4024125"/>
          </a:xfrm>
        </p:spPr>
        <p:txBody>
          <a:bodyPr/>
          <a:lstStyle/>
          <a:p>
            <a:pPr marL="0" indent="0">
              <a:buNone/>
            </a:pPr>
            <a:endParaRPr lang="en-US" sz="2800" b="1" dirty="0">
              <a:solidFill>
                <a:srgbClr val="FF0000"/>
              </a:solidFill>
            </a:endParaRPr>
          </a:p>
          <a:p>
            <a:r>
              <a:rPr lang="en-US" sz="2800" dirty="0"/>
              <a:t>A </a:t>
            </a:r>
            <a:r>
              <a:rPr lang="en-US" sz="2800" b="1" dirty="0"/>
              <a:t>series of operation from one transaction to another </a:t>
            </a:r>
            <a:r>
              <a:rPr lang="en-US" sz="2800" dirty="0"/>
              <a:t>transaction is known as </a:t>
            </a:r>
            <a:r>
              <a:rPr lang="en-US" sz="2800" dirty="0">
                <a:solidFill>
                  <a:srgbClr val="FF0000"/>
                </a:solidFill>
              </a:rPr>
              <a:t>schedule</a:t>
            </a:r>
            <a:r>
              <a:rPr lang="en-US" sz="2800" dirty="0"/>
              <a:t>. </a:t>
            </a:r>
            <a:endParaRPr lang="en-US" sz="2800" dirty="0"/>
          </a:p>
          <a:p>
            <a:r>
              <a:rPr lang="en-US" sz="2800" dirty="0"/>
              <a:t>It </a:t>
            </a:r>
            <a:r>
              <a:rPr lang="en-US" sz="2800" dirty="0"/>
              <a:t>is used to preserve the </a:t>
            </a:r>
            <a:r>
              <a:rPr lang="en-US" sz="2800" dirty="0">
                <a:solidFill>
                  <a:srgbClr val="FF0000"/>
                </a:solidFill>
              </a:rPr>
              <a:t>order of the operation</a:t>
            </a:r>
            <a:r>
              <a:rPr lang="en-US" sz="2800" dirty="0"/>
              <a:t> in each of the individual transaction.</a:t>
            </a:r>
          </a:p>
          <a:p>
            <a:endParaRPr lang="en-US" sz="2800" dirty="0"/>
          </a:p>
          <a:p>
            <a:endParaRPr lang="en-IN" dirty="0"/>
          </a:p>
        </p:txBody>
      </p:sp>
      <p:pic>
        <p:nvPicPr>
          <p:cNvPr id="1026" name="Picture 2"/>
          <p:cNvPicPr>
            <a:picLocks noChangeAspect="1" noChangeArrowheads="1"/>
          </p:cNvPicPr>
          <p:nvPr/>
        </p:nvPicPr>
        <p:blipFill>
          <a:blip r:embed="R0f6f2b19086741e8">
            <a:extLst>
              <a:ext uri="{28A0092B-C50C-407E-A947-70E740481C1C}">
                <a14:useLocalDpi xmlns:a14="http://schemas.microsoft.com/office/drawing/2010/main" val="0"/>
              </a:ext>
            </a:extLst>
          </a:blip>
          <a:srcRect/>
          <a:stretch>
            <a:fillRect/>
          </a:stretch>
        </p:blipFill>
        <p:spPr bwMode="auto">
          <a:xfrm>
            <a:off x="2846230" y="4108362"/>
            <a:ext cx="5731099" cy="2575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851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circle(in)">
                                      <p:cBhvr>
                                        <p:cTn id="14"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909" y="94744"/>
            <a:ext cx="11410682" cy="6678751"/>
          </a:xfrm>
          <a:prstGeom prst="rect">
            <a:avLst/>
          </a:prstGeom>
        </p:spPr>
        <p:txBody>
          <a:bodyPr wrap="square">
            <a:spAutoFit/>
          </a:bodyPr>
          <a:lstStyle/>
          <a:p>
            <a:pPr algn="r"/>
            <a:endParaRPr lang="en-US" sz="3200" b="1" dirty="0">
              <a:solidFill>
                <a:srgbClr val="FF0000"/>
              </a:solidFill>
            </a:endParaRPr>
          </a:p>
          <a:p>
            <a:pPr algn="r"/>
            <a:r>
              <a:rPr lang="en-US" sz="3600" b="1" dirty="0"/>
              <a:t>SERIAL SCHEDULE</a:t>
            </a:r>
            <a:endParaRPr lang="en-US" sz="2400" dirty="0"/>
          </a:p>
          <a:p>
            <a:pPr algn="just"/>
            <a:endParaRPr lang="en-US" sz="2400" dirty="0"/>
          </a:p>
          <a:p>
            <a:pPr algn="just"/>
            <a:endParaRPr lang="en-US" sz="2400" dirty="0"/>
          </a:p>
          <a:p>
            <a:pPr marL="342900" indent="-342900" algn="just">
              <a:buFont typeface="Arial" pitchFamily="34" charset="0"/>
              <a:buChar char="•"/>
            </a:pPr>
            <a:r>
              <a:rPr lang="en-US" sz="2800" dirty="0"/>
              <a:t>The </a:t>
            </a:r>
            <a:r>
              <a:rPr lang="en-US" sz="2800" dirty="0"/>
              <a:t>serial schedule is a type of schedule where </a:t>
            </a:r>
            <a:r>
              <a:rPr lang="en-US" sz="2800" dirty="0">
                <a:solidFill>
                  <a:srgbClr val="FF0000"/>
                </a:solidFill>
              </a:rPr>
              <a:t>one</a:t>
            </a:r>
            <a:r>
              <a:rPr lang="en-US" sz="2800" dirty="0"/>
              <a:t> </a:t>
            </a:r>
            <a:r>
              <a:rPr lang="en-US" sz="2800" dirty="0">
                <a:solidFill>
                  <a:srgbClr val="FF0000"/>
                </a:solidFill>
              </a:rPr>
              <a:t>transaction is executed completely before starting another transaction</a:t>
            </a:r>
            <a:r>
              <a:rPr lang="en-US" sz="2800" dirty="0"/>
              <a:t>.</a:t>
            </a:r>
          </a:p>
          <a:p>
            <a:pPr marL="342900" indent="-342900" algn="just">
              <a:buFont typeface="Arial" pitchFamily="34" charset="0"/>
              <a:buChar char="•"/>
            </a:pPr>
            <a:r>
              <a:rPr lang="en-US" sz="2800" dirty="0"/>
              <a:t>In </a:t>
            </a:r>
            <a:r>
              <a:rPr lang="en-US" sz="2800" dirty="0"/>
              <a:t>the serial schedule, when the first transaction completes its cycle, then the next transaction is executed</a:t>
            </a:r>
            <a:r>
              <a:rPr lang="en-US" sz="2800" dirty="0"/>
              <a:t>.</a:t>
            </a:r>
          </a:p>
          <a:p>
            <a:pPr marL="342900" indent="-342900" algn="just">
              <a:buFont typeface="Arial" pitchFamily="34" charset="0"/>
              <a:buChar char="•"/>
            </a:pPr>
            <a:endParaRPr lang="en-US" sz="28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p:txBody>
      </p:sp>
      <p:pic>
        <p:nvPicPr>
          <p:cNvPr id="1026" name="Picture 2"/>
          <p:cNvPicPr>
            <a:picLocks noChangeAspect="1" noChangeArrowheads="1"/>
          </p:cNvPicPr>
          <p:nvPr/>
        </p:nvPicPr>
        <p:blipFill>
          <a:blip r:embed="Rdfe7c8759d6e4d93">
            <a:extLst>
              <a:ext uri="{28A0092B-C50C-407E-A947-70E740481C1C}">
                <a14:useLocalDpi xmlns:a14="http://schemas.microsoft.com/office/drawing/2010/main" val="0"/>
              </a:ext>
            </a:extLst>
          </a:blip>
          <a:srcRect/>
          <a:stretch>
            <a:fillRect/>
          </a:stretch>
        </p:blipFill>
        <p:spPr bwMode="auto">
          <a:xfrm>
            <a:off x="1391857" y="4138465"/>
            <a:ext cx="3939997" cy="2544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1178085760434c5c">
            <a:extLst>
              <a:ext uri="{28A0092B-C50C-407E-A947-70E740481C1C}">
                <a14:useLocalDpi xmlns:a14="http://schemas.microsoft.com/office/drawing/2010/main" val="0"/>
              </a:ext>
            </a:extLst>
          </a:blip>
          <a:srcRect/>
          <a:stretch>
            <a:fillRect/>
          </a:stretch>
        </p:blipFill>
        <p:spPr bwMode="auto">
          <a:xfrm>
            <a:off x="7450705" y="4138466"/>
            <a:ext cx="3918299" cy="2544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88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1000"/>
                                        <p:tgtEl>
                                          <p:spTgt spid="2">
                                            <p:txEl>
                                              <p:pRg st="5" end="5"/>
                                            </p:txEl>
                                          </p:spTgt>
                                        </p:tgtEl>
                                      </p:cBhvr>
                                    </p:animEffect>
                                    <p:anim calcmode="lin" valueType="num">
                                      <p:cBhvr>
                                        <p:cTn id="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circle(in)">
                                      <p:cBhvr>
                                        <p:cTn id="14" dur="2000"/>
                                        <p:tgtEl>
                                          <p:spTgt spid="1026"/>
                                        </p:tgtEl>
                                      </p:cBhvr>
                                    </p:animEffect>
                                  </p:childTnLst>
                                </p:cTn>
                              </p:par>
                              <p:par>
                                <p:cTn id="15" presetID="6" presetClass="entr" presetSubtype="16" fill="hold" nodeType="with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circle(in)">
                                      <p:cBhvr>
                                        <p:cTn id="1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2721" y="107550"/>
            <a:ext cx="8610600" cy="1293028"/>
          </a:xfrm>
        </p:spPr>
        <p:txBody>
          <a:bodyPr/>
          <a:lstStyle/>
          <a:p>
            <a:r>
              <a:rPr lang="en-IN" b="1" dirty="0"/>
              <a:t>Non-Serial </a:t>
            </a:r>
            <a:r>
              <a:rPr lang="en-IN" b="1" dirty="0"/>
              <a:t>Schedules</a:t>
            </a:r>
          </a:p>
        </p:txBody>
      </p:sp>
      <p:sp>
        <p:nvSpPr>
          <p:cNvPr id="3" name="Content Placeholder 2"/>
          <p:cNvSpPr>
            <a:spLocks noGrp="1"/>
          </p:cNvSpPr>
          <p:nvPr>
            <p:ph idx="1"/>
          </p:nvPr>
        </p:nvSpPr>
        <p:spPr>
          <a:xfrm>
            <a:off x="759585" y="1421827"/>
            <a:ext cx="10820400" cy="4024125"/>
          </a:xfrm>
        </p:spPr>
        <p:txBody>
          <a:bodyPr>
            <a:normAutofit/>
          </a:bodyPr>
          <a:lstStyle/>
          <a:p>
            <a:r>
              <a:rPr lang="en-US" sz="2800" dirty="0"/>
              <a:t>If </a:t>
            </a:r>
            <a:r>
              <a:rPr lang="en-US" sz="2800" dirty="0">
                <a:solidFill>
                  <a:srgbClr val="FF0000"/>
                </a:solidFill>
              </a:rPr>
              <a:t>interleaving of operations is allowed</a:t>
            </a:r>
            <a:r>
              <a:rPr lang="en-US" sz="2800" dirty="0"/>
              <a:t>, then there will be non-serial schedule.</a:t>
            </a:r>
          </a:p>
          <a:p>
            <a:r>
              <a:rPr lang="en-US" sz="2800" dirty="0"/>
              <a:t>It </a:t>
            </a:r>
            <a:r>
              <a:rPr lang="en-US" sz="2800" dirty="0">
                <a:solidFill>
                  <a:srgbClr val="FF0000"/>
                </a:solidFill>
              </a:rPr>
              <a:t>contains many possible orders </a:t>
            </a:r>
            <a:r>
              <a:rPr lang="en-US" sz="2800" dirty="0"/>
              <a:t>in which the system can execute the individual operations of the transactions</a:t>
            </a:r>
            <a:r>
              <a:rPr lang="en-US" sz="2800" dirty="0"/>
              <a:t>.</a:t>
            </a:r>
            <a:endParaRPr lang="en-US" sz="2800" dirty="0"/>
          </a:p>
        </p:txBody>
      </p:sp>
      <p:pic>
        <p:nvPicPr>
          <p:cNvPr id="3074" name="Picture 2"/>
          <p:cNvPicPr>
            <a:picLocks noChangeAspect="1" noChangeArrowheads="1"/>
          </p:cNvPicPr>
          <p:nvPr/>
        </p:nvPicPr>
        <p:blipFill>
          <a:blip r:embed="R27c48f80a7fe4e5a">
            <a:extLst>
              <a:ext uri="{28A0092B-C50C-407E-A947-70E740481C1C}">
                <a14:useLocalDpi xmlns:a14="http://schemas.microsoft.com/office/drawing/2010/main" val="0"/>
              </a:ext>
            </a:extLst>
          </a:blip>
          <a:srcRect/>
          <a:stretch>
            <a:fillRect/>
          </a:stretch>
        </p:blipFill>
        <p:spPr bwMode="auto">
          <a:xfrm>
            <a:off x="759584" y="3333365"/>
            <a:ext cx="4108629" cy="3270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4cbbfee8092b4bc1">
            <a:extLst>
              <a:ext uri="{28A0092B-C50C-407E-A947-70E740481C1C}">
                <a14:useLocalDpi xmlns:a14="http://schemas.microsoft.com/office/drawing/2010/main" val="0"/>
              </a:ext>
            </a:extLst>
          </a:blip>
          <a:srcRect/>
          <a:stretch>
            <a:fillRect/>
          </a:stretch>
        </p:blipFill>
        <p:spPr bwMode="auto">
          <a:xfrm>
            <a:off x="7881870" y="3490420"/>
            <a:ext cx="4077707" cy="3233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44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circle(in)">
                                      <p:cBhvr>
                                        <p:cTn id="14" dur="2000"/>
                                        <p:tgtEl>
                                          <p:spTgt spid="3074"/>
                                        </p:tgtEl>
                                      </p:cBhvr>
                                    </p:animEffect>
                                  </p:childTnLst>
                                </p:cTn>
                              </p:par>
                              <p:par>
                                <p:cTn id="15" presetID="6" presetClass="entr" presetSubtype="16" fill="hold" nodeType="with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circle(in)">
                                      <p:cBhvr>
                                        <p:cTn id="17"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a:t>
            </a:r>
            <a:endParaRPr lang="en-IN" b="1" dirty="0"/>
          </a:p>
        </p:txBody>
      </p:sp>
      <p:sp>
        <p:nvSpPr>
          <p:cNvPr id="3" name="Content Placeholder 2"/>
          <p:cNvSpPr>
            <a:spLocks noGrp="1"/>
          </p:cNvSpPr>
          <p:nvPr>
            <p:ph idx="1"/>
          </p:nvPr>
        </p:nvSpPr>
        <p:spPr>
          <a:xfrm>
            <a:off x="685800" y="2194561"/>
            <a:ext cx="10820400" cy="4024125"/>
          </a:xfrm>
        </p:spPr>
        <p:txBody>
          <a:bodyPr>
            <a:normAutofit/>
          </a:bodyPr>
          <a:lstStyle/>
          <a:p>
            <a:pPr>
              <a:buFont typeface="Wingdings" pitchFamily="2" charset="2"/>
              <a:buChar char="q"/>
            </a:pPr>
            <a:endParaRPr lang="en-US" sz="3200" dirty="0"/>
          </a:p>
          <a:p>
            <a:pPr>
              <a:buFont typeface="Wingdings" pitchFamily="2" charset="2"/>
              <a:buChar char="q"/>
            </a:pPr>
            <a:endParaRPr lang="en-US" sz="3200" dirty="0"/>
          </a:p>
        </p:txBody>
      </p:sp>
      <p:sp>
        <p:nvSpPr>
          <p:cNvPr id="4" name="Rectangle 3"/>
          <p:cNvSpPr/>
          <p:nvPr/>
        </p:nvSpPr>
        <p:spPr>
          <a:xfrm>
            <a:off x="885825" y="2650895"/>
            <a:ext cx="10372725" cy="2739211"/>
          </a:xfrm>
          <a:prstGeom prst="rect">
            <a:avLst/>
          </a:prstGeom>
        </p:spPr>
        <p:txBody>
          <a:bodyPr wrap="square">
            <a:spAutoFit/>
          </a:bodyPr>
          <a:lstStyle/>
          <a:p>
            <a:pPr marL="285750" indent="-285750">
              <a:buFont typeface="Wingdings" pitchFamily="2" charset="2"/>
              <a:buChar char="q"/>
            </a:pPr>
            <a:r>
              <a:rPr lang="en-US" sz="3200" dirty="0"/>
              <a:t>Transaction </a:t>
            </a:r>
            <a:endParaRPr lang="en-US" sz="3200" dirty="0"/>
          </a:p>
          <a:p>
            <a:pPr marL="742950" lvl="1" indent="-285750">
              <a:buFont typeface="Wingdings" pitchFamily="2" charset="2"/>
              <a:buChar char="q"/>
            </a:pPr>
            <a:r>
              <a:rPr lang="en-US" sz="2800" dirty="0"/>
              <a:t>ACID Properties</a:t>
            </a:r>
          </a:p>
          <a:p>
            <a:pPr marL="742950" lvl="1" indent="-285750">
              <a:buFont typeface="Wingdings" pitchFamily="2" charset="2"/>
              <a:buChar char="q"/>
            </a:pPr>
            <a:r>
              <a:rPr lang="en-US" sz="2800" dirty="0"/>
              <a:t>C</a:t>
            </a:r>
            <a:r>
              <a:rPr lang="en-US" sz="2800" dirty="0"/>
              <a:t>oncurrency control</a:t>
            </a:r>
          </a:p>
          <a:p>
            <a:pPr marL="742950" lvl="1" indent="-285750">
              <a:buFont typeface="Wingdings" pitchFamily="2" charset="2"/>
              <a:buChar char="q"/>
            </a:pPr>
            <a:r>
              <a:rPr lang="en-US" sz="2800" dirty="0"/>
              <a:t>Transaction Model</a:t>
            </a:r>
          </a:p>
          <a:p>
            <a:pPr marL="742950" lvl="1" indent="-285750">
              <a:buFont typeface="Wingdings" pitchFamily="2" charset="2"/>
              <a:buChar char="q"/>
            </a:pPr>
            <a:r>
              <a:rPr lang="en-US" sz="2800" dirty="0"/>
              <a:t>Transaction States</a:t>
            </a:r>
          </a:p>
          <a:p>
            <a:pPr marL="742950" lvl="1" indent="-285750">
              <a:buFont typeface="Wingdings" pitchFamily="2" charset="2"/>
              <a:buChar char="q"/>
            </a:pPr>
            <a:r>
              <a:rPr lang="en-US" sz="2800" dirty="0"/>
              <a:t>System Log</a:t>
            </a:r>
          </a:p>
        </p:txBody>
      </p:sp>
    </p:spTree>
    <p:extLst>
      <p:ext uri="{BB962C8B-B14F-4D97-AF65-F5344CB8AC3E}">
        <p14:creationId xmlns:p14="http://schemas.microsoft.com/office/powerpoint/2010/main" val="1702209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Serializable</a:t>
            </a:r>
            <a:r>
              <a:rPr lang="en-IN" b="1" dirty="0"/>
              <a:t> schedule</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pPr algn="just"/>
            <a:r>
              <a:rPr lang="en-US" sz="2800" dirty="0"/>
              <a:t>The </a:t>
            </a:r>
            <a:r>
              <a:rPr lang="en-US" sz="2800" dirty="0" err="1"/>
              <a:t>serializability</a:t>
            </a:r>
            <a:r>
              <a:rPr lang="en-US" sz="2800" dirty="0"/>
              <a:t> of schedules is </a:t>
            </a:r>
            <a:r>
              <a:rPr lang="en-US" sz="2800" dirty="0">
                <a:solidFill>
                  <a:srgbClr val="FF0000"/>
                </a:solidFill>
              </a:rPr>
              <a:t>used to find non-serial schedules</a:t>
            </a:r>
            <a:r>
              <a:rPr lang="en-US" sz="2800" dirty="0"/>
              <a:t> that allow the transaction to execute concurrently without interfering with one another.</a:t>
            </a:r>
          </a:p>
          <a:p>
            <a:pPr algn="just"/>
            <a:r>
              <a:rPr lang="en-US" sz="2800" dirty="0"/>
              <a:t>It </a:t>
            </a:r>
            <a:r>
              <a:rPr lang="en-US" sz="2800" dirty="0">
                <a:solidFill>
                  <a:srgbClr val="FF0000"/>
                </a:solidFill>
              </a:rPr>
              <a:t>identifies which schedules are correct </a:t>
            </a:r>
            <a:r>
              <a:rPr lang="en-US" sz="2800" dirty="0"/>
              <a:t>when executions of the transaction have interleaving of their operations.</a:t>
            </a:r>
          </a:p>
          <a:p>
            <a:pPr algn="just"/>
            <a:r>
              <a:rPr lang="en-US" sz="2800" dirty="0"/>
              <a:t>A non-serial schedule will be </a:t>
            </a:r>
            <a:r>
              <a:rPr lang="en-US" sz="2800" dirty="0" err="1"/>
              <a:t>serializable</a:t>
            </a:r>
            <a:r>
              <a:rPr lang="en-US" sz="2800" dirty="0"/>
              <a:t> if its result is equal to the result of its transactions executed serially</a:t>
            </a:r>
            <a:r>
              <a:rPr lang="en-US" sz="2800" dirty="0"/>
              <a:t>.</a:t>
            </a:r>
            <a:r>
              <a:rPr lang="en-US" sz="2800" dirty="0"/>
              <a:t/>
            </a:r>
            <a:br>
              <a:rPr lang="en-US" sz="2800" dirty="0"/>
            </a:br>
            <a:endParaRPr lang="en-US" sz="2800" dirty="0"/>
          </a:p>
          <a:p>
            <a:pPr marL="0" indent="0" algn="just">
              <a:buNone/>
            </a:pPr>
            <a:r>
              <a:rPr lang="en-US" sz="2800" dirty="0">
                <a:solidFill>
                  <a:srgbClr val="FF0000"/>
                </a:solidFill>
              </a:rPr>
              <a:t>SERIALIZABILITY</a:t>
            </a:r>
            <a:r>
              <a:rPr lang="en-US" sz="2800" dirty="0"/>
              <a:t> </a:t>
            </a:r>
            <a:r>
              <a:rPr lang="en-US" sz="2800" dirty="0"/>
              <a:t>is a concept that helps us to </a:t>
            </a:r>
            <a:r>
              <a:rPr lang="en-US" sz="2800" b="1" dirty="0"/>
              <a:t>check which schedules are </a:t>
            </a:r>
            <a:r>
              <a:rPr lang="en-US" sz="2800" b="1" dirty="0" err="1"/>
              <a:t>serializable</a:t>
            </a:r>
            <a:r>
              <a:rPr lang="en-US" sz="2800" b="1" dirty="0"/>
              <a:t>. </a:t>
            </a:r>
          </a:p>
          <a:p>
            <a:pPr algn="just"/>
            <a:endParaRPr lang="en-IN" sz="2800" dirty="0"/>
          </a:p>
        </p:txBody>
      </p:sp>
    </p:spTree>
    <p:extLst>
      <p:ext uri="{BB962C8B-B14F-4D97-AF65-F5344CB8AC3E}">
        <p14:creationId xmlns:p14="http://schemas.microsoft.com/office/powerpoint/2010/main" val="26121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1661" y="532554"/>
            <a:ext cx="8610600" cy="1293028"/>
          </a:xfrm>
        </p:spPr>
        <p:txBody>
          <a:bodyPr>
            <a:normAutofit/>
          </a:bodyPr>
          <a:lstStyle/>
          <a:p>
            <a:r>
              <a:rPr lang="en-IN" b="1" dirty="0"/>
              <a:t>Conflict </a:t>
            </a:r>
            <a:r>
              <a:rPr lang="en-IN" b="1" dirty="0"/>
              <a:t>equivalence</a:t>
            </a:r>
            <a:r>
              <a:rPr lang="en-IN" dirty="0"/>
              <a:t/>
            </a:r>
            <a:br>
              <a:rPr lang="en-IN" dirty="0"/>
            </a:br>
            <a:endParaRPr lang="en-IN" dirty="0"/>
          </a:p>
        </p:txBody>
      </p:sp>
      <p:sp>
        <p:nvSpPr>
          <p:cNvPr id="6" name="Rectangle 5"/>
          <p:cNvSpPr/>
          <p:nvPr/>
        </p:nvSpPr>
        <p:spPr>
          <a:xfrm>
            <a:off x="772733" y="1556583"/>
            <a:ext cx="10740980" cy="1569660"/>
          </a:xfrm>
          <a:prstGeom prst="rect">
            <a:avLst/>
          </a:prstGeom>
        </p:spPr>
        <p:txBody>
          <a:bodyPr wrap="square">
            <a:spAutoFit/>
          </a:bodyPr>
          <a:lstStyle/>
          <a:p>
            <a:r>
              <a:rPr lang="en-US" sz="2400" dirty="0"/>
              <a:t>Two </a:t>
            </a:r>
            <a:r>
              <a:rPr lang="en-US" sz="2400" dirty="0"/>
              <a:t>schedules are said to be conflict equivalent if and only if:</a:t>
            </a:r>
          </a:p>
          <a:p>
            <a:endParaRPr lang="en-US" sz="2400" dirty="0"/>
          </a:p>
          <a:p>
            <a:pPr marL="342900" indent="-342900">
              <a:buFont typeface="+mj-lt"/>
              <a:buAutoNum type="arabicPeriod"/>
            </a:pPr>
            <a:r>
              <a:rPr lang="en-US" sz="2400" dirty="0"/>
              <a:t>They </a:t>
            </a:r>
            <a:r>
              <a:rPr lang="en-US" sz="2400" b="1" dirty="0"/>
              <a:t>contain the same set of the transaction.</a:t>
            </a:r>
          </a:p>
          <a:p>
            <a:pPr marL="342900" indent="-342900">
              <a:buFont typeface="+mj-lt"/>
              <a:buAutoNum type="arabicPeriod"/>
            </a:pPr>
            <a:r>
              <a:rPr lang="en-US" sz="2400" dirty="0"/>
              <a:t>If each pair of </a:t>
            </a:r>
            <a:r>
              <a:rPr lang="en-US" sz="2400" b="1" dirty="0"/>
              <a:t>conflict operations are ordered in the same way.</a:t>
            </a:r>
            <a:endParaRPr lang="en-IN" sz="2400" b="1" dirty="0"/>
          </a:p>
        </p:txBody>
      </p:sp>
      <p:pic>
        <p:nvPicPr>
          <p:cNvPr id="6146" name="Picture 2"/>
          <p:cNvPicPr>
            <a:picLocks noChangeAspect="1" noChangeArrowheads="1"/>
          </p:cNvPicPr>
          <p:nvPr/>
        </p:nvPicPr>
        <p:blipFill>
          <a:blip r:embed="R5b5005c73ae94a5b">
            <a:extLst>
              <a:ext uri="{28A0092B-C50C-407E-A947-70E740481C1C}">
                <a14:useLocalDpi xmlns:a14="http://schemas.microsoft.com/office/drawing/2010/main" val="0"/>
              </a:ext>
            </a:extLst>
          </a:blip>
          <a:srcRect/>
          <a:stretch>
            <a:fillRect/>
          </a:stretch>
        </p:blipFill>
        <p:spPr bwMode="auto">
          <a:xfrm>
            <a:off x="2662909" y="3126243"/>
            <a:ext cx="6510337" cy="353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077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arn(inVertical)">
                                      <p:cBhvr>
                                        <p:cTn id="7" dur="500"/>
                                        <p:tgtEl>
                                          <p:spTgt spid="6">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arn(inVertical)">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circle(in)">
                                      <p:cBhvr>
                                        <p:cTn id="15"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1977" y="1276416"/>
            <a:ext cx="10058400" cy="1200329"/>
          </a:xfrm>
          <a:prstGeom prst="rect">
            <a:avLst/>
          </a:prstGeom>
        </p:spPr>
        <p:txBody>
          <a:bodyPr wrap="square">
            <a:spAutoFit/>
          </a:bodyPr>
          <a:lstStyle/>
          <a:p>
            <a:endParaRPr lang="en-US" dirty="0"/>
          </a:p>
          <a:p>
            <a:endParaRPr lang="en-US" dirty="0"/>
          </a:p>
          <a:p>
            <a:endParaRPr lang="en-US" dirty="0"/>
          </a:p>
          <a:p>
            <a:endParaRPr lang="en-IN" dirty="0"/>
          </a:p>
        </p:txBody>
      </p:sp>
      <p:pic>
        <p:nvPicPr>
          <p:cNvPr id="1026" name="Picture 2"/>
          <p:cNvPicPr>
            <a:picLocks noChangeAspect="1" noChangeArrowheads="1"/>
          </p:cNvPicPr>
          <p:nvPr/>
        </p:nvPicPr>
        <p:blipFill>
          <a:blip r:embed="R239464e34cf34547">
            <a:extLst>
              <a:ext uri="{28A0092B-C50C-407E-A947-70E740481C1C}">
                <a14:useLocalDpi xmlns:a14="http://schemas.microsoft.com/office/drawing/2010/main" val="0"/>
              </a:ext>
            </a:extLst>
          </a:blip>
          <a:srcRect/>
          <a:stretch>
            <a:fillRect/>
          </a:stretch>
        </p:blipFill>
        <p:spPr bwMode="auto">
          <a:xfrm>
            <a:off x="5559918" y="-1"/>
            <a:ext cx="6507586" cy="353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6fead40c49e3408d">
            <a:extLst>
              <a:ext uri="{28A0092B-C50C-407E-A947-70E740481C1C}">
                <a14:useLocalDpi xmlns:a14="http://schemas.microsoft.com/office/drawing/2010/main" val="0"/>
              </a:ext>
            </a:extLst>
          </a:blip>
          <a:srcRect/>
          <a:stretch>
            <a:fillRect/>
          </a:stretch>
        </p:blipFill>
        <p:spPr bwMode="auto">
          <a:xfrm>
            <a:off x="494091" y="3385399"/>
            <a:ext cx="726757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99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circle(in)">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9075bda8379f4ff9">
            <a:extLst>
              <a:ext uri="{28A0092B-C50C-407E-A947-70E740481C1C}">
                <a14:useLocalDpi xmlns:a14="http://schemas.microsoft.com/office/drawing/2010/main" val="0"/>
              </a:ext>
            </a:extLst>
          </a:blip>
          <a:srcRect/>
          <a:stretch>
            <a:fillRect/>
          </a:stretch>
        </p:blipFill>
        <p:spPr bwMode="auto">
          <a:xfrm>
            <a:off x="1733357" y="2086377"/>
            <a:ext cx="8470512" cy="231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877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358" y="365128"/>
            <a:ext cx="8610600" cy="1293028"/>
          </a:xfrm>
        </p:spPr>
        <p:txBody>
          <a:bodyPr/>
          <a:lstStyle/>
          <a:p>
            <a:r>
              <a:rPr lang="en-IN" b="1" dirty="0"/>
              <a:t>Recoverable Schedule </a:t>
            </a:r>
          </a:p>
        </p:txBody>
      </p:sp>
      <p:sp>
        <p:nvSpPr>
          <p:cNvPr id="4" name="Content Placeholder 3"/>
          <p:cNvSpPr>
            <a:spLocks noGrp="1"/>
          </p:cNvSpPr>
          <p:nvPr>
            <p:ph idx="1"/>
          </p:nvPr>
        </p:nvSpPr>
        <p:spPr/>
        <p:txBody>
          <a:bodyPr>
            <a:normAutofit/>
          </a:bodyPr>
          <a:lstStyle/>
          <a:p>
            <a:pPr marL="0" indent="0">
              <a:buNone/>
            </a:pPr>
            <a:r>
              <a:rPr lang="en-US" sz="2400" dirty="0"/>
              <a:t>A recoverable schedule is one where, for each pair of Transaction T</a:t>
            </a:r>
            <a:r>
              <a:rPr lang="en-US" sz="2400" baseline="-25000" dirty="0"/>
              <a:t>i</a:t>
            </a:r>
            <a:r>
              <a:rPr lang="en-US" sz="2400" dirty="0"/>
              <a:t> and </a:t>
            </a:r>
            <a:r>
              <a:rPr lang="en-US" sz="2400" dirty="0" err="1"/>
              <a:t>T</a:t>
            </a:r>
            <a:r>
              <a:rPr lang="en-US" sz="2400" baseline="-25000" dirty="0" err="1"/>
              <a:t>j</a:t>
            </a:r>
            <a:r>
              <a:rPr lang="en-US" sz="2400" baseline="-25000" dirty="0"/>
              <a:t> </a:t>
            </a:r>
            <a:r>
              <a:rPr lang="en-US" sz="2400" dirty="0"/>
              <a:t>such that </a:t>
            </a:r>
            <a:r>
              <a:rPr lang="en-US" sz="2400" b="1" dirty="0" err="1"/>
              <a:t>T</a:t>
            </a:r>
            <a:r>
              <a:rPr lang="en-US" sz="2400" b="1" baseline="-25000" dirty="0" err="1"/>
              <a:t>j</a:t>
            </a:r>
            <a:r>
              <a:rPr lang="en-US" sz="2400" b="1" baseline="-25000" dirty="0"/>
              <a:t> </a:t>
            </a:r>
            <a:r>
              <a:rPr lang="en-US" sz="2400" b="1" dirty="0"/>
              <a:t> reads data item previously written by T</a:t>
            </a:r>
            <a:r>
              <a:rPr lang="en-US" sz="2400" b="1" baseline="-25000" dirty="0"/>
              <a:t>i</a:t>
            </a:r>
            <a:r>
              <a:rPr lang="en-US" sz="2400" b="1" dirty="0"/>
              <a:t>   the commit operation </a:t>
            </a:r>
            <a:r>
              <a:rPr lang="en-US" sz="2400" b="1" dirty="0" err="1"/>
              <a:t>ofT</a:t>
            </a:r>
            <a:r>
              <a:rPr lang="en-US" sz="2400" b="1" baseline="-25000" dirty="0" err="1"/>
              <a:t>i</a:t>
            </a:r>
            <a:r>
              <a:rPr lang="en-US" sz="2400" b="1" dirty="0"/>
              <a:t>  appears before the commit operation </a:t>
            </a:r>
            <a:r>
              <a:rPr lang="en-US" sz="2400" b="1" dirty="0" err="1"/>
              <a:t>T</a:t>
            </a:r>
            <a:r>
              <a:rPr lang="en-US" sz="2400" b="1" baseline="-25000" dirty="0" err="1"/>
              <a:t>j</a:t>
            </a:r>
            <a:r>
              <a:rPr lang="en-US" sz="2400" baseline="-25000" dirty="0"/>
              <a:t> </a:t>
            </a:r>
            <a:r>
              <a:rPr lang="en-US" sz="2400" dirty="0"/>
              <a:t>.</a:t>
            </a:r>
          </a:p>
          <a:p>
            <a:endParaRPr lang="en-IN" sz="2400" dirty="0"/>
          </a:p>
        </p:txBody>
      </p:sp>
      <p:pic>
        <p:nvPicPr>
          <p:cNvPr id="3074" name="Picture 2"/>
          <p:cNvPicPr>
            <a:picLocks noChangeAspect="1" noChangeArrowheads="1"/>
          </p:cNvPicPr>
          <p:nvPr/>
        </p:nvPicPr>
        <p:blipFill>
          <a:blip r:embed="R7776fed07e0c4d3f">
            <a:extLst>
              <a:ext uri="{28A0092B-C50C-407E-A947-70E740481C1C}">
                <a14:useLocalDpi xmlns:a14="http://schemas.microsoft.com/office/drawing/2010/main" val="0"/>
              </a:ext>
            </a:extLst>
          </a:blip>
          <a:srcRect/>
          <a:stretch>
            <a:fillRect/>
          </a:stretch>
        </p:blipFill>
        <p:spPr bwMode="auto">
          <a:xfrm>
            <a:off x="1402567" y="3633744"/>
            <a:ext cx="8973329" cy="1749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73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cascade-less schedules</a:t>
            </a:r>
            <a:endParaRPr lang="en-IN" dirty="0"/>
          </a:p>
        </p:txBody>
      </p:sp>
      <p:pic>
        <p:nvPicPr>
          <p:cNvPr id="5122" name="Picture 2"/>
          <p:cNvPicPr>
            <a:picLocks noGrp="1" noChangeAspect="1" noChangeArrowheads="1"/>
          </p:cNvPicPr>
          <p:nvPr>
            <p:ph idx="1"/>
          </p:nvPr>
        </p:nvPicPr>
        <p:blipFill>
          <a:blip r:embed="R4f7db354ab1049bf">
            <a:extLst>
              <a:ext uri="{28A0092B-C50C-407E-A947-70E740481C1C}">
                <a14:useLocalDpi xmlns:a14="http://schemas.microsoft.com/office/drawing/2010/main" val="0"/>
              </a:ext>
            </a:extLst>
          </a:blip>
          <a:srcRect/>
          <a:stretch>
            <a:fillRect/>
          </a:stretch>
        </p:blipFill>
        <p:spPr bwMode="auto">
          <a:xfrm>
            <a:off x="-1" y="0"/>
            <a:ext cx="4237149" cy="309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11370" y="3270617"/>
            <a:ext cx="10315976" cy="3416320"/>
          </a:xfrm>
          <a:prstGeom prst="rect">
            <a:avLst/>
          </a:prstGeom>
        </p:spPr>
        <p:txBody>
          <a:bodyPr wrap="square">
            <a:spAutoFit/>
          </a:bodyPr>
          <a:lstStyle/>
          <a:p>
            <a:r>
              <a:rPr lang="en-US" sz="2400" dirty="0"/>
              <a:t>Transaction T10 writes a value of A that is read by Transaction T11. Transaction T11 writes a value of A that is read by Transaction T12. Suppose at this point T10 fails. T10 must be rolled back, since T11 is dependent on T10, T11 must be rolled back, T12 is dependent on T11, T12 must be rolled back.</a:t>
            </a:r>
          </a:p>
          <a:p>
            <a:r>
              <a:rPr lang="en-US" sz="2400" dirty="0"/>
              <a:t>This phenomenon, in which </a:t>
            </a:r>
            <a:r>
              <a:rPr lang="en-US" sz="2400" b="1" dirty="0"/>
              <a:t>a single transaction failure leads to a series of transaction rollbacks is called </a:t>
            </a:r>
            <a:r>
              <a:rPr lang="en-US" sz="2400" b="1" dirty="0">
                <a:solidFill>
                  <a:srgbClr val="FF0000"/>
                </a:solidFill>
              </a:rPr>
              <a:t>Cascading rollback</a:t>
            </a:r>
            <a:r>
              <a:rPr lang="en-US" sz="2400" b="1" dirty="0"/>
              <a:t>.</a:t>
            </a:r>
          </a:p>
          <a:p>
            <a:r>
              <a:rPr lang="en-US" sz="2400" dirty="0"/>
              <a:t/>
            </a:r>
            <a:br>
              <a:rPr lang="en-US" sz="2400" dirty="0"/>
            </a:br>
            <a:endParaRPr lang="en-IN" sz="2400" dirty="0"/>
          </a:p>
        </p:txBody>
      </p:sp>
    </p:spTree>
    <p:extLst>
      <p:ext uri="{BB962C8B-B14F-4D97-AF65-F5344CB8AC3E}">
        <p14:creationId xmlns:p14="http://schemas.microsoft.com/office/powerpoint/2010/main" val="3875107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
            </a:r>
            <a:br>
              <a:rPr lang="en-IN" b="1" dirty="0"/>
            </a:br>
            <a:endParaRPr lang="en-IN" b="1" dirty="0"/>
          </a:p>
        </p:txBody>
      </p:sp>
      <p:sp>
        <p:nvSpPr>
          <p:cNvPr id="7" name="Content Placeholder 6"/>
          <p:cNvSpPr>
            <a:spLocks noGrp="1"/>
          </p:cNvSpPr>
          <p:nvPr>
            <p:ph idx="1"/>
          </p:nvPr>
        </p:nvSpPr>
        <p:spPr>
          <a:xfrm>
            <a:off x="724436" y="1344555"/>
            <a:ext cx="10820400" cy="4024125"/>
          </a:xfrm>
        </p:spPr>
        <p:txBody>
          <a:bodyPr>
            <a:normAutofit/>
          </a:bodyPr>
          <a:lstStyle/>
          <a:p>
            <a:pPr algn="just"/>
            <a:r>
              <a:rPr lang="en-US" sz="2400" b="1" dirty="0"/>
              <a:t>Restrict </a:t>
            </a:r>
            <a:r>
              <a:rPr lang="en-US" sz="2400" b="1" dirty="0"/>
              <a:t>the schedules to those where cascading rollbacks cannot occur</a:t>
            </a:r>
            <a:r>
              <a:rPr lang="en-US" sz="2400" dirty="0"/>
              <a:t>, Such schedules are called </a:t>
            </a:r>
            <a:r>
              <a:rPr lang="en-US" sz="2400" b="1" dirty="0" err="1">
                <a:solidFill>
                  <a:srgbClr val="FF0000"/>
                </a:solidFill>
              </a:rPr>
              <a:t>Cascadeless</a:t>
            </a:r>
            <a:r>
              <a:rPr lang="en-US" sz="2400" b="1" dirty="0">
                <a:solidFill>
                  <a:srgbClr val="FF0000"/>
                </a:solidFill>
              </a:rPr>
              <a:t> Schedules</a:t>
            </a:r>
            <a:r>
              <a:rPr lang="en-US" sz="2400" dirty="0"/>
              <a:t>.</a:t>
            </a:r>
            <a:endParaRPr lang="en-US" sz="2400" dirty="0"/>
          </a:p>
          <a:p>
            <a:pPr algn="just"/>
            <a:r>
              <a:rPr lang="en-US" sz="2400" dirty="0"/>
              <a:t>A </a:t>
            </a:r>
            <a:r>
              <a:rPr lang="en-US" sz="2400" dirty="0" err="1"/>
              <a:t>cascadeless</a:t>
            </a:r>
            <a:r>
              <a:rPr lang="en-US" sz="2400" dirty="0"/>
              <a:t> schedule is one where for each pair of transaction T</a:t>
            </a:r>
            <a:r>
              <a:rPr lang="en-US" sz="2400" baseline="-25000" dirty="0"/>
              <a:t>i</a:t>
            </a:r>
            <a:r>
              <a:rPr lang="en-US" sz="2400" dirty="0"/>
              <a:t>  and </a:t>
            </a:r>
            <a:r>
              <a:rPr lang="en-US" sz="2400" dirty="0" err="1"/>
              <a:t>T</a:t>
            </a:r>
            <a:r>
              <a:rPr lang="en-US" sz="2400" baseline="-25000" dirty="0" err="1"/>
              <a:t>j</a:t>
            </a:r>
            <a:r>
              <a:rPr lang="en-US" sz="2400" baseline="-25000" dirty="0"/>
              <a:t> </a:t>
            </a:r>
            <a:r>
              <a:rPr lang="en-US" sz="2400" dirty="0"/>
              <a:t> such that </a:t>
            </a:r>
            <a:r>
              <a:rPr lang="en-US" sz="2400" b="1" dirty="0" err="1"/>
              <a:t>T</a:t>
            </a:r>
            <a:r>
              <a:rPr lang="en-US" sz="2400" b="1" baseline="-25000" dirty="0" err="1"/>
              <a:t>j</a:t>
            </a:r>
            <a:r>
              <a:rPr lang="en-US" sz="2400" b="1" baseline="-25000" dirty="0"/>
              <a:t> </a:t>
            </a:r>
            <a:r>
              <a:rPr lang="en-US" sz="2400" b="1" dirty="0"/>
              <a:t> reads data item, previously written by T</a:t>
            </a:r>
            <a:r>
              <a:rPr lang="en-US" sz="2400" b="1" baseline="-25000" dirty="0"/>
              <a:t>i</a:t>
            </a:r>
            <a:r>
              <a:rPr lang="en-US" sz="2400" b="1" dirty="0"/>
              <a:t>   the commit operation of T</a:t>
            </a:r>
            <a:r>
              <a:rPr lang="en-US" sz="2400" b="1" baseline="-25000" dirty="0"/>
              <a:t>i</a:t>
            </a:r>
            <a:r>
              <a:rPr lang="en-US" sz="2400" b="1" dirty="0"/>
              <a:t>  appears before the read operation of </a:t>
            </a:r>
            <a:r>
              <a:rPr lang="en-US" sz="2400" b="1" dirty="0" err="1"/>
              <a:t>T</a:t>
            </a:r>
            <a:r>
              <a:rPr lang="en-US" sz="2400" b="1" baseline="-25000" dirty="0" err="1"/>
              <a:t>j</a:t>
            </a:r>
            <a:r>
              <a:rPr lang="en-US" sz="2400" b="1" baseline="-25000" dirty="0"/>
              <a:t> </a:t>
            </a:r>
            <a:endParaRPr lang="en-US" sz="2400" b="1" baseline="-25000" dirty="0"/>
          </a:p>
          <a:p>
            <a:pPr algn="just"/>
            <a:r>
              <a:rPr lang="en-US" sz="2400" dirty="0">
                <a:solidFill>
                  <a:srgbClr val="FF0000"/>
                </a:solidFill>
              </a:rPr>
              <a:t>Every </a:t>
            </a:r>
            <a:r>
              <a:rPr lang="en-US" sz="2400" dirty="0" err="1">
                <a:solidFill>
                  <a:srgbClr val="FF0000"/>
                </a:solidFill>
              </a:rPr>
              <a:t>Cascadeless</a:t>
            </a:r>
            <a:r>
              <a:rPr lang="en-US" sz="2400" dirty="0">
                <a:solidFill>
                  <a:srgbClr val="FF0000"/>
                </a:solidFill>
              </a:rPr>
              <a:t> schedule is also recoverable schedule</a:t>
            </a:r>
            <a:r>
              <a:rPr lang="en-US" sz="2400" dirty="0"/>
              <a:t>.</a:t>
            </a:r>
            <a:endParaRPr lang="en-IN" sz="2400" dirty="0"/>
          </a:p>
        </p:txBody>
      </p:sp>
      <p:pic>
        <p:nvPicPr>
          <p:cNvPr id="4098" name="Picture 2"/>
          <p:cNvPicPr>
            <a:picLocks noChangeAspect="1" noChangeArrowheads="1"/>
          </p:cNvPicPr>
          <p:nvPr/>
        </p:nvPicPr>
        <p:blipFill>
          <a:blip r:embed="R56bae4c1079441bb">
            <a:extLst>
              <a:ext uri="{28A0092B-C50C-407E-A947-70E740481C1C}">
                <a14:useLocalDpi xmlns:a14="http://schemas.microsoft.com/office/drawing/2010/main" val="0"/>
              </a:ext>
            </a:extLst>
          </a:blip>
          <a:srcRect/>
          <a:stretch>
            <a:fillRect/>
          </a:stretch>
        </p:blipFill>
        <p:spPr bwMode="auto">
          <a:xfrm>
            <a:off x="4286138" y="4162984"/>
            <a:ext cx="2539665" cy="238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306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circle(in)">
                                      <p:cBhvr>
                                        <p:cTn id="21"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Deferred database modification</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algn="just"/>
            <a:r>
              <a:rPr lang="en-US" sz="2400" dirty="0"/>
              <a:t>The </a:t>
            </a:r>
            <a:r>
              <a:rPr lang="en-US" sz="2400" dirty="0"/>
              <a:t>deferred modification technique occurs if the transaction does not modify the database until it has committed</a:t>
            </a:r>
            <a:r>
              <a:rPr lang="en-US" sz="2400" dirty="0"/>
              <a:t>.</a:t>
            </a:r>
          </a:p>
          <a:p>
            <a:pPr algn="just"/>
            <a:r>
              <a:rPr lang="en-US" sz="2400" dirty="0" err="1"/>
              <a:t>Ie</a:t>
            </a:r>
            <a:r>
              <a:rPr lang="en-US" sz="2400" dirty="0"/>
              <a:t>,</a:t>
            </a:r>
            <a:r>
              <a:rPr lang="en-US" sz="2400" dirty="0"/>
              <a:t>  </a:t>
            </a:r>
            <a:r>
              <a:rPr lang="en-US" sz="2400" b="1" dirty="0"/>
              <a:t>the changes are not applied immediately to the database.</a:t>
            </a:r>
          </a:p>
          <a:p>
            <a:pPr algn="just"/>
            <a:r>
              <a:rPr lang="en-US" sz="2400" dirty="0"/>
              <a:t>In this method, all the logs are created and stored in the stable storage, and </a:t>
            </a:r>
            <a:r>
              <a:rPr lang="en-US" sz="2400" dirty="0"/>
              <a:t>the database </a:t>
            </a:r>
            <a:r>
              <a:rPr lang="en-US" sz="2400" dirty="0"/>
              <a:t>is updated when a transaction commits</a:t>
            </a:r>
            <a:r>
              <a:rPr lang="en-US" sz="2400" dirty="0"/>
              <a:t>.</a:t>
            </a:r>
          </a:p>
          <a:p>
            <a:pPr algn="just"/>
            <a:endParaRPr lang="en-US" sz="2400" dirty="0"/>
          </a:p>
          <a:p>
            <a:pPr marL="0" indent="0" algn="just">
              <a:buNone/>
            </a:pPr>
            <a:r>
              <a:rPr lang="en-US" sz="2400" dirty="0">
                <a:solidFill>
                  <a:srgbClr val="FF0000"/>
                </a:solidFill>
              </a:rPr>
              <a:t>If database </a:t>
            </a:r>
            <a:r>
              <a:rPr lang="en-US" sz="2400" dirty="0">
                <a:solidFill>
                  <a:srgbClr val="FF0000"/>
                </a:solidFill>
              </a:rPr>
              <a:t>modifications occur while the transaction is still active, the transaction </a:t>
            </a:r>
            <a:r>
              <a:rPr lang="en-US" sz="2400" dirty="0">
                <a:solidFill>
                  <a:srgbClr val="FF0000"/>
                </a:solidFill>
              </a:rPr>
              <a:t>is said </a:t>
            </a:r>
            <a:r>
              <a:rPr lang="en-US" sz="2400" dirty="0">
                <a:solidFill>
                  <a:srgbClr val="FF0000"/>
                </a:solidFill>
              </a:rPr>
              <a:t>to use the immediate-modification technique</a:t>
            </a:r>
            <a:r>
              <a:rPr lang="en-US" sz="2400" dirty="0"/>
              <a:t>.</a:t>
            </a:r>
            <a:endParaRPr lang="en-IN" sz="2400" dirty="0"/>
          </a:p>
        </p:txBody>
      </p:sp>
    </p:spTree>
    <p:extLst>
      <p:ext uri="{BB962C8B-B14F-4D97-AF65-F5344CB8AC3E}">
        <p14:creationId xmlns:p14="http://schemas.microsoft.com/office/powerpoint/2010/main" val="273571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check-pointing</a:t>
            </a:r>
            <a:br>
              <a:rPr lang="en-IN" b="1" dirty="0"/>
            </a:br>
            <a:endParaRPr lang="en-IN" b="1" dirty="0"/>
          </a:p>
        </p:txBody>
      </p:sp>
      <p:sp>
        <p:nvSpPr>
          <p:cNvPr id="3" name="Content Placeholder 2"/>
          <p:cNvSpPr>
            <a:spLocks noGrp="1"/>
          </p:cNvSpPr>
          <p:nvPr>
            <p:ph idx="1"/>
          </p:nvPr>
        </p:nvSpPr>
        <p:spPr>
          <a:xfrm>
            <a:off x="608527" y="1898346"/>
            <a:ext cx="10820400" cy="4024125"/>
          </a:xfrm>
        </p:spPr>
        <p:txBody>
          <a:bodyPr>
            <a:noAutofit/>
          </a:bodyPr>
          <a:lstStyle/>
          <a:p>
            <a:pPr algn="just"/>
            <a:r>
              <a:rPr lang="en-US" sz="2800" dirty="0"/>
              <a:t>The </a:t>
            </a:r>
            <a:r>
              <a:rPr lang="en-US" sz="2800" dirty="0"/>
              <a:t>methodology utilized for removing all previous transaction logs and storing them in permanent storage is called a </a:t>
            </a:r>
            <a:r>
              <a:rPr lang="en-US" sz="2800" b="1" dirty="0"/>
              <a:t>Checkpoint</a:t>
            </a:r>
            <a:r>
              <a:rPr lang="en-US" sz="2800" dirty="0"/>
              <a:t>.</a:t>
            </a:r>
          </a:p>
          <a:p>
            <a:pPr algn="just"/>
            <a:r>
              <a:rPr lang="en-US" sz="2800" dirty="0"/>
              <a:t>A checkpoint is </a:t>
            </a:r>
            <a:r>
              <a:rPr lang="en-US" sz="2800" dirty="0">
                <a:solidFill>
                  <a:srgbClr val="FF0000"/>
                </a:solidFill>
              </a:rPr>
              <a:t>used for recovery if there is an unexpected shutdown in the database</a:t>
            </a:r>
            <a:r>
              <a:rPr lang="en-US" sz="2800" dirty="0"/>
              <a:t>. </a:t>
            </a:r>
            <a:endParaRPr lang="en-US" sz="2800" dirty="0"/>
          </a:p>
          <a:p>
            <a:pPr algn="just"/>
            <a:r>
              <a:rPr lang="en-US" sz="2800" dirty="0"/>
              <a:t>Checkpoints </a:t>
            </a:r>
            <a:r>
              <a:rPr lang="en-US" sz="2800" dirty="0"/>
              <a:t>work on some intervals and write all dirty pages (modified pages) from logs relay to data file from </a:t>
            </a:r>
            <a:r>
              <a:rPr lang="en-US" sz="2800" dirty="0" err="1"/>
              <a:t>i.e</a:t>
            </a:r>
            <a:r>
              <a:rPr lang="en-US" sz="2800" dirty="0"/>
              <a:t> from a buffer to physical disk. It is also known as the </a:t>
            </a:r>
            <a:r>
              <a:rPr lang="en-US" sz="2800" b="1" dirty="0"/>
              <a:t>hardening of dirty </a:t>
            </a:r>
            <a:r>
              <a:rPr lang="en-US" sz="2800" b="1" dirty="0"/>
              <a:t>pages</a:t>
            </a:r>
          </a:p>
          <a:p>
            <a:pPr algn="just"/>
            <a:r>
              <a:rPr lang="en-US" sz="2800" dirty="0">
                <a:solidFill>
                  <a:srgbClr val="FF0000"/>
                </a:solidFill>
              </a:rPr>
              <a:t>It speeds up data recovery process.</a:t>
            </a:r>
          </a:p>
          <a:p>
            <a:pPr algn="just"/>
            <a:endParaRPr lang="en-IN" sz="2800" dirty="0"/>
          </a:p>
        </p:txBody>
      </p:sp>
    </p:spTree>
    <p:extLst>
      <p:ext uri="{BB962C8B-B14F-4D97-AF65-F5344CB8AC3E}">
        <p14:creationId xmlns:p14="http://schemas.microsoft.com/office/powerpoint/2010/main" val="207193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591" y="1517372"/>
            <a:ext cx="10333150" cy="6370975"/>
          </a:xfrm>
          <a:prstGeom prst="rect">
            <a:avLst/>
          </a:prstGeom>
        </p:spPr>
        <p:txBody>
          <a:bodyPr wrap="square">
            <a:spAutoFit/>
          </a:bodyPr>
          <a:lstStyle/>
          <a:p>
            <a:r>
              <a:rPr lang="en-US" sz="2400" dirty="0"/>
              <a:t>Create table employee (</a:t>
            </a:r>
            <a:r>
              <a:rPr lang="en-US" sz="2400" dirty="0" err="1"/>
              <a:t>id,name</a:t>
            </a:r>
            <a:r>
              <a:rPr lang="en-US" sz="2400" dirty="0"/>
              <a:t> , </a:t>
            </a:r>
            <a:r>
              <a:rPr lang="en-US" sz="2400" dirty="0" err="1"/>
              <a:t>place,designation,salary</a:t>
            </a:r>
            <a:r>
              <a:rPr lang="en-US" sz="2400" dirty="0"/>
              <a:t>)</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IN" sz="2400" dirty="0"/>
          </a:p>
        </p:txBody>
      </p:sp>
      <p:pic>
        <p:nvPicPr>
          <p:cNvPr id="8196" name="Picture 4"/>
          <p:cNvPicPr>
            <a:picLocks noChangeAspect="1" noChangeArrowheads="1"/>
          </p:cNvPicPr>
          <p:nvPr/>
        </p:nvPicPr>
        <p:blipFill>
          <a:blip r:embed="Rc7b05434dfac4469">
            <a:extLst>
              <a:ext uri="{28A0092B-C50C-407E-A947-70E740481C1C}">
                <a14:useLocalDpi xmlns:a14="http://schemas.microsoft.com/office/drawing/2010/main" val="0"/>
              </a:ext>
            </a:extLst>
          </a:blip>
          <a:srcRect/>
          <a:stretch>
            <a:fillRect/>
          </a:stretch>
        </p:blipFill>
        <p:spPr bwMode="auto">
          <a:xfrm>
            <a:off x="669701" y="2163652"/>
            <a:ext cx="10882647" cy="426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758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transaction</a:t>
            </a:r>
            <a:endParaRPr lang="en-IN" b="1" dirty="0"/>
          </a:p>
        </p:txBody>
      </p:sp>
      <p:sp>
        <p:nvSpPr>
          <p:cNvPr id="3" name="Content Placeholder 2"/>
          <p:cNvSpPr>
            <a:spLocks noGrp="1"/>
          </p:cNvSpPr>
          <p:nvPr>
            <p:ph idx="1"/>
          </p:nvPr>
        </p:nvSpPr>
        <p:spPr/>
        <p:txBody>
          <a:bodyPr>
            <a:noAutofit/>
          </a:bodyPr>
          <a:lstStyle/>
          <a:p>
            <a:pPr algn="just"/>
            <a:r>
              <a:rPr lang="en-US" sz="2800" b="1" dirty="0"/>
              <a:t>Transactions</a:t>
            </a:r>
            <a:r>
              <a:rPr lang="en-US" sz="2800" dirty="0"/>
              <a:t> group a set of tasks into a single execution unit. </a:t>
            </a:r>
            <a:endParaRPr lang="en-US" sz="2800" dirty="0"/>
          </a:p>
          <a:p>
            <a:pPr algn="just"/>
            <a:r>
              <a:rPr lang="en-US" sz="2800" dirty="0"/>
              <a:t>Each </a:t>
            </a:r>
            <a:r>
              <a:rPr lang="en-US" sz="2800" dirty="0"/>
              <a:t>transaction begins with a specific task and ends when all the tasks in the group successfully complete. </a:t>
            </a:r>
            <a:endParaRPr lang="en-US" sz="2800" dirty="0"/>
          </a:p>
          <a:p>
            <a:pPr algn="just"/>
            <a:r>
              <a:rPr lang="en-US" sz="2800" dirty="0"/>
              <a:t>If </a:t>
            </a:r>
            <a:r>
              <a:rPr lang="en-US" sz="2800" dirty="0"/>
              <a:t>any of the tasks fail, the transaction fails. Therefore, a transaction has only two results: </a:t>
            </a:r>
            <a:r>
              <a:rPr lang="en-US" sz="2800" b="1" dirty="0"/>
              <a:t>success or failure. </a:t>
            </a:r>
          </a:p>
          <a:p>
            <a:pPr algn="just"/>
            <a:r>
              <a:rPr lang="en-US" sz="2800" dirty="0"/>
              <a:t>Incomplete steps result in the failure of the transaction. </a:t>
            </a:r>
            <a:endParaRPr lang="en-US" sz="2800" dirty="0"/>
          </a:p>
          <a:p>
            <a:pPr algn="just"/>
            <a:r>
              <a:rPr lang="en-US" sz="2800" dirty="0"/>
              <a:t>A </a:t>
            </a:r>
            <a:r>
              <a:rPr lang="en-US" sz="2800" dirty="0"/>
              <a:t>database transaction, by definition, </a:t>
            </a:r>
            <a:r>
              <a:rPr lang="en-US" sz="2800" b="1" dirty="0"/>
              <a:t>must be atomic, consistent, isolated and durable</a:t>
            </a:r>
            <a:r>
              <a:rPr lang="en-US" sz="2800" dirty="0"/>
              <a:t>. These are popularly known as </a:t>
            </a:r>
            <a:r>
              <a:rPr lang="en-US" sz="2800" b="1" dirty="0">
                <a:solidFill>
                  <a:srgbClr val="FF0000"/>
                </a:solidFill>
              </a:rPr>
              <a:t>ACID </a:t>
            </a:r>
            <a:r>
              <a:rPr lang="en-US" sz="2800" b="1" dirty="0">
                <a:solidFill>
                  <a:srgbClr val="FF0000"/>
                </a:solidFill>
              </a:rPr>
              <a:t>properties</a:t>
            </a:r>
            <a:r>
              <a:rPr lang="en-US" sz="2800" dirty="0"/>
              <a:t>. </a:t>
            </a:r>
            <a:endParaRPr lang="en-IN" sz="2800" dirty="0"/>
          </a:p>
        </p:txBody>
      </p:sp>
    </p:spTree>
    <p:extLst>
      <p:ext uri="{BB962C8B-B14F-4D97-AF65-F5344CB8AC3E}">
        <p14:creationId xmlns:p14="http://schemas.microsoft.com/office/powerpoint/2010/main" val="183236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034" y="1341430"/>
            <a:ext cx="10818253" cy="4832092"/>
          </a:xfrm>
          <a:prstGeom prst="rect">
            <a:avLst/>
          </a:prstGeom>
        </p:spPr>
        <p:txBody>
          <a:bodyPr wrap="square">
            <a:spAutoFit/>
          </a:bodyPr>
          <a:lstStyle/>
          <a:p>
            <a:r>
              <a:rPr lang="en-US" sz="2800" dirty="0"/>
              <a:t>Begin transaction by deleting the details of employ with id 102 and later rollback the </a:t>
            </a:r>
            <a:r>
              <a:rPr lang="en-US" sz="2800" dirty="0"/>
              <a:t>changes</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IN" sz="2800" dirty="0"/>
          </a:p>
        </p:txBody>
      </p:sp>
      <p:pic>
        <p:nvPicPr>
          <p:cNvPr id="9218" name="Picture 2"/>
          <p:cNvPicPr>
            <a:picLocks noChangeAspect="1" noChangeArrowheads="1"/>
          </p:cNvPicPr>
          <p:nvPr/>
        </p:nvPicPr>
        <p:blipFill>
          <a:blip r:embed="R1de10ab55cdf4f15">
            <a:extLst>
              <a:ext uri="{28A0092B-C50C-407E-A947-70E740481C1C}">
                <a14:useLocalDpi xmlns:a14="http://schemas.microsoft.com/office/drawing/2010/main" val="0"/>
              </a:ext>
            </a:extLst>
          </a:blip>
          <a:srcRect/>
          <a:stretch>
            <a:fillRect/>
          </a:stretch>
        </p:blipFill>
        <p:spPr bwMode="auto">
          <a:xfrm>
            <a:off x="528033" y="2440839"/>
            <a:ext cx="11101589" cy="4417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92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094" y="1354308"/>
            <a:ext cx="10097037" cy="5262979"/>
          </a:xfrm>
          <a:prstGeom prst="rect">
            <a:avLst/>
          </a:prstGeom>
        </p:spPr>
        <p:txBody>
          <a:bodyPr wrap="square">
            <a:spAutoFit/>
          </a:bodyPr>
          <a:lstStyle/>
          <a:p>
            <a:r>
              <a:rPr lang="en-US" sz="2800" dirty="0"/>
              <a:t>Begin transaction by updating salary(increment by 10%) and commit changes being </a:t>
            </a:r>
            <a:r>
              <a:rPr lang="en-US" sz="2800" dirty="0"/>
              <a:t>made</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IN" sz="2800" dirty="0"/>
          </a:p>
        </p:txBody>
      </p:sp>
      <p:pic>
        <p:nvPicPr>
          <p:cNvPr id="10242" name="Picture 2"/>
          <p:cNvPicPr>
            <a:picLocks noChangeAspect="1" noChangeArrowheads="1"/>
          </p:cNvPicPr>
          <p:nvPr/>
        </p:nvPicPr>
        <p:blipFill>
          <a:blip r:embed="R66e6f79810964d42">
            <a:extLst>
              <a:ext uri="{28A0092B-C50C-407E-A947-70E740481C1C}">
                <a14:useLocalDpi xmlns:a14="http://schemas.microsoft.com/office/drawing/2010/main" val="0"/>
              </a:ext>
            </a:extLst>
          </a:blip>
          <a:srcRect/>
          <a:stretch>
            <a:fillRect/>
          </a:stretch>
        </p:blipFill>
        <p:spPr bwMode="auto">
          <a:xfrm>
            <a:off x="489397" y="2382592"/>
            <a:ext cx="11062951" cy="4056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79305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75290" y="302448"/>
            <a:ext cx="6263426" cy="523220"/>
          </a:xfrm>
          <a:prstGeom prst="rect">
            <a:avLst/>
          </a:prstGeom>
        </p:spPr>
        <p:txBody>
          <a:bodyPr wrap="square">
            <a:spAutoFit/>
          </a:bodyPr>
          <a:lstStyle/>
          <a:p>
            <a:r>
              <a:rPr lang="en-US" sz="2800" dirty="0"/>
              <a:t>use save point in the </a:t>
            </a:r>
            <a:r>
              <a:rPr lang="en-US" sz="2800" dirty="0"/>
              <a:t>transaction</a:t>
            </a:r>
          </a:p>
        </p:txBody>
      </p:sp>
      <p:pic>
        <p:nvPicPr>
          <p:cNvPr id="11266" name="Picture 2"/>
          <p:cNvPicPr>
            <a:picLocks noChangeAspect="1" noChangeArrowheads="1"/>
          </p:cNvPicPr>
          <p:nvPr/>
        </p:nvPicPr>
        <p:blipFill>
          <a:blip r:embed="R8f367821a47447b5">
            <a:extLst>
              <a:ext uri="{28A0092B-C50C-407E-A947-70E740481C1C}">
                <a14:useLocalDpi xmlns:a14="http://schemas.microsoft.com/office/drawing/2010/main" val="0"/>
              </a:ext>
            </a:extLst>
          </a:blip>
          <a:srcRect/>
          <a:stretch>
            <a:fillRect/>
          </a:stretch>
        </p:blipFill>
        <p:spPr bwMode="auto">
          <a:xfrm>
            <a:off x="0" y="825668"/>
            <a:ext cx="12191999" cy="6032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7734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CB2A57-3B4D-45C1-8ECB-08D24BAFCE3D}"/>
              </a:ext>
            </a:extLst>
          </p:cNvPr>
          <p:cNvSpPr>
            <a:spLocks noGrp="1"/>
          </p:cNvSpPr>
          <p:nvPr>
            <p:ph type="ctrTitle"/>
          </p:nvPr>
        </p:nvSpPr>
        <p:spPr/>
        <p:txBody>
          <a:bodyPr/>
          <a:lstStyle/>
          <a:p>
            <a:pPr algn="ctr"/>
            <a:r>
              <a:rPr lang="en-US" dirty="0">
                <a:solidFill>
                  <a:schemeClr val="accent1">
                    <a:lumMod val="75000"/>
                  </a:schemeClr>
                </a:solidFill>
                <a:latin typeface="Algerian" panose="04020705040A02060702" pitchFamily="82" charset="0"/>
                <a:cs typeface="Times New Roman" panose="02020603050405020304" pitchFamily="18" charset="0"/>
              </a:rPr>
              <a:t>THANK YOU</a:t>
            </a:r>
            <a:endParaRPr lang="en-IN" dirty="0">
              <a:solidFill>
                <a:schemeClr val="accent1">
                  <a:lumMod val="75000"/>
                </a:schemeClr>
              </a:solidFill>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 xmlns:a16="http://schemas.microsoft.com/office/drawing/2014/main" id="{B144EFC6-76C3-4370-A9CD-D4110261694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94278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2A8B2-8773-47C5-AFBF-15015E8E7451}"/>
              </a:ext>
            </a:extLst>
          </p:cNvPr>
          <p:cNvSpPr>
            <a:spLocks noGrp="1"/>
          </p:cNvSpPr>
          <p:nvPr>
            <p:ph type="ctrTitle"/>
          </p:nvPr>
        </p:nvSpPr>
        <p:spPr>
          <a:xfrm>
            <a:off x="502276" y="971030"/>
            <a:ext cx="11217498" cy="1825096"/>
          </a:xfrm>
        </p:spPr>
        <p:txBody>
          <a:bodyPr>
            <a:normAutofit fontScale="90000"/>
          </a:bodyPr>
          <a:lstStyle/>
          <a:p>
            <a:pPr algn="ctr"/>
            <a:r>
              <a:rPr lang="en-US" dirty="0">
                <a:solidFill>
                  <a:schemeClr val="accent2">
                    <a:lumMod val="50000"/>
                  </a:schemeClr>
                </a:solidFill>
                <a:latin typeface="Algerian" panose="04020705040A02060702" pitchFamily="82" charset="0"/>
              </a:rPr>
              <a:t/>
            </a:r>
            <a:br>
              <a:rPr lang="en-US" dirty="0">
                <a:solidFill>
                  <a:schemeClr val="accent2">
                    <a:lumMod val="50000"/>
                  </a:schemeClr>
                </a:solidFill>
                <a:latin typeface="Algerian" panose="04020705040A02060702" pitchFamily="82" charset="0"/>
              </a:rPr>
            </a:br>
            <a:r>
              <a:rPr lang="en-US" sz="8900" dirty="0" err="1">
                <a:solidFill>
                  <a:schemeClr val="accent2">
                    <a:lumMod val="50000"/>
                  </a:schemeClr>
                </a:solidFill>
                <a:latin typeface="Algerian" panose="04020705040A02060702" pitchFamily="82" charset="0"/>
              </a:rPr>
              <a:t>dbms</a:t>
            </a:r>
            <a:endParaRPr lang="en-IN" sz="8900" dirty="0">
              <a:solidFill>
                <a:schemeClr val="accent2">
                  <a:lumMod val="50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xmlns="" id="{E76D3EEE-A3E6-4E76-B2AB-C59C673F2BCA}"/>
              </a:ext>
            </a:extLst>
          </p:cNvPr>
          <p:cNvSpPr>
            <a:spLocks noGrp="1"/>
          </p:cNvSpPr>
          <p:nvPr>
            <p:ph type="subTitle" idx="1"/>
          </p:nvPr>
        </p:nvSpPr>
        <p:spPr>
          <a:xfrm>
            <a:off x="6336406" y="3207199"/>
            <a:ext cx="4187779" cy="685800"/>
          </a:xfrm>
          <a:solidFill>
            <a:schemeClr val="bg1"/>
          </a:solidFill>
        </p:spPr>
        <p:txBody>
          <a:bodyPr>
            <a:noAutofit/>
          </a:bodyPr>
          <a:lstStyle/>
          <a:p>
            <a:r>
              <a:rPr lang="en-US" sz="5400" b="1" dirty="0">
                <a:solidFill>
                  <a:schemeClr val="accent1">
                    <a:lumMod val="60000"/>
                    <a:lumOff val="40000"/>
                  </a:schemeClr>
                </a:solidFill>
                <a:latin typeface="Brush Script MT" pitchFamily="66" charset="0"/>
                <a:cs typeface="Times New Roman" panose="02020603050405020304" pitchFamily="18" charset="0"/>
              </a:rPr>
              <a:t>Module 5 part 3</a:t>
            </a:r>
          </a:p>
        </p:txBody>
      </p:sp>
    </p:spTree>
    <p:extLst>
      <p:ext uri="{BB962C8B-B14F-4D97-AF65-F5344CB8AC3E}">
        <p14:creationId xmlns:p14="http://schemas.microsoft.com/office/powerpoint/2010/main" val="3182449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a:t>
            </a:r>
            <a:endParaRPr lang="en-IN" b="1" dirty="0"/>
          </a:p>
        </p:txBody>
      </p:sp>
      <p:sp>
        <p:nvSpPr>
          <p:cNvPr id="3" name="Content Placeholder 2"/>
          <p:cNvSpPr>
            <a:spLocks noGrp="1"/>
          </p:cNvSpPr>
          <p:nvPr>
            <p:ph idx="1"/>
          </p:nvPr>
        </p:nvSpPr>
        <p:spPr>
          <a:xfrm>
            <a:off x="685800" y="2194561"/>
            <a:ext cx="10820400" cy="4024125"/>
          </a:xfrm>
        </p:spPr>
        <p:txBody>
          <a:bodyPr>
            <a:normAutofit/>
          </a:bodyPr>
          <a:lstStyle/>
          <a:p>
            <a:pPr>
              <a:buFont typeface="Wingdings" pitchFamily="2" charset="2"/>
              <a:buChar char="q"/>
            </a:pPr>
            <a:endParaRPr lang="en-US" sz="3200" dirty="0"/>
          </a:p>
          <a:p>
            <a:pPr>
              <a:buFont typeface="Wingdings" pitchFamily="2" charset="2"/>
              <a:buChar char="q"/>
            </a:pPr>
            <a:r>
              <a:rPr lang="en-US" sz="3200" dirty="0" err="1"/>
              <a:t>NoSQL</a:t>
            </a:r>
            <a:r>
              <a:rPr lang="en-US" sz="3200" dirty="0"/>
              <a:t> Databases</a:t>
            </a:r>
          </a:p>
          <a:p>
            <a:pPr lvl="1">
              <a:buFont typeface="Wingdings" pitchFamily="2" charset="2"/>
              <a:buChar char="ü"/>
            </a:pPr>
            <a:r>
              <a:rPr lang="en-US" sz="3000" dirty="0"/>
              <a:t>Key-value </a:t>
            </a:r>
            <a:r>
              <a:rPr lang="en-US" sz="3000" dirty="0"/>
              <a:t>DB (examples from: </a:t>
            </a:r>
            <a:r>
              <a:rPr lang="en-US" sz="3000" dirty="0" err="1"/>
              <a:t>Redis</a:t>
            </a:r>
            <a:r>
              <a:rPr lang="en-US" sz="3000" dirty="0"/>
              <a:t>)</a:t>
            </a:r>
          </a:p>
          <a:p>
            <a:pPr lvl="1">
              <a:buFont typeface="Wingdings" pitchFamily="2" charset="2"/>
              <a:buChar char="ü"/>
            </a:pPr>
            <a:r>
              <a:rPr lang="en-US" sz="3000" dirty="0"/>
              <a:t>Document </a:t>
            </a:r>
            <a:r>
              <a:rPr lang="en-US" sz="3000" dirty="0"/>
              <a:t>DB (examples from: </a:t>
            </a:r>
            <a:r>
              <a:rPr lang="en-US" sz="3000" dirty="0" err="1"/>
              <a:t>MongoDB</a:t>
            </a:r>
            <a:r>
              <a:rPr lang="en-US" sz="3000" dirty="0"/>
              <a:t>) </a:t>
            </a:r>
          </a:p>
          <a:p>
            <a:pPr lvl="1">
              <a:buFont typeface="Wingdings" pitchFamily="2" charset="2"/>
              <a:buChar char="ü"/>
            </a:pPr>
            <a:r>
              <a:rPr lang="en-US" sz="3200" dirty="0"/>
              <a:t>Column </a:t>
            </a:r>
            <a:r>
              <a:rPr lang="en-US" sz="3200" dirty="0"/>
              <a:t>- Family DB (examples from: </a:t>
            </a:r>
            <a:r>
              <a:rPr lang="en-US" sz="3200" dirty="0"/>
              <a:t>Cassandra)</a:t>
            </a:r>
          </a:p>
          <a:p>
            <a:pPr lvl="1">
              <a:buFont typeface="Wingdings" pitchFamily="2" charset="2"/>
              <a:buChar char="ü"/>
            </a:pPr>
            <a:r>
              <a:rPr lang="en-US" sz="3200" dirty="0"/>
              <a:t>Graph </a:t>
            </a:r>
            <a:r>
              <a:rPr lang="en-US" sz="3200" dirty="0"/>
              <a:t>DB (examples from : </a:t>
            </a:r>
            <a:r>
              <a:rPr lang="en-US" sz="3200" dirty="0" err="1"/>
              <a:t>ArangoDB</a:t>
            </a:r>
            <a:r>
              <a:rPr lang="en-US" sz="3200" dirty="0"/>
              <a:t>) </a:t>
            </a:r>
            <a:endParaRPr lang="en-US" sz="3200" dirty="0"/>
          </a:p>
        </p:txBody>
      </p:sp>
    </p:spTree>
    <p:extLst>
      <p:ext uri="{BB962C8B-B14F-4D97-AF65-F5344CB8AC3E}">
        <p14:creationId xmlns:p14="http://schemas.microsoft.com/office/powerpoint/2010/main" val="1702209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err="1"/>
              <a:t>N</a:t>
            </a:r>
            <a:r>
              <a:rPr lang="en-US" b="1" cap="none" dirty="0" err="1"/>
              <a:t>o</a:t>
            </a:r>
            <a:r>
              <a:rPr lang="en-US" b="1" dirty="0" err="1"/>
              <a:t>SQL</a:t>
            </a:r>
            <a:r>
              <a:rPr lang="en-US" dirty="0"/>
              <a:t> </a:t>
            </a:r>
            <a:endParaRPr lang="en-IN" dirty="0"/>
          </a:p>
        </p:txBody>
      </p:sp>
      <p:sp>
        <p:nvSpPr>
          <p:cNvPr id="3" name="Content Placeholder 2"/>
          <p:cNvSpPr>
            <a:spLocks noGrp="1"/>
          </p:cNvSpPr>
          <p:nvPr>
            <p:ph idx="1"/>
          </p:nvPr>
        </p:nvSpPr>
        <p:spPr/>
        <p:txBody>
          <a:bodyPr>
            <a:normAutofit/>
          </a:bodyPr>
          <a:lstStyle/>
          <a:p>
            <a:r>
              <a:rPr lang="en-US" sz="2800" b="1" dirty="0" err="1"/>
              <a:t>NoSQL</a:t>
            </a:r>
            <a:r>
              <a:rPr lang="en-US" sz="2800" dirty="0"/>
              <a:t> ( "</a:t>
            </a:r>
            <a:r>
              <a:rPr lang="en-US" sz="2800" b="1" dirty="0">
                <a:solidFill>
                  <a:srgbClr val="FF0000"/>
                </a:solidFill>
              </a:rPr>
              <a:t>not only SQL</a:t>
            </a:r>
            <a:r>
              <a:rPr lang="en-US" sz="2800" dirty="0"/>
              <a:t>")</a:t>
            </a:r>
            <a:r>
              <a:rPr lang="en-US" sz="2800" dirty="0"/>
              <a:t> </a:t>
            </a:r>
            <a:r>
              <a:rPr lang="en-US" sz="2800" dirty="0"/>
              <a:t>databases </a:t>
            </a:r>
            <a:r>
              <a:rPr lang="en-US" sz="2800" dirty="0"/>
              <a:t>are </a:t>
            </a:r>
            <a:r>
              <a:rPr lang="en-US" sz="2800" dirty="0">
                <a:solidFill>
                  <a:srgbClr val="FF0000"/>
                </a:solidFill>
              </a:rPr>
              <a:t>non-tabular databases</a:t>
            </a:r>
            <a:r>
              <a:rPr lang="en-US" sz="2800" dirty="0"/>
              <a:t> and store data differently than relational tables</a:t>
            </a:r>
            <a:r>
              <a:rPr lang="en-US" sz="2800" dirty="0"/>
              <a:t>.</a:t>
            </a:r>
          </a:p>
          <a:p>
            <a:r>
              <a:rPr lang="en-US" sz="2800" dirty="0" err="1"/>
              <a:t>NoSQL</a:t>
            </a:r>
            <a:r>
              <a:rPr lang="en-US" sz="2800" dirty="0"/>
              <a:t> </a:t>
            </a:r>
            <a:r>
              <a:rPr lang="en-US" sz="2800" dirty="0"/>
              <a:t>databases come in a </a:t>
            </a:r>
            <a:r>
              <a:rPr lang="en-US" sz="2800" dirty="0">
                <a:solidFill>
                  <a:srgbClr val="FF0000"/>
                </a:solidFill>
              </a:rPr>
              <a:t>variety of types </a:t>
            </a:r>
            <a:r>
              <a:rPr lang="en-US" sz="2800" dirty="0"/>
              <a:t>based on their data model. The main types are </a:t>
            </a:r>
            <a:r>
              <a:rPr lang="en-US" sz="2800" dirty="0">
                <a:solidFill>
                  <a:srgbClr val="FF0000"/>
                </a:solidFill>
              </a:rPr>
              <a:t>document, key-value, wide-column, and graph. </a:t>
            </a:r>
            <a:endParaRPr lang="en-US" sz="2800" dirty="0">
              <a:solidFill>
                <a:srgbClr val="FF0000"/>
              </a:solidFill>
            </a:endParaRPr>
          </a:p>
          <a:p>
            <a:r>
              <a:rPr lang="en-US" sz="2800" dirty="0"/>
              <a:t>They </a:t>
            </a:r>
            <a:r>
              <a:rPr lang="en-US" sz="2800" dirty="0"/>
              <a:t>provide </a:t>
            </a:r>
            <a:r>
              <a:rPr lang="en-US" sz="2800" dirty="0">
                <a:solidFill>
                  <a:srgbClr val="FF0000"/>
                </a:solidFill>
              </a:rPr>
              <a:t>flexible schemas</a:t>
            </a:r>
            <a:r>
              <a:rPr lang="en-US" sz="2800" dirty="0"/>
              <a:t> and </a:t>
            </a:r>
            <a:r>
              <a:rPr lang="en-US" sz="2800" dirty="0">
                <a:solidFill>
                  <a:srgbClr val="FF0000"/>
                </a:solidFill>
              </a:rPr>
              <a:t>scale easily with large amounts of data</a:t>
            </a:r>
            <a:r>
              <a:rPr lang="en-US" sz="2800" dirty="0"/>
              <a:t> and </a:t>
            </a:r>
            <a:r>
              <a:rPr lang="en-US" sz="2800" dirty="0">
                <a:solidFill>
                  <a:srgbClr val="FF0000"/>
                </a:solidFill>
              </a:rPr>
              <a:t>high user loads</a:t>
            </a:r>
            <a:r>
              <a:rPr lang="en-US" sz="2800" dirty="0"/>
              <a:t>.</a:t>
            </a:r>
            <a:endParaRPr lang="en-IN" sz="2800" dirty="0"/>
          </a:p>
        </p:txBody>
      </p:sp>
    </p:spTree>
    <p:extLst>
      <p:ext uri="{BB962C8B-B14F-4D97-AF65-F5344CB8AC3E}">
        <p14:creationId xmlns:p14="http://schemas.microsoft.com/office/powerpoint/2010/main" val="376301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7c0cfa82c5534627">
            <a:extLst>
              <a:ext uri="{28A0092B-C50C-407E-A947-70E740481C1C}">
                <a14:useLocalDpi xmlns:a14="http://schemas.microsoft.com/office/drawing/2010/main" val="0"/>
              </a:ext>
            </a:extLst>
          </a:blip>
          <a:srcRect/>
          <a:stretch>
            <a:fillRect/>
          </a:stretch>
        </p:blipFill>
        <p:spPr bwMode="auto">
          <a:xfrm>
            <a:off x="5537915" y="324520"/>
            <a:ext cx="6133229" cy="338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ebf7474e69fb40a8">
            <a:extLst>
              <a:ext uri="{28A0092B-C50C-407E-A947-70E740481C1C}">
                <a14:useLocalDpi xmlns:a14="http://schemas.microsoft.com/office/drawing/2010/main" val="0"/>
              </a:ext>
            </a:extLst>
          </a:blip>
          <a:srcRect/>
          <a:stretch>
            <a:fillRect/>
          </a:stretch>
        </p:blipFill>
        <p:spPr bwMode="auto">
          <a:xfrm>
            <a:off x="882874" y="3939638"/>
            <a:ext cx="725805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40406" y="2000285"/>
            <a:ext cx="4949780" cy="1938992"/>
          </a:xfrm>
          <a:prstGeom prst="rect">
            <a:avLst/>
          </a:prstGeom>
        </p:spPr>
        <p:txBody>
          <a:bodyPr wrap="square">
            <a:spAutoFit/>
          </a:bodyPr>
          <a:lstStyle/>
          <a:p>
            <a:pPr algn="just"/>
            <a:r>
              <a:rPr lang="en-US" sz="2400" dirty="0"/>
              <a:t>The data model we design for a </a:t>
            </a:r>
            <a:r>
              <a:rPr lang="en-US" sz="2400" dirty="0" err="1"/>
              <a:t>NoSQL</a:t>
            </a:r>
            <a:r>
              <a:rPr lang="en-US" sz="2400" dirty="0"/>
              <a:t> database will depend on the type of </a:t>
            </a:r>
            <a:r>
              <a:rPr lang="en-US" sz="2400" dirty="0" err="1"/>
              <a:t>NoSQL</a:t>
            </a:r>
            <a:r>
              <a:rPr lang="en-US" sz="2400" dirty="0"/>
              <a:t> database we </a:t>
            </a:r>
            <a:r>
              <a:rPr lang="en-US" sz="2400" dirty="0"/>
              <a:t>choose.</a:t>
            </a:r>
          </a:p>
          <a:p>
            <a:pPr algn="just"/>
            <a:endParaRPr lang="en-IN" sz="2400" dirty="0"/>
          </a:p>
        </p:txBody>
      </p:sp>
    </p:spTree>
    <p:extLst>
      <p:ext uri="{BB962C8B-B14F-4D97-AF65-F5344CB8AC3E}">
        <p14:creationId xmlns:p14="http://schemas.microsoft.com/office/powerpoint/2010/main" val="43696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circle(in)">
                                      <p:cBhvr>
                                        <p:cTn id="14"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33308"/>
            <a:ext cx="8610600" cy="1293028"/>
          </a:xfrm>
        </p:spPr>
        <p:txBody>
          <a:bodyPr/>
          <a:lstStyle/>
          <a:p>
            <a:r>
              <a:rPr lang="en-US" b="1" dirty="0"/>
              <a:t>Key-value </a:t>
            </a:r>
            <a:r>
              <a:rPr lang="en-US" b="1" dirty="0" err="1"/>
              <a:t>db</a:t>
            </a:r>
            <a:endParaRPr lang="en-IN" b="1" dirty="0"/>
          </a:p>
        </p:txBody>
      </p:sp>
      <p:sp>
        <p:nvSpPr>
          <p:cNvPr id="3" name="Content Placeholder 2"/>
          <p:cNvSpPr>
            <a:spLocks noGrp="1"/>
          </p:cNvSpPr>
          <p:nvPr>
            <p:ph idx="1"/>
          </p:nvPr>
        </p:nvSpPr>
        <p:spPr>
          <a:xfrm>
            <a:off x="711558" y="1344554"/>
            <a:ext cx="10820400" cy="4024125"/>
          </a:xfrm>
        </p:spPr>
        <p:txBody>
          <a:bodyPr>
            <a:normAutofit/>
          </a:bodyPr>
          <a:lstStyle/>
          <a:p>
            <a:r>
              <a:rPr lang="en-US" sz="2800" dirty="0"/>
              <a:t>A key-value database </a:t>
            </a:r>
            <a:r>
              <a:rPr lang="en-US" sz="2800" dirty="0"/>
              <a:t>(or </a:t>
            </a:r>
            <a:r>
              <a:rPr lang="en-US" sz="2800" b="1" dirty="0"/>
              <a:t>key-value store</a:t>
            </a:r>
            <a:r>
              <a:rPr lang="en-US" sz="2800" dirty="0"/>
              <a:t>) </a:t>
            </a:r>
            <a:r>
              <a:rPr lang="en-US" sz="2800" dirty="0">
                <a:solidFill>
                  <a:srgbClr val="FF0000"/>
                </a:solidFill>
              </a:rPr>
              <a:t>uses a simple key-value method to store data. </a:t>
            </a:r>
            <a:endParaRPr lang="en-US" sz="2800" dirty="0">
              <a:solidFill>
                <a:srgbClr val="FF0000"/>
              </a:solidFill>
            </a:endParaRPr>
          </a:p>
          <a:p>
            <a:r>
              <a:rPr lang="en-US" sz="2800" dirty="0"/>
              <a:t>These </a:t>
            </a:r>
            <a:r>
              <a:rPr lang="en-US" sz="2800" b="1" dirty="0"/>
              <a:t>databases contain </a:t>
            </a:r>
            <a:r>
              <a:rPr lang="en-US" sz="2800" dirty="0"/>
              <a:t>a </a:t>
            </a:r>
            <a:r>
              <a:rPr lang="en-US" sz="2800" dirty="0">
                <a:solidFill>
                  <a:srgbClr val="FF0000"/>
                </a:solidFill>
              </a:rPr>
              <a:t>simple string (the key) </a:t>
            </a:r>
            <a:r>
              <a:rPr lang="en-US" sz="2800" dirty="0"/>
              <a:t>that is always unique and an arbitrary </a:t>
            </a:r>
            <a:r>
              <a:rPr lang="en-US" sz="2800" dirty="0">
                <a:solidFill>
                  <a:srgbClr val="FF0000"/>
                </a:solidFill>
              </a:rPr>
              <a:t>large data field (the value). </a:t>
            </a:r>
            <a:endParaRPr lang="en-US" sz="2800" dirty="0">
              <a:solidFill>
                <a:srgbClr val="FF0000"/>
              </a:solidFill>
            </a:endParaRPr>
          </a:p>
          <a:p>
            <a:r>
              <a:rPr lang="en-US" sz="2800" dirty="0"/>
              <a:t>They </a:t>
            </a:r>
            <a:r>
              <a:rPr lang="en-US" sz="2800" dirty="0"/>
              <a:t>are </a:t>
            </a:r>
            <a:r>
              <a:rPr lang="en-US" sz="2800" b="1" dirty="0"/>
              <a:t>easy to design and </a:t>
            </a:r>
            <a:r>
              <a:rPr lang="en-US" sz="2800" b="1" dirty="0"/>
              <a:t>implement</a:t>
            </a:r>
            <a:r>
              <a:rPr lang="en-US" sz="2800" dirty="0"/>
              <a:t>.</a:t>
            </a:r>
          </a:p>
          <a:p>
            <a:endParaRPr lang="en-IN" sz="2800" dirty="0"/>
          </a:p>
        </p:txBody>
      </p:sp>
      <p:pic>
        <p:nvPicPr>
          <p:cNvPr id="2050" name="Picture 2"/>
          <p:cNvPicPr>
            <a:picLocks noChangeAspect="1" noChangeArrowheads="1"/>
          </p:cNvPicPr>
          <p:nvPr/>
        </p:nvPicPr>
        <p:blipFill>
          <a:blip r:embed="Rb51b286010864a71">
            <a:extLst>
              <a:ext uri="{28A0092B-C50C-407E-A947-70E740481C1C}">
                <a14:useLocalDpi xmlns:a14="http://schemas.microsoft.com/office/drawing/2010/main" val="0"/>
              </a:ext>
            </a:extLst>
          </a:blip>
          <a:srcRect/>
          <a:stretch>
            <a:fillRect/>
          </a:stretch>
        </p:blipFill>
        <p:spPr bwMode="auto">
          <a:xfrm>
            <a:off x="5944337" y="3762777"/>
            <a:ext cx="4745128" cy="2693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43269" y="4612646"/>
            <a:ext cx="4817373" cy="830997"/>
          </a:xfrm>
          <a:prstGeom prst="rect">
            <a:avLst/>
          </a:prstGeom>
        </p:spPr>
        <p:txBody>
          <a:bodyPr wrap="square">
            <a:spAutoFit/>
          </a:bodyPr>
          <a:lstStyle/>
          <a:p>
            <a:r>
              <a:rPr lang="en-US" sz="2400" dirty="0"/>
              <a:t>An Example of Key-value database</a:t>
            </a:r>
            <a:endParaRPr lang="en-IN" sz="2400" dirty="0"/>
          </a:p>
        </p:txBody>
      </p:sp>
    </p:spTree>
    <p:extLst>
      <p:ext uri="{BB962C8B-B14F-4D97-AF65-F5344CB8AC3E}">
        <p14:creationId xmlns:p14="http://schemas.microsoft.com/office/powerpoint/2010/main" val="221787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0e7599b6dba04d91">
            <a:extLst>
              <a:ext uri="{28A0092B-C50C-407E-A947-70E740481C1C}">
                <a14:useLocalDpi xmlns:a14="http://schemas.microsoft.com/office/drawing/2010/main" val="0"/>
              </a:ext>
            </a:extLst>
          </a:blip>
          <a:srcRect/>
          <a:stretch>
            <a:fillRect/>
          </a:stretch>
        </p:blipFill>
        <p:spPr bwMode="auto">
          <a:xfrm>
            <a:off x="1064051" y="1738312"/>
            <a:ext cx="10127238" cy="3812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627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pic>
        <p:nvPicPr>
          <p:cNvPr id="1026" name="Picture 2"/>
          <p:cNvPicPr>
            <a:picLocks noGrp="1" noChangeAspect="1" noChangeArrowheads="1"/>
          </p:cNvPicPr>
          <p:nvPr>
            <p:ph idx="1"/>
          </p:nvPr>
        </p:nvPicPr>
        <p:blipFill>
          <a:blip r:embed="R0250750951014e8f">
            <a:extLst>
              <a:ext uri="{28A0092B-C50C-407E-A947-70E740481C1C}">
                <a14:useLocalDpi xmlns:a14="http://schemas.microsoft.com/office/drawing/2010/main" val="0"/>
              </a:ext>
            </a:extLst>
          </a:blip>
          <a:srcRect/>
          <a:stretch>
            <a:fillRect/>
          </a:stretch>
        </p:blipFill>
        <p:spPr bwMode="auto">
          <a:xfrm>
            <a:off x="0" y="0"/>
            <a:ext cx="1220013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11024315" y="5898524"/>
            <a:ext cx="940158" cy="6825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884336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REDIS EXAMPLE</a:t>
            </a:r>
            <a:endParaRPr lang="en-IN" b="1" dirty="0"/>
          </a:p>
        </p:txBody>
      </p:sp>
      <p:sp>
        <p:nvSpPr>
          <p:cNvPr id="3" name="Content Placeholder 2"/>
          <p:cNvSpPr>
            <a:spLocks noGrp="1"/>
          </p:cNvSpPr>
          <p:nvPr>
            <p:ph idx="1"/>
          </p:nvPr>
        </p:nvSpPr>
        <p:spPr/>
        <p:txBody>
          <a:bodyPr>
            <a:normAutofit/>
          </a:bodyPr>
          <a:lstStyle/>
          <a:p>
            <a:pPr algn="just"/>
            <a:r>
              <a:rPr lang="en-US" sz="2400" dirty="0"/>
              <a:t>For the </a:t>
            </a:r>
            <a:r>
              <a:rPr lang="en-US" sz="2400" b="1" dirty="0"/>
              <a:t>vast majority of data storage with </a:t>
            </a:r>
            <a:r>
              <a:rPr lang="en-US" sz="2400" b="1" dirty="0" err="1"/>
              <a:t>Redis</a:t>
            </a:r>
            <a:r>
              <a:rPr lang="en-US" sz="2400" dirty="0"/>
              <a:t>, data will be stored in a simple </a:t>
            </a:r>
            <a:r>
              <a:rPr lang="en-US" sz="2400" b="1" dirty="0"/>
              <a:t>key/value pair</a:t>
            </a:r>
            <a:r>
              <a:rPr lang="en-US" sz="2400" dirty="0"/>
              <a:t>. This is best shown through the </a:t>
            </a:r>
            <a:r>
              <a:rPr lang="en-US" sz="2400" b="1" dirty="0" err="1"/>
              <a:t>redis</a:t>
            </a:r>
            <a:r>
              <a:rPr lang="en-US" sz="2400" b="1" dirty="0"/>
              <a:t>-cli </a:t>
            </a:r>
            <a:r>
              <a:rPr lang="en-US" sz="2400" dirty="0"/>
              <a:t>(command line interface) using </a:t>
            </a:r>
            <a:r>
              <a:rPr lang="en-US" sz="2400" dirty="0">
                <a:hlinkClick r:id="rcId813473bf62984ff0"/>
              </a:rPr>
              <a:t>GET</a:t>
            </a:r>
            <a:r>
              <a:rPr lang="en-US" sz="2400" dirty="0"/>
              <a:t> and </a:t>
            </a:r>
            <a:r>
              <a:rPr lang="en-US" sz="2400" dirty="0">
                <a:hlinkClick r:id="rcIdaa5534880be9427d"/>
              </a:rPr>
              <a:t>SET</a:t>
            </a:r>
            <a:r>
              <a:rPr lang="en-US" sz="2400" dirty="0"/>
              <a:t> commands.</a:t>
            </a:r>
          </a:p>
          <a:p>
            <a:pPr algn="just"/>
            <a:r>
              <a:rPr lang="en-US" sz="2400" dirty="0"/>
              <a:t>EG: </a:t>
            </a:r>
            <a:r>
              <a:rPr lang="en-US" sz="2400" dirty="0"/>
              <a:t>we may want to store some information about books, such as the title and author of a few of our favorites.</a:t>
            </a:r>
          </a:p>
          <a:p>
            <a:pPr marL="0" indent="0" algn="just">
              <a:buNone/>
            </a:pPr>
            <a:r>
              <a:rPr lang="en-US" sz="2400" dirty="0"/>
              <a:t>&gt; SET title "The Hobbit" </a:t>
            </a:r>
            <a:endParaRPr lang="en-US" sz="2400" dirty="0"/>
          </a:p>
          <a:p>
            <a:pPr marL="0" indent="0" algn="just">
              <a:buNone/>
            </a:pPr>
            <a:r>
              <a:rPr lang="en-US" sz="2400" dirty="0"/>
              <a:t>OK </a:t>
            </a:r>
          </a:p>
          <a:p>
            <a:pPr marL="0" indent="0" algn="just">
              <a:buNone/>
            </a:pPr>
            <a:r>
              <a:rPr lang="en-US" sz="2400" dirty="0"/>
              <a:t>&gt;SET </a:t>
            </a:r>
            <a:r>
              <a:rPr lang="en-US" sz="2400" dirty="0"/>
              <a:t>author "J.R.R. Tolkien" </a:t>
            </a:r>
            <a:endParaRPr lang="en-US" sz="2400" dirty="0"/>
          </a:p>
          <a:p>
            <a:pPr marL="0" indent="0" algn="just">
              <a:buNone/>
            </a:pPr>
            <a:r>
              <a:rPr lang="en-US" sz="2400" dirty="0"/>
              <a:t>OK</a:t>
            </a:r>
            <a:endParaRPr lang="en-IN" sz="2400" dirty="0"/>
          </a:p>
        </p:txBody>
      </p:sp>
      <p:pic>
        <p:nvPicPr>
          <p:cNvPr id="4098" name="Picture 2"/>
          <p:cNvPicPr>
            <a:picLocks noChangeAspect="1" noChangeArrowheads="1"/>
          </p:cNvPicPr>
          <p:nvPr/>
        </p:nvPicPr>
        <p:blipFill>
          <a:blip r:embed="R3b37a8ea2474469c">
            <a:extLst>
              <a:ext uri="{28A0092B-C50C-407E-A947-70E740481C1C}">
                <a14:useLocalDpi xmlns:a14="http://schemas.microsoft.com/office/drawing/2010/main" val="0"/>
              </a:ext>
            </a:extLst>
          </a:blip>
          <a:srcRect/>
          <a:stretch>
            <a:fillRect/>
          </a:stretch>
        </p:blipFill>
        <p:spPr bwMode="auto">
          <a:xfrm>
            <a:off x="6413008" y="3988896"/>
            <a:ext cx="3645392" cy="252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53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098"/>
                                        </p:tgtEl>
                                        <p:attrNameLst>
                                          <p:attrName>style.visibility</p:attrName>
                                        </p:attrNameLst>
                                      </p:cBhvr>
                                      <p:to>
                                        <p:strVal val="visible"/>
                                      </p:to>
                                    </p:set>
                                    <p:animEffect transition="in" filter="barn(inVertical)">
                                      <p:cBhvr>
                                        <p:cTn id="36"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DOCUMENT DB</a:t>
            </a:r>
            <a:endParaRPr lang="en-IN" b="1" dirty="0"/>
          </a:p>
        </p:txBody>
      </p:sp>
      <p:sp>
        <p:nvSpPr>
          <p:cNvPr id="3" name="Content Placeholder 2"/>
          <p:cNvSpPr>
            <a:spLocks noGrp="1"/>
          </p:cNvSpPr>
          <p:nvPr>
            <p:ph idx="1"/>
          </p:nvPr>
        </p:nvSpPr>
        <p:spPr/>
        <p:txBody>
          <a:bodyPr>
            <a:normAutofit/>
          </a:bodyPr>
          <a:lstStyle/>
          <a:p>
            <a:pPr algn="just"/>
            <a:r>
              <a:rPr lang="en-US" sz="2800" b="1" dirty="0"/>
              <a:t>Built around JSON-like documents</a:t>
            </a:r>
            <a:r>
              <a:rPr lang="en-US" sz="2800" dirty="0"/>
              <a:t>, document databases are </a:t>
            </a:r>
            <a:r>
              <a:rPr lang="en-US" sz="2800" b="1" dirty="0"/>
              <a:t>both natural and flexible </a:t>
            </a:r>
            <a:r>
              <a:rPr lang="en-US" sz="2800" dirty="0"/>
              <a:t>for developers to work with. </a:t>
            </a:r>
            <a:endParaRPr lang="en-US" sz="2800" dirty="0"/>
          </a:p>
          <a:p>
            <a:pPr algn="just"/>
            <a:r>
              <a:rPr lang="en-US" sz="2800" dirty="0"/>
              <a:t>They </a:t>
            </a:r>
            <a:r>
              <a:rPr lang="en-US" sz="2800" dirty="0"/>
              <a:t>promise </a:t>
            </a:r>
            <a:r>
              <a:rPr lang="en-US" sz="2800" b="1" dirty="0"/>
              <a:t>higher developer productivity</a:t>
            </a:r>
            <a:r>
              <a:rPr lang="en-US" sz="2800" dirty="0"/>
              <a:t>, and </a:t>
            </a:r>
            <a:r>
              <a:rPr lang="en-US" sz="2800" b="1" dirty="0"/>
              <a:t>faster evolution </a:t>
            </a:r>
            <a:r>
              <a:rPr lang="en-US" sz="2800" dirty="0"/>
              <a:t>with application needs. </a:t>
            </a:r>
            <a:endParaRPr lang="en-US" sz="2800" dirty="0"/>
          </a:p>
          <a:p>
            <a:pPr algn="just"/>
            <a:r>
              <a:rPr lang="en-US" sz="2800" dirty="0"/>
              <a:t>As </a:t>
            </a:r>
            <a:r>
              <a:rPr lang="en-US" sz="2800" dirty="0"/>
              <a:t>a class of non-relational, sometimes called </a:t>
            </a:r>
            <a:r>
              <a:rPr lang="en-US" sz="2800" dirty="0" err="1">
                <a:hlinkClick r:id="rcIde33c909d0b574df9"/>
              </a:rPr>
              <a:t>NoSQL</a:t>
            </a:r>
            <a:r>
              <a:rPr lang="en-US" sz="2800" dirty="0">
                <a:hlinkClick r:id="rcIde33c909d0b574df9"/>
              </a:rPr>
              <a:t> database</a:t>
            </a:r>
            <a:r>
              <a:rPr lang="en-US" sz="2800" dirty="0"/>
              <a:t>, the document data model has become the </a:t>
            </a:r>
            <a:r>
              <a:rPr lang="en-US" sz="2800" b="1" dirty="0"/>
              <a:t>most popular alternative to tabular, relational databases.</a:t>
            </a:r>
          </a:p>
          <a:p>
            <a:pPr algn="just"/>
            <a:endParaRPr lang="en-IN" sz="2800" dirty="0"/>
          </a:p>
        </p:txBody>
      </p:sp>
    </p:spTree>
    <p:extLst>
      <p:ext uri="{BB962C8B-B14F-4D97-AF65-F5344CB8AC3E}">
        <p14:creationId xmlns:p14="http://schemas.microsoft.com/office/powerpoint/2010/main" val="115983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71945"/>
            <a:ext cx="8610600" cy="1293028"/>
          </a:xfrm>
        </p:spPr>
        <p:txBody>
          <a:bodyPr/>
          <a:lstStyle/>
          <a:p>
            <a:r>
              <a:rPr lang="en-US" b="1" dirty="0"/>
              <a:t>MONGODB EXAMPLE</a:t>
            </a:r>
            <a:endParaRPr lang="en-IN" b="1" dirty="0"/>
          </a:p>
        </p:txBody>
      </p:sp>
      <p:pic>
        <p:nvPicPr>
          <p:cNvPr id="5122" name="Picture 2"/>
          <p:cNvPicPr>
            <a:picLocks noGrp="1" noChangeAspect="1" noChangeArrowheads="1"/>
          </p:cNvPicPr>
          <p:nvPr>
            <p:ph idx="1"/>
          </p:nvPr>
        </p:nvPicPr>
        <p:blipFill>
          <a:blip r:embed="Rf7bab22bd4684f14">
            <a:extLst>
              <a:ext uri="{28A0092B-C50C-407E-A947-70E740481C1C}">
                <a14:useLocalDpi xmlns:a14="http://schemas.microsoft.com/office/drawing/2010/main" val="0"/>
              </a:ext>
            </a:extLst>
          </a:blip>
          <a:srcRect/>
          <a:stretch>
            <a:fillRect/>
          </a:stretch>
        </p:blipFill>
        <p:spPr bwMode="auto">
          <a:xfrm>
            <a:off x="1287887" y="1094704"/>
            <a:ext cx="9633397" cy="552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8818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62097"/>
            <a:ext cx="8610600" cy="1293028"/>
          </a:xfrm>
        </p:spPr>
        <p:txBody>
          <a:bodyPr/>
          <a:lstStyle/>
          <a:p>
            <a:r>
              <a:rPr lang="en-US" b="1" dirty="0"/>
              <a:t>Column - Family DB</a:t>
            </a:r>
            <a:endParaRPr lang="en-IN" b="1" dirty="0"/>
          </a:p>
        </p:txBody>
      </p:sp>
      <p:sp>
        <p:nvSpPr>
          <p:cNvPr id="3" name="Content Placeholder 2"/>
          <p:cNvSpPr>
            <a:spLocks noGrp="1"/>
          </p:cNvSpPr>
          <p:nvPr>
            <p:ph idx="1"/>
          </p:nvPr>
        </p:nvSpPr>
        <p:spPr>
          <a:xfrm>
            <a:off x="814588" y="1338357"/>
            <a:ext cx="10820400" cy="4024125"/>
          </a:xfrm>
        </p:spPr>
        <p:txBody>
          <a:bodyPr/>
          <a:lstStyle/>
          <a:p>
            <a:pPr marL="0" indent="0" fontAlgn="base">
              <a:buNone/>
            </a:pPr>
            <a:r>
              <a:rPr lang="en-US" sz="2400" dirty="0"/>
              <a:t>Column-family databases </a:t>
            </a:r>
            <a:r>
              <a:rPr lang="en-US" sz="2400" b="1" dirty="0">
                <a:solidFill>
                  <a:srgbClr val="FF0000"/>
                </a:solidFill>
              </a:rPr>
              <a:t>store</a:t>
            </a:r>
            <a:r>
              <a:rPr lang="en-US" sz="2400" b="1" dirty="0"/>
              <a:t> data in column families as </a:t>
            </a:r>
            <a:r>
              <a:rPr lang="en-US" sz="2400" b="1" dirty="0">
                <a:solidFill>
                  <a:srgbClr val="FF0000"/>
                </a:solidFill>
              </a:rPr>
              <a:t>rows that have many columns</a:t>
            </a:r>
            <a:r>
              <a:rPr lang="en-US" sz="2400" b="1" dirty="0"/>
              <a:t> associated with a row </a:t>
            </a:r>
            <a:r>
              <a:rPr lang="en-US" sz="2400" b="1" dirty="0"/>
              <a:t>key</a:t>
            </a:r>
          </a:p>
          <a:p>
            <a:pPr marL="0" indent="0" fontAlgn="base">
              <a:buNone/>
            </a:pPr>
            <a:r>
              <a:rPr lang="en-US" b="1" dirty="0"/>
              <a:t>Example:</a:t>
            </a:r>
            <a:endParaRPr lang="en-US" dirty="0"/>
          </a:p>
          <a:p>
            <a:r>
              <a:rPr lang="en-US" b="1" dirty="0"/>
              <a:t>RDBMS:</a:t>
            </a:r>
            <a:r>
              <a:rPr lang="en-US" dirty="0"/>
              <a:t> Table having the columns ID , Name , Age, Gender, City. </a:t>
            </a:r>
          </a:p>
          <a:p>
            <a:r>
              <a:rPr lang="en-US" b="1" dirty="0" err="1"/>
              <a:t>NoSQL</a:t>
            </a:r>
            <a:r>
              <a:rPr lang="en-US" b="1" dirty="0"/>
              <a:t>:</a:t>
            </a:r>
            <a:r>
              <a:rPr lang="en-US" dirty="0"/>
              <a:t> column family will be " ID , NAME , Age" , " </a:t>
            </a:r>
            <a:r>
              <a:rPr lang="en-US" dirty="0" err="1"/>
              <a:t>Gender,City</a:t>
            </a:r>
            <a:r>
              <a:rPr lang="en-US" dirty="0"/>
              <a:t>".</a:t>
            </a:r>
            <a:endParaRPr lang="en-IN" dirty="0"/>
          </a:p>
          <a:p>
            <a:endParaRPr lang="en-IN" dirty="0"/>
          </a:p>
          <a:p>
            <a:pPr marL="0" indent="0" fontAlgn="base">
              <a:buNone/>
            </a:pPr>
            <a:endParaRPr lang="en-US" b="1" dirty="0"/>
          </a:p>
          <a:p>
            <a:pPr marL="0" indent="0" fontAlgn="base">
              <a:buNone/>
            </a:pPr>
            <a:endParaRPr lang="en-US" b="1" dirty="0"/>
          </a:p>
          <a:p>
            <a:pPr marL="0" indent="0" fontAlgn="base">
              <a:buNone/>
            </a:pPr>
            <a:endParaRPr lang="en-US" b="1" dirty="0"/>
          </a:p>
          <a:p>
            <a:pPr marL="0" indent="0" fontAlgn="base">
              <a:buNone/>
            </a:pPr>
            <a:endParaRPr lang="en-US" b="1" dirty="0"/>
          </a:p>
        </p:txBody>
      </p:sp>
      <p:pic>
        <p:nvPicPr>
          <p:cNvPr id="6147" name="Picture 3"/>
          <p:cNvPicPr>
            <a:picLocks noChangeAspect="1" noChangeArrowheads="1"/>
          </p:cNvPicPr>
          <p:nvPr/>
        </p:nvPicPr>
        <p:blipFill>
          <a:blip r:embed="Rc0a7aa3869da4100">
            <a:extLst>
              <a:ext uri="{28A0092B-C50C-407E-A947-70E740481C1C}">
                <a14:useLocalDpi xmlns:a14="http://schemas.microsoft.com/office/drawing/2010/main" val="0"/>
              </a:ext>
            </a:extLst>
          </a:blip>
          <a:srcRect/>
          <a:stretch>
            <a:fillRect/>
          </a:stretch>
        </p:blipFill>
        <p:spPr bwMode="auto">
          <a:xfrm>
            <a:off x="2655529" y="3389056"/>
            <a:ext cx="6887716" cy="3319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089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circle(in)">
                                      <p:cBhvr>
                                        <p:cTn id="7" dur="20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Cassandra EXAMPLE</a:t>
            </a:r>
            <a:endParaRPr lang="en-IN" b="1" dirty="0"/>
          </a:p>
        </p:txBody>
      </p:sp>
      <p:pic>
        <p:nvPicPr>
          <p:cNvPr id="7170" name="Picture 2"/>
          <p:cNvPicPr>
            <a:picLocks noGrp="1" noChangeAspect="1" noChangeArrowheads="1"/>
          </p:cNvPicPr>
          <p:nvPr>
            <p:ph idx="1"/>
          </p:nvPr>
        </p:nvPicPr>
        <p:blipFill>
          <a:blip r:embed="R1a64b8e4b1d645b2">
            <a:extLst>
              <a:ext uri="{28A0092B-C50C-407E-A947-70E740481C1C}">
                <a14:useLocalDpi xmlns:a14="http://schemas.microsoft.com/office/drawing/2010/main" val="0"/>
              </a:ext>
            </a:extLst>
          </a:blip>
          <a:srcRect/>
          <a:stretch>
            <a:fillRect/>
          </a:stretch>
        </p:blipFill>
        <p:spPr bwMode="auto">
          <a:xfrm>
            <a:off x="3786389" y="1927622"/>
            <a:ext cx="4198512" cy="430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1683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 DB</a:t>
            </a:r>
            <a:endParaRPr lang="en-IN" b="1" dirty="0"/>
          </a:p>
        </p:txBody>
      </p:sp>
      <p:sp>
        <p:nvSpPr>
          <p:cNvPr id="3" name="Content Placeholder 2"/>
          <p:cNvSpPr>
            <a:spLocks noGrp="1"/>
          </p:cNvSpPr>
          <p:nvPr>
            <p:ph idx="1"/>
          </p:nvPr>
        </p:nvSpPr>
        <p:spPr/>
        <p:txBody>
          <a:bodyPr>
            <a:normAutofit/>
          </a:bodyPr>
          <a:lstStyle/>
          <a:p>
            <a:pPr algn="just"/>
            <a:r>
              <a:rPr lang="en-US" sz="2800" dirty="0"/>
              <a:t>G</a:t>
            </a:r>
            <a:r>
              <a:rPr lang="en-US" sz="2800" dirty="0"/>
              <a:t>raph </a:t>
            </a:r>
            <a:r>
              <a:rPr lang="en-US" sz="2800" dirty="0"/>
              <a:t>databases </a:t>
            </a:r>
            <a:r>
              <a:rPr lang="en-US" sz="2800" b="1" dirty="0"/>
              <a:t>store schema-free objects </a:t>
            </a:r>
            <a:r>
              <a:rPr lang="en-US" sz="2800" dirty="0"/>
              <a:t>(</a:t>
            </a:r>
            <a:r>
              <a:rPr lang="en-US" sz="2800" dirty="0">
                <a:solidFill>
                  <a:srgbClr val="FF0000"/>
                </a:solidFill>
              </a:rPr>
              <a:t>vertices or nodes</a:t>
            </a:r>
            <a:r>
              <a:rPr lang="en-US" sz="2800" dirty="0"/>
              <a:t>) where arbitrary data can be stored (properties) and </a:t>
            </a:r>
            <a:r>
              <a:rPr lang="en-US" sz="2800" b="1" dirty="0"/>
              <a:t>relations between the objects </a:t>
            </a:r>
            <a:r>
              <a:rPr lang="en-US" sz="2800" dirty="0"/>
              <a:t>(</a:t>
            </a:r>
            <a:r>
              <a:rPr lang="en-US" sz="2800" dirty="0">
                <a:solidFill>
                  <a:srgbClr val="FF0000"/>
                </a:solidFill>
              </a:rPr>
              <a:t>edges</a:t>
            </a:r>
            <a:r>
              <a:rPr lang="en-US" sz="2800" dirty="0"/>
              <a:t>). </a:t>
            </a:r>
            <a:endParaRPr lang="en-US" sz="2800" dirty="0"/>
          </a:p>
          <a:p>
            <a:pPr algn="just"/>
            <a:r>
              <a:rPr lang="en-US" sz="2800" b="1" dirty="0"/>
              <a:t>Edges </a:t>
            </a:r>
            <a:r>
              <a:rPr lang="en-US" sz="2800" dirty="0"/>
              <a:t>typically have a direction going from </a:t>
            </a:r>
            <a:r>
              <a:rPr lang="en-US" sz="2800" b="1" dirty="0"/>
              <a:t>one object to another or multiple objects</a:t>
            </a:r>
            <a:r>
              <a:rPr lang="en-US" sz="2800" dirty="0"/>
              <a:t>. </a:t>
            </a:r>
            <a:endParaRPr lang="en-US" sz="2800" dirty="0"/>
          </a:p>
          <a:p>
            <a:pPr algn="just"/>
            <a:r>
              <a:rPr lang="en-US" sz="2800" dirty="0"/>
              <a:t>Vertices </a:t>
            </a:r>
            <a:r>
              <a:rPr lang="en-US" sz="2800" dirty="0"/>
              <a:t>and edges form a network of data points which is called a “</a:t>
            </a:r>
            <a:r>
              <a:rPr lang="en-US" sz="2800" b="1" dirty="0"/>
              <a:t>graph</a:t>
            </a:r>
            <a:r>
              <a:rPr lang="en-US" sz="2800" dirty="0"/>
              <a:t>”.</a:t>
            </a:r>
            <a:endParaRPr lang="en-IN" sz="2800" dirty="0"/>
          </a:p>
        </p:txBody>
      </p:sp>
      <p:pic>
        <p:nvPicPr>
          <p:cNvPr id="1026" name="Picture 2"/>
          <p:cNvPicPr>
            <a:picLocks noChangeAspect="1" noChangeArrowheads="1"/>
          </p:cNvPicPr>
          <p:nvPr/>
        </p:nvPicPr>
        <p:blipFill>
          <a:blip r:embed="Rfe8db0a1b8824431">
            <a:extLst>
              <a:ext uri="{28A0092B-C50C-407E-A947-70E740481C1C}">
                <a14:useLocalDpi xmlns:a14="http://schemas.microsoft.com/office/drawing/2010/main" val="0"/>
              </a:ext>
            </a:extLst>
          </a:blip>
          <a:srcRect/>
          <a:stretch>
            <a:fillRect/>
          </a:stretch>
        </p:blipFill>
        <p:spPr bwMode="auto">
          <a:xfrm>
            <a:off x="2388679" y="358596"/>
            <a:ext cx="2407046" cy="180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73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995" y="184823"/>
            <a:ext cx="8610600" cy="1293028"/>
          </a:xfrm>
        </p:spPr>
        <p:txBody>
          <a:bodyPr/>
          <a:lstStyle/>
          <a:p>
            <a:r>
              <a:rPr lang="en-US" b="1" dirty="0" err="1"/>
              <a:t>ArangoDB</a:t>
            </a:r>
            <a:r>
              <a:rPr lang="en-US" b="1" dirty="0"/>
              <a:t> EXAMPLE</a:t>
            </a:r>
            <a:endParaRPr lang="en-IN" b="1" dirty="0"/>
          </a:p>
        </p:txBody>
      </p:sp>
      <p:sp>
        <p:nvSpPr>
          <p:cNvPr id="3" name="Content Placeholder 2"/>
          <p:cNvSpPr>
            <a:spLocks noGrp="1"/>
          </p:cNvSpPr>
          <p:nvPr>
            <p:ph idx="1"/>
          </p:nvPr>
        </p:nvSpPr>
        <p:spPr>
          <a:xfrm>
            <a:off x="711558" y="1241522"/>
            <a:ext cx="10820400" cy="4024125"/>
          </a:xfrm>
        </p:spPr>
        <p:txBody>
          <a:bodyPr>
            <a:noAutofit/>
          </a:bodyPr>
          <a:lstStyle/>
          <a:p>
            <a:pPr marL="0" indent="0">
              <a:buNone/>
            </a:pPr>
            <a:r>
              <a:rPr lang="en-IN" sz="1800" dirty="0"/>
              <a:t>LET data = [</a:t>
            </a:r>
          </a:p>
          <a:p>
            <a:pPr marL="0" indent="0">
              <a:buNone/>
            </a:pPr>
            <a:r>
              <a:rPr lang="en-IN" sz="1800" dirty="0"/>
              <a:t>    {</a:t>
            </a:r>
          </a:p>
          <a:p>
            <a:pPr marL="0" indent="0">
              <a:buNone/>
            </a:pPr>
            <a:r>
              <a:rPr lang="en-IN" sz="1800" dirty="0"/>
              <a:t>        "parent": { "name": "Ned", "surname": "Stark" },</a:t>
            </a:r>
          </a:p>
          <a:p>
            <a:pPr marL="0" indent="0">
              <a:buNone/>
            </a:pPr>
            <a:r>
              <a:rPr lang="en-IN" sz="1800" dirty="0"/>
              <a:t>        "child": { "name": "Robb", "surname": "Stark" }</a:t>
            </a:r>
          </a:p>
          <a:p>
            <a:pPr marL="0" indent="0">
              <a:buNone/>
            </a:pPr>
            <a:r>
              <a:rPr lang="en-IN" sz="1800" dirty="0"/>
              <a:t>    }, {</a:t>
            </a:r>
          </a:p>
          <a:p>
            <a:pPr marL="0" indent="0">
              <a:buNone/>
            </a:pPr>
            <a:r>
              <a:rPr lang="en-IN" sz="1800" dirty="0"/>
              <a:t>        "parent": { "name": "Ned", "surname": "Stark" },</a:t>
            </a:r>
          </a:p>
          <a:p>
            <a:pPr marL="0" indent="0">
              <a:buNone/>
            </a:pPr>
            <a:r>
              <a:rPr lang="en-IN" sz="1800" dirty="0"/>
              <a:t>        "child": { "name": "</a:t>
            </a:r>
            <a:r>
              <a:rPr lang="en-IN" sz="1800" dirty="0" err="1"/>
              <a:t>Sansa</a:t>
            </a:r>
            <a:r>
              <a:rPr lang="en-IN" sz="1800" dirty="0"/>
              <a:t>", "surname": "Stark" }</a:t>
            </a:r>
          </a:p>
          <a:p>
            <a:pPr marL="0" indent="0">
              <a:buNone/>
            </a:pPr>
            <a:r>
              <a:rPr lang="en-IN" sz="1800" dirty="0"/>
              <a:t>    }, {</a:t>
            </a:r>
          </a:p>
          <a:p>
            <a:pPr marL="0" indent="0">
              <a:buNone/>
            </a:pPr>
            <a:r>
              <a:rPr lang="en-IN" sz="1800" dirty="0"/>
              <a:t>        "parent": { "name": "Ned", "surname": "Stark" },</a:t>
            </a:r>
          </a:p>
          <a:p>
            <a:pPr marL="0" indent="0">
              <a:buNone/>
            </a:pPr>
            <a:r>
              <a:rPr lang="en-IN" sz="1800" dirty="0"/>
              <a:t>        "child": { "name": "</a:t>
            </a:r>
            <a:r>
              <a:rPr lang="en-IN" sz="1800" dirty="0" err="1"/>
              <a:t>Arya</a:t>
            </a:r>
            <a:r>
              <a:rPr lang="en-IN" sz="1800" dirty="0"/>
              <a:t>", "surname": "Stark" }</a:t>
            </a:r>
          </a:p>
          <a:p>
            <a:pPr marL="0" indent="0">
              <a:buNone/>
            </a:pPr>
            <a:r>
              <a:rPr lang="en-IN" sz="1800" dirty="0"/>
              <a:t>    }, {</a:t>
            </a:r>
          </a:p>
          <a:p>
            <a:pPr marL="0" indent="0">
              <a:buNone/>
            </a:pPr>
            <a:r>
              <a:rPr lang="en-IN" sz="1800" dirty="0"/>
              <a:t>        "parent": { "name": "Ned", "surname": "Stark" },</a:t>
            </a:r>
          </a:p>
          <a:p>
            <a:pPr marL="0" indent="0">
              <a:buNone/>
            </a:pPr>
            <a:r>
              <a:rPr lang="en-IN" sz="1800" dirty="0"/>
              <a:t>        "child": { "name": "Bran", "surname": "Stark" </a:t>
            </a:r>
            <a:r>
              <a:rPr lang="en-IN" sz="1800" dirty="0"/>
              <a:t>}</a:t>
            </a:r>
          </a:p>
          <a:p>
            <a:pPr marL="0" indent="0">
              <a:buNone/>
            </a:pPr>
            <a:r>
              <a:rPr lang="en-US" sz="1800" dirty="0"/>
              <a:t>}………………………..</a:t>
            </a:r>
          </a:p>
          <a:p>
            <a:pPr marL="0" indent="0">
              <a:buNone/>
            </a:pPr>
            <a:r>
              <a:rPr lang="en-US" sz="1800" dirty="0"/>
              <a:t>]</a:t>
            </a:r>
            <a:endParaRPr lang="en-IN" sz="1800" dirty="0"/>
          </a:p>
        </p:txBody>
      </p:sp>
      <p:pic>
        <p:nvPicPr>
          <p:cNvPr id="8194" name="Picture 2"/>
          <p:cNvPicPr>
            <a:picLocks noChangeAspect="1" noChangeArrowheads="1"/>
          </p:cNvPicPr>
          <p:nvPr/>
        </p:nvPicPr>
        <p:blipFill>
          <a:blip r:embed="R2a0043fcb48b46f5">
            <a:extLst>
              <a:ext uri="{28A0092B-C50C-407E-A947-70E740481C1C}">
                <a14:useLocalDpi xmlns:a14="http://schemas.microsoft.com/office/drawing/2010/main" val="0"/>
              </a:ext>
            </a:extLst>
          </a:blip>
          <a:srcRect/>
          <a:stretch>
            <a:fillRect/>
          </a:stretch>
        </p:blipFill>
        <p:spPr bwMode="auto">
          <a:xfrm>
            <a:off x="7125773" y="2381318"/>
            <a:ext cx="4040210" cy="3027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994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B2A57-3B4D-45C1-8ECB-08D24BAFCE3D}"/>
              </a:ext>
            </a:extLst>
          </p:cNvPr>
          <p:cNvSpPr>
            <a:spLocks noGrp="1"/>
          </p:cNvSpPr>
          <p:nvPr>
            <p:ph type="ctrTitle"/>
          </p:nvPr>
        </p:nvSpPr>
        <p:spPr/>
        <p:txBody>
          <a:bodyPr/>
          <a:lstStyle/>
          <a:p>
            <a:pPr algn="ctr"/>
            <a:r>
              <a:rPr lang="en-US" dirty="0">
                <a:solidFill>
                  <a:schemeClr val="accent1">
                    <a:lumMod val="75000"/>
                  </a:schemeClr>
                </a:solidFill>
                <a:latin typeface="Algerian" panose="04020705040A02060702" pitchFamily="82" charset="0"/>
                <a:cs typeface="Times New Roman" panose="02020603050405020304" pitchFamily="18" charset="0"/>
              </a:rPr>
              <a:t>THANK YOU</a:t>
            </a:r>
            <a:endParaRPr lang="en-IN" dirty="0">
              <a:solidFill>
                <a:schemeClr val="accent1">
                  <a:lumMod val="75000"/>
                </a:schemeClr>
              </a:solidFill>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a16="http://schemas.microsoft.com/office/drawing/2014/main" xmlns="" id="{B144EFC6-76C3-4370-A9CD-D4110261694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94278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r" rtl="0">
              <a:lnSpc>
                <a:spcPct val="90000"/>
              </a:lnSpc>
              <a:spcBef>
                <a:spcPct val="0"/>
              </a:spcBef>
            </a:pPr>
            <a:r>
              <a:rPr lang="en-US" sz="3600" b="1" dirty="0"/>
              <a:t>CONCURRENCY CONTROL</a:t>
            </a:r>
            <a:br>
              <a:rPr lang="en-US" sz="3600" b="1" dirty="0"/>
            </a:br>
            <a:endParaRPr lang="en-IN" sz="3600" b="1" dirty="0"/>
          </a:p>
        </p:txBody>
      </p:sp>
      <p:sp>
        <p:nvSpPr>
          <p:cNvPr id="3" name="Content Placeholder 2"/>
          <p:cNvSpPr>
            <a:spLocks noGrp="1"/>
          </p:cNvSpPr>
          <p:nvPr>
            <p:ph idx="1"/>
          </p:nvPr>
        </p:nvSpPr>
        <p:spPr/>
        <p:txBody>
          <a:bodyPr>
            <a:normAutofit lnSpcReduction="10000"/>
          </a:bodyPr>
          <a:lstStyle/>
          <a:p>
            <a:pPr marL="0" indent="0" algn="just">
              <a:buNone/>
            </a:pPr>
            <a:r>
              <a:rPr lang="en-US" sz="2800" dirty="0"/>
              <a:t>Concurrency Control in Database Management System is a procedure of </a:t>
            </a:r>
            <a:r>
              <a:rPr lang="en-US" sz="2800" b="1" dirty="0">
                <a:solidFill>
                  <a:srgbClr val="FF0000"/>
                </a:solidFill>
              </a:rPr>
              <a:t>managing simultaneous operations </a:t>
            </a:r>
            <a:r>
              <a:rPr lang="en-US" sz="2800" b="1" dirty="0"/>
              <a:t>without conflicting with each </a:t>
            </a:r>
            <a:r>
              <a:rPr lang="en-US" sz="2800" b="1" dirty="0"/>
              <a:t>other</a:t>
            </a:r>
          </a:p>
          <a:p>
            <a:pPr algn="just"/>
            <a:endParaRPr lang="en-US" sz="2800" dirty="0"/>
          </a:p>
          <a:p>
            <a:pPr>
              <a:buFont typeface="Wingdings" pitchFamily="2" charset="2"/>
              <a:buChar char="q"/>
            </a:pPr>
            <a:r>
              <a:rPr lang="en-IN" sz="2400" dirty="0"/>
              <a:t>Concurrency Control </a:t>
            </a:r>
            <a:r>
              <a:rPr lang="en-IN" sz="2400" dirty="0"/>
              <a:t>Protocols</a:t>
            </a:r>
          </a:p>
          <a:p>
            <a:r>
              <a:rPr lang="en-US" sz="2400" dirty="0"/>
              <a:t>Lock-Based Protocols</a:t>
            </a:r>
          </a:p>
          <a:p>
            <a:r>
              <a:rPr lang="en-US" sz="2400" dirty="0"/>
              <a:t>Two Phase Locking Protocol</a:t>
            </a:r>
          </a:p>
          <a:p>
            <a:r>
              <a:rPr lang="en-US" sz="2400" dirty="0"/>
              <a:t>Timestamp-Based Protocols</a:t>
            </a:r>
          </a:p>
          <a:p>
            <a:r>
              <a:rPr lang="en-US" sz="2400" dirty="0"/>
              <a:t>Validation-Based Protocols</a:t>
            </a:r>
          </a:p>
          <a:p>
            <a:pPr marL="0" indent="0">
              <a:buNone/>
            </a:pPr>
            <a:endParaRPr lang="en-IN" dirty="0"/>
          </a:p>
        </p:txBody>
      </p:sp>
    </p:spTree>
    <p:extLst>
      <p:ext uri="{BB962C8B-B14F-4D97-AF65-F5344CB8AC3E}">
        <p14:creationId xmlns:p14="http://schemas.microsoft.com/office/powerpoint/2010/main" val="77677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609" y="1337436"/>
            <a:ext cx="10831132" cy="4955203"/>
          </a:xfrm>
          <a:prstGeom prst="rect">
            <a:avLst/>
          </a:prstGeom>
        </p:spPr>
        <p:txBody>
          <a:bodyPr wrap="square">
            <a:spAutoFit/>
          </a:bodyPr>
          <a:lstStyle/>
          <a:p>
            <a:pPr algn="just"/>
            <a:r>
              <a:rPr lang="en-US" sz="3200" b="1" dirty="0">
                <a:solidFill>
                  <a:srgbClr val="FF0000"/>
                </a:solidFill>
              </a:rPr>
              <a:t>1.LOCK-BASED PROTOCOLS</a:t>
            </a:r>
          </a:p>
          <a:p>
            <a:pPr algn="just"/>
            <a:endParaRPr lang="en-US" sz="3200" dirty="0"/>
          </a:p>
          <a:p>
            <a:pPr marL="342900" indent="-342900" algn="just">
              <a:buFont typeface="Arial" pitchFamily="34" charset="0"/>
              <a:buChar char="•"/>
            </a:pPr>
            <a:r>
              <a:rPr lang="en-US" sz="2800" dirty="0"/>
              <a:t>Lock Based Protocols in DBMS is a mechanism in which a </a:t>
            </a:r>
            <a:r>
              <a:rPr lang="en-US" sz="2800" b="1" dirty="0"/>
              <a:t>transaction </a:t>
            </a:r>
            <a:r>
              <a:rPr lang="en-US" sz="2800" b="1" dirty="0">
                <a:solidFill>
                  <a:srgbClr val="FF0000"/>
                </a:solidFill>
              </a:rPr>
              <a:t>cannot Read or Write</a:t>
            </a:r>
            <a:r>
              <a:rPr lang="en-US" sz="2800" b="1" dirty="0"/>
              <a:t> the data </a:t>
            </a:r>
            <a:r>
              <a:rPr lang="en-US" sz="2800" b="1" dirty="0">
                <a:solidFill>
                  <a:srgbClr val="FF0000"/>
                </a:solidFill>
              </a:rPr>
              <a:t>until</a:t>
            </a:r>
            <a:r>
              <a:rPr lang="en-US" sz="2800" b="1" dirty="0"/>
              <a:t> it </a:t>
            </a:r>
            <a:r>
              <a:rPr lang="en-US" sz="2800" b="1" dirty="0">
                <a:solidFill>
                  <a:srgbClr val="FF0000"/>
                </a:solidFill>
              </a:rPr>
              <a:t>acquires </a:t>
            </a:r>
            <a:r>
              <a:rPr lang="en-US" sz="2800" b="1" dirty="0"/>
              <a:t>an appropriate </a:t>
            </a:r>
            <a:r>
              <a:rPr lang="en-US" sz="2800" b="1" dirty="0">
                <a:solidFill>
                  <a:srgbClr val="FF0000"/>
                </a:solidFill>
              </a:rPr>
              <a:t>lock</a:t>
            </a:r>
            <a:r>
              <a:rPr lang="en-US" sz="2800" dirty="0"/>
              <a:t>.</a:t>
            </a:r>
          </a:p>
          <a:p>
            <a:pPr marL="342900" indent="-342900" algn="just">
              <a:buFont typeface="Arial" pitchFamily="34" charset="0"/>
              <a:buChar char="•"/>
            </a:pPr>
            <a:r>
              <a:rPr lang="en-US" sz="2800" dirty="0"/>
              <a:t>Lock </a:t>
            </a:r>
            <a:r>
              <a:rPr lang="en-US" sz="2800" dirty="0"/>
              <a:t>based protocols help to eliminate the concurrency problem in DBMS for simultaneous </a:t>
            </a:r>
            <a:r>
              <a:rPr lang="en-US" sz="2800" b="1" dirty="0"/>
              <a:t>transactions</a:t>
            </a:r>
            <a:r>
              <a:rPr lang="en-US" sz="2800" dirty="0"/>
              <a:t> by locking or </a:t>
            </a:r>
            <a:r>
              <a:rPr lang="en-US" sz="2800" b="1" dirty="0"/>
              <a:t>isolating a particular transaction to a single </a:t>
            </a:r>
            <a:r>
              <a:rPr lang="en-US" sz="2800" b="1" dirty="0"/>
              <a:t>user.</a:t>
            </a:r>
          </a:p>
          <a:p>
            <a:pPr marL="342900" indent="-342900" algn="just">
              <a:buFont typeface="Arial" pitchFamily="34" charset="0"/>
              <a:buChar char="•"/>
            </a:pPr>
            <a:r>
              <a:rPr lang="en-US" sz="2800" dirty="0"/>
              <a:t>All </a:t>
            </a:r>
            <a:r>
              <a:rPr lang="en-US" sz="2800" b="1" dirty="0"/>
              <a:t>lock requests </a:t>
            </a:r>
            <a:r>
              <a:rPr lang="en-US" sz="2800" dirty="0"/>
              <a:t>are made</a:t>
            </a:r>
            <a:r>
              <a:rPr lang="en-US" sz="2800" b="1" dirty="0"/>
              <a:t> to </a:t>
            </a:r>
            <a:r>
              <a:rPr lang="en-US" sz="2800" dirty="0"/>
              <a:t>the </a:t>
            </a:r>
            <a:r>
              <a:rPr lang="en-US" sz="2800" b="1" dirty="0"/>
              <a:t>concurrency-control manager</a:t>
            </a:r>
            <a:r>
              <a:rPr lang="en-US" sz="2800" dirty="0"/>
              <a:t>. </a:t>
            </a:r>
            <a:r>
              <a:rPr lang="en-US" sz="2800" dirty="0">
                <a:solidFill>
                  <a:srgbClr val="FF0000"/>
                </a:solidFill>
              </a:rPr>
              <a:t>Transactions proceed only </a:t>
            </a:r>
            <a:r>
              <a:rPr lang="en-US" sz="2800" dirty="0"/>
              <a:t>once the </a:t>
            </a:r>
            <a:r>
              <a:rPr lang="en-US" sz="2800" dirty="0">
                <a:solidFill>
                  <a:srgbClr val="FF0000"/>
                </a:solidFill>
              </a:rPr>
              <a:t>lock request is granted.</a:t>
            </a:r>
            <a:endParaRPr lang="en-IN" sz="2800" dirty="0">
              <a:solidFill>
                <a:srgbClr val="FF0000"/>
              </a:solidFill>
            </a:endParaRPr>
          </a:p>
        </p:txBody>
      </p:sp>
    </p:spTree>
    <p:extLst>
      <p:ext uri="{BB962C8B-B14F-4D97-AF65-F5344CB8AC3E}">
        <p14:creationId xmlns:p14="http://schemas.microsoft.com/office/powerpoint/2010/main" val="25920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Effect transition="in" filter="fade">
                                      <p:cBhvr>
                                        <p:cTn id="14" dur="1000"/>
                                        <p:tgtEl>
                                          <p:spTgt spid="2">
                                            <p:txEl>
                                              <p:pRg st="4" end="4"/>
                                            </p:txEl>
                                          </p:spTgt>
                                        </p:tgtEl>
                                      </p:cBhvr>
                                    </p:animEffect>
                                    <p:anim calcmode="lin" valueType="num">
                                      <p:cBhvr>
                                        <p:cTn id="1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277" y="1204912"/>
            <a:ext cx="11256134" cy="4555093"/>
          </a:xfrm>
          <a:prstGeom prst="rect">
            <a:avLst/>
          </a:prstGeom>
        </p:spPr>
        <p:txBody>
          <a:bodyPr wrap="square">
            <a:spAutoFit/>
          </a:bodyPr>
          <a:lstStyle/>
          <a:p>
            <a:pPr algn="just"/>
            <a:r>
              <a:rPr lang="en-US" sz="3200" b="1" dirty="0">
                <a:solidFill>
                  <a:srgbClr val="FF0000"/>
                </a:solidFill>
              </a:rPr>
              <a:t>TWO PHASE LOCKING PROTOCOL </a:t>
            </a:r>
            <a:r>
              <a:rPr lang="en-US" sz="3200" b="1" dirty="0"/>
              <a:t>(2 PL Protocol)</a:t>
            </a:r>
          </a:p>
          <a:p>
            <a:pPr algn="just"/>
            <a:endParaRPr lang="en-US" dirty="0"/>
          </a:p>
          <a:p>
            <a:pPr marL="342900" indent="-342900" algn="just">
              <a:buFont typeface="Arial" pitchFamily="34" charset="0"/>
              <a:buChar char="•"/>
            </a:pPr>
            <a:r>
              <a:rPr lang="en-US" sz="2400" dirty="0"/>
              <a:t>It </a:t>
            </a:r>
            <a:r>
              <a:rPr lang="en-US" sz="2400" dirty="0"/>
              <a:t>is </a:t>
            </a:r>
            <a:r>
              <a:rPr lang="en-US" sz="2400" dirty="0"/>
              <a:t>a method of concurrency control in DBMS that </a:t>
            </a:r>
            <a:r>
              <a:rPr lang="en-US" sz="2400" b="1" dirty="0"/>
              <a:t>ensures </a:t>
            </a:r>
            <a:r>
              <a:rPr lang="en-US" sz="2400" b="1" dirty="0" err="1"/>
              <a:t>serializability</a:t>
            </a:r>
            <a:r>
              <a:rPr lang="en-US" sz="2400" b="1" dirty="0"/>
              <a:t> </a:t>
            </a:r>
            <a:r>
              <a:rPr lang="en-US" sz="2400" dirty="0"/>
              <a:t>by applying a </a:t>
            </a:r>
            <a:r>
              <a:rPr lang="en-US" sz="2400" b="1" dirty="0">
                <a:solidFill>
                  <a:srgbClr val="FF0000"/>
                </a:solidFill>
              </a:rPr>
              <a:t>lock to the transaction data which blocks other transactions to access the same data </a:t>
            </a:r>
            <a:r>
              <a:rPr lang="en-US" sz="2400" b="1" dirty="0">
                <a:solidFill>
                  <a:srgbClr val="FF0000"/>
                </a:solidFill>
              </a:rPr>
              <a:t>simultaneously</a:t>
            </a:r>
          </a:p>
          <a:p>
            <a:pPr algn="just"/>
            <a:endParaRPr lang="en-US" sz="2400" dirty="0">
              <a:solidFill>
                <a:srgbClr val="FF0000"/>
              </a:solidFill>
            </a:endParaRP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IN" sz="2400" dirty="0"/>
          </a:p>
        </p:txBody>
      </p:sp>
      <p:pic>
        <p:nvPicPr>
          <p:cNvPr id="1026" name="Picture 2"/>
          <p:cNvPicPr>
            <a:picLocks noChangeAspect="1" noChangeArrowheads="1"/>
          </p:cNvPicPr>
          <p:nvPr/>
        </p:nvPicPr>
        <p:blipFill>
          <a:blip r:embed="Rc9aaf394f20841b1">
            <a:extLst>
              <a:ext uri="{28A0092B-C50C-407E-A947-70E740481C1C}">
                <a14:useLocalDpi xmlns:a14="http://schemas.microsoft.com/office/drawing/2010/main" val="0"/>
              </a:ext>
            </a:extLst>
          </a:blip>
          <a:srcRect/>
          <a:stretch>
            <a:fillRect/>
          </a:stretch>
        </p:blipFill>
        <p:spPr bwMode="auto">
          <a:xfrm>
            <a:off x="1183359" y="3512579"/>
            <a:ext cx="3981450"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47763" y="3769188"/>
            <a:ext cx="6124472" cy="2677656"/>
          </a:xfrm>
          <a:prstGeom prst="rect">
            <a:avLst/>
          </a:prstGeom>
          <a:noFill/>
        </p:spPr>
        <p:txBody>
          <a:bodyPr wrap="square" rtlCol="0">
            <a:spAutoFit/>
          </a:bodyPr>
          <a:lstStyle/>
          <a:p>
            <a:pPr algn="just"/>
            <a:r>
              <a:rPr lang="en-US" sz="2400" b="1" dirty="0"/>
              <a:t>Growing Phase</a:t>
            </a:r>
            <a:r>
              <a:rPr lang="en-US" sz="2400" dirty="0"/>
              <a:t>: In this phase transaction may obtain locks but may not release any locks.</a:t>
            </a:r>
          </a:p>
          <a:p>
            <a:pPr algn="just"/>
            <a:r>
              <a:rPr lang="en-US" sz="2400" b="1" dirty="0"/>
              <a:t>Shrinking Phase</a:t>
            </a:r>
            <a:r>
              <a:rPr lang="en-US" sz="2400" dirty="0"/>
              <a:t>: In this phase, a transaction may release locks but not obtain any new lock</a:t>
            </a:r>
          </a:p>
          <a:p>
            <a:pPr algn="just"/>
            <a:endParaRPr lang="en-IN" sz="2400" dirty="0"/>
          </a:p>
        </p:txBody>
      </p:sp>
    </p:spTree>
    <p:extLst>
      <p:ext uri="{BB962C8B-B14F-4D97-AF65-F5344CB8AC3E}">
        <p14:creationId xmlns:p14="http://schemas.microsoft.com/office/powerpoint/2010/main" val="282128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circle(in)">
                                      <p:cBhvr>
                                        <p:cTn id="19"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884" y="1360231"/>
            <a:ext cx="10753859" cy="4955203"/>
          </a:xfrm>
          <a:prstGeom prst="rect">
            <a:avLst/>
          </a:prstGeom>
        </p:spPr>
        <p:txBody>
          <a:bodyPr wrap="square">
            <a:spAutoFit/>
          </a:bodyPr>
          <a:lstStyle/>
          <a:p>
            <a:pPr algn="just"/>
            <a:r>
              <a:rPr lang="en-US" sz="3200" b="1" dirty="0">
                <a:solidFill>
                  <a:srgbClr val="FF0000"/>
                </a:solidFill>
              </a:rPr>
              <a:t>TIMESTAMP-BASED PROTOCOLS</a:t>
            </a:r>
          </a:p>
          <a:p>
            <a:pPr algn="just"/>
            <a:endParaRPr lang="en-US" sz="3200" dirty="0"/>
          </a:p>
          <a:p>
            <a:pPr marL="342900" indent="-342900" algn="just">
              <a:buFont typeface="Arial" pitchFamily="34" charset="0"/>
              <a:buChar char="•"/>
            </a:pPr>
            <a:r>
              <a:rPr lang="en-US" sz="2800" dirty="0"/>
              <a:t>It </a:t>
            </a:r>
            <a:r>
              <a:rPr lang="en-US" sz="2800" dirty="0"/>
              <a:t>is </a:t>
            </a:r>
            <a:r>
              <a:rPr lang="en-US" sz="2800" dirty="0"/>
              <a:t>an algorithm which uses the </a:t>
            </a:r>
            <a:r>
              <a:rPr lang="en-US" sz="2800" b="1" dirty="0"/>
              <a:t>System Time or Logical Counter as a timestamp to serialize the execution </a:t>
            </a:r>
            <a:r>
              <a:rPr lang="en-US" sz="2800" dirty="0"/>
              <a:t>of concurrent transactions. </a:t>
            </a:r>
            <a:endParaRPr lang="en-US" sz="2800" dirty="0"/>
          </a:p>
          <a:p>
            <a:pPr marL="342900" indent="-342900" algn="just">
              <a:buFont typeface="Arial" pitchFamily="34" charset="0"/>
              <a:buChar char="•"/>
            </a:pPr>
            <a:r>
              <a:rPr lang="en-US" sz="2800" dirty="0"/>
              <a:t>It </a:t>
            </a:r>
            <a:r>
              <a:rPr lang="en-US" sz="2800" dirty="0"/>
              <a:t>ensures </a:t>
            </a:r>
            <a:r>
              <a:rPr lang="en-US" sz="2800" dirty="0"/>
              <a:t>that every conflicting read and write operations are executed in a timestamp order</a:t>
            </a:r>
            <a:r>
              <a:rPr lang="en-US" sz="2800" dirty="0"/>
              <a:t>.</a:t>
            </a:r>
            <a:endParaRPr lang="en-US" sz="2800" dirty="0"/>
          </a:p>
          <a:p>
            <a:pPr marL="342900" indent="-342900" algn="just">
              <a:buFont typeface="Arial" pitchFamily="34" charset="0"/>
              <a:buChar char="•"/>
            </a:pPr>
            <a:r>
              <a:rPr lang="en-US" sz="2800" dirty="0"/>
              <a:t>The </a:t>
            </a:r>
            <a:r>
              <a:rPr lang="en-US" sz="2800" b="1" dirty="0"/>
              <a:t>older transaction </a:t>
            </a:r>
            <a:r>
              <a:rPr lang="en-US" sz="2800" dirty="0"/>
              <a:t>is always </a:t>
            </a:r>
            <a:r>
              <a:rPr lang="en-US" sz="2800" b="1" dirty="0"/>
              <a:t>given priority</a:t>
            </a:r>
            <a:r>
              <a:rPr lang="en-US" sz="2800" dirty="0"/>
              <a:t> in this </a:t>
            </a:r>
            <a:r>
              <a:rPr lang="en-US" sz="2800" dirty="0"/>
              <a:t>method.</a:t>
            </a:r>
          </a:p>
          <a:p>
            <a:pPr marL="342900" indent="-342900" algn="just">
              <a:buFont typeface="Arial" pitchFamily="34" charset="0"/>
              <a:buChar char="•"/>
            </a:pPr>
            <a:r>
              <a:rPr lang="en-US" sz="2800" dirty="0"/>
              <a:t>It </a:t>
            </a:r>
            <a:r>
              <a:rPr lang="en-US" sz="2800" b="1" dirty="0"/>
              <a:t>uses system time to determine the time stamp</a:t>
            </a:r>
            <a:r>
              <a:rPr lang="en-US" sz="2800" dirty="0"/>
              <a:t> of the transaction. </a:t>
            </a:r>
            <a:endParaRPr lang="en-US" sz="2800" dirty="0"/>
          </a:p>
          <a:p>
            <a:pPr marL="342900" indent="-342900" algn="just">
              <a:buFont typeface="Arial" pitchFamily="34" charset="0"/>
              <a:buChar char="•"/>
            </a:pPr>
            <a:r>
              <a:rPr lang="en-US" sz="2800" dirty="0"/>
              <a:t>This </a:t>
            </a:r>
            <a:r>
              <a:rPr lang="en-US" sz="2800" dirty="0"/>
              <a:t>is the most </a:t>
            </a:r>
            <a:r>
              <a:rPr lang="en-US" sz="2800" b="1" dirty="0"/>
              <a:t>commonly used </a:t>
            </a:r>
            <a:r>
              <a:rPr lang="en-US" sz="2800" dirty="0"/>
              <a:t>concurrency protocol.</a:t>
            </a:r>
            <a:endParaRPr lang="en-IN" sz="2800" dirty="0"/>
          </a:p>
        </p:txBody>
      </p:sp>
    </p:spTree>
    <p:extLst>
      <p:ext uri="{BB962C8B-B14F-4D97-AF65-F5344CB8AC3E}">
        <p14:creationId xmlns:p14="http://schemas.microsoft.com/office/powerpoint/2010/main" val="417397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Effect transition="in" filter="fade">
                                      <p:cBhvr>
                                        <p:cTn id="14" dur="1000"/>
                                        <p:tgtEl>
                                          <p:spTgt spid="2">
                                            <p:txEl>
                                              <p:pRg st="4" end="4"/>
                                            </p:txEl>
                                          </p:spTgt>
                                        </p:tgtEl>
                                      </p:cBhvr>
                                    </p:animEffect>
                                    <p:anim calcmode="lin" valueType="num">
                                      <p:cBhvr>
                                        <p:cTn id="1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1000"/>
                                        <p:tgtEl>
                                          <p:spTgt spid="2">
                                            <p:txEl>
                                              <p:pRg st="5" end="5"/>
                                            </p:txEl>
                                          </p:spTgt>
                                        </p:tgtEl>
                                      </p:cBhvr>
                                    </p:animEffect>
                                    <p:anim calcmode="lin" valueType="num">
                                      <p:cBhvr>
                                        <p:cTn id="2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276" y="338602"/>
            <a:ext cx="11294772" cy="6124754"/>
          </a:xfrm>
          <a:prstGeom prst="rect">
            <a:avLst/>
          </a:prstGeom>
        </p:spPr>
        <p:txBody>
          <a:bodyPr wrap="square">
            <a:spAutoFit/>
          </a:bodyPr>
          <a:lstStyle/>
          <a:p>
            <a:endParaRPr lang="en-US" sz="3200" dirty="0"/>
          </a:p>
          <a:p>
            <a:endParaRPr lang="en-US" sz="3200" dirty="0"/>
          </a:p>
          <a:p>
            <a:r>
              <a:rPr lang="en-US" sz="3200" b="1" dirty="0">
                <a:solidFill>
                  <a:srgbClr val="FF0000"/>
                </a:solidFill>
              </a:rPr>
              <a:t>VALIDATION BASED PROTOCOL</a:t>
            </a:r>
          </a:p>
          <a:p>
            <a:endParaRPr lang="en-US" sz="3200" b="1" dirty="0">
              <a:solidFill>
                <a:srgbClr val="FF0000"/>
              </a:solidFill>
            </a:endParaRPr>
          </a:p>
          <a:p>
            <a:pPr marL="457200" indent="-457200" algn="just">
              <a:buFont typeface="Arial" pitchFamily="34" charset="0"/>
              <a:buChar char="•"/>
            </a:pPr>
            <a:r>
              <a:rPr lang="en-US" sz="2400" dirty="0"/>
              <a:t>It is </a:t>
            </a:r>
            <a:r>
              <a:rPr lang="en-US" sz="2400" dirty="0"/>
              <a:t>also called </a:t>
            </a:r>
            <a:r>
              <a:rPr lang="en-US" sz="2400" b="1" dirty="0"/>
              <a:t>Optimistic Concurrency Control Technique</a:t>
            </a:r>
            <a:r>
              <a:rPr lang="en-US" sz="2400" dirty="0"/>
              <a:t>. </a:t>
            </a:r>
            <a:endParaRPr lang="en-US" sz="2400" dirty="0"/>
          </a:p>
          <a:p>
            <a:pPr marL="457200" indent="-457200" algn="just">
              <a:buFont typeface="Arial" pitchFamily="34" charset="0"/>
              <a:buChar char="•"/>
            </a:pPr>
            <a:r>
              <a:rPr lang="en-US" sz="2400" dirty="0"/>
              <a:t>It </a:t>
            </a:r>
            <a:r>
              <a:rPr lang="en-US" sz="2400" dirty="0"/>
              <a:t>is called optimistic </a:t>
            </a:r>
            <a:r>
              <a:rPr lang="en-US" sz="2400" b="1" dirty="0"/>
              <a:t>because of the assumption it makes</a:t>
            </a:r>
            <a:r>
              <a:rPr lang="en-US" sz="2400" dirty="0"/>
              <a:t>, i.e. very less interference occurs, therefore, there is no need for checking while the transaction is executed. </a:t>
            </a:r>
            <a:endParaRPr lang="en-US" sz="2400" dirty="0"/>
          </a:p>
          <a:p>
            <a:pPr marL="457200" indent="-457200" algn="just">
              <a:buFont typeface="Arial" pitchFamily="34" charset="0"/>
              <a:buChar char="•"/>
            </a:pPr>
            <a:r>
              <a:rPr lang="en-US" sz="2400" dirty="0"/>
              <a:t>Until </a:t>
            </a:r>
            <a:r>
              <a:rPr lang="en-US" sz="2400" dirty="0"/>
              <a:t>the transaction end is reached </a:t>
            </a:r>
            <a:r>
              <a:rPr lang="en-US" sz="2400" dirty="0">
                <a:solidFill>
                  <a:srgbClr val="FF0000"/>
                </a:solidFill>
              </a:rPr>
              <a:t>updates in the transaction are not applied directly to the database</a:t>
            </a:r>
            <a:r>
              <a:rPr lang="en-US" sz="2400" dirty="0"/>
              <a:t>. All </a:t>
            </a:r>
            <a:r>
              <a:rPr lang="en-US" sz="2400" dirty="0">
                <a:solidFill>
                  <a:srgbClr val="FF0000"/>
                </a:solidFill>
              </a:rPr>
              <a:t>updates are applied to local copies of data</a:t>
            </a:r>
            <a:r>
              <a:rPr lang="en-US" sz="2400" dirty="0"/>
              <a:t> items kept for the transaction. </a:t>
            </a:r>
            <a:r>
              <a:rPr lang="en-US" sz="2400" b="1" dirty="0"/>
              <a:t>At the end of transaction </a:t>
            </a:r>
            <a:r>
              <a:rPr lang="en-US" sz="2400" dirty="0"/>
              <a:t>execution, while execution of the transaction, a </a:t>
            </a:r>
            <a:r>
              <a:rPr lang="en-US" sz="2400" dirty="0">
                <a:solidFill>
                  <a:srgbClr val="FF0000"/>
                </a:solidFill>
              </a:rPr>
              <a:t>validation phase checks whether any of transaction updates violate </a:t>
            </a:r>
            <a:r>
              <a:rPr lang="en-US" sz="2400" dirty="0" err="1">
                <a:solidFill>
                  <a:srgbClr val="FF0000"/>
                </a:solidFill>
              </a:rPr>
              <a:t>serializability</a:t>
            </a:r>
            <a:r>
              <a:rPr lang="en-US" sz="2400" dirty="0"/>
              <a:t>. If there is </a:t>
            </a:r>
            <a:r>
              <a:rPr lang="en-US" sz="2400" b="1" dirty="0"/>
              <a:t>no violation </a:t>
            </a:r>
            <a:r>
              <a:rPr lang="en-US" sz="2400" dirty="0"/>
              <a:t>of </a:t>
            </a:r>
            <a:r>
              <a:rPr lang="en-US" sz="2400" dirty="0" err="1"/>
              <a:t>serializability</a:t>
            </a:r>
            <a:r>
              <a:rPr lang="en-US" sz="2400" dirty="0"/>
              <a:t> the </a:t>
            </a:r>
            <a:r>
              <a:rPr lang="en-US" sz="2400" b="1" dirty="0"/>
              <a:t>transaction is committed </a:t>
            </a:r>
            <a:r>
              <a:rPr lang="en-US" sz="2400" dirty="0"/>
              <a:t>and the </a:t>
            </a:r>
            <a:r>
              <a:rPr lang="en-US" sz="2400" b="1" dirty="0"/>
              <a:t>database is </a:t>
            </a:r>
            <a:r>
              <a:rPr lang="en-US" sz="2400" b="1" dirty="0"/>
              <a:t>updated</a:t>
            </a:r>
            <a:endParaRPr lang="en-US" sz="2400" dirty="0"/>
          </a:p>
        </p:txBody>
      </p:sp>
    </p:spTree>
    <p:extLst>
      <p:ext uri="{BB962C8B-B14F-4D97-AF65-F5344CB8AC3E}">
        <p14:creationId xmlns:p14="http://schemas.microsoft.com/office/powerpoint/2010/main" val="172527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1000"/>
                                        <p:tgtEl>
                                          <p:spTgt spid="2">
                                            <p:txEl>
                                              <p:pRg st="5" end="5"/>
                                            </p:txEl>
                                          </p:spTgt>
                                        </p:tgtEl>
                                      </p:cBhvr>
                                    </p:animEffect>
                                    <p:anim calcmode="lin" valueType="num">
                                      <p:cBhvr>
                                        <p:cTn id="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6" end="6"/>
                                            </p:txEl>
                                          </p:spTgt>
                                        </p:tgtEl>
                                        <p:attrNameLst>
                                          <p:attrName>style.visibility</p:attrName>
                                        </p:attrNameLst>
                                      </p:cBhvr>
                                      <p:to>
                                        <p:strVal val="visible"/>
                                      </p:to>
                                    </p:set>
                                    <p:animEffect transition="in" filter="fade">
                                      <p:cBhvr>
                                        <p:cTn id="14" dur="1000"/>
                                        <p:tgtEl>
                                          <p:spTgt spid="2">
                                            <p:txEl>
                                              <p:pRg st="6" end="6"/>
                                            </p:txEl>
                                          </p:spTgt>
                                        </p:tgtEl>
                                      </p:cBhvr>
                                    </p:animEffect>
                                    <p:anim calcmode="lin" valueType="num">
                                      <p:cBhvr>
                                        <p:cTn id="1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docProps/app.xml><?xml version="1.0" encoding="utf-8"?>
<Properties xmlns="http://schemas.openxmlformats.org/officeDocument/2006/extended-properties" xmlns:vt="http://schemas.openxmlformats.org/officeDocument/2006/docPropsVTypes">
  <Template>TM04033937[[fn=Vapor Trail]]</Template>
  <TotalTime>11810</TotalTime>
  <Words>904</Words>
  <Application>Microsoft Office PowerPoint</Application>
  <PresentationFormat>Custom</PresentationFormat>
  <Paragraphs>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Vapor Trail</vt:lpstr>
      <vt:lpstr> dbms</vt:lpstr>
      <vt:lpstr>index</vt:lpstr>
      <vt:lpstr>transaction</vt:lpstr>
      <vt:lpstr>PowerPoint Presentation</vt:lpstr>
      <vt:lpstr>CONCURRENCY CONTROL </vt:lpstr>
      <vt:lpstr>PowerPoint Presentation</vt:lpstr>
      <vt:lpstr>PowerPoint Presentation</vt:lpstr>
      <vt:lpstr>PowerPoint Presentation</vt:lpstr>
      <vt:lpstr>PowerPoint Presentation</vt:lpstr>
      <vt:lpstr>Transaction Model </vt:lpstr>
      <vt:lpstr>Transaction States </vt:lpstr>
      <vt:lpstr>PowerPoint Presentation</vt:lpstr>
      <vt:lpstr>System Log</vt:lpstr>
      <vt:lpstr>THANK YOU</vt:lpstr>
    </vt:vector>
  </TitlesOfParts>
  <LinksUpToDate>false</LinksUpToDate>
  <SharedDoc>false</SharedDoc>
  <HyperlinksChanged>false</HyperlinksChanged>
  <AppVersion>14.0000</AppVersion>
</Properties>
</file>

<file path=docProps/core.xml><?xml version="1.0" encoding="utf-8"?>
<coreProperties xmlns:dc="http://purl.org/dc/elements/1.1/" xmlns:dcterms="http://purl.org/dc/terms/" xmlns:xsi="http://www.w3.org/2001/XMLSchema-instance" xmlns="http://schemas.openxmlformats.org/package/2006/metadata/core-properties">
  <dc:title>Apple silicon arm macs</dc:title>
  <dc:creator>Babu Sharon</dc:creator>
  <lastModifiedBy>HP</lastModifiedBy>
  <revision>384</revision>
  <dcterms:created xsi:type="dcterms:W3CDTF">2021-01-07T14:58:48.0000000Z</dcterms:created>
  <dcterms:modified xsi:type="dcterms:W3CDTF">2025-05-06T15:45:26.3900000Z</dcterms:modified>
</coreProperties>
</file>