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94"/>
  </p:notesMasterIdLst>
  <p:sldIdLst>
    <p:sldId id="256" r:id="rId2"/>
    <p:sldId id="257" r:id="rId3"/>
    <p:sldId id="258" r:id="rId4"/>
    <p:sldId id="259" r:id="rId5"/>
    <p:sldId id="260" r:id="rId6"/>
    <p:sldId id="261" r:id="rId7"/>
    <p:sldId id="262" r:id="rId8"/>
    <p:sldId id="276"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80" r:id="rId25"/>
    <p:sldId id="279" r:id="rId26"/>
    <p:sldId id="281" r:id="rId27"/>
    <p:sldId id="282" r:id="rId28"/>
    <p:sldId id="283" r:id="rId29"/>
    <p:sldId id="284" r:id="rId30"/>
    <p:sldId id="286"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4" r:id="rId46"/>
    <p:sldId id="305" r:id="rId47"/>
    <p:sldId id="300" r:id="rId48"/>
    <p:sldId id="303" r:id="rId49"/>
    <p:sldId id="308" r:id="rId50"/>
    <p:sldId id="306" r:id="rId51"/>
    <p:sldId id="307"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9" r:id="rId92"/>
    <p:sldId id="350" r:id="rId9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718" autoAdjust="0"/>
  </p:normalViewPr>
  <p:slideViewPr>
    <p:cSldViewPr snapToGrid="0">
      <p:cViewPr>
        <p:scale>
          <a:sx n="75" d="100"/>
          <a:sy n="75" d="100"/>
        </p:scale>
        <p:origin x="998"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6-14T02:00:50.5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11818 9507 0,'53'0'235,"70"0"-189,-105 0-30,35 0 0,18 0 15,-19 0-15,-16 0-1,-1 0 1,0 0-1,1 0 1,-19 0 0,1 0-16,17 0 15,0 0 1,18 0 0,18 0-1,-1 0 1,-17 0-1,18 0 1,-18 0 0,-18 0-1,18 0 1,0 0 0,-35 0-1,34 0 1,-16 0-1,17 0 1,-18 0 0,18 0 15,-18 0-31,36 0 31,-1 0-15,-34 0-1,16 0 1,1 0 0,18 0-1,-18 0 1,-36 0-16,54 0 16,-36 0-1,1 0-15,17 0 16,52 0-1,-16 0 1,-19 0 0,18 0-1,0 0 1,18 0 15,0 0-15,0 0-1,-35 0 1,-36 0-16,0 0 16,53 0-1,-35 0-15,-35 0 16,88 0 0,-36 0-1,1 0 1,17 0-1,-17 0 1,-19 0 0,-16 0-1,-1 0 1,36 0 15,-36 0-31,-18 0 16,1 0-16,35 0 15,18 0 1,-54 0-16,54 0 16,35 0-1,-53 0 1,35 0 0,0 0-1,53 0 1,-53 0-1,36 0 1,-36 0 0,35 0-1,-105 0 1,53 0-16,17 0 31,-53 0-31,53 0 16,-17 0-1,-18 0 1,0 0 0,-18 0-1,35 0 1,-17 0 0,0 0-1,-35 0-15,35 0 16,0 0-1,0 0 1,-18 0 0,18 0-1,0 0-15,0 0 32,17-17-17,18 17 1,-17 0-1,52 0 17,-105 0-17,35 0 1,-35 0 0,17 0-1,-17 0 1,17 0-1,-17 0 1,34 0 0,-16 0-1,34 0 1,-34 0 15,-1 0-15,0-18-1,0 18 1,-17 0-16,0 0 16,-1 0-16,1 0 15,35 0 1,-36 0 0,19 0-1,-19 0 1,19 0-1,-19 0 1,19 0 0,-1 0-1,-17 0 1,-1 0 15,1 0 0,17 0-15,-17 0 0,17 0-1,0 0 17,-17 0-17,0 0 1,-1 0-1,1 0 1,-1 0 0,1 0 15,17 0-15,-17 0-1,0 0 1,-1 18-1,1-18 1,0 17 93,-18 1-62,-36 17-31,1-17 15,0-18-15,-36 35-1,1-17 1,-1-18 0,18 17-1,0-17 1,18 0 0,0 0-16,-36 0 31,18 0-16,18 0 1,0 0 0,-1 0-1,-17 0 1,36 0 0,-18 0 30,17 0-30,0 0 0,1 0-1,-1 0-15,0 0 32,1 0-17,-19 0 1,1 0 15,0 0-15,0 0-1,17 0 1,-35 0 0,18 0 15,17 0-31,-35 0 15,36 0 1,-19 0-16,19 0 16,-72 0-1,54 0 1,-35 0 0,-1 0-1,1 0 1,17 0-1,-18 0 1,36 0 0,-36 0-1,1 0 1,17 0 0,-35 0 15,-18 0-16,35 0 1,1 0 0,-1 0-1,36 0 1,-1 0 0,-34 0-1,35 0 1,-36 0-1,18 0-15,0 0 32,-17 0-17,-1 0 1,18 0 0,-17 0 15,17 0-16,0 0 1,-18 0 0,36 0-1,-36 0 1,1 0 0,-1 0-1,18 0 1,18 0-16,18 0 15,-107 0 1,53 0 0,19 0-1,16 0 1,-34 0 0,-1 0 15,1 0-16,17 0 1,0 0 0,35 0-16,-17 0 15,0 0 1,17 0-16,-17 0 16,-18 0-1,-18 0 1,36 0-1,0 0 1,-18 0 0,0 0-1,0 0 1,18 0 0,-18 0 15,17 0-31,19 0 15,-1 0-15,-17 0 16,-53 0 0,52 0-1,-17 0 1,-17 0 0,35 0-1,-18 0 1,0 0-1,0 0 1,18 0 0,-18 0-1,0 0 1,0 0 0,-18 0 15,54 0-31,-19 0 15,-52 0 1,18 0 0,17 0-1,0 0 1,0 0 0,-18 0-1,-70 36 16,71-19-15,34-17 0,1 0-1,0 0 1,-36 0 15,1 0-15,34 0-1,1 0 1,-18 0 0,18 18-1,-18-18 1,0 18 0,0-1-1,36-17-15,-19 0 16,1 0-1,-18 0-15,35 18 16,-34-18 0,-19 0-1,36 0 1,17 18 0,0-18 15,-34 0-16,34 0 1,-17 0 0,-1 0 15,19 0-15,-1 0-1,-17 0 16,17 0-15,1 0 0,-1 0-1,0 0 1,-17 0 31,17 0-32,1 0 1,-19 0 0,19 0-1,-1-18 1,0 0 0,1 18-1,17-17 1,-18 17-1,1-18 1,-19 0 0,36 1-1,-17 17 1,-1-36 15,18 19 0,-18-1-15,18-17 15,0 0 16,0 17-16,0-35 1,18 18-17,0 35-15,-18-18 16,53-52 0,-36 52 15,1 18-16,-1-18 1,1 1 0,17-1-1,-35 0 17,18 18-17,0-17 16,-18-1-15,17 18 0,19 0 31,-19 0-32,107-18 16,-71 18-15,17 0 0,71 0 15,-70 0-15,17 0-1,-35 0-15,18 0 16,87 0-1,-52 0 1,35 0 0,-17 0-1,-1 0 1,18 0 0,18 0-1,17 0 16,-34 0-15,-90 0-16,1 0 16,36 0-1,-37 0-15,-16 0 16,158 0 0,-88 0-1,-18 0 1,18 0-1,-18 0 1,-18 0 0,19 0-1,-19 0 1,18 0 0,-17 0 15,-1 0-16,-34 0-15,-1 0 16,53 0 0,0 0-1,18 0 1,18 0 0,-1 0-1,-35 0 1,36 0-1,17 0 1,-35 0 0,0 0-1,-18 0 1,-53 0 0,18 0-16,35 0 31,-35 0-16,18 0 1,-1 0 0,1 0-1,-18 0 1,70 0 0,-17 0-1,17 0 1,-70 0-16,36 0 15,16 0 1,72 0 0,-124 0-16,70 0 15,-17 0 1,17 0 0,-17 0 15,0 0-16,-71 0 1,54 0 0,-1 0-1,-35 0 1,0 0 0,-36 0-16,1 0 15,35 0 1,-18 0-1,0 0 1,1 0 15,-1 0 1,-17 0-1,-1 0-16,19-17 110,-19 17-62,1 0-47,17 0 30,0 0-14,-17 0-17,0 0 1,17 0 0,-17 0 15,-1 0 391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0C97AC-8640-459E-8FB3-2B4E27ACC267}" type="datetimeFigureOut">
              <a:rPr lang="en-IN" smtClean="0"/>
              <a:t>14-06-2024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9EE490-B97A-4C05-9636-91D066DF3B6B}" type="slidenum">
              <a:rPr lang="en-IN" smtClean="0"/>
              <a:t>‹#›</a:t>
            </a:fld>
            <a:endParaRPr lang="en-IN"/>
          </a:p>
        </p:txBody>
      </p:sp>
    </p:spTree>
    <p:extLst>
      <p:ext uri="{BB962C8B-B14F-4D97-AF65-F5344CB8AC3E}">
        <p14:creationId xmlns:p14="http://schemas.microsoft.com/office/powerpoint/2010/main" val="1167772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6/14/2024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6/14/2024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6/14/2024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6/14/2024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6/14/2024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6/14/2024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EC0D-1367-47F8-A930-49FD1921330D}"/>
              </a:ext>
            </a:extLst>
          </p:cNvPr>
          <p:cNvSpPr>
            <a:spLocks noGrp="1"/>
          </p:cNvSpPr>
          <p:nvPr>
            <p:ph type="ctrTitle"/>
          </p:nvPr>
        </p:nvSpPr>
        <p:spPr>
          <a:xfrm>
            <a:off x="152401" y="1298448"/>
            <a:ext cx="8905874" cy="3255264"/>
          </a:xfrm>
        </p:spPr>
        <p:txBody>
          <a:bodyPr/>
          <a:lstStyle/>
          <a:p>
            <a:r>
              <a:rPr lang="en-IN" dirty="0"/>
              <a:t>MCN202</a:t>
            </a:r>
            <a:br>
              <a:rPr lang="en-IN" dirty="0"/>
            </a:br>
            <a:r>
              <a:rPr lang="en-IN" dirty="0"/>
              <a:t>CONSTITUTION OF INDIA</a:t>
            </a:r>
          </a:p>
        </p:txBody>
      </p:sp>
      <p:sp>
        <p:nvSpPr>
          <p:cNvPr id="3" name="Subtitle 2">
            <a:extLst>
              <a:ext uri="{FF2B5EF4-FFF2-40B4-BE49-F238E27FC236}">
                <a16:creationId xmlns:a16="http://schemas.microsoft.com/office/drawing/2014/main" id="{2984B0FF-65F4-4058-A4ED-A390EC5BF38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85373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8415-E3C4-4D20-85EE-6BAC06877BBE}"/>
              </a:ext>
            </a:extLst>
          </p:cNvPr>
          <p:cNvSpPr>
            <a:spLocks noGrp="1"/>
          </p:cNvSpPr>
          <p:nvPr>
            <p:ph type="title"/>
          </p:nvPr>
        </p:nvSpPr>
        <p:spPr/>
        <p:txBody>
          <a:bodyPr/>
          <a:lstStyle/>
          <a:p>
            <a:r>
              <a:rPr lang="en-IN" b="1" dirty="0"/>
              <a:t>Amending Act of 1781</a:t>
            </a:r>
            <a:br>
              <a:rPr lang="en-IN" b="1" dirty="0"/>
            </a:br>
            <a:endParaRPr lang="en-IN" dirty="0"/>
          </a:p>
        </p:txBody>
      </p:sp>
      <p:sp>
        <p:nvSpPr>
          <p:cNvPr id="3" name="Content Placeholder 2">
            <a:extLst>
              <a:ext uri="{FF2B5EF4-FFF2-40B4-BE49-F238E27FC236}">
                <a16:creationId xmlns:a16="http://schemas.microsoft.com/office/drawing/2014/main" id="{4ABD5972-D45D-430D-9ECE-B8D8E4736FA0}"/>
              </a:ext>
            </a:extLst>
          </p:cNvPr>
          <p:cNvSpPr>
            <a:spLocks noGrp="1"/>
          </p:cNvSpPr>
          <p:nvPr>
            <p:ph idx="1"/>
          </p:nvPr>
        </p:nvSpPr>
        <p:spPr/>
        <p:txBody>
          <a:bodyPr/>
          <a:lstStyle/>
          <a:p>
            <a:r>
              <a:rPr lang="en-US" dirty="0"/>
              <a:t>To rectify the defects of the Regulating Act of 1773, the British Parliament passed the Amending Act of 1781, also known as the </a:t>
            </a:r>
            <a:r>
              <a:rPr lang="en-US" b="1" dirty="0"/>
              <a:t>Act of Settlement.</a:t>
            </a:r>
            <a:endParaRPr lang="en-IN" b="1" dirty="0"/>
          </a:p>
        </p:txBody>
      </p:sp>
    </p:spTree>
    <p:extLst>
      <p:ext uri="{BB962C8B-B14F-4D97-AF65-F5344CB8AC3E}">
        <p14:creationId xmlns:p14="http://schemas.microsoft.com/office/powerpoint/2010/main" val="1929995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415F-BE26-49C2-9E39-0280B845BACC}"/>
              </a:ext>
            </a:extLst>
          </p:cNvPr>
          <p:cNvSpPr>
            <a:spLocks noGrp="1"/>
          </p:cNvSpPr>
          <p:nvPr>
            <p:ph type="title"/>
          </p:nvPr>
        </p:nvSpPr>
        <p:spPr/>
        <p:txBody>
          <a:bodyPr/>
          <a:lstStyle/>
          <a:p>
            <a:r>
              <a:rPr lang="en-IN" b="1" dirty="0"/>
              <a:t>Amending Act of 1781</a:t>
            </a:r>
            <a:br>
              <a:rPr lang="en-IN" b="1" dirty="0"/>
            </a:br>
            <a:endParaRPr lang="en-IN" dirty="0"/>
          </a:p>
        </p:txBody>
      </p:sp>
      <p:sp>
        <p:nvSpPr>
          <p:cNvPr id="3" name="Content Placeholder 2">
            <a:extLst>
              <a:ext uri="{FF2B5EF4-FFF2-40B4-BE49-F238E27FC236}">
                <a16:creationId xmlns:a16="http://schemas.microsoft.com/office/drawing/2014/main" id="{FA24A69B-5B93-4118-B1DC-D4F590A76485}"/>
              </a:ext>
            </a:extLst>
          </p:cNvPr>
          <p:cNvSpPr>
            <a:spLocks noGrp="1"/>
          </p:cNvSpPr>
          <p:nvPr>
            <p:ph idx="1"/>
          </p:nvPr>
        </p:nvSpPr>
        <p:spPr>
          <a:xfrm>
            <a:off x="3638550" y="266700"/>
            <a:ext cx="7962900" cy="6305550"/>
          </a:xfrm>
        </p:spPr>
        <p:txBody>
          <a:bodyPr>
            <a:normAutofit/>
          </a:bodyPr>
          <a:lstStyle/>
          <a:p>
            <a:r>
              <a:rPr lang="en-US" b="1" dirty="0"/>
              <a:t>Features</a:t>
            </a:r>
          </a:p>
          <a:p>
            <a:r>
              <a:rPr lang="en-US" dirty="0"/>
              <a:t>It exempted the Governor-General and the Council from the jurisdiction of the Supreme Court for the acts done by them in their official capacity. Similarly, it also exempted the servants of the company from the jurisdiction of the Supreme Court for their official actions.</a:t>
            </a:r>
          </a:p>
          <a:p>
            <a:r>
              <a:rPr lang="en-US" dirty="0"/>
              <a:t>It excluded the revenue matters and the matters arising in the collection of revenue from the jurisdiction of the Supreme Court.</a:t>
            </a:r>
          </a:p>
          <a:p>
            <a:r>
              <a:rPr lang="en-US" dirty="0"/>
              <a:t>It provided that the Supreme Court was to have jurisdiction over all the inhabitants of Calcutta. It also required the court to administer the personal law of the defendants i.e., Hindus were to be tried according to the Hindu law and Muslims were to be tried according to the Mohammedan law.</a:t>
            </a:r>
          </a:p>
          <a:p>
            <a:r>
              <a:rPr lang="en-US" dirty="0"/>
              <a:t>It laid down that the appeals from the Provincial Courts could be taken to the Governor-General-in-Council and not to the Supreme Court. </a:t>
            </a:r>
          </a:p>
          <a:p>
            <a:r>
              <a:rPr lang="en-US" dirty="0"/>
              <a:t>It empowered the Governor-General-in Council to frame regulations for the Provincial Courts and Councils.</a:t>
            </a:r>
            <a:endParaRPr lang="en-IN" dirty="0"/>
          </a:p>
        </p:txBody>
      </p:sp>
    </p:spTree>
    <p:extLst>
      <p:ext uri="{BB962C8B-B14F-4D97-AF65-F5344CB8AC3E}">
        <p14:creationId xmlns:p14="http://schemas.microsoft.com/office/powerpoint/2010/main" val="3197790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EBD6-364E-48F3-A81C-B6A92266EB3D}"/>
              </a:ext>
            </a:extLst>
          </p:cNvPr>
          <p:cNvSpPr>
            <a:spLocks noGrp="1"/>
          </p:cNvSpPr>
          <p:nvPr>
            <p:ph type="title"/>
          </p:nvPr>
        </p:nvSpPr>
        <p:spPr/>
        <p:txBody>
          <a:bodyPr/>
          <a:lstStyle/>
          <a:p>
            <a:r>
              <a:rPr lang="en-US" b="1" dirty="0"/>
              <a:t>Pitt’s India Act of 1784 </a:t>
            </a:r>
            <a:br>
              <a:rPr lang="en-US" b="1" dirty="0"/>
            </a:br>
            <a:endParaRPr lang="en-IN" dirty="0"/>
          </a:p>
        </p:txBody>
      </p:sp>
      <p:sp>
        <p:nvSpPr>
          <p:cNvPr id="3" name="Content Placeholder 2">
            <a:extLst>
              <a:ext uri="{FF2B5EF4-FFF2-40B4-BE49-F238E27FC236}">
                <a16:creationId xmlns:a16="http://schemas.microsoft.com/office/drawing/2014/main" id="{0AE9F697-472E-4EB0-8D5A-79F65DDDD0D7}"/>
              </a:ext>
            </a:extLst>
          </p:cNvPr>
          <p:cNvSpPr>
            <a:spLocks noGrp="1"/>
          </p:cNvSpPr>
          <p:nvPr>
            <p:ph idx="1"/>
          </p:nvPr>
        </p:nvSpPr>
        <p:spPr/>
        <p:txBody>
          <a:bodyPr/>
          <a:lstStyle/>
          <a:p>
            <a:r>
              <a:rPr lang="en-US" dirty="0"/>
              <a:t>The act was significant for two reasons: </a:t>
            </a:r>
          </a:p>
          <a:p>
            <a:pPr marL="457200" indent="-457200">
              <a:buFont typeface="+mj-lt"/>
              <a:buAutoNum type="arabicPeriod"/>
            </a:pPr>
            <a:r>
              <a:rPr lang="en-US" dirty="0"/>
              <a:t>The Company’s territories in India were for the first time called the ‘British possessions in India’</a:t>
            </a:r>
          </a:p>
          <a:p>
            <a:pPr marL="457200" indent="-457200">
              <a:buFont typeface="+mj-lt"/>
              <a:buAutoNum type="arabicPeriod"/>
            </a:pPr>
            <a:r>
              <a:rPr lang="en-US" dirty="0"/>
              <a:t>The British Government was given the supreme control over Company’s affairs and its administration in India.</a:t>
            </a:r>
            <a:endParaRPr lang="en-IN" b="1" dirty="0"/>
          </a:p>
        </p:txBody>
      </p:sp>
    </p:spTree>
    <p:extLst>
      <p:ext uri="{BB962C8B-B14F-4D97-AF65-F5344CB8AC3E}">
        <p14:creationId xmlns:p14="http://schemas.microsoft.com/office/powerpoint/2010/main" val="3995001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4891B-88E3-4922-8AA0-5FAB56BEA477}"/>
              </a:ext>
            </a:extLst>
          </p:cNvPr>
          <p:cNvSpPr>
            <a:spLocks noGrp="1"/>
          </p:cNvSpPr>
          <p:nvPr>
            <p:ph type="title"/>
          </p:nvPr>
        </p:nvSpPr>
        <p:spPr/>
        <p:txBody>
          <a:bodyPr/>
          <a:lstStyle/>
          <a:p>
            <a:r>
              <a:rPr lang="en-US" b="1" dirty="0"/>
              <a:t>Pitt’s India Act of 1784 </a:t>
            </a:r>
            <a:br>
              <a:rPr lang="en-US" b="1" dirty="0"/>
            </a:br>
            <a:endParaRPr lang="en-IN" dirty="0"/>
          </a:p>
        </p:txBody>
      </p:sp>
      <p:sp>
        <p:nvSpPr>
          <p:cNvPr id="3" name="Content Placeholder 2">
            <a:extLst>
              <a:ext uri="{FF2B5EF4-FFF2-40B4-BE49-F238E27FC236}">
                <a16:creationId xmlns:a16="http://schemas.microsoft.com/office/drawing/2014/main" id="{60398AE4-0DBC-400C-8E85-C934F214D1BE}"/>
              </a:ext>
            </a:extLst>
          </p:cNvPr>
          <p:cNvSpPr>
            <a:spLocks noGrp="1"/>
          </p:cNvSpPr>
          <p:nvPr>
            <p:ph idx="1"/>
          </p:nvPr>
        </p:nvSpPr>
        <p:spPr/>
        <p:txBody>
          <a:bodyPr/>
          <a:lstStyle/>
          <a:p>
            <a:endParaRPr lang="en-US" dirty="0"/>
          </a:p>
          <a:p>
            <a:r>
              <a:rPr lang="en-US" b="1" dirty="0"/>
              <a:t>Features</a:t>
            </a:r>
          </a:p>
          <a:p>
            <a:r>
              <a:rPr lang="en-US" dirty="0"/>
              <a:t>It distinguished between the commercial and political functions of the Company. </a:t>
            </a:r>
          </a:p>
          <a:p>
            <a:r>
              <a:rPr lang="en-US" dirty="0"/>
              <a:t>It allowed the Court of Directors to manage the commercial affairs, but created a new body called Board of Control to manage the political affairs. Thus, it established a system of double government.</a:t>
            </a:r>
          </a:p>
          <a:p>
            <a:r>
              <a:rPr lang="en-US" dirty="0"/>
              <a:t>It empowered the Board of Control to supervise and direct all operations of the civil and military government or revenues of the British possessions in India. </a:t>
            </a:r>
            <a:endParaRPr lang="en-IN" dirty="0"/>
          </a:p>
        </p:txBody>
      </p:sp>
    </p:spTree>
    <p:extLst>
      <p:ext uri="{BB962C8B-B14F-4D97-AF65-F5344CB8AC3E}">
        <p14:creationId xmlns:p14="http://schemas.microsoft.com/office/powerpoint/2010/main" val="3289290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DCFF-F3D1-4199-B16B-D3AB5C886C72}"/>
              </a:ext>
            </a:extLst>
          </p:cNvPr>
          <p:cNvSpPr>
            <a:spLocks noGrp="1"/>
          </p:cNvSpPr>
          <p:nvPr>
            <p:ph type="title"/>
          </p:nvPr>
        </p:nvSpPr>
        <p:spPr/>
        <p:txBody>
          <a:bodyPr/>
          <a:lstStyle/>
          <a:p>
            <a:r>
              <a:rPr lang="en-US" b="1" dirty="0"/>
              <a:t>Act of 1786 </a:t>
            </a:r>
            <a:br>
              <a:rPr lang="en-US" b="1" dirty="0"/>
            </a:br>
            <a:endParaRPr lang="en-IN" dirty="0"/>
          </a:p>
        </p:txBody>
      </p:sp>
      <p:sp>
        <p:nvSpPr>
          <p:cNvPr id="3" name="Content Placeholder 2">
            <a:extLst>
              <a:ext uri="{FF2B5EF4-FFF2-40B4-BE49-F238E27FC236}">
                <a16:creationId xmlns:a16="http://schemas.microsoft.com/office/drawing/2014/main" id="{4399E6F8-ED6A-4055-BD0C-FD07828A8523}"/>
              </a:ext>
            </a:extLst>
          </p:cNvPr>
          <p:cNvSpPr>
            <a:spLocks noGrp="1"/>
          </p:cNvSpPr>
          <p:nvPr>
            <p:ph idx="1"/>
          </p:nvPr>
        </p:nvSpPr>
        <p:spPr/>
        <p:txBody>
          <a:bodyPr/>
          <a:lstStyle/>
          <a:p>
            <a:r>
              <a:rPr lang="en-US" dirty="0"/>
              <a:t>In 1786, Lord Cornwallis was appointed as the Governor-General of Bengal. He placed two demands to accept that post, viz.,</a:t>
            </a:r>
          </a:p>
          <a:p>
            <a:pPr marL="457200" indent="-457200">
              <a:buFont typeface="+mj-lt"/>
              <a:buAutoNum type="arabicPeriod"/>
            </a:pPr>
            <a:r>
              <a:rPr lang="en-US" dirty="0"/>
              <a:t> He should be given power to override the decision of his council in special cases. </a:t>
            </a:r>
          </a:p>
          <a:p>
            <a:pPr marL="457200" indent="-457200">
              <a:buFont typeface="+mj-lt"/>
              <a:buAutoNum type="arabicPeriod"/>
            </a:pPr>
            <a:r>
              <a:rPr lang="en-US" dirty="0"/>
              <a:t>He would also be the Commander-in-Chief. </a:t>
            </a:r>
          </a:p>
          <a:p>
            <a:pPr marL="0" indent="0">
              <a:buNone/>
            </a:pPr>
            <a:r>
              <a:rPr lang="en-US" dirty="0"/>
              <a:t>Accordingly, the Act of 1786 was enacted to make both the provisions.</a:t>
            </a:r>
            <a:endParaRPr lang="en-IN" dirty="0"/>
          </a:p>
        </p:txBody>
      </p:sp>
    </p:spTree>
    <p:extLst>
      <p:ext uri="{BB962C8B-B14F-4D97-AF65-F5344CB8AC3E}">
        <p14:creationId xmlns:p14="http://schemas.microsoft.com/office/powerpoint/2010/main" val="3536050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D948-3AF5-464A-8AB0-4EF5A157D159}"/>
              </a:ext>
            </a:extLst>
          </p:cNvPr>
          <p:cNvSpPr>
            <a:spLocks noGrp="1"/>
          </p:cNvSpPr>
          <p:nvPr>
            <p:ph type="title"/>
          </p:nvPr>
        </p:nvSpPr>
        <p:spPr/>
        <p:txBody>
          <a:bodyPr/>
          <a:lstStyle/>
          <a:p>
            <a:r>
              <a:rPr lang="en-US" b="1" dirty="0"/>
              <a:t>Charter Act of 1793 </a:t>
            </a:r>
            <a:br>
              <a:rPr lang="en-US" b="1" dirty="0"/>
            </a:br>
            <a:endParaRPr lang="en-IN" dirty="0"/>
          </a:p>
        </p:txBody>
      </p:sp>
      <p:sp>
        <p:nvSpPr>
          <p:cNvPr id="3" name="Content Placeholder 2">
            <a:extLst>
              <a:ext uri="{FF2B5EF4-FFF2-40B4-BE49-F238E27FC236}">
                <a16:creationId xmlns:a16="http://schemas.microsoft.com/office/drawing/2014/main" id="{BF740EA0-E558-4A8C-85D1-EE6BAACF3DFB}"/>
              </a:ext>
            </a:extLst>
          </p:cNvPr>
          <p:cNvSpPr>
            <a:spLocks noGrp="1"/>
          </p:cNvSpPr>
          <p:nvPr>
            <p:ph idx="1"/>
          </p:nvPr>
        </p:nvSpPr>
        <p:spPr/>
        <p:txBody>
          <a:bodyPr/>
          <a:lstStyle/>
          <a:p>
            <a:pPr marL="457200" indent="-457200">
              <a:buFont typeface="+mj-lt"/>
              <a:buAutoNum type="arabicPeriod"/>
            </a:pPr>
            <a:r>
              <a:rPr lang="en-US" dirty="0"/>
              <a:t>It extended the overriding power given to Lord Cornwallis over his council, to all future Governor-Generals and Governors of Presidencies.</a:t>
            </a:r>
          </a:p>
          <a:p>
            <a:pPr marL="457200" indent="-457200">
              <a:buFont typeface="+mj-lt"/>
              <a:buAutoNum type="arabicPeriod"/>
            </a:pPr>
            <a:r>
              <a:rPr lang="en-US" dirty="0"/>
              <a:t>It gave the Governor-General more powers and control over the governments of the subordinate Presidencies of Bombay and Madras.</a:t>
            </a:r>
          </a:p>
          <a:p>
            <a:pPr marL="457200" indent="-457200">
              <a:buFont typeface="+mj-lt"/>
              <a:buAutoNum type="arabicPeriod"/>
            </a:pPr>
            <a:r>
              <a:rPr lang="en-US" dirty="0"/>
              <a:t>It extended the trade monopoly of the Company in India for another period of twenty years. </a:t>
            </a:r>
          </a:p>
          <a:p>
            <a:pPr marL="457200" indent="-457200">
              <a:buFont typeface="+mj-lt"/>
              <a:buAutoNum type="arabicPeriod"/>
            </a:pPr>
            <a:r>
              <a:rPr lang="en-US" dirty="0"/>
              <a:t>It provided that the Commander-in-Chief was not to be a member of the Governor-General’s council, unless he was so appointed. </a:t>
            </a:r>
          </a:p>
          <a:p>
            <a:pPr marL="457200" indent="-457200">
              <a:buFont typeface="+mj-lt"/>
              <a:buAutoNum type="arabicPeriod"/>
            </a:pPr>
            <a:r>
              <a:rPr lang="en-US" dirty="0"/>
              <a:t>It laid down that the members of the Board of Control and their staff were, henceforth, to be paid out of the Indian revenues.</a:t>
            </a:r>
            <a:endParaRPr lang="en-IN" dirty="0"/>
          </a:p>
        </p:txBody>
      </p:sp>
    </p:spTree>
    <p:extLst>
      <p:ext uri="{BB962C8B-B14F-4D97-AF65-F5344CB8AC3E}">
        <p14:creationId xmlns:p14="http://schemas.microsoft.com/office/powerpoint/2010/main" val="3774418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8574-A832-49A6-B531-35C6C004FFCD}"/>
              </a:ext>
            </a:extLst>
          </p:cNvPr>
          <p:cNvSpPr>
            <a:spLocks noGrp="1"/>
          </p:cNvSpPr>
          <p:nvPr>
            <p:ph type="title"/>
          </p:nvPr>
        </p:nvSpPr>
        <p:spPr/>
        <p:txBody>
          <a:bodyPr/>
          <a:lstStyle/>
          <a:p>
            <a:r>
              <a:rPr lang="en-US" b="1" dirty="0"/>
              <a:t>Charter Act of 1813</a:t>
            </a:r>
            <a:br>
              <a:rPr lang="en-US" b="1" dirty="0"/>
            </a:br>
            <a:endParaRPr lang="en-IN" dirty="0"/>
          </a:p>
        </p:txBody>
      </p:sp>
      <p:sp>
        <p:nvSpPr>
          <p:cNvPr id="3" name="Content Placeholder 2">
            <a:extLst>
              <a:ext uri="{FF2B5EF4-FFF2-40B4-BE49-F238E27FC236}">
                <a16:creationId xmlns:a16="http://schemas.microsoft.com/office/drawing/2014/main" id="{39F47D13-D223-4088-994E-B6868D5483CD}"/>
              </a:ext>
            </a:extLst>
          </p:cNvPr>
          <p:cNvSpPr>
            <a:spLocks noGrp="1"/>
          </p:cNvSpPr>
          <p:nvPr>
            <p:ph idx="1"/>
          </p:nvPr>
        </p:nvSpPr>
        <p:spPr/>
        <p:txBody>
          <a:bodyPr/>
          <a:lstStyle/>
          <a:p>
            <a:pPr marL="457200" indent="-457200">
              <a:buFont typeface="+mj-lt"/>
              <a:buAutoNum type="arabicPeriod"/>
            </a:pPr>
            <a:r>
              <a:rPr lang="en-US" dirty="0"/>
              <a:t>It abolished the trade monopoly of the company in India i.e., the Indian trade was thrown open to all British merchants. However, it continued the monopoly of the company over trade in tea and trade with China.</a:t>
            </a:r>
          </a:p>
          <a:p>
            <a:pPr marL="457200" indent="-457200">
              <a:buFont typeface="+mj-lt"/>
              <a:buAutoNum type="arabicPeriod"/>
            </a:pPr>
            <a:r>
              <a:rPr lang="en-US" dirty="0"/>
              <a:t>It asserted the sovereignty of the British Crown over the Company’s territories in India. </a:t>
            </a:r>
          </a:p>
          <a:p>
            <a:pPr marL="457200" indent="-457200">
              <a:buFont typeface="+mj-lt"/>
              <a:buAutoNum type="arabicPeriod"/>
            </a:pPr>
            <a:r>
              <a:rPr lang="en-US" dirty="0"/>
              <a:t>It allowed the Christian missionaries to come to India for the purpose of enlightening the people.</a:t>
            </a:r>
          </a:p>
          <a:p>
            <a:pPr marL="457200" indent="-457200">
              <a:buFont typeface="+mj-lt"/>
              <a:buAutoNum type="arabicPeriod"/>
            </a:pPr>
            <a:r>
              <a:rPr lang="en-US" dirty="0"/>
              <a:t>It provided for the spread of western education among the inhabitants of the British territories in India. </a:t>
            </a:r>
          </a:p>
          <a:p>
            <a:pPr marL="457200" indent="-457200">
              <a:buFont typeface="+mj-lt"/>
              <a:buAutoNum type="arabicPeriod"/>
            </a:pPr>
            <a:r>
              <a:rPr lang="en-US" dirty="0"/>
              <a:t>It </a:t>
            </a:r>
            <a:r>
              <a:rPr lang="en-US" dirty="0" err="1"/>
              <a:t>authorised</a:t>
            </a:r>
            <a:r>
              <a:rPr lang="en-US" dirty="0"/>
              <a:t> the Local Governments in India to impose taxes on persons. They could also punish the persons for not paying taxes. </a:t>
            </a:r>
            <a:endParaRPr lang="en-IN" dirty="0"/>
          </a:p>
        </p:txBody>
      </p:sp>
    </p:spTree>
    <p:extLst>
      <p:ext uri="{BB962C8B-B14F-4D97-AF65-F5344CB8AC3E}">
        <p14:creationId xmlns:p14="http://schemas.microsoft.com/office/powerpoint/2010/main" val="1894581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CD28C-CA61-4703-88F0-73E04002D8B4}"/>
              </a:ext>
            </a:extLst>
          </p:cNvPr>
          <p:cNvSpPr>
            <a:spLocks noGrp="1"/>
          </p:cNvSpPr>
          <p:nvPr>
            <p:ph type="title"/>
          </p:nvPr>
        </p:nvSpPr>
        <p:spPr/>
        <p:txBody>
          <a:bodyPr/>
          <a:lstStyle/>
          <a:p>
            <a:r>
              <a:rPr lang="en-IN" b="1" dirty="0"/>
              <a:t>Charter Act of 1833</a:t>
            </a:r>
            <a:br>
              <a:rPr lang="en-IN" b="1" dirty="0"/>
            </a:br>
            <a:endParaRPr lang="en-IN" dirty="0"/>
          </a:p>
        </p:txBody>
      </p:sp>
      <p:sp>
        <p:nvSpPr>
          <p:cNvPr id="3" name="Content Placeholder 2">
            <a:extLst>
              <a:ext uri="{FF2B5EF4-FFF2-40B4-BE49-F238E27FC236}">
                <a16:creationId xmlns:a16="http://schemas.microsoft.com/office/drawing/2014/main" id="{76829C2E-045E-42D0-948C-A19334D310AC}"/>
              </a:ext>
            </a:extLst>
          </p:cNvPr>
          <p:cNvSpPr>
            <a:spLocks noGrp="1"/>
          </p:cNvSpPr>
          <p:nvPr>
            <p:ph idx="1"/>
          </p:nvPr>
        </p:nvSpPr>
        <p:spPr/>
        <p:txBody>
          <a:bodyPr>
            <a:normAutofit/>
          </a:bodyPr>
          <a:lstStyle/>
          <a:p>
            <a:r>
              <a:rPr lang="en-US" dirty="0"/>
              <a:t>This Act was the final step towards </a:t>
            </a:r>
            <a:r>
              <a:rPr lang="en-US" dirty="0" err="1"/>
              <a:t>centralisation</a:t>
            </a:r>
            <a:r>
              <a:rPr lang="en-US" dirty="0"/>
              <a:t> in British India.</a:t>
            </a:r>
            <a:endParaRPr lang="en-IN" b="1" dirty="0"/>
          </a:p>
          <a:p>
            <a:pPr marL="457200" indent="-457200">
              <a:buFont typeface="+mj-lt"/>
              <a:buAutoNum type="arabicPeriod"/>
            </a:pPr>
            <a:r>
              <a:rPr lang="en-US" dirty="0"/>
              <a:t>It made the Governor-General of Bengal as the </a:t>
            </a:r>
            <a:r>
              <a:rPr lang="en-US" dirty="0" err="1"/>
              <a:t>GovernorGeneral</a:t>
            </a:r>
            <a:r>
              <a:rPr lang="en-US" dirty="0"/>
              <a:t> of India and vested in him all civil and military powers. Thus, the act created, for the first time, Government of India having authority over the entire territorial area possessed by the British in India. Lord William Bentick was the first Governor-General of India.</a:t>
            </a:r>
          </a:p>
          <a:p>
            <a:pPr marL="457200" indent="-457200">
              <a:buFont typeface="+mj-lt"/>
              <a:buAutoNum type="arabicPeriod"/>
            </a:pPr>
            <a:r>
              <a:rPr lang="en-US" dirty="0"/>
              <a:t>It deprived the Governor of Bombay and Madras of their legislative powers. The Governor-General of India was given exclusive legislative powers for the entire British India. The laws made under the previous acts were called as Regulations, while laws made under this act were called as Acts. </a:t>
            </a:r>
          </a:p>
        </p:txBody>
      </p:sp>
    </p:spTree>
    <p:extLst>
      <p:ext uri="{BB962C8B-B14F-4D97-AF65-F5344CB8AC3E}">
        <p14:creationId xmlns:p14="http://schemas.microsoft.com/office/powerpoint/2010/main" val="3184553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20F6C-11B5-421C-A58E-6F07D11D5C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098B7A-6146-4E5F-84F4-A868A8859129}"/>
              </a:ext>
            </a:extLst>
          </p:cNvPr>
          <p:cNvSpPr>
            <a:spLocks noGrp="1"/>
          </p:cNvSpPr>
          <p:nvPr>
            <p:ph idx="1"/>
          </p:nvPr>
        </p:nvSpPr>
        <p:spPr/>
        <p:txBody>
          <a:bodyPr/>
          <a:lstStyle/>
          <a:p>
            <a:pPr marL="457200" indent="-457200">
              <a:buFont typeface="+mj-lt"/>
              <a:buAutoNum type="arabicPeriod" startAt="4"/>
            </a:pPr>
            <a:r>
              <a:rPr lang="en-US" dirty="0"/>
              <a:t>It ended the activities of the East India Company as a commercial body, which became a purely administrative body. It provided that the Company’s territories in India were held by it ‘in trust for His Majesty, His heirs and successors’. </a:t>
            </a:r>
          </a:p>
          <a:p>
            <a:pPr marL="457200" indent="-457200">
              <a:buFont typeface="+mj-lt"/>
              <a:buAutoNum type="arabicPeriod" startAt="4"/>
            </a:pPr>
            <a:r>
              <a:rPr lang="en-US" dirty="0"/>
              <a:t>The Charter Act of 1833 attempted to introduce a system of open competition for selection of civil servants and stated that the Indians should not be debarred from holding any place, office and employment under the Company. However, this provision was negated after opposition from the Court of Directors.</a:t>
            </a:r>
            <a:endParaRPr lang="en-IN" b="1" dirty="0"/>
          </a:p>
          <a:p>
            <a:endParaRPr lang="en-IN" dirty="0"/>
          </a:p>
        </p:txBody>
      </p:sp>
    </p:spTree>
    <p:extLst>
      <p:ext uri="{BB962C8B-B14F-4D97-AF65-F5344CB8AC3E}">
        <p14:creationId xmlns:p14="http://schemas.microsoft.com/office/powerpoint/2010/main" val="3277710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F022C-A3F6-42E0-90BF-3C554BFC8DBA}"/>
              </a:ext>
            </a:extLst>
          </p:cNvPr>
          <p:cNvSpPr>
            <a:spLocks noGrp="1"/>
          </p:cNvSpPr>
          <p:nvPr>
            <p:ph type="title"/>
          </p:nvPr>
        </p:nvSpPr>
        <p:spPr/>
        <p:txBody>
          <a:bodyPr/>
          <a:lstStyle/>
          <a:p>
            <a:r>
              <a:rPr lang="en-US" dirty="0"/>
              <a:t>Charter Act of 1853</a:t>
            </a:r>
            <a:endParaRPr lang="en-IN" dirty="0"/>
          </a:p>
        </p:txBody>
      </p:sp>
      <p:sp>
        <p:nvSpPr>
          <p:cNvPr id="3" name="Content Placeholder 2">
            <a:extLst>
              <a:ext uri="{FF2B5EF4-FFF2-40B4-BE49-F238E27FC236}">
                <a16:creationId xmlns:a16="http://schemas.microsoft.com/office/drawing/2014/main" id="{F6DCFBEC-EDC5-461F-A6E6-EA38D4D77FB6}"/>
              </a:ext>
            </a:extLst>
          </p:cNvPr>
          <p:cNvSpPr>
            <a:spLocks noGrp="1"/>
          </p:cNvSpPr>
          <p:nvPr>
            <p:ph idx="1"/>
          </p:nvPr>
        </p:nvSpPr>
        <p:spPr/>
        <p:txBody>
          <a:bodyPr>
            <a:normAutofit/>
          </a:bodyPr>
          <a:lstStyle/>
          <a:p>
            <a:r>
              <a:rPr lang="en-US" dirty="0"/>
              <a:t>This was the last of the series of Charter Acts passed by the British Parliament between 1793 and 1853.</a:t>
            </a:r>
          </a:p>
          <a:p>
            <a:r>
              <a:rPr lang="en-US" dirty="0"/>
              <a:t> It was a significant constitutional landmark.</a:t>
            </a:r>
          </a:p>
          <a:p>
            <a:pPr marL="457200" indent="-457200">
              <a:buFont typeface="+mj-lt"/>
              <a:buAutoNum type="arabicPeriod"/>
            </a:pPr>
            <a:r>
              <a:rPr lang="en-US" dirty="0"/>
              <a:t>It separated, for the first time, the legislative and executive functions of the Governor-General’s council. It provided for addition of six new members called legislative </a:t>
            </a:r>
            <a:r>
              <a:rPr lang="en-US" dirty="0" err="1"/>
              <a:t>councillors</a:t>
            </a:r>
            <a:r>
              <a:rPr lang="en-US" dirty="0"/>
              <a:t> to the council. In other words, it established a separate Governor-General’s legislative council which came to be known as the Indian (Central) Legislative Council. This legislative wing of the council functioned as a </a:t>
            </a:r>
            <a:r>
              <a:rPr lang="en-US" dirty="0" err="1"/>
              <a:t>miniParliament</a:t>
            </a:r>
            <a:r>
              <a:rPr lang="en-US" dirty="0"/>
              <a:t>, adopting the same procedures as the British Parliament. Thus, legislation, for the first time, was treated as a special function of the government, requiring special machinery and special process.</a:t>
            </a:r>
          </a:p>
          <a:p>
            <a:pPr marL="0" indent="0">
              <a:buNone/>
            </a:pPr>
            <a:r>
              <a:rPr lang="en-US" dirty="0"/>
              <a:t> </a:t>
            </a:r>
            <a:endParaRPr lang="en-IN" dirty="0"/>
          </a:p>
        </p:txBody>
      </p:sp>
    </p:spTree>
    <p:extLst>
      <p:ext uri="{BB962C8B-B14F-4D97-AF65-F5344CB8AC3E}">
        <p14:creationId xmlns:p14="http://schemas.microsoft.com/office/powerpoint/2010/main" val="711112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F02D-FED0-4B36-904A-C6727BE0C8F3}"/>
              </a:ext>
            </a:extLst>
          </p:cNvPr>
          <p:cNvSpPr>
            <a:spLocks noGrp="1"/>
          </p:cNvSpPr>
          <p:nvPr>
            <p:ph type="title"/>
          </p:nvPr>
        </p:nvSpPr>
        <p:spPr/>
        <p:txBody>
          <a:bodyPr/>
          <a:lstStyle/>
          <a:p>
            <a:r>
              <a:rPr lang="en-US" dirty="0"/>
              <a:t>Module 1</a:t>
            </a:r>
            <a:endParaRPr lang="en-IN" dirty="0"/>
          </a:p>
        </p:txBody>
      </p:sp>
      <p:sp>
        <p:nvSpPr>
          <p:cNvPr id="3" name="Content Placeholder 2">
            <a:extLst>
              <a:ext uri="{FF2B5EF4-FFF2-40B4-BE49-F238E27FC236}">
                <a16:creationId xmlns:a16="http://schemas.microsoft.com/office/drawing/2014/main" id="{9126C714-AFE8-4C1F-B1BC-927802F48E29}"/>
              </a:ext>
            </a:extLst>
          </p:cNvPr>
          <p:cNvSpPr>
            <a:spLocks noGrp="1"/>
          </p:cNvSpPr>
          <p:nvPr>
            <p:ph idx="1"/>
          </p:nvPr>
        </p:nvSpPr>
        <p:spPr/>
        <p:txBody>
          <a:bodyPr>
            <a:normAutofit/>
          </a:bodyPr>
          <a:lstStyle/>
          <a:p>
            <a:pPr marL="0" indent="0">
              <a:buNone/>
            </a:pPr>
            <a:r>
              <a:rPr lang="en-US" sz="3600" dirty="0"/>
              <a:t>Definition, historical back ground, features, preamble, territory, citizenship</a:t>
            </a:r>
            <a:endParaRPr lang="en-IN" sz="3600" dirty="0"/>
          </a:p>
        </p:txBody>
      </p:sp>
    </p:spTree>
    <p:extLst>
      <p:ext uri="{BB962C8B-B14F-4D97-AF65-F5344CB8AC3E}">
        <p14:creationId xmlns:p14="http://schemas.microsoft.com/office/powerpoint/2010/main" val="1928442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BEFB-9339-46B4-81CC-3CA79209DB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BF7EF1-F274-46B6-BF1B-F57FC9C0F652}"/>
              </a:ext>
            </a:extLst>
          </p:cNvPr>
          <p:cNvSpPr>
            <a:spLocks noGrp="1"/>
          </p:cNvSpPr>
          <p:nvPr>
            <p:ph idx="1"/>
          </p:nvPr>
        </p:nvSpPr>
        <p:spPr/>
        <p:txBody>
          <a:bodyPr/>
          <a:lstStyle/>
          <a:p>
            <a:pPr marL="457200" indent="-457200">
              <a:buFont typeface="+mj-lt"/>
              <a:buAutoNum type="arabicPeriod" startAt="2"/>
            </a:pPr>
            <a:r>
              <a:rPr lang="en-US" dirty="0"/>
              <a:t>It introduced an open competition system of selection and recruitment of civil servants. The covenanted civil service3 was, thus, thrown open to the Indians also. Accordingly, the Macaulay Committee (the Committee on the Indian Civil Service) was appointed in 1854.</a:t>
            </a:r>
          </a:p>
          <a:p>
            <a:pPr marL="457200" indent="-457200">
              <a:buFont typeface="+mj-lt"/>
              <a:buAutoNum type="arabicPeriod" startAt="2"/>
            </a:pPr>
            <a:r>
              <a:rPr lang="en-US" dirty="0"/>
              <a:t>It extended the Company’s rule and allowed it to retain the possession of Indian territories on trust for the British Crown. But, it did not specify any particular period, unlike the previous Charters. This was a clear indication that the Company’s rule could be terminated at any time the Parliament liked.</a:t>
            </a:r>
          </a:p>
          <a:p>
            <a:pPr marL="457200" indent="-457200">
              <a:buFont typeface="+mj-lt"/>
              <a:buAutoNum type="arabicPeriod" startAt="2"/>
            </a:pPr>
            <a:r>
              <a:rPr lang="en-US" dirty="0"/>
              <a:t>It introduced, for the first time, local representation in the Indian (Central) Legislative Council. Of the six new legislative members of the </a:t>
            </a:r>
            <a:r>
              <a:rPr lang="en-US" dirty="0" err="1"/>
              <a:t>GovernorGeneral’s</a:t>
            </a:r>
            <a:r>
              <a:rPr lang="en-US" dirty="0"/>
              <a:t> council, four members were appointed by the local (provincial) governments of Madras, Bombay, Bengal and Agra.</a:t>
            </a:r>
            <a:endParaRPr lang="en-IN" dirty="0"/>
          </a:p>
        </p:txBody>
      </p:sp>
    </p:spTree>
    <p:extLst>
      <p:ext uri="{BB962C8B-B14F-4D97-AF65-F5344CB8AC3E}">
        <p14:creationId xmlns:p14="http://schemas.microsoft.com/office/powerpoint/2010/main" val="273040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8F69-3612-46D1-BA43-0997C8F77EBD}"/>
              </a:ext>
            </a:extLst>
          </p:cNvPr>
          <p:cNvSpPr>
            <a:spLocks noGrp="1"/>
          </p:cNvSpPr>
          <p:nvPr>
            <p:ph type="title"/>
          </p:nvPr>
        </p:nvSpPr>
        <p:spPr/>
        <p:txBody>
          <a:bodyPr/>
          <a:lstStyle/>
          <a:p>
            <a:r>
              <a:rPr lang="en-IN" dirty="0"/>
              <a:t>THE CROWN RULE</a:t>
            </a:r>
            <a:br>
              <a:rPr lang="en-IN" dirty="0"/>
            </a:br>
            <a:r>
              <a:rPr lang="en-IN" dirty="0"/>
              <a:t> (1858–1947)</a:t>
            </a:r>
          </a:p>
        </p:txBody>
      </p:sp>
      <p:sp>
        <p:nvSpPr>
          <p:cNvPr id="3" name="Content Placeholder 2">
            <a:extLst>
              <a:ext uri="{FF2B5EF4-FFF2-40B4-BE49-F238E27FC236}">
                <a16:creationId xmlns:a16="http://schemas.microsoft.com/office/drawing/2014/main" id="{E211D58C-DACF-4D2B-94DE-A82951E5A008}"/>
              </a:ext>
            </a:extLst>
          </p:cNvPr>
          <p:cNvSpPr>
            <a:spLocks noGrp="1"/>
          </p:cNvSpPr>
          <p:nvPr>
            <p:ph idx="1"/>
          </p:nvPr>
        </p:nvSpPr>
        <p:spPr/>
        <p:txBody>
          <a:bodyPr>
            <a:normAutofit/>
          </a:bodyPr>
          <a:lstStyle/>
          <a:p>
            <a:r>
              <a:rPr lang="en-US" sz="2400" b="1" dirty="0"/>
              <a:t>Government of India Act of 1858</a:t>
            </a:r>
          </a:p>
          <a:p>
            <a:r>
              <a:rPr lang="en-US" sz="2400" b="1" dirty="0"/>
              <a:t>Indian Councils Act of 1861</a:t>
            </a:r>
          </a:p>
          <a:p>
            <a:r>
              <a:rPr lang="en-US" sz="2400" b="1" dirty="0"/>
              <a:t>Indian Councils Act of 1892</a:t>
            </a:r>
          </a:p>
          <a:p>
            <a:r>
              <a:rPr lang="en-US" sz="2400" b="1" dirty="0"/>
              <a:t>Indian Councils Act of 1909</a:t>
            </a:r>
          </a:p>
          <a:p>
            <a:r>
              <a:rPr lang="en-US" sz="2400" b="1" dirty="0"/>
              <a:t>Government of India Act of 1919</a:t>
            </a:r>
          </a:p>
          <a:p>
            <a:r>
              <a:rPr lang="en-US" sz="2400" b="1" dirty="0"/>
              <a:t>Government of India Act of 1935</a:t>
            </a:r>
          </a:p>
          <a:p>
            <a:r>
              <a:rPr lang="en-US" sz="2400" b="1" dirty="0"/>
              <a:t>Indian Independence Act of 1947 </a:t>
            </a:r>
            <a:endParaRPr lang="en-IN" sz="2400" b="1" dirty="0"/>
          </a:p>
        </p:txBody>
      </p:sp>
    </p:spTree>
    <p:extLst>
      <p:ext uri="{BB962C8B-B14F-4D97-AF65-F5344CB8AC3E}">
        <p14:creationId xmlns:p14="http://schemas.microsoft.com/office/powerpoint/2010/main" val="244662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5910-CED4-412B-9287-E176F2A77B8C}"/>
              </a:ext>
            </a:extLst>
          </p:cNvPr>
          <p:cNvSpPr>
            <a:spLocks noGrp="1"/>
          </p:cNvSpPr>
          <p:nvPr>
            <p:ph type="title"/>
          </p:nvPr>
        </p:nvSpPr>
        <p:spPr/>
        <p:txBody>
          <a:bodyPr/>
          <a:lstStyle/>
          <a:p>
            <a:r>
              <a:rPr lang="en-US" dirty="0"/>
              <a:t>Government of India Act of 1858</a:t>
            </a:r>
            <a:endParaRPr lang="en-IN" dirty="0"/>
          </a:p>
        </p:txBody>
      </p:sp>
      <p:sp>
        <p:nvSpPr>
          <p:cNvPr id="3" name="Content Placeholder 2">
            <a:extLst>
              <a:ext uri="{FF2B5EF4-FFF2-40B4-BE49-F238E27FC236}">
                <a16:creationId xmlns:a16="http://schemas.microsoft.com/office/drawing/2014/main" id="{24E1168C-B5A2-4E8D-8302-7B912D0C4020}"/>
              </a:ext>
            </a:extLst>
          </p:cNvPr>
          <p:cNvSpPr>
            <a:spLocks noGrp="1"/>
          </p:cNvSpPr>
          <p:nvPr>
            <p:ph idx="1"/>
          </p:nvPr>
        </p:nvSpPr>
        <p:spPr/>
        <p:txBody>
          <a:bodyPr>
            <a:normAutofit/>
          </a:bodyPr>
          <a:lstStyle/>
          <a:p>
            <a:r>
              <a:rPr lang="en-US" sz="2400" dirty="0"/>
              <a:t>This significant Act was enacted in the wake of the Revolt of 1857–also known as the First War of Independence or the ‘sepoy mutiny’. </a:t>
            </a:r>
          </a:p>
          <a:p>
            <a:r>
              <a:rPr lang="en-US" sz="2400" dirty="0"/>
              <a:t>The act known as the </a:t>
            </a:r>
            <a:r>
              <a:rPr lang="en-US" sz="2400" b="1" dirty="0"/>
              <a:t>Act for the Good Government of India</a:t>
            </a:r>
            <a:r>
              <a:rPr lang="en-US" sz="2400" dirty="0"/>
              <a:t>, abolished the East India Company, and transferred the powers of Government, territories and revenues to the British Crown.</a:t>
            </a:r>
            <a:endParaRPr lang="en-IN" sz="2400" dirty="0"/>
          </a:p>
        </p:txBody>
      </p:sp>
    </p:spTree>
    <p:extLst>
      <p:ext uri="{BB962C8B-B14F-4D97-AF65-F5344CB8AC3E}">
        <p14:creationId xmlns:p14="http://schemas.microsoft.com/office/powerpoint/2010/main" val="1053830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5085-6342-4DC3-B988-17339DEE23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0936BD-9FAB-4803-91AE-031D768C31FD}"/>
              </a:ext>
            </a:extLst>
          </p:cNvPr>
          <p:cNvSpPr>
            <a:spLocks noGrp="1"/>
          </p:cNvSpPr>
          <p:nvPr>
            <p:ph idx="1"/>
          </p:nvPr>
        </p:nvSpPr>
        <p:spPr>
          <a:xfrm>
            <a:off x="3543301" y="390525"/>
            <a:ext cx="8258174" cy="6210299"/>
          </a:xfrm>
        </p:spPr>
        <p:txBody>
          <a:bodyPr>
            <a:normAutofit/>
          </a:bodyPr>
          <a:lstStyle/>
          <a:p>
            <a:r>
              <a:rPr lang="en-IN" b="1" dirty="0"/>
              <a:t>Features</a:t>
            </a:r>
          </a:p>
          <a:p>
            <a:pPr marL="457200" indent="-457200">
              <a:buFont typeface="+mj-lt"/>
              <a:buAutoNum type="arabicPeriod"/>
            </a:pPr>
            <a:r>
              <a:rPr lang="en-US" dirty="0"/>
              <a:t>It provided that India, henceforth, was to be governed by, and in the name of, Her Majesty. It changed the designation of the Governor-General of India to that of Viceroy of India. He (Viceroy) was the direct representative of the British Crown in India. Lord Canning, thus, became the first Viceroy of India. </a:t>
            </a:r>
          </a:p>
          <a:p>
            <a:pPr marL="457200" indent="-457200">
              <a:buFont typeface="+mj-lt"/>
              <a:buAutoNum type="arabicPeriod"/>
            </a:pPr>
            <a:r>
              <a:rPr lang="en-US" dirty="0"/>
              <a:t>It ended the system of double Government by abolishing the Board of Control and Court of Directors. </a:t>
            </a:r>
          </a:p>
          <a:p>
            <a:pPr marL="457200" indent="-457200">
              <a:buFont typeface="+mj-lt"/>
              <a:buAutoNum type="arabicPeriod"/>
            </a:pPr>
            <a:r>
              <a:rPr lang="en-US" dirty="0"/>
              <a:t>It created a new office, Secretary of State for India, vested with complete authority and control over Indian administration. The secretary of state was a member of the British Cabinet and was responsible ultimately to the British Parliament. </a:t>
            </a:r>
          </a:p>
          <a:p>
            <a:pPr marL="457200" indent="-457200">
              <a:buFont typeface="+mj-lt"/>
              <a:buAutoNum type="arabicPeriod"/>
            </a:pPr>
            <a:r>
              <a:rPr lang="en-US" dirty="0"/>
              <a:t>It established a 15-member council of India to assist the Secretary of State for India. The council was an advisory body. The secretary of state was made the Chairman of the council.</a:t>
            </a:r>
          </a:p>
          <a:p>
            <a:pPr marL="457200" indent="-457200">
              <a:buFont typeface="+mj-lt"/>
              <a:buAutoNum type="arabicPeriod"/>
            </a:pPr>
            <a:r>
              <a:rPr lang="en-US" dirty="0"/>
              <a:t>It constituted the Secretary of State-in Council as a body corporate, capable of suing and being sued in India and in England. </a:t>
            </a:r>
            <a:endParaRPr lang="en-IN" b="1" dirty="0"/>
          </a:p>
          <a:p>
            <a:endParaRPr lang="en-IN" b="1" dirty="0"/>
          </a:p>
        </p:txBody>
      </p:sp>
    </p:spTree>
    <p:extLst>
      <p:ext uri="{BB962C8B-B14F-4D97-AF65-F5344CB8AC3E}">
        <p14:creationId xmlns:p14="http://schemas.microsoft.com/office/powerpoint/2010/main" val="4085167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BBD6-0753-416D-8A8F-6F639AD59A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B57AF3-B5B4-4266-9D58-03D8E71A74E7}"/>
              </a:ext>
            </a:extLst>
          </p:cNvPr>
          <p:cNvSpPr>
            <a:spLocks noGrp="1"/>
          </p:cNvSpPr>
          <p:nvPr>
            <p:ph idx="1"/>
          </p:nvPr>
        </p:nvSpPr>
        <p:spPr/>
        <p:txBody>
          <a:bodyPr/>
          <a:lstStyle/>
          <a:p>
            <a:r>
              <a:rPr lang="en-US" dirty="0"/>
              <a:t>After the great revolt of 1857, the British Government felt the necessity of seeking the cooperation of the Indians in the administration of their country. </a:t>
            </a:r>
          </a:p>
          <a:p>
            <a:r>
              <a:rPr lang="en-US" dirty="0"/>
              <a:t>In pursuance of this policy of association, three acts were enacted by the British Parliament in 1861, 1892 and 1909.</a:t>
            </a:r>
            <a:endParaRPr lang="en-IN" dirty="0"/>
          </a:p>
        </p:txBody>
      </p:sp>
    </p:spTree>
    <p:extLst>
      <p:ext uri="{BB962C8B-B14F-4D97-AF65-F5344CB8AC3E}">
        <p14:creationId xmlns:p14="http://schemas.microsoft.com/office/powerpoint/2010/main" val="586986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856-0A19-4560-9863-D005CF6A2F57}"/>
              </a:ext>
            </a:extLst>
          </p:cNvPr>
          <p:cNvSpPr>
            <a:spLocks noGrp="1"/>
          </p:cNvSpPr>
          <p:nvPr>
            <p:ph type="title"/>
          </p:nvPr>
        </p:nvSpPr>
        <p:spPr/>
        <p:txBody>
          <a:bodyPr/>
          <a:lstStyle/>
          <a:p>
            <a:r>
              <a:rPr lang="en-US" dirty="0"/>
              <a:t>Indian Councils Act of 1861</a:t>
            </a:r>
            <a:endParaRPr lang="en-IN" dirty="0"/>
          </a:p>
        </p:txBody>
      </p:sp>
      <p:sp>
        <p:nvSpPr>
          <p:cNvPr id="3" name="Content Placeholder 2">
            <a:extLst>
              <a:ext uri="{FF2B5EF4-FFF2-40B4-BE49-F238E27FC236}">
                <a16:creationId xmlns:a16="http://schemas.microsoft.com/office/drawing/2014/main" id="{6FDEDCD5-D77F-45D5-8E36-93A3730A26CF}"/>
              </a:ext>
            </a:extLst>
          </p:cNvPr>
          <p:cNvSpPr>
            <a:spLocks noGrp="1"/>
          </p:cNvSpPr>
          <p:nvPr>
            <p:ph idx="1"/>
          </p:nvPr>
        </p:nvSpPr>
        <p:spPr>
          <a:xfrm>
            <a:off x="3419475" y="266700"/>
            <a:ext cx="8429625" cy="6477000"/>
          </a:xfrm>
        </p:spPr>
        <p:txBody>
          <a:bodyPr>
            <a:normAutofit/>
          </a:bodyPr>
          <a:lstStyle/>
          <a:p>
            <a:r>
              <a:rPr lang="en-US" dirty="0"/>
              <a:t>The Indian Councils Act of 1861 is an important landmark in the constitutional and political history of India.</a:t>
            </a:r>
            <a:endParaRPr lang="en-US" b="1" dirty="0"/>
          </a:p>
          <a:p>
            <a:r>
              <a:rPr lang="en-US" b="1" dirty="0"/>
              <a:t>Features</a:t>
            </a:r>
          </a:p>
          <a:p>
            <a:pPr marL="457200" indent="-457200">
              <a:buFont typeface="+mj-lt"/>
              <a:buAutoNum type="arabicPeriod"/>
            </a:pPr>
            <a:r>
              <a:rPr lang="en-US" dirty="0"/>
              <a:t>It made a beginning of the representative institutions by associating Indians with the law-making process. It, thus, provided that the Viceroy should nominate some Indians as non-official members of his expanded council. In 1862, Lord Canning, the then Viceroy, nominated three Indians to his legislative council–the Raja of </a:t>
            </a:r>
            <a:r>
              <a:rPr lang="en-US" dirty="0" err="1"/>
              <a:t>Benaras</a:t>
            </a:r>
            <a:r>
              <a:rPr lang="en-US" dirty="0"/>
              <a:t>, the Maharaja of Patiala and Sir </a:t>
            </a:r>
            <a:r>
              <a:rPr lang="en-US" dirty="0" err="1"/>
              <a:t>Dinkar</a:t>
            </a:r>
            <a:r>
              <a:rPr lang="en-US" dirty="0"/>
              <a:t> Rao.</a:t>
            </a:r>
          </a:p>
          <a:p>
            <a:pPr marL="457200" indent="-457200">
              <a:buFont typeface="+mj-lt"/>
              <a:buAutoNum type="arabicPeriod"/>
            </a:pPr>
            <a:r>
              <a:rPr lang="en-US" dirty="0"/>
              <a:t>It initiated the process of </a:t>
            </a:r>
            <a:r>
              <a:rPr lang="en-US" dirty="0" err="1"/>
              <a:t>decentralisation</a:t>
            </a:r>
            <a:r>
              <a:rPr lang="en-US" dirty="0"/>
              <a:t> by restoring the legislative powers to the Bombay and Madras Presidencies. It, thus, reversed the </a:t>
            </a:r>
            <a:r>
              <a:rPr lang="en-US" dirty="0" err="1"/>
              <a:t>centralising</a:t>
            </a:r>
            <a:r>
              <a:rPr lang="en-US" dirty="0"/>
              <a:t> tendency that started from the Regulating Act of 1773 and reached its climax under the Charter Act of 1833. This policy of legislative devolution resulted in the grant of almost complete internal autonomy to the provinces in 1937.</a:t>
            </a:r>
          </a:p>
          <a:p>
            <a:pPr marL="457200" indent="-457200">
              <a:buFont typeface="+mj-lt"/>
              <a:buAutoNum type="arabicPeriod"/>
            </a:pPr>
            <a:r>
              <a:rPr lang="en-US" dirty="0"/>
              <a:t>It also provided for the establishment of new legislative councils for Bengal, North-Western Provinces and Punjab, which were established in 1862, 1886 and 1897, respectively.</a:t>
            </a:r>
            <a:endParaRPr lang="en-IN" b="1" dirty="0"/>
          </a:p>
        </p:txBody>
      </p:sp>
    </p:spTree>
    <p:extLst>
      <p:ext uri="{BB962C8B-B14F-4D97-AF65-F5344CB8AC3E}">
        <p14:creationId xmlns:p14="http://schemas.microsoft.com/office/powerpoint/2010/main" val="3548215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5A5F-C6AF-454F-987B-00F5B5D3E2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57CBFA-E013-4593-9A73-AAE4D7C9D78F}"/>
              </a:ext>
            </a:extLst>
          </p:cNvPr>
          <p:cNvSpPr>
            <a:spLocks noGrp="1"/>
          </p:cNvSpPr>
          <p:nvPr>
            <p:ph idx="1"/>
          </p:nvPr>
        </p:nvSpPr>
        <p:spPr/>
        <p:txBody>
          <a:bodyPr/>
          <a:lstStyle/>
          <a:p>
            <a:pPr marL="457200" indent="-457200">
              <a:buFont typeface="+mj-lt"/>
              <a:buAutoNum type="arabicPeriod" startAt="4"/>
            </a:pPr>
            <a:r>
              <a:rPr lang="en-US" dirty="0"/>
              <a:t>It empowered the Viceroy to make rules and orders for the more convenient transaction of business in the council. It also gave a recognition to the ‘portfolio’ system, introduced by Lord Canning in 1859. Under this, a member of the Viceroy’s council was made in-charge of one or more departments of the Government and was </a:t>
            </a:r>
            <a:r>
              <a:rPr lang="en-US" dirty="0" err="1"/>
              <a:t>authorised</a:t>
            </a:r>
            <a:r>
              <a:rPr lang="en-US" dirty="0"/>
              <a:t> to issue final orders on behalf of the council on matters of his department(s). </a:t>
            </a:r>
          </a:p>
          <a:p>
            <a:pPr marL="457200" indent="-457200">
              <a:buFont typeface="+mj-lt"/>
              <a:buAutoNum type="arabicPeriod" startAt="4"/>
            </a:pPr>
            <a:r>
              <a:rPr lang="en-US" dirty="0"/>
              <a:t>It empowered the Viceroy to issue ordinances, without the concurrence of the legislative council, during an emergency. The life of such an ordinance was six months. </a:t>
            </a:r>
            <a:endParaRPr lang="en-IN" dirty="0"/>
          </a:p>
        </p:txBody>
      </p:sp>
    </p:spTree>
    <p:extLst>
      <p:ext uri="{BB962C8B-B14F-4D97-AF65-F5344CB8AC3E}">
        <p14:creationId xmlns:p14="http://schemas.microsoft.com/office/powerpoint/2010/main" val="2870809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D48C-09AB-47DF-B070-E8BB8B3120B4}"/>
              </a:ext>
            </a:extLst>
          </p:cNvPr>
          <p:cNvSpPr>
            <a:spLocks noGrp="1"/>
          </p:cNvSpPr>
          <p:nvPr>
            <p:ph type="title"/>
          </p:nvPr>
        </p:nvSpPr>
        <p:spPr/>
        <p:txBody>
          <a:bodyPr/>
          <a:lstStyle/>
          <a:p>
            <a:r>
              <a:rPr lang="en-US" dirty="0"/>
              <a:t>Indian Councils Act of 1892</a:t>
            </a:r>
            <a:endParaRPr lang="en-IN" dirty="0"/>
          </a:p>
        </p:txBody>
      </p:sp>
      <p:sp>
        <p:nvSpPr>
          <p:cNvPr id="3" name="Content Placeholder 2">
            <a:extLst>
              <a:ext uri="{FF2B5EF4-FFF2-40B4-BE49-F238E27FC236}">
                <a16:creationId xmlns:a16="http://schemas.microsoft.com/office/drawing/2014/main" id="{35EB358D-3AE8-47C3-9BA9-D8E2F6626F24}"/>
              </a:ext>
            </a:extLst>
          </p:cNvPr>
          <p:cNvSpPr>
            <a:spLocks noGrp="1"/>
          </p:cNvSpPr>
          <p:nvPr>
            <p:ph idx="1"/>
          </p:nvPr>
        </p:nvSpPr>
        <p:spPr>
          <a:xfrm>
            <a:off x="3590925" y="266700"/>
            <a:ext cx="8124825" cy="6591300"/>
          </a:xfrm>
        </p:spPr>
        <p:txBody>
          <a:bodyPr>
            <a:normAutofit/>
          </a:bodyPr>
          <a:lstStyle/>
          <a:p>
            <a:r>
              <a:rPr lang="en-IN" b="1" dirty="0"/>
              <a:t>Features</a:t>
            </a:r>
          </a:p>
          <a:p>
            <a:pPr marL="457200" indent="-457200">
              <a:buFont typeface="+mj-lt"/>
              <a:buAutoNum type="arabicPeriod"/>
            </a:pPr>
            <a:r>
              <a:rPr lang="en-US" dirty="0"/>
              <a:t>It increased the number of additional (non-official) members in the Central and provincial legislative councils, but maintained the official majority in them. </a:t>
            </a:r>
          </a:p>
          <a:p>
            <a:pPr marL="457200" indent="-457200">
              <a:buFont typeface="+mj-lt"/>
              <a:buAutoNum type="arabicPeriod"/>
            </a:pPr>
            <a:r>
              <a:rPr lang="en-US" dirty="0"/>
              <a:t>It increased the functions of legislative councils and gave them the power of discussing the budget and addressing questions to the executive.</a:t>
            </a:r>
          </a:p>
          <a:p>
            <a:pPr marL="457200" indent="-457200">
              <a:buFont typeface="+mj-lt"/>
              <a:buAutoNum type="arabicPeriod"/>
            </a:pPr>
            <a:r>
              <a:rPr lang="en-US" dirty="0"/>
              <a:t>It provided for the nomination of some non-official members of the (a) Central Legislative Council by the viceroy on the recommendation of the provincial legislative councils and the Bengal Chamber of Commerce, and (b) that of the provincial legislative councils by the Governors on the recommendation of the district boards, municipalities, universities, trade associations, </a:t>
            </a:r>
            <a:r>
              <a:rPr lang="en-US" dirty="0" err="1"/>
              <a:t>zamin-dars</a:t>
            </a:r>
            <a:r>
              <a:rPr lang="en-US" dirty="0"/>
              <a:t> and chambers. </a:t>
            </a:r>
          </a:p>
          <a:p>
            <a:pPr marL="0" indent="0">
              <a:buNone/>
            </a:pPr>
            <a:r>
              <a:rPr lang="en-US" dirty="0"/>
              <a:t>‘The act made a limited and indirect provision for the use of election in filling up some of the non-official seats both in the Central and provincial legislative councils. The word “election” was, however, not used in the Act. The process was described as nomination made on the recommendation of certain bodies.’ </a:t>
            </a:r>
            <a:endParaRPr lang="en-IN" b="1" dirty="0"/>
          </a:p>
        </p:txBody>
      </p:sp>
    </p:spTree>
    <p:extLst>
      <p:ext uri="{BB962C8B-B14F-4D97-AF65-F5344CB8AC3E}">
        <p14:creationId xmlns:p14="http://schemas.microsoft.com/office/powerpoint/2010/main" val="4093644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C34B-0BBF-44FB-8672-7662B75E3D0E}"/>
              </a:ext>
            </a:extLst>
          </p:cNvPr>
          <p:cNvSpPr>
            <a:spLocks noGrp="1"/>
          </p:cNvSpPr>
          <p:nvPr>
            <p:ph type="title"/>
          </p:nvPr>
        </p:nvSpPr>
        <p:spPr/>
        <p:txBody>
          <a:bodyPr/>
          <a:lstStyle/>
          <a:p>
            <a:r>
              <a:rPr lang="en-US" dirty="0"/>
              <a:t>Indian Councils Act of 1909 </a:t>
            </a:r>
            <a:endParaRPr lang="en-IN" dirty="0"/>
          </a:p>
        </p:txBody>
      </p:sp>
      <p:sp>
        <p:nvSpPr>
          <p:cNvPr id="3" name="Content Placeholder 2">
            <a:extLst>
              <a:ext uri="{FF2B5EF4-FFF2-40B4-BE49-F238E27FC236}">
                <a16:creationId xmlns:a16="http://schemas.microsoft.com/office/drawing/2014/main" id="{84523DCE-ECDB-401C-A128-E50B304A4DEA}"/>
              </a:ext>
            </a:extLst>
          </p:cNvPr>
          <p:cNvSpPr>
            <a:spLocks noGrp="1"/>
          </p:cNvSpPr>
          <p:nvPr>
            <p:ph idx="1"/>
          </p:nvPr>
        </p:nvSpPr>
        <p:spPr/>
        <p:txBody>
          <a:bodyPr/>
          <a:lstStyle/>
          <a:p>
            <a:r>
              <a:rPr lang="en-US" dirty="0"/>
              <a:t>This Act is also known as Morley-Minto Reforms (Lord Morley was the then Secretary of State for India and Lord Minto was the then Viceroy of India).</a:t>
            </a:r>
          </a:p>
          <a:p>
            <a:r>
              <a:rPr lang="en-US" b="1" dirty="0"/>
              <a:t>Features</a:t>
            </a:r>
          </a:p>
          <a:p>
            <a:pPr marL="457200" indent="-457200">
              <a:buFont typeface="+mj-lt"/>
              <a:buAutoNum type="arabicPeriod"/>
            </a:pPr>
            <a:r>
              <a:rPr lang="en-US" dirty="0"/>
              <a:t>It considerably increased the size of the legislative councils, both Central and provincial. The number of members in the Central legislative council was raised from 16 to 60. The number of members in the provincial legislative councils was not uniform. </a:t>
            </a:r>
          </a:p>
          <a:p>
            <a:pPr marL="457200" indent="-457200">
              <a:buFont typeface="+mj-lt"/>
              <a:buAutoNum type="arabicPeriod"/>
            </a:pPr>
            <a:r>
              <a:rPr lang="en-US" dirty="0"/>
              <a:t>It retained official majority in the Central legislative council, but allowed the provincial legislative councils to have nonofficial majority.</a:t>
            </a:r>
            <a:endParaRPr lang="en-IN" b="1" dirty="0"/>
          </a:p>
        </p:txBody>
      </p:sp>
    </p:spTree>
    <p:extLst>
      <p:ext uri="{BB962C8B-B14F-4D97-AF65-F5344CB8AC3E}">
        <p14:creationId xmlns:p14="http://schemas.microsoft.com/office/powerpoint/2010/main" val="1386753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C251E-090C-48DD-836B-0C2396FDF0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F318E1-317C-4EC9-8372-2E6793F2C2A5}"/>
              </a:ext>
            </a:extLst>
          </p:cNvPr>
          <p:cNvSpPr>
            <a:spLocks noGrp="1"/>
          </p:cNvSpPr>
          <p:nvPr>
            <p:ph idx="1"/>
          </p:nvPr>
        </p:nvSpPr>
        <p:spPr>
          <a:xfrm>
            <a:off x="3869268" y="247651"/>
            <a:ext cx="7941732" cy="6210300"/>
          </a:xfrm>
        </p:spPr>
        <p:txBody>
          <a:bodyPr/>
          <a:lstStyle/>
          <a:p>
            <a:pPr marL="457200" indent="-457200">
              <a:buFont typeface="+mj-lt"/>
              <a:buAutoNum type="arabicPeriod" startAt="3"/>
            </a:pPr>
            <a:r>
              <a:rPr lang="en-US" dirty="0"/>
              <a:t>It enlarged the deliberative functions of the legislative councils at both the levels. For example, members were allowed to ask supplementary questions, move resolutions on the budget and so on.</a:t>
            </a:r>
          </a:p>
          <a:p>
            <a:pPr marL="457200" indent="-457200">
              <a:buFont typeface="+mj-lt"/>
              <a:buAutoNum type="arabicPeriod" startAt="3"/>
            </a:pPr>
            <a:r>
              <a:rPr lang="en-US" dirty="0"/>
              <a:t>It provided (for the first time) for the association of Indians with the executive councils of the Viceroy and Governors. Satyendra Prasad Sinha became the first Indian to join the Viceroy’s executive council. He was appointed as the Law Member. </a:t>
            </a:r>
          </a:p>
          <a:p>
            <a:pPr marL="457200" indent="-457200">
              <a:buFont typeface="+mj-lt"/>
              <a:buAutoNum type="arabicPeriod" startAt="3"/>
            </a:pPr>
            <a:r>
              <a:rPr lang="en-US" dirty="0"/>
              <a:t>It introduced a system of communal representation for Muslims by accepting the concept of ‘separate electorate’. Under this, the Muslim members were to be elected only by Muslim voters. Thus, the Act ‘</a:t>
            </a:r>
            <a:r>
              <a:rPr lang="en-US" dirty="0" err="1"/>
              <a:t>legalised</a:t>
            </a:r>
            <a:r>
              <a:rPr lang="en-US" dirty="0"/>
              <a:t> communalism’ and Lord Minto came to be known as the Father of Communal Electorate.</a:t>
            </a:r>
          </a:p>
          <a:p>
            <a:pPr marL="457200" indent="-457200">
              <a:buFont typeface="+mj-lt"/>
              <a:buAutoNum type="arabicPeriod" startAt="3"/>
            </a:pPr>
            <a:r>
              <a:rPr lang="en-US" dirty="0"/>
              <a:t>It also provided for the separate representation of presidency corporations, chambers of commerce, universities and zamindars.</a:t>
            </a:r>
            <a:endParaRPr lang="en-IN" dirty="0"/>
          </a:p>
        </p:txBody>
      </p:sp>
    </p:spTree>
    <p:extLst>
      <p:ext uri="{BB962C8B-B14F-4D97-AF65-F5344CB8AC3E}">
        <p14:creationId xmlns:p14="http://schemas.microsoft.com/office/powerpoint/2010/main" val="283796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F5CE-787A-4789-9C2B-662DD6668992}"/>
              </a:ext>
            </a:extLst>
          </p:cNvPr>
          <p:cNvSpPr>
            <a:spLocks noGrp="1"/>
          </p:cNvSpPr>
          <p:nvPr>
            <p:ph type="title"/>
          </p:nvPr>
        </p:nvSpPr>
        <p:spPr/>
        <p:txBody>
          <a:bodyPr/>
          <a:lstStyle/>
          <a:p>
            <a:r>
              <a:rPr lang="en-US" sz="3600" dirty="0"/>
              <a:t>Definition</a:t>
            </a:r>
            <a:endParaRPr lang="en-IN" dirty="0"/>
          </a:p>
        </p:txBody>
      </p:sp>
      <p:sp>
        <p:nvSpPr>
          <p:cNvPr id="3" name="Content Placeholder 2">
            <a:extLst>
              <a:ext uri="{FF2B5EF4-FFF2-40B4-BE49-F238E27FC236}">
                <a16:creationId xmlns:a16="http://schemas.microsoft.com/office/drawing/2014/main" id="{65896AE0-9425-4277-8C50-453E9D367E85}"/>
              </a:ext>
            </a:extLst>
          </p:cNvPr>
          <p:cNvSpPr>
            <a:spLocks noGrp="1"/>
          </p:cNvSpPr>
          <p:nvPr>
            <p:ph idx="1"/>
          </p:nvPr>
        </p:nvSpPr>
        <p:spPr/>
        <p:txBody>
          <a:bodyPr/>
          <a:lstStyle/>
          <a:p>
            <a:r>
              <a:rPr lang="en-IN" dirty="0"/>
              <a:t>The constitution of India is the supreme law of India. </a:t>
            </a:r>
          </a:p>
          <a:p>
            <a:r>
              <a:rPr lang="en-IN" dirty="0"/>
              <a:t>The document lays down the framework that demarcates fundamental political code, structure, procedures, powers and duties of government institutions and sets out fundamental rights, directive principles and the duties of citizens.</a:t>
            </a:r>
          </a:p>
          <a:p>
            <a:r>
              <a:rPr lang="en-IN" dirty="0"/>
              <a:t>Constitution of the Indian Republic is the product not of a political revolution but of the research and deliberations of a body of eminent representatives of the people who sought to improve upon the existing system of administration, makes a retrospect of the constitutional development. </a:t>
            </a:r>
          </a:p>
        </p:txBody>
      </p:sp>
    </p:spTree>
    <p:extLst>
      <p:ext uri="{BB962C8B-B14F-4D97-AF65-F5344CB8AC3E}">
        <p14:creationId xmlns:p14="http://schemas.microsoft.com/office/powerpoint/2010/main" val="3073174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1F62-8756-45E6-BF2F-878F1C3032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070E1D-5EFF-4750-9461-DE253EB1252B}"/>
              </a:ext>
            </a:extLst>
          </p:cNvPr>
          <p:cNvSpPr>
            <a:spLocks noGrp="1"/>
          </p:cNvSpPr>
          <p:nvPr>
            <p:ph idx="1"/>
          </p:nvPr>
        </p:nvSpPr>
        <p:spPr/>
        <p:txBody>
          <a:bodyPr/>
          <a:lstStyle/>
          <a:p>
            <a:r>
              <a:rPr lang="en-US" dirty="0"/>
              <a:t>On August 20, 1917, the British Government declared, for the first time, that its objective was the gradual introduction of responsible Government in India.</a:t>
            </a:r>
          </a:p>
          <a:p>
            <a:r>
              <a:rPr lang="en-US" dirty="0"/>
              <a:t>The declaration thus stated: ‘The policy of His Majesty’s Government is that of the increasing association of Indians in every branch of the administration, and the gradual development of self-government institutions, with a view to the progressive </a:t>
            </a:r>
            <a:r>
              <a:rPr lang="en-US" dirty="0" err="1"/>
              <a:t>realisation</a:t>
            </a:r>
            <a:r>
              <a:rPr lang="en-US" dirty="0"/>
              <a:t> of responsible government in India as an integral part of the British Empire’.</a:t>
            </a:r>
            <a:endParaRPr lang="en-IN" dirty="0"/>
          </a:p>
        </p:txBody>
      </p:sp>
    </p:spTree>
    <p:extLst>
      <p:ext uri="{BB962C8B-B14F-4D97-AF65-F5344CB8AC3E}">
        <p14:creationId xmlns:p14="http://schemas.microsoft.com/office/powerpoint/2010/main" val="3198053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3B74-A458-4F9A-B69A-D480CDD24A0F}"/>
              </a:ext>
            </a:extLst>
          </p:cNvPr>
          <p:cNvSpPr>
            <a:spLocks noGrp="1"/>
          </p:cNvSpPr>
          <p:nvPr>
            <p:ph type="title"/>
          </p:nvPr>
        </p:nvSpPr>
        <p:spPr/>
        <p:txBody>
          <a:bodyPr/>
          <a:lstStyle/>
          <a:p>
            <a:r>
              <a:rPr lang="en-US" dirty="0"/>
              <a:t>Government of India Act of 1919</a:t>
            </a:r>
            <a:endParaRPr lang="en-IN" dirty="0"/>
          </a:p>
        </p:txBody>
      </p:sp>
      <p:sp>
        <p:nvSpPr>
          <p:cNvPr id="3" name="Content Placeholder 2">
            <a:extLst>
              <a:ext uri="{FF2B5EF4-FFF2-40B4-BE49-F238E27FC236}">
                <a16:creationId xmlns:a16="http://schemas.microsoft.com/office/drawing/2014/main" id="{D5B8D2AD-CB83-4583-8E75-E7C10F6B5BC5}"/>
              </a:ext>
            </a:extLst>
          </p:cNvPr>
          <p:cNvSpPr>
            <a:spLocks noGrp="1"/>
          </p:cNvSpPr>
          <p:nvPr>
            <p:ph idx="1"/>
          </p:nvPr>
        </p:nvSpPr>
        <p:spPr/>
        <p:txBody>
          <a:bodyPr/>
          <a:lstStyle/>
          <a:p>
            <a:r>
              <a:rPr lang="en-US" dirty="0"/>
              <a:t>The Government of India Act of 1919 was thus enacted, which came into force in 1921. </a:t>
            </a:r>
          </a:p>
          <a:p>
            <a:r>
              <a:rPr lang="en-US" dirty="0"/>
              <a:t>This Act is also known as Montagu Chelmsford Reforms (Montagu was the Secretary of State for India and Lord Chelmsford was the Viceroy of India).</a:t>
            </a:r>
          </a:p>
          <a:p>
            <a:r>
              <a:rPr lang="en-US" b="1" dirty="0"/>
              <a:t>Features</a:t>
            </a:r>
          </a:p>
          <a:p>
            <a:pPr marL="457200" indent="-457200">
              <a:buFont typeface="+mj-lt"/>
              <a:buAutoNum type="arabicPeriod"/>
            </a:pPr>
            <a:r>
              <a:rPr lang="en-US" dirty="0"/>
              <a:t>It relaxed the central control over the provinces by demarcating and separating the central and provincial subjects. The central and provincial legislatures were </a:t>
            </a:r>
            <a:r>
              <a:rPr lang="en-US" dirty="0" err="1"/>
              <a:t>authorised</a:t>
            </a:r>
            <a:r>
              <a:rPr lang="en-US" dirty="0"/>
              <a:t> to make laws on their respective list of subjects. However, the structure of government continued to be </a:t>
            </a:r>
            <a:r>
              <a:rPr lang="en-US" dirty="0" err="1"/>
              <a:t>centralised</a:t>
            </a:r>
            <a:r>
              <a:rPr lang="en-US" dirty="0"/>
              <a:t> and unitary.</a:t>
            </a:r>
            <a:endParaRPr lang="en-IN" b="1" dirty="0"/>
          </a:p>
        </p:txBody>
      </p:sp>
    </p:spTree>
    <p:extLst>
      <p:ext uri="{BB962C8B-B14F-4D97-AF65-F5344CB8AC3E}">
        <p14:creationId xmlns:p14="http://schemas.microsoft.com/office/powerpoint/2010/main" val="2445660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9C01C-C2D5-4E7E-A512-7867EC5052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E0AD4C-14BF-48F9-A3F5-DC3C0387CF16}"/>
              </a:ext>
            </a:extLst>
          </p:cNvPr>
          <p:cNvSpPr>
            <a:spLocks noGrp="1"/>
          </p:cNvSpPr>
          <p:nvPr>
            <p:ph idx="1"/>
          </p:nvPr>
        </p:nvSpPr>
        <p:spPr/>
        <p:txBody>
          <a:bodyPr/>
          <a:lstStyle/>
          <a:p>
            <a:pPr marL="457200" indent="-457200">
              <a:buFont typeface="+mj-lt"/>
              <a:buAutoNum type="arabicPeriod" startAt="2"/>
            </a:pPr>
            <a:r>
              <a:rPr lang="en-US" dirty="0"/>
              <a:t>It further divided the provincial subjects into two parts– transferred and reserved. The transferred subjects were to be administered by the Governor with the aid of Ministers responsible to the legislative council. The reserved subjects, on the other hand, were to be administered by the Governor and his executive council without being responsible to the legislative council. This dual scheme of governance was known as ‘dyarchy’–a term derived from the Greek word </a:t>
            </a:r>
            <a:r>
              <a:rPr lang="en-US" dirty="0" err="1"/>
              <a:t>diarche</a:t>
            </a:r>
            <a:r>
              <a:rPr lang="en-US" dirty="0"/>
              <a:t> which means double rule. However, this experiment was largely unsuccessful.</a:t>
            </a:r>
          </a:p>
          <a:p>
            <a:pPr marL="457200" indent="-457200">
              <a:buFont typeface="+mj-lt"/>
              <a:buAutoNum type="arabicPeriod" startAt="2"/>
            </a:pPr>
            <a:r>
              <a:rPr lang="en-US" dirty="0"/>
              <a:t>It introduced, for the first time, bicameralism and direct elections in the country. Thus, the Indian legislative council was replaced by a bicameral legislature consisting of an Upper House (Council of State) and a Lower House (Legislative Assembly). The majority of members of both the Houses were chosen by direct election. </a:t>
            </a:r>
            <a:endParaRPr lang="en-IN" dirty="0"/>
          </a:p>
        </p:txBody>
      </p:sp>
    </p:spTree>
    <p:extLst>
      <p:ext uri="{BB962C8B-B14F-4D97-AF65-F5344CB8AC3E}">
        <p14:creationId xmlns:p14="http://schemas.microsoft.com/office/powerpoint/2010/main" val="3084231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3996-AF84-4974-9E25-AF589D8F85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933DBE-4D4A-43FF-B074-2746F19E89E7}"/>
              </a:ext>
            </a:extLst>
          </p:cNvPr>
          <p:cNvSpPr>
            <a:spLocks noGrp="1"/>
          </p:cNvSpPr>
          <p:nvPr>
            <p:ph idx="1"/>
          </p:nvPr>
        </p:nvSpPr>
        <p:spPr>
          <a:xfrm>
            <a:off x="3495675" y="142875"/>
            <a:ext cx="8324849" cy="6496049"/>
          </a:xfrm>
        </p:spPr>
        <p:txBody>
          <a:bodyPr>
            <a:normAutofit/>
          </a:bodyPr>
          <a:lstStyle/>
          <a:p>
            <a:pPr marL="457200" indent="-457200">
              <a:buFont typeface="+mj-lt"/>
              <a:buAutoNum type="arabicPeriod" startAt="4"/>
            </a:pPr>
            <a:r>
              <a:rPr lang="en-US" dirty="0"/>
              <a:t>It required that the three of the six members of the Viceroy’s executive Council (other than the Commander-in-Chief) were to be Indian. </a:t>
            </a:r>
          </a:p>
          <a:p>
            <a:pPr marL="457200" indent="-457200">
              <a:buFont typeface="+mj-lt"/>
              <a:buAutoNum type="arabicPeriod" startAt="4"/>
            </a:pPr>
            <a:r>
              <a:rPr lang="en-US" dirty="0"/>
              <a:t>It extended the principle of communal representation by providing separate electorates for Sikhs, Indian Christians, Anglo-Indians and Europeans.</a:t>
            </a:r>
          </a:p>
          <a:p>
            <a:pPr marL="457200" indent="-457200">
              <a:buFont typeface="+mj-lt"/>
              <a:buAutoNum type="arabicPeriod" startAt="4"/>
            </a:pPr>
            <a:r>
              <a:rPr lang="en-US" dirty="0"/>
              <a:t>It granted franchise to a limited number of people on the basis of property, tax or education. </a:t>
            </a:r>
          </a:p>
          <a:p>
            <a:pPr marL="457200" indent="-457200">
              <a:buFont typeface="+mj-lt"/>
              <a:buAutoNum type="arabicPeriod" startAt="4"/>
            </a:pPr>
            <a:r>
              <a:rPr lang="en-US" dirty="0"/>
              <a:t>It created a new office of the High Commissioner for India in London and transferred to him some of the functions hitherto performed by the Secretary of State for India. </a:t>
            </a:r>
          </a:p>
          <a:p>
            <a:pPr marL="457200" indent="-457200">
              <a:buFont typeface="+mj-lt"/>
              <a:buAutoNum type="arabicPeriod" startAt="4"/>
            </a:pPr>
            <a:r>
              <a:rPr lang="en-US" dirty="0"/>
              <a:t>It provided for the establishment of a public service commission. Hence, a Central Public Service Commission was set up in 1926 for recruiting civil servants . This was done on the recommendation of the Lee Commission on Superior Civil Services in India (1923- 24).</a:t>
            </a:r>
          </a:p>
          <a:p>
            <a:pPr marL="457200" indent="-457200">
              <a:buFont typeface="+mj-lt"/>
              <a:buAutoNum type="arabicPeriod" startAt="4"/>
            </a:pPr>
            <a:r>
              <a:rPr lang="en-US" dirty="0"/>
              <a:t>It separated, for the first time, provincial budgets from the Central budget and </a:t>
            </a:r>
            <a:r>
              <a:rPr lang="en-US" dirty="0" err="1"/>
              <a:t>authorised</a:t>
            </a:r>
            <a:r>
              <a:rPr lang="en-US" dirty="0"/>
              <a:t> the provincial legislatures to enact their budgets. </a:t>
            </a:r>
          </a:p>
          <a:p>
            <a:pPr marL="457200" indent="-457200">
              <a:buFont typeface="+mj-lt"/>
              <a:buAutoNum type="arabicPeriod" startAt="4"/>
            </a:pPr>
            <a:r>
              <a:rPr lang="en-US" dirty="0"/>
              <a:t>It provided for the appointment of a statutory commission to inquire into and report on its working after ten years of its coming into force.</a:t>
            </a:r>
            <a:endParaRPr lang="en-IN" dirty="0"/>
          </a:p>
        </p:txBody>
      </p:sp>
    </p:spTree>
    <p:extLst>
      <p:ext uri="{BB962C8B-B14F-4D97-AF65-F5344CB8AC3E}">
        <p14:creationId xmlns:p14="http://schemas.microsoft.com/office/powerpoint/2010/main" val="2539481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CFCB-B446-481A-ADD0-41238C8FA216}"/>
              </a:ext>
            </a:extLst>
          </p:cNvPr>
          <p:cNvSpPr>
            <a:spLocks noGrp="1"/>
          </p:cNvSpPr>
          <p:nvPr>
            <p:ph type="title"/>
          </p:nvPr>
        </p:nvSpPr>
        <p:spPr/>
        <p:txBody>
          <a:bodyPr/>
          <a:lstStyle/>
          <a:p>
            <a:r>
              <a:rPr lang="en-IN"/>
              <a:t>Simon Commission</a:t>
            </a:r>
            <a:endParaRPr lang="en-IN" dirty="0"/>
          </a:p>
        </p:txBody>
      </p:sp>
      <p:sp>
        <p:nvSpPr>
          <p:cNvPr id="3" name="Content Placeholder 2">
            <a:extLst>
              <a:ext uri="{FF2B5EF4-FFF2-40B4-BE49-F238E27FC236}">
                <a16:creationId xmlns:a16="http://schemas.microsoft.com/office/drawing/2014/main" id="{F4D0F755-F335-4F4A-AAFE-17B2F89CBE72}"/>
              </a:ext>
            </a:extLst>
          </p:cNvPr>
          <p:cNvSpPr>
            <a:spLocks noGrp="1"/>
          </p:cNvSpPr>
          <p:nvPr>
            <p:ph idx="1"/>
          </p:nvPr>
        </p:nvSpPr>
        <p:spPr/>
        <p:txBody>
          <a:bodyPr>
            <a:normAutofit/>
          </a:bodyPr>
          <a:lstStyle/>
          <a:p>
            <a:r>
              <a:rPr lang="en-US" dirty="0"/>
              <a:t>In November 1927 itself (i.e., 2 years before the schedule), the British Government announced the appointment a seven-member statutory commission under the chairmanship of Sir John Simon to report on the condition of India under its new Constitution.</a:t>
            </a:r>
          </a:p>
          <a:p>
            <a:r>
              <a:rPr lang="en-US" dirty="0"/>
              <a:t> All the members of the commission were British and hence, all the parties boycotted the commission. </a:t>
            </a:r>
          </a:p>
          <a:p>
            <a:r>
              <a:rPr lang="en-US" dirty="0"/>
              <a:t>The commission submitted its report in 1930 and recommended the abolition of dyarchy, extension of responsible Government in the provinces, establishment of a federation of British India and princely states, continuation of communal electorate and so on. </a:t>
            </a:r>
          </a:p>
        </p:txBody>
      </p:sp>
    </p:spTree>
    <p:extLst>
      <p:ext uri="{BB962C8B-B14F-4D97-AF65-F5344CB8AC3E}">
        <p14:creationId xmlns:p14="http://schemas.microsoft.com/office/powerpoint/2010/main" val="3124715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B51B-41B7-4FD7-8A59-80264BCC57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4569C3-A82B-430C-8516-B6126DA3027E}"/>
              </a:ext>
            </a:extLst>
          </p:cNvPr>
          <p:cNvSpPr>
            <a:spLocks noGrp="1"/>
          </p:cNvSpPr>
          <p:nvPr>
            <p:ph idx="1"/>
          </p:nvPr>
        </p:nvSpPr>
        <p:spPr/>
        <p:txBody>
          <a:bodyPr/>
          <a:lstStyle/>
          <a:p>
            <a:r>
              <a:rPr lang="en-US" dirty="0"/>
              <a:t>To consider the proposals of the commission, the British Government convened three round table conferences of the representatives of the British Government, British India and Indian princely states.</a:t>
            </a:r>
          </a:p>
          <a:p>
            <a:r>
              <a:rPr lang="en-US" dirty="0"/>
              <a:t>On the basis of these discussions, a ‘White Paper on </a:t>
            </a:r>
            <a:r>
              <a:rPr lang="en-US" dirty="0" err="1"/>
              <a:t>Consitutional</a:t>
            </a:r>
            <a:r>
              <a:rPr lang="en-US" dirty="0"/>
              <a:t> Reforms’ was prepared and submitted for the consideration of the Joint Select Committee of the British Parliament.</a:t>
            </a:r>
          </a:p>
          <a:p>
            <a:r>
              <a:rPr lang="en-US" dirty="0"/>
              <a:t>The recommendations of this committee were incorporated (with certain changes) in the next Government of India Act of 1935.</a:t>
            </a:r>
            <a:endParaRPr lang="en-IN" dirty="0"/>
          </a:p>
          <a:p>
            <a:endParaRPr lang="en-IN" dirty="0"/>
          </a:p>
        </p:txBody>
      </p:sp>
    </p:spTree>
    <p:extLst>
      <p:ext uri="{BB962C8B-B14F-4D97-AF65-F5344CB8AC3E}">
        <p14:creationId xmlns:p14="http://schemas.microsoft.com/office/powerpoint/2010/main" val="3539855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F7A6A-DE9A-40EF-80C0-5F5A8D2461BA}"/>
              </a:ext>
            </a:extLst>
          </p:cNvPr>
          <p:cNvSpPr>
            <a:spLocks noGrp="1"/>
          </p:cNvSpPr>
          <p:nvPr>
            <p:ph type="title"/>
          </p:nvPr>
        </p:nvSpPr>
        <p:spPr/>
        <p:txBody>
          <a:bodyPr/>
          <a:lstStyle/>
          <a:p>
            <a:r>
              <a:rPr lang="en-IN" dirty="0"/>
              <a:t>Communal Award</a:t>
            </a:r>
          </a:p>
        </p:txBody>
      </p:sp>
      <p:sp>
        <p:nvSpPr>
          <p:cNvPr id="3" name="Content Placeholder 2">
            <a:extLst>
              <a:ext uri="{FF2B5EF4-FFF2-40B4-BE49-F238E27FC236}">
                <a16:creationId xmlns:a16="http://schemas.microsoft.com/office/drawing/2014/main" id="{6B09D464-6294-4253-A063-B5AFB28C4FD6}"/>
              </a:ext>
            </a:extLst>
          </p:cNvPr>
          <p:cNvSpPr>
            <a:spLocks noGrp="1"/>
          </p:cNvSpPr>
          <p:nvPr>
            <p:ph idx="1"/>
          </p:nvPr>
        </p:nvSpPr>
        <p:spPr/>
        <p:txBody>
          <a:bodyPr/>
          <a:lstStyle/>
          <a:p>
            <a:r>
              <a:rPr lang="en-US" dirty="0"/>
              <a:t>In August 1932, Ramsay MacDonald, the British Prime Minister, announced a scheme of representation of the minorities, which came to be known as the Communal Award. </a:t>
            </a:r>
          </a:p>
          <a:p>
            <a:r>
              <a:rPr lang="en-US" dirty="0"/>
              <a:t>The award not only continued separate electorates for the Muslims, Sikhs, Indian Christians, Anglo-Indians and Europeans but also extended it to the depressed classes (Scheduled Castes).</a:t>
            </a:r>
          </a:p>
          <a:p>
            <a:r>
              <a:rPr lang="en-US" dirty="0"/>
              <a:t>Gandhiji was distressed over this extension of the principle of communal representation to the depressed classes and undertook fast unto death in </a:t>
            </a:r>
            <a:r>
              <a:rPr lang="en-US" dirty="0" err="1"/>
              <a:t>Yerawada</a:t>
            </a:r>
            <a:r>
              <a:rPr lang="en-US" dirty="0"/>
              <a:t> Jail (Poona) to get the award modified. </a:t>
            </a:r>
          </a:p>
          <a:p>
            <a:r>
              <a:rPr lang="en-US" dirty="0"/>
              <a:t>At last, there was an agreement between the leaders of the Congress and the depressed classes. The agreement, known as </a:t>
            </a:r>
            <a:r>
              <a:rPr lang="en-US" b="1" dirty="0"/>
              <a:t>Poona Pact</a:t>
            </a:r>
            <a:r>
              <a:rPr lang="en-US" dirty="0"/>
              <a:t>, retained the Hindu joint electorate and gave reserved seats to the depressed classes. </a:t>
            </a:r>
            <a:endParaRPr lang="en-IN" dirty="0"/>
          </a:p>
        </p:txBody>
      </p:sp>
    </p:spTree>
    <p:extLst>
      <p:ext uri="{BB962C8B-B14F-4D97-AF65-F5344CB8AC3E}">
        <p14:creationId xmlns:p14="http://schemas.microsoft.com/office/powerpoint/2010/main" val="4035034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19DC-2573-4B8D-A841-124B19E7CBB8}"/>
              </a:ext>
            </a:extLst>
          </p:cNvPr>
          <p:cNvSpPr>
            <a:spLocks noGrp="1"/>
          </p:cNvSpPr>
          <p:nvPr>
            <p:ph type="title"/>
          </p:nvPr>
        </p:nvSpPr>
        <p:spPr/>
        <p:txBody>
          <a:bodyPr/>
          <a:lstStyle/>
          <a:p>
            <a:r>
              <a:rPr lang="en-US" dirty="0"/>
              <a:t>Government of India Act of 1935</a:t>
            </a:r>
            <a:endParaRPr lang="en-IN" dirty="0"/>
          </a:p>
        </p:txBody>
      </p:sp>
      <p:sp>
        <p:nvSpPr>
          <p:cNvPr id="3" name="Content Placeholder 2">
            <a:extLst>
              <a:ext uri="{FF2B5EF4-FFF2-40B4-BE49-F238E27FC236}">
                <a16:creationId xmlns:a16="http://schemas.microsoft.com/office/drawing/2014/main" id="{7A4A43BB-DF99-4438-98D5-531CD6374843}"/>
              </a:ext>
            </a:extLst>
          </p:cNvPr>
          <p:cNvSpPr>
            <a:spLocks noGrp="1"/>
          </p:cNvSpPr>
          <p:nvPr>
            <p:ph idx="1"/>
          </p:nvPr>
        </p:nvSpPr>
        <p:spPr/>
        <p:txBody>
          <a:bodyPr/>
          <a:lstStyle/>
          <a:p>
            <a:r>
              <a:rPr lang="en-US" dirty="0"/>
              <a:t>The Act marked a second milestone towards a completely responsible government in India.</a:t>
            </a:r>
          </a:p>
          <a:p>
            <a:r>
              <a:rPr lang="en-US" dirty="0"/>
              <a:t> It was a lengthy and detailed document having 321 Sections and 10 Schedules.</a:t>
            </a:r>
          </a:p>
          <a:p>
            <a:r>
              <a:rPr lang="en-US" b="1" dirty="0"/>
              <a:t>Features</a:t>
            </a:r>
          </a:p>
          <a:p>
            <a:pPr marL="457200" indent="-457200">
              <a:buFont typeface="+mj-lt"/>
              <a:buAutoNum type="arabicPeriod"/>
            </a:pPr>
            <a:r>
              <a:rPr lang="en-US" dirty="0"/>
              <a:t>It provided for the establishment of an All-India Federation consisting of provinces and princely states as units. The Act divided the powers between the Centre and units in terms of three lists–Federal List (for Centre, with 59 items), Provincial List (for provinces, with 54 items) and the Concurrent List (for both, with 36 items). Residuary powers were given to the Viceroy. However, the federation never came into being as the princely states did not join it.</a:t>
            </a:r>
            <a:endParaRPr lang="en-IN" b="1" dirty="0"/>
          </a:p>
        </p:txBody>
      </p:sp>
    </p:spTree>
    <p:extLst>
      <p:ext uri="{BB962C8B-B14F-4D97-AF65-F5344CB8AC3E}">
        <p14:creationId xmlns:p14="http://schemas.microsoft.com/office/powerpoint/2010/main" val="122327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A003-9A09-4BF9-9F27-B36C799BDD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CC5D47-0E4E-41A7-B87E-646E71AF437B}"/>
              </a:ext>
            </a:extLst>
          </p:cNvPr>
          <p:cNvSpPr>
            <a:spLocks noGrp="1"/>
          </p:cNvSpPr>
          <p:nvPr>
            <p:ph idx="1"/>
          </p:nvPr>
        </p:nvSpPr>
        <p:spPr>
          <a:xfrm>
            <a:off x="3869268" y="864108"/>
            <a:ext cx="7827432" cy="5574792"/>
          </a:xfrm>
        </p:spPr>
        <p:txBody>
          <a:bodyPr/>
          <a:lstStyle/>
          <a:p>
            <a:pPr marL="457200" indent="-457200">
              <a:buFont typeface="+mj-lt"/>
              <a:buAutoNum type="arabicPeriod" startAt="2"/>
            </a:pPr>
            <a:r>
              <a:rPr lang="en-US" dirty="0"/>
              <a:t>It abolished dyarchy in the provinces and introduced ‘provincial autonomy’ in its place. The provinces were allowed to act as autonomous units of administration in their defined spheres. Moreover, the Act introduced responsible Governments in provinces, that is, the Governor was required to act with the advice of ministers responsible to the provincial legislature. This came into effect in 1937 and was discontinued in 1939.</a:t>
            </a:r>
          </a:p>
          <a:p>
            <a:pPr marL="457200" indent="-457200">
              <a:buFont typeface="+mj-lt"/>
              <a:buAutoNum type="arabicPeriod" startAt="2"/>
            </a:pPr>
            <a:r>
              <a:rPr lang="en-US" dirty="0"/>
              <a:t>It provided for the adoption of dyarchy at the Centre. Consequently, the federal subjects were divided into reserved subjects and transferred subjects. However, this provision of the Act did not come into operation at all.</a:t>
            </a:r>
          </a:p>
          <a:p>
            <a:pPr marL="457200" indent="-457200">
              <a:buFont typeface="+mj-lt"/>
              <a:buAutoNum type="arabicPeriod" startAt="2"/>
            </a:pPr>
            <a:r>
              <a:rPr lang="en-US" dirty="0"/>
              <a:t>It introduced bicameralism in six out of eleven provinces. Thus, the legislatures of Bengal, Bombay, Madras, Bihar, Assam and the United Provinces were made bicameral consisting of a legislative council (upper house) and a legislative assembly (lower house). However, many restrictions were placed on them. </a:t>
            </a:r>
            <a:endParaRPr lang="en-IN" dirty="0"/>
          </a:p>
        </p:txBody>
      </p:sp>
    </p:spTree>
    <p:extLst>
      <p:ext uri="{BB962C8B-B14F-4D97-AF65-F5344CB8AC3E}">
        <p14:creationId xmlns:p14="http://schemas.microsoft.com/office/powerpoint/2010/main" val="3208476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19EBF-019F-4F06-AAF7-14FE371A3B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4E17AD-4A4B-41BC-9880-08F9D9375F70}"/>
              </a:ext>
            </a:extLst>
          </p:cNvPr>
          <p:cNvSpPr>
            <a:spLocks noGrp="1"/>
          </p:cNvSpPr>
          <p:nvPr>
            <p:ph idx="1"/>
          </p:nvPr>
        </p:nvSpPr>
        <p:spPr/>
        <p:txBody>
          <a:bodyPr>
            <a:normAutofit lnSpcReduction="10000"/>
          </a:bodyPr>
          <a:lstStyle/>
          <a:p>
            <a:pPr marL="457200" indent="-457200">
              <a:buFont typeface="+mj-lt"/>
              <a:buAutoNum type="arabicPeriod" startAt="5"/>
            </a:pPr>
            <a:r>
              <a:rPr lang="en-US" dirty="0"/>
              <a:t>It further extended the principle of communal representation by providing separate electorates for depressed classes (Scheduled Castes), women and </a:t>
            </a:r>
            <a:r>
              <a:rPr lang="en-US" dirty="0" err="1"/>
              <a:t>labour</a:t>
            </a:r>
            <a:r>
              <a:rPr lang="en-US" dirty="0"/>
              <a:t> (workers). </a:t>
            </a:r>
          </a:p>
          <a:p>
            <a:pPr marL="457200" indent="-457200">
              <a:buFont typeface="+mj-lt"/>
              <a:buAutoNum type="arabicPeriod" startAt="5"/>
            </a:pPr>
            <a:r>
              <a:rPr lang="en-US" dirty="0"/>
              <a:t>It abolished the Council of India, established by the Government of India Act of 1858. The secretary of state for India was provided with a team of advisors. </a:t>
            </a:r>
          </a:p>
          <a:p>
            <a:pPr marL="457200" indent="-457200">
              <a:buFont typeface="+mj-lt"/>
              <a:buAutoNum type="arabicPeriod" startAt="5"/>
            </a:pPr>
            <a:r>
              <a:rPr lang="en-US" dirty="0"/>
              <a:t>It extended franchise. About 10 per cent of the total population got the voting right. </a:t>
            </a:r>
          </a:p>
          <a:p>
            <a:pPr marL="457200" indent="-457200">
              <a:buFont typeface="+mj-lt"/>
              <a:buAutoNum type="arabicPeriod" startAt="5"/>
            </a:pPr>
            <a:r>
              <a:rPr lang="en-US" dirty="0"/>
              <a:t>It provided for the establishment of a Reserve Bank of India to control the currency and credit of the country. </a:t>
            </a:r>
          </a:p>
          <a:p>
            <a:pPr marL="457200" indent="-457200">
              <a:buFont typeface="+mj-lt"/>
              <a:buAutoNum type="arabicPeriod" startAt="5"/>
            </a:pPr>
            <a:r>
              <a:rPr lang="en-US" dirty="0"/>
              <a:t>It provided for the establishment of not only a Federal Public Service Commission, but also a Provincial Public Service Commission and Joint Public Service Commission for two or more provinces. </a:t>
            </a:r>
          </a:p>
          <a:p>
            <a:pPr marL="457200" indent="-457200">
              <a:buFont typeface="+mj-lt"/>
              <a:buAutoNum type="arabicPeriod" startAt="5"/>
            </a:pPr>
            <a:r>
              <a:rPr lang="en-US" dirty="0"/>
              <a:t>It provided for the establishment of a </a:t>
            </a:r>
            <a:r>
              <a:rPr lang="en-US" b="1" dirty="0"/>
              <a:t>Federal Court</a:t>
            </a:r>
            <a:r>
              <a:rPr lang="en-US" dirty="0"/>
              <a:t>, which was set up in 1937.</a:t>
            </a:r>
            <a:endParaRPr lang="en-IN" dirty="0"/>
          </a:p>
        </p:txBody>
      </p:sp>
    </p:spTree>
    <p:extLst>
      <p:ext uri="{BB962C8B-B14F-4D97-AF65-F5344CB8AC3E}">
        <p14:creationId xmlns:p14="http://schemas.microsoft.com/office/powerpoint/2010/main" val="38360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B154-FE53-49FA-9A3B-4ABA2B5EC0BF}"/>
              </a:ext>
            </a:extLst>
          </p:cNvPr>
          <p:cNvSpPr>
            <a:spLocks noGrp="1"/>
          </p:cNvSpPr>
          <p:nvPr>
            <p:ph type="title"/>
          </p:nvPr>
        </p:nvSpPr>
        <p:spPr/>
        <p:txBody>
          <a:bodyPr/>
          <a:lstStyle/>
          <a:p>
            <a:r>
              <a:rPr lang="en-US" dirty="0"/>
              <a:t>H</a:t>
            </a:r>
            <a:r>
              <a:rPr lang="en-US" sz="3600" dirty="0"/>
              <a:t>istorical </a:t>
            </a:r>
            <a:br>
              <a:rPr lang="en-US" sz="3600" dirty="0"/>
            </a:br>
            <a:r>
              <a:rPr lang="en-US" sz="3600" dirty="0"/>
              <a:t>Background</a:t>
            </a:r>
            <a:endParaRPr lang="en-IN" dirty="0"/>
          </a:p>
        </p:txBody>
      </p:sp>
      <p:sp>
        <p:nvSpPr>
          <p:cNvPr id="3" name="Content Placeholder 2">
            <a:extLst>
              <a:ext uri="{FF2B5EF4-FFF2-40B4-BE49-F238E27FC236}">
                <a16:creationId xmlns:a16="http://schemas.microsoft.com/office/drawing/2014/main" id="{2273E6F6-66E5-405A-B2A7-3522EBE2E6C3}"/>
              </a:ext>
            </a:extLst>
          </p:cNvPr>
          <p:cNvSpPr>
            <a:spLocks noGrp="1"/>
          </p:cNvSpPr>
          <p:nvPr>
            <p:ph idx="1"/>
          </p:nvPr>
        </p:nvSpPr>
        <p:spPr/>
        <p:txBody>
          <a:bodyPr>
            <a:normAutofit/>
          </a:bodyPr>
          <a:lstStyle/>
          <a:p>
            <a:r>
              <a:rPr lang="en-US" dirty="0"/>
              <a:t>The British came to India in 1600 as traders, in the form of East India Company, which had the exclusive right of trading in India under a charter granted by Queen Elizabeth I. </a:t>
            </a:r>
          </a:p>
          <a:p>
            <a:r>
              <a:rPr lang="en-US" dirty="0"/>
              <a:t>In 1765, the Company, which till now had purely trading functions obtained the ‘diwani’ (i.e., rights over revenue and civil justice) of Bengal, Bihar and Orissa.</a:t>
            </a:r>
          </a:p>
          <a:p>
            <a:r>
              <a:rPr lang="en-US" dirty="0"/>
              <a:t>This started its career as a territorial power. </a:t>
            </a:r>
          </a:p>
        </p:txBody>
      </p:sp>
    </p:spTree>
    <p:extLst>
      <p:ext uri="{BB962C8B-B14F-4D97-AF65-F5344CB8AC3E}">
        <p14:creationId xmlns:p14="http://schemas.microsoft.com/office/powerpoint/2010/main" val="3798300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48F36-DB8F-4D5A-8FB8-FF884F3E6438}"/>
              </a:ext>
            </a:extLst>
          </p:cNvPr>
          <p:cNvSpPr>
            <a:spLocks noGrp="1"/>
          </p:cNvSpPr>
          <p:nvPr>
            <p:ph type="title"/>
          </p:nvPr>
        </p:nvSpPr>
        <p:spPr/>
        <p:txBody>
          <a:bodyPr/>
          <a:lstStyle/>
          <a:p>
            <a:r>
              <a:rPr lang="en-US" dirty="0"/>
              <a:t>Indian Independence Act of 1947</a:t>
            </a:r>
            <a:endParaRPr lang="en-IN" dirty="0"/>
          </a:p>
        </p:txBody>
      </p:sp>
      <p:sp>
        <p:nvSpPr>
          <p:cNvPr id="3" name="Content Placeholder 2">
            <a:extLst>
              <a:ext uri="{FF2B5EF4-FFF2-40B4-BE49-F238E27FC236}">
                <a16:creationId xmlns:a16="http://schemas.microsoft.com/office/drawing/2014/main" id="{3A70D21F-5B3D-41C8-B3BF-970AEE6A1F03}"/>
              </a:ext>
            </a:extLst>
          </p:cNvPr>
          <p:cNvSpPr>
            <a:spLocks noGrp="1"/>
          </p:cNvSpPr>
          <p:nvPr>
            <p:ph idx="1"/>
          </p:nvPr>
        </p:nvSpPr>
        <p:spPr>
          <a:xfrm>
            <a:off x="3869268" y="304801"/>
            <a:ext cx="7808382" cy="6200774"/>
          </a:xfrm>
        </p:spPr>
        <p:txBody>
          <a:bodyPr/>
          <a:lstStyle/>
          <a:p>
            <a:r>
              <a:rPr lang="en-US" dirty="0"/>
              <a:t>On February 20, 1947, the British Prime Minister Clement Atlee declared that the British rule in India would end by June 30,1948; after which the power would be transferred to responsible Indian hands. </a:t>
            </a:r>
          </a:p>
          <a:p>
            <a:r>
              <a:rPr lang="en-US" dirty="0"/>
              <a:t>This announcement was followed by the agitation by the Muslim League demanding partition of the country.</a:t>
            </a:r>
          </a:p>
          <a:p>
            <a:r>
              <a:rPr lang="en-US" dirty="0"/>
              <a:t> Again on June 3, 1947, the British Government made it clear that any Constitution framed by the Constituent Assembly of India (formed in 1946) cannot apply to those parts of the country which were unwilling to accept it. </a:t>
            </a:r>
          </a:p>
          <a:p>
            <a:r>
              <a:rPr lang="en-US" dirty="0"/>
              <a:t>On the same day (June 3, 1947), Lord Mountbatten, the Viceroy of India, put forth the partition plan, known as the Mountbatten Plan. The plan was accepted by the Congress and the Muslim League. </a:t>
            </a:r>
          </a:p>
          <a:p>
            <a:r>
              <a:rPr lang="en-US" dirty="0"/>
              <a:t>Immediate effect was given to the plan by enacting the Indian Independence Act (1947). </a:t>
            </a:r>
          </a:p>
          <a:p>
            <a:r>
              <a:rPr lang="en-US" dirty="0"/>
              <a:t>The Indian Independence Bill was introduced in the British Parliament on July 4, 1947 and received the Royal Assent on July 18, 1947. The act came into force on August 15, 1947</a:t>
            </a:r>
            <a:endParaRPr lang="en-IN" dirty="0"/>
          </a:p>
        </p:txBody>
      </p:sp>
    </p:spTree>
    <p:extLst>
      <p:ext uri="{BB962C8B-B14F-4D97-AF65-F5344CB8AC3E}">
        <p14:creationId xmlns:p14="http://schemas.microsoft.com/office/powerpoint/2010/main" val="14465254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73CA6-DD0D-4FA1-B053-FC5A3901D0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75565E-07ED-4C3C-954E-0A76B759AF56}"/>
              </a:ext>
            </a:extLst>
          </p:cNvPr>
          <p:cNvSpPr>
            <a:spLocks noGrp="1"/>
          </p:cNvSpPr>
          <p:nvPr>
            <p:ph idx="1"/>
          </p:nvPr>
        </p:nvSpPr>
        <p:spPr/>
        <p:txBody>
          <a:bodyPr/>
          <a:lstStyle/>
          <a:p>
            <a:r>
              <a:rPr lang="en-IN" b="1" dirty="0"/>
              <a:t>Features</a:t>
            </a:r>
          </a:p>
          <a:p>
            <a:pPr marL="457200" indent="-457200">
              <a:buFont typeface="+mj-lt"/>
              <a:buAutoNum type="arabicPeriod"/>
            </a:pPr>
            <a:r>
              <a:rPr lang="en-US" dirty="0"/>
              <a:t>It ended the British rule in India and declared India as an independent and sovereign state from August 15, 1947.</a:t>
            </a:r>
          </a:p>
          <a:p>
            <a:pPr marL="457200" indent="-457200">
              <a:buFont typeface="+mj-lt"/>
              <a:buAutoNum type="arabicPeriod"/>
            </a:pPr>
            <a:r>
              <a:rPr lang="en-US" dirty="0"/>
              <a:t>It provided for the partition of India and creation of two independent dominions of India and Pakistan with the right to secede from the British Commonwealth. </a:t>
            </a:r>
          </a:p>
          <a:p>
            <a:pPr marL="457200" indent="-457200">
              <a:buFont typeface="+mj-lt"/>
              <a:buAutoNum type="arabicPeriod"/>
            </a:pPr>
            <a:r>
              <a:rPr lang="en-US" dirty="0"/>
              <a:t>It abolished the office of Viceroy and provided, for each dominion, a governor general, who was to be appointed by the British King on the advice of the dominion cabinet. His Majesty’s Government in Britain was to have no responsibility with respect to the Government of India or Pakistan. </a:t>
            </a:r>
          </a:p>
          <a:p>
            <a:pPr marL="457200" indent="-457200">
              <a:buFont typeface="+mj-lt"/>
              <a:buAutoNum type="arabicPeriod"/>
            </a:pPr>
            <a:r>
              <a:rPr lang="en-US" dirty="0"/>
              <a:t>It empowered the Constituent Assemblies of the two dominions to frame and adopt any constitution for their respective nations and to repeal any act of the British Parliament, including the Independence act itself. </a:t>
            </a:r>
            <a:endParaRPr lang="en-IN" b="1" dirty="0"/>
          </a:p>
        </p:txBody>
      </p:sp>
    </p:spTree>
    <p:extLst>
      <p:ext uri="{BB962C8B-B14F-4D97-AF65-F5344CB8AC3E}">
        <p14:creationId xmlns:p14="http://schemas.microsoft.com/office/powerpoint/2010/main" val="36544817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6CFF-89C3-45FF-A678-F1DBF244C4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346331-447D-444A-BD17-4DC3A6FA100D}"/>
              </a:ext>
            </a:extLst>
          </p:cNvPr>
          <p:cNvSpPr>
            <a:spLocks noGrp="1"/>
          </p:cNvSpPr>
          <p:nvPr>
            <p:ph idx="1"/>
          </p:nvPr>
        </p:nvSpPr>
        <p:spPr/>
        <p:txBody>
          <a:bodyPr/>
          <a:lstStyle/>
          <a:p>
            <a:pPr marL="457200" indent="-457200">
              <a:buFont typeface="+mj-lt"/>
              <a:buAutoNum type="arabicPeriod" startAt="5"/>
            </a:pPr>
            <a:r>
              <a:rPr lang="en-US" dirty="0"/>
              <a:t>It empowered the Constituent Assemblies of both the dominions to legislate for their respective territories till </a:t>
            </a:r>
            <a:r>
              <a:rPr lang="en-US" dirty="0" err="1"/>
              <a:t>thenew</a:t>
            </a:r>
            <a:r>
              <a:rPr lang="en-US" dirty="0"/>
              <a:t> constitutions were drafted and enforced. No Act of the British Parliament passed after August 15, 1947 was to extend to either of the new dominions unless it was extended thereto by a law of the legislature of the dominion. </a:t>
            </a:r>
          </a:p>
          <a:p>
            <a:pPr marL="457200" indent="-457200">
              <a:buFont typeface="+mj-lt"/>
              <a:buAutoNum type="arabicPeriod" startAt="5"/>
            </a:pPr>
            <a:r>
              <a:rPr lang="en-US" dirty="0"/>
              <a:t>It abolished the office of the Secretary of State for India and transferred his functions to the Secretary of State for Commonwealth Affairs. </a:t>
            </a:r>
          </a:p>
          <a:p>
            <a:pPr marL="457200" indent="-457200">
              <a:buFont typeface="+mj-lt"/>
              <a:buAutoNum type="arabicPeriod" startAt="5"/>
            </a:pPr>
            <a:r>
              <a:rPr lang="en-US" dirty="0"/>
              <a:t>It proclaimed the lapse of British paramountcy over the Indian princely states and treaty relations with tribal areas from August 15, 1947.</a:t>
            </a:r>
          </a:p>
          <a:p>
            <a:pPr marL="457200" indent="-457200">
              <a:buFont typeface="+mj-lt"/>
              <a:buAutoNum type="arabicPeriod" startAt="5"/>
            </a:pPr>
            <a:r>
              <a:rPr lang="en-US" dirty="0"/>
              <a:t>It granted freedom to the Indian princely states either to join the Dominion of India or Dominion of Pakistan or to remain independent.</a:t>
            </a:r>
            <a:endParaRPr lang="en-IN" dirty="0"/>
          </a:p>
        </p:txBody>
      </p:sp>
    </p:spTree>
    <p:extLst>
      <p:ext uri="{BB962C8B-B14F-4D97-AF65-F5344CB8AC3E}">
        <p14:creationId xmlns:p14="http://schemas.microsoft.com/office/powerpoint/2010/main" val="24866090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E20F-846E-41F4-B8BA-54388EF403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27F154-8E18-4041-9A6B-B036977D288A}"/>
              </a:ext>
            </a:extLst>
          </p:cNvPr>
          <p:cNvSpPr>
            <a:spLocks noGrp="1"/>
          </p:cNvSpPr>
          <p:nvPr>
            <p:ph idx="1"/>
          </p:nvPr>
        </p:nvSpPr>
        <p:spPr>
          <a:xfrm>
            <a:off x="3648075" y="190501"/>
            <a:ext cx="8143875" cy="6315074"/>
          </a:xfrm>
        </p:spPr>
        <p:txBody>
          <a:bodyPr>
            <a:normAutofit/>
          </a:bodyPr>
          <a:lstStyle/>
          <a:p>
            <a:pPr marL="457200" indent="-457200">
              <a:buFont typeface="+mj-lt"/>
              <a:buAutoNum type="arabicPeriod" startAt="9"/>
            </a:pPr>
            <a:r>
              <a:rPr lang="en-US" dirty="0"/>
              <a:t>It provided for the governance of each of the dominions and the provinces by the Government of India Act of 1935, till the new Constitutions were framed. The dominions were however </a:t>
            </a:r>
            <a:r>
              <a:rPr lang="en-US" dirty="0" err="1"/>
              <a:t>authorised</a:t>
            </a:r>
            <a:r>
              <a:rPr lang="en-US" dirty="0"/>
              <a:t> to make modifications in the Act. </a:t>
            </a:r>
          </a:p>
          <a:p>
            <a:pPr marL="457200" indent="-457200">
              <a:buFont typeface="+mj-lt"/>
              <a:buAutoNum type="arabicPeriod" startAt="9"/>
            </a:pPr>
            <a:r>
              <a:rPr lang="en-US" dirty="0"/>
              <a:t>It deprived the British Monarch of his right to veto bills or ask for reservation of certain bills for his approval. But, this right was reserved for the Governor General. The Governor General would have full power to assent to any bill in the name of His Majesty. </a:t>
            </a:r>
          </a:p>
          <a:p>
            <a:pPr marL="457200" indent="-457200">
              <a:buFont typeface="+mj-lt"/>
              <a:buAutoNum type="arabicPeriod" startAt="9"/>
            </a:pPr>
            <a:r>
              <a:rPr lang="en-US" dirty="0"/>
              <a:t>It designated the Governor-General of India and the provincial governors as constitutional (nominal) heads of the states. They were made to act on the advice of the respective council of ministers in all matters. </a:t>
            </a:r>
          </a:p>
          <a:p>
            <a:pPr marL="457200" indent="-457200">
              <a:buFont typeface="+mj-lt"/>
              <a:buAutoNum type="arabicPeriod" startAt="9"/>
            </a:pPr>
            <a:r>
              <a:rPr lang="en-US" dirty="0"/>
              <a:t>It dropped the title of Emperor of India from the royal titles of the King of England. </a:t>
            </a:r>
          </a:p>
          <a:p>
            <a:pPr marL="457200" indent="-457200">
              <a:buFont typeface="+mj-lt"/>
              <a:buAutoNum type="arabicPeriod" startAt="9"/>
            </a:pPr>
            <a:r>
              <a:rPr lang="en-US" dirty="0"/>
              <a:t>It discontinued the appointment to civil services and reservation of posts by the secretary of state for India. The members of the civil services appointed before August 15, 1947 would continue to enjoy all benefits that they were entitled to till that time. </a:t>
            </a:r>
            <a:endParaRPr lang="en-IN" dirty="0"/>
          </a:p>
        </p:txBody>
      </p:sp>
    </p:spTree>
    <p:extLst>
      <p:ext uri="{BB962C8B-B14F-4D97-AF65-F5344CB8AC3E}">
        <p14:creationId xmlns:p14="http://schemas.microsoft.com/office/powerpoint/2010/main" val="42503417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5203-C022-4E6E-B4AC-C796E50734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04B628-22D4-473A-B0E4-2157509814D5}"/>
              </a:ext>
            </a:extLst>
          </p:cNvPr>
          <p:cNvSpPr>
            <a:spLocks noGrp="1"/>
          </p:cNvSpPr>
          <p:nvPr>
            <p:ph idx="1"/>
          </p:nvPr>
        </p:nvSpPr>
        <p:spPr>
          <a:xfrm>
            <a:off x="3869268" y="276225"/>
            <a:ext cx="7846482" cy="6210299"/>
          </a:xfrm>
        </p:spPr>
        <p:txBody>
          <a:bodyPr/>
          <a:lstStyle/>
          <a:p>
            <a:r>
              <a:rPr lang="en-US" dirty="0"/>
              <a:t>At the stroke of midnight of 14-15 August, 1947, the British rule came to an end and power was transferred to the two new independent Dominions of India and Pakistan.</a:t>
            </a:r>
          </a:p>
          <a:p>
            <a:r>
              <a:rPr lang="en-US" dirty="0"/>
              <a:t>The boundaries between the two Dominions were determined by a Boundary Commission headed by Radcliff. Pakistan included the provinces of West Punjab, Sind, Baluchistan, East Bengal, North-Western Frontier Province and the district of </a:t>
            </a:r>
            <a:r>
              <a:rPr lang="en-US" dirty="0" err="1"/>
              <a:t>sylhet</a:t>
            </a:r>
            <a:r>
              <a:rPr lang="en-US" dirty="0"/>
              <a:t> in Assam. The referendum in the North-Western Frontier Province and Sylhet was in </a:t>
            </a:r>
            <a:r>
              <a:rPr lang="en-US" dirty="0" err="1"/>
              <a:t>favour</a:t>
            </a:r>
            <a:r>
              <a:rPr lang="en-US" dirty="0"/>
              <a:t> of Pakistan</a:t>
            </a:r>
          </a:p>
          <a:p>
            <a:r>
              <a:rPr lang="en-US" dirty="0"/>
              <a:t>Lord Mountbatten became the first Governor General of the new Dominion of India. He swore in Jawaharlal Nehru as the first Prime Minister of independent India. The Constituent Assembly of India formed in 1946 became the Parliament of the Indian Dominion. </a:t>
            </a:r>
            <a:endParaRPr lang="en-IN" dirty="0"/>
          </a:p>
        </p:txBody>
      </p:sp>
    </p:spTree>
    <p:extLst>
      <p:ext uri="{BB962C8B-B14F-4D97-AF65-F5344CB8AC3E}">
        <p14:creationId xmlns:p14="http://schemas.microsoft.com/office/powerpoint/2010/main" val="2914126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B944-D9F9-416C-8FD0-DED0D3490E5A}"/>
              </a:ext>
            </a:extLst>
          </p:cNvPr>
          <p:cNvSpPr>
            <a:spLocks noGrp="1"/>
          </p:cNvSpPr>
          <p:nvPr>
            <p:ph type="title"/>
          </p:nvPr>
        </p:nvSpPr>
        <p:spPr/>
        <p:txBody>
          <a:bodyPr/>
          <a:lstStyle/>
          <a:p>
            <a:r>
              <a:rPr lang="en-IN" dirty="0"/>
              <a:t>Enforcement of the Constitution </a:t>
            </a:r>
          </a:p>
        </p:txBody>
      </p:sp>
      <p:sp>
        <p:nvSpPr>
          <p:cNvPr id="3" name="Content Placeholder 2">
            <a:extLst>
              <a:ext uri="{FF2B5EF4-FFF2-40B4-BE49-F238E27FC236}">
                <a16:creationId xmlns:a16="http://schemas.microsoft.com/office/drawing/2014/main" id="{3CD116A8-54C0-4DC3-A85F-C79DB1FFD1FE}"/>
              </a:ext>
            </a:extLst>
          </p:cNvPr>
          <p:cNvSpPr>
            <a:spLocks noGrp="1"/>
          </p:cNvSpPr>
          <p:nvPr>
            <p:ph idx="1"/>
          </p:nvPr>
        </p:nvSpPr>
        <p:spPr/>
        <p:txBody>
          <a:bodyPr>
            <a:normAutofit/>
          </a:bodyPr>
          <a:lstStyle/>
          <a:p>
            <a:r>
              <a:rPr lang="en-US" sz="2400" dirty="0"/>
              <a:t>Some provisions of the Constitution pertaining to citizenship, elections, provisional parliament, temporary and transitional provisions, and short title contained in Articles 5, 6, 7, 8, 9, 60, 324, 366, 367, 379, 380, 388, 391, 392 and 393 came into force on November 26, 1949, itself. </a:t>
            </a:r>
          </a:p>
          <a:p>
            <a:r>
              <a:rPr lang="en-US" sz="2400" dirty="0"/>
              <a:t>The remaining provisions (the major part) of the Constitution came into force on January 26, 1950. </a:t>
            </a:r>
          </a:p>
        </p:txBody>
      </p:sp>
    </p:spTree>
    <p:extLst>
      <p:ext uri="{BB962C8B-B14F-4D97-AF65-F5344CB8AC3E}">
        <p14:creationId xmlns:p14="http://schemas.microsoft.com/office/powerpoint/2010/main" val="409211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C323E-2F5D-4FC5-8AC3-97F48E7BF4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A2AA48-01CB-4B10-B3B2-4D671C52B34B}"/>
              </a:ext>
            </a:extLst>
          </p:cNvPr>
          <p:cNvSpPr>
            <a:spLocks noGrp="1"/>
          </p:cNvSpPr>
          <p:nvPr>
            <p:ph idx="1"/>
          </p:nvPr>
        </p:nvSpPr>
        <p:spPr/>
        <p:txBody>
          <a:bodyPr>
            <a:normAutofit lnSpcReduction="10000"/>
          </a:bodyPr>
          <a:lstStyle/>
          <a:p>
            <a:r>
              <a:rPr lang="en-US" sz="2400" dirty="0"/>
              <a:t>This day is referred to in the Constitution as the ‘date of its commencement’, and celebrated as the Republic Day. </a:t>
            </a:r>
          </a:p>
          <a:p>
            <a:r>
              <a:rPr lang="en-US" sz="2400" dirty="0"/>
              <a:t>January 26 was specifically chosen as the ‘date of commencement’ of the Constitution because of its historical importance. It was on this day in 1930 that </a:t>
            </a:r>
            <a:r>
              <a:rPr lang="en-US" sz="2400" dirty="0" err="1"/>
              <a:t>Purna</a:t>
            </a:r>
            <a:r>
              <a:rPr lang="en-US" sz="2400" dirty="0"/>
              <a:t> Swaraj day was celebrated, following the resolution of the Lahore Session (December 1929) of the INC.</a:t>
            </a:r>
          </a:p>
          <a:p>
            <a:r>
              <a:rPr lang="en-US" sz="2400" dirty="0"/>
              <a:t> With the commencement of the Constitution, the Indian Independence Act of 1947 and the Government of India Act of 1935, with all enactments amending or supplementing the latter Act, were repealed. The Abolition of Privy Council Jurisdiction Act (1949) was however continued.</a:t>
            </a:r>
            <a:endParaRPr lang="en-IN" sz="2400" dirty="0"/>
          </a:p>
          <a:p>
            <a:endParaRPr lang="en-IN" dirty="0"/>
          </a:p>
        </p:txBody>
      </p:sp>
    </p:spTree>
    <p:extLst>
      <p:ext uri="{BB962C8B-B14F-4D97-AF65-F5344CB8AC3E}">
        <p14:creationId xmlns:p14="http://schemas.microsoft.com/office/powerpoint/2010/main" val="40506778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6AA770-C0E4-4C34-8DEE-DF90921D591B}"/>
              </a:ext>
            </a:extLst>
          </p:cNvPr>
          <p:cNvSpPr>
            <a:spLocks noGrp="1"/>
          </p:cNvSpPr>
          <p:nvPr>
            <p:ph type="ctrTitle"/>
          </p:nvPr>
        </p:nvSpPr>
        <p:spPr/>
        <p:txBody>
          <a:bodyPr/>
          <a:lstStyle/>
          <a:p>
            <a:r>
              <a:rPr lang="en-US" dirty="0"/>
              <a:t>Salient Features of the Constitution</a:t>
            </a:r>
            <a:endParaRPr lang="en-IN" dirty="0"/>
          </a:p>
        </p:txBody>
      </p:sp>
      <p:sp>
        <p:nvSpPr>
          <p:cNvPr id="6" name="Subtitle 5">
            <a:extLst>
              <a:ext uri="{FF2B5EF4-FFF2-40B4-BE49-F238E27FC236}">
                <a16:creationId xmlns:a16="http://schemas.microsoft.com/office/drawing/2014/main" id="{9193C18B-7EE7-40D6-9EF3-9D11488547B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413199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C169-EE27-41DC-A146-C4B6EB2FBC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2A4CC5-C6A3-47C9-83C5-A0DD3D86E0C9}"/>
              </a:ext>
            </a:extLst>
          </p:cNvPr>
          <p:cNvSpPr>
            <a:spLocks noGrp="1"/>
          </p:cNvSpPr>
          <p:nvPr>
            <p:ph idx="1"/>
          </p:nvPr>
        </p:nvSpPr>
        <p:spPr/>
        <p:txBody>
          <a:bodyPr>
            <a:normAutofit/>
          </a:bodyPr>
          <a:lstStyle/>
          <a:p>
            <a:pPr marL="457200" indent="-457200">
              <a:buFont typeface="+mj-lt"/>
              <a:buAutoNum type="arabicPeriod"/>
            </a:pPr>
            <a:r>
              <a:rPr lang="en-IN" sz="2400" dirty="0"/>
              <a:t>Lengthiest Written Constitution</a:t>
            </a:r>
          </a:p>
          <a:p>
            <a:pPr marL="457200" indent="-457200">
              <a:buFont typeface="+mj-lt"/>
              <a:buAutoNum type="arabicPeriod"/>
            </a:pPr>
            <a:r>
              <a:rPr lang="en-IN" sz="2400" dirty="0"/>
              <a:t>Drawn From Various Sources</a:t>
            </a:r>
          </a:p>
          <a:p>
            <a:pPr marL="457200" indent="-457200">
              <a:buFont typeface="+mj-lt"/>
              <a:buAutoNum type="arabicPeriod"/>
            </a:pPr>
            <a:r>
              <a:rPr lang="en-US" sz="2400" dirty="0"/>
              <a:t>Blend of Rigidity and Flexibility </a:t>
            </a:r>
          </a:p>
          <a:p>
            <a:pPr marL="457200" indent="-457200">
              <a:buFont typeface="+mj-lt"/>
              <a:buAutoNum type="arabicPeriod"/>
            </a:pPr>
            <a:r>
              <a:rPr lang="en-IN" sz="2400" dirty="0"/>
              <a:t>F</a:t>
            </a:r>
            <a:r>
              <a:rPr lang="en-US" sz="2400" dirty="0" err="1"/>
              <a:t>ederal</a:t>
            </a:r>
            <a:r>
              <a:rPr lang="en-US" sz="2400" dirty="0"/>
              <a:t> System with Unitary Bias </a:t>
            </a:r>
          </a:p>
          <a:p>
            <a:pPr marL="457200" indent="-457200">
              <a:buFont typeface="+mj-lt"/>
              <a:buAutoNum type="arabicPeriod"/>
            </a:pPr>
            <a:r>
              <a:rPr lang="en-US" sz="2400" dirty="0"/>
              <a:t>Parliamentary Form of Government </a:t>
            </a:r>
          </a:p>
          <a:p>
            <a:pPr marL="457200" indent="-457200">
              <a:buFont typeface="+mj-lt"/>
              <a:buAutoNum type="arabicPeriod"/>
            </a:pPr>
            <a:r>
              <a:rPr lang="en-US" sz="2400" dirty="0"/>
              <a:t>Synthesis of Parliamentary Sovereignty and Judicial Supremacy </a:t>
            </a:r>
          </a:p>
          <a:p>
            <a:pPr marL="457200" indent="-457200">
              <a:buFont typeface="+mj-lt"/>
              <a:buAutoNum type="arabicPeriod"/>
            </a:pPr>
            <a:r>
              <a:rPr lang="en-IN" sz="2400" dirty="0"/>
              <a:t>Integrated and Independent Judiciary </a:t>
            </a:r>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19597216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1434-C62D-4FAB-9A07-035C1811E7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4AFD3B-094E-4ECB-90AA-AD817692BCF1}"/>
              </a:ext>
            </a:extLst>
          </p:cNvPr>
          <p:cNvSpPr>
            <a:spLocks noGrp="1"/>
          </p:cNvSpPr>
          <p:nvPr>
            <p:ph idx="1"/>
          </p:nvPr>
        </p:nvSpPr>
        <p:spPr/>
        <p:txBody>
          <a:bodyPr/>
          <a:lstStyle/>
          <a:p>
            <a:pPr marL="457200" indent="-457200">
              <a:buFont typeface="+mj-lt"/>
              <a:buAutoNum type="arabicPeriod" startAt="8"/>
            </a:pPr>
            <a:r>
              <a:rPr lang="en-IN" sz="2400" dirty="0"/>
              <a:t>Fundamental Rights</a:t>
            </a:r>
          </a:p>
          <a:p>
            <a:pPr marL="457200" indent="-457200">
              <a:buFont typeface="+mj-lt"/>
              <a:buAutoNum type="arabicPeriod" startAt="8"/>
            </a:pPr>
            <a:r>
              <a:rPr lang="en-US" sz="2400" dirty="0"/>
              <a:t>Directive Principles of State Policy</a:t>
            </a:r>
          </a:p>
          <a:p>
            <a:pPr marL="457200" indent="-457200">
              <a:buFont typeface="+mj-lt"/>
              <a:buAutoNum type="arabicPeriod" startAt="8"/>
            </a:pPr>
            <a:r>
              <a:rPr lang="en-IN" sz="2400" dirty="0"/>
              <a:t>Fundamental Duties</a:t>
            </a:r>
            <a:endParaRPr lang="en-US" sz="2400" dirty="0"/>
          </a:p>
          <a:p>
            <a:pPr marL="457200" indent="-457200">
              <a:buFont typeface="+mj-lt"/>
              <a:buAutoNum type="arabicPeriod" startAt="8"/>
            </a:pPr>
            <a:r>
              <a:rPr lang="en-IN" sz="2400" dirty="0"/>
              <a:t>A Secular State </a:t>
            </a:r>
            <a:endParaRPr lang="en-US" sz="2400" dirty="0"/>
          </a:p>
          <a:p>
            <a:pPr marL="457200" indent="-457200">
              <a:buFont typeface="+mj-lt"/>
              <a:buAutoNum type="arabicPeriod" startAt="8"/>
            </a:pPr>
            <a:r>
              <a:rPr lang="en-IN" sz="2400" dirty="0"/>
              <a:t>Universal Adult Franchise </a:t>
            </a:r>
          </a:p>
          <a:p>
            <a:pPr marL="457200" indent="-457200">
              <a:buFont typeface="+mj-lt"/>
              <a:buAutoNum type="arabicPeriod" startAt="8"/>
            </a:pPr>
            <a:r>
              <a:rPr lang="en-IN" sz="2400" dirty="0"/>
              <a:t>Single Citizenship</a:t>
            </a:r>
          </a:p>
          <a:p>
            <a:pPr marL="457200" indent="-457200">
              <a:buFont typeface="+mj-lt"/>
              <a:buAutoNum type="arabicPeriod" startAt="8"/>
            </a:pPr>
            <a:r>
              <a:rPr lang="en-IN" sz="2400" dirty="0"/>
              <a:t>Independent Bodies </a:t>
            </a:r>
          </a:p>
          <a:p>
            <a:pPr marL="457200" indent="-457200">
              <a:buFont typeface="+mj-lt"/>
              <a:buAutoNum type="arabicPeriod" startAt="8"/>
            </a:pPr>
            <a:r>
              <a:rPr lang="en-IN" sz="2400" dirty="0"/>
              <a:t>Emergency Provisions </a:t>
            </a:r>
          </a:p>
          <a:p>
            <a:pPr marL="457200" indent="-457200">
              <a:buFont typeface="+mj-lt"/>
              <a:buAutoNum type="arabicPeriod" startAt="8"/>
            </a:pPr>
            <a:r>
              <a:rPr lang="en-IN" sz="2400" dirty="0"/>
              <a:t>Three-tier Government</a:t>
            </a:r>
          </a:p>
          <a:p>
            <a:pPr marL="457200" indent="-457200">
              <a:buFont typeface="+mj-lt"/>
              <a:buAutoNum type="arabicPeriod" startAt="8"/>
            </a:pPr>
            <a:r>
              <a:rPr lang="en-IN" sz="2400" dirty="0"/>
              <a:t>Co-operative Societies</a:t>
            </a:r>
          </a:p>
          <a:p>
            <a:pPr marL="457200" indent="-457200">
              <a:buFont typeface="+mj-lt"/>
              <a:buAutoNum type="arabicPeriod" startAt="8"/>
            </a:pPr>
            <a:endParaRPr lang="en-IN" dirty="0"/>
          </a:p>
          <a:p>
            <a:endParaRPr lang="en-IN" dirty="0"/>
          </a:p>
        </p:txBody>
      </p:sp>
    </p:spTree>
    <p:extLst>
      <p:ext uri="{BB962C8B-B14F-4D97-AF65-F5344CB8AC3E}">
        <p14:creationId xmlns:p14="http://schemas.microsoft.com/office/powerpoint/2010/main" val="2657997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ED914-8209-42A2-B9BB-6AFD683092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E93829-FBB8-4FF2-BC20-5A38370C5205}"/>
              </a:ext>
            </a:extLst>
          </p:cNvPr>
          <p:cNvSpPr>
            <a:spLocks noGrp="1"/>
          </p:cNvSpPr>
          <p:nvPr>
            <p:ph idx="1"/>
          </p:nvPr>
        </p:nvSpPr>
        <p:spPr/>
        <p:txBody>
          <a:bodyPr/>
          <a:lstStyle/>
          <a:p>
            <a:r>
              <a:rPr lang="en-US" dirty="0"/>
              <a:t>In 1858, in the wake of the ‘sepoy mutiny’, the British Crown assumed direct responsibility for the governance of India. </a:t>
            </a:r>
          </a:p>
          <a:p>
            <a:r>
              <a:rPr lang="en-US" dirty="0"/>
              <a:t>This rule continued until India was granted independence on August 15, 1947. </a:t>
            </a:r>
          </a:p>
          <a:p>
            <a:r>
              <a:rPr lang="en-US" dirty="0"/>
              <a:t>With Independence came the need for a Constitution. </a:t>
            </a:r>
          </a:p>
          <a:p>
            <a:r>
              <a:rPr lang="en-US" dirty="0"/>
              <a:t>Hence, a Constituent Assembly was formed for this purpose in 1946 and on January 26, 1950, the Constitution came into being.</a:t>
            </a:r>
          </a:p>
          <a:p>
            <a:r>
              <a:rPr lang="en-US" dirty="0"/>
              <a:t>However, various features of the Indian Constitution and polity have their roots in the British rule. </a:t>
            </a:r>
            <a:endParaRPr lang="en-IN" dirty="0"/>
          </a:p>
        </p:txBody>
      </p:sp>
    </p:spTree>
    <p:extLst>
      <p:ext uri="{BB962C8B-B14F-4D97-AF65-F5344CB8AC3E}">
        <p14:creationId xmlns:p14="http://schemas.microsoft.com/office/powerpoint/2010/main" val="14668260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B8A1-7744-48E1-AD6B-4E99F943C79F}"/>
              </a:ext>
            </a:extLst>
          </p:cNvPr>
          <p:cNvSpPr>
            <a:spLocks noGrp="1"/>
          </p:cNvSpPr>
          <p:nvPr>
            <p:ph type="title"/>
          </p:nvPr>
        </p:nvSpPr>
        <p:spPr/>
        <p:txBody>
          <a:bodyPr/>
          <a:lstStyle/>
          <a:p>
            <a:r>
              <a:rPr lang="en-IN" dirty="0"/>
              <a:t>Lengthiest Written Constitution</a:t>
            </a:r>
            <a:br>
              <a:rPr lang="en-IN" dirty="0"/>
            </a:br>
            <a:endParaRPr lang="en-IN" dirty="0"/>
          </a:p>
        </p:txBody>
      </p:sp>
      <p:sp>
        <p:nvSpPr>
          <p:cNvPr id="3" name="Content Placeholder 2">
            <a:extLst>
              <a:ext uri="{FF2B5EF4-FFF2-40B4-BE49-F238E27FC236}">
                <a16:creationId xmlns:a16="http://schemas.microsoft.com/office/drawing/2014/main" id="{388802F7-EA6B-4DD5-B3F9-0BEDC3746200}"/>
              </a:ext>
            </a:extLst>
          </p:cNvPr>
          <p:cNvSpPr>
            <a:spLocks noGrp="1"/>
          </p:cNvSpPr>
          <p:nvPr>
            <p:ph idx="1"/>
          </p:nvPr>
        </p:nvSpPr>
        <p:spPr/>
        <p:txBody>
          <a:bodyPr>
            <a:normAutofit/>
          </a:bodyPr>
          <a:lstStyle/>
          <a:p>
            <a:r>
              <a:rPr lang="en-US" sz="2400" dirty="0"/>
              <a:t>Originally (1949), the Constitution contained a Preamble, 395 Articles (divided into 22 Parts) and 8 Schedules. Presently (2020), it consists of a Preamble, about 470 Articles (divided into 25 Parts) and 12 Schedules</a:t>
            </a:r>
          </a:p>
          <a:p>
            <a:r>
              <a:rPr lang="en-US" sz="2400" dirty="0"/>
              <a:t>The Constitution contains not only the fundamental principles of governance, but also detailed administrative provisions. </a:t>
            </a:r>
            <a:endParaRPr lang="en-IN" sz="2400" dirty="0"/>
          </a:p>
        </p:txBody>
      </p:sp>
    </p:spTree>
    <p:extLst>
      <p:ext uri="{BB962C8B-B14F-4D97-AF65-F5344CB8AC3E}">
        <p14:creationId xmlns:p14="http://schemas.microsoft.com/office/powerpoint/2010/main" val="1556915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D153-3461-4BA3-8F4A-687461A5D403}"/>
              </a:ext>
            </a:extLst>
          </p:cNvPr>
          <p:cNvSpPr>
            <a:spLocks noGrp="1"/>
          </p:cNvSpPr>
          <p:nvPr>
            <p:ph type="title"/>
          </p:nvPr>
        </p:nvSpPr>
        <p:spPr/>
        <p:txBody>
          <a:bodyPr/>
          <a:lstStyle/>
          <a:p>
            <a:r>
              <a:rPr lang="en-IN" dirty="0"/>
              <a:t>Drawn From Various Sources</a:t>
            </a:r>
          </a:p>
        </p:txBody>
      </p:sp>
      <p:pic>
        <p:nvPicPr>
          <p:cNvPr id="5" name="Content Placeholder 4" descr="A picture containing diagram&#10;&#10;Description automatically generated">
            <a:extLst>
              <a:ext uri="{FF2B5EF4-FFF2-40B4-BE49-F238E27FC236}">
                <a16:creationId xmlns:a16="http://schemas.microsoft.com/office/drawing/2014/main" id="{F0DB1FCC-9503-4EE6-B13E-3E90EA3C7F6F}"/>
              </a:ext>
            </a:extLst>
          </p:cNvPr>
          <p:cNvPicPr>
            <a:picLocks noGrp="1" noChangeAspect="1"/>
          </p:cNvPicPr>
          <p:nvPr>
            <p:ph idx="1"/>
          </p:nvPr>
        </p:nvPicPr>
        <p:blipFill>
          <a:blip r:embed="rId2"/>
          <a:stretch>
            <a:fillRect/>
          </a:stretch>
        </p:blipFill>
        <p:spPr>
          <a:xfrm>
            <a:off x="4389121" y="162560"/>
            <a:ext cx="6725920" cy="6339840"/>
          </a:xfrm>
        </p:spPr>
      </p:pic>
    </p:spTree>
    <p:extLst>
      <p:ext uri="{BB962C8B-B14F-4D97-AF65-F5344CB8AC3E}">
        <p14:creationId xmlns:p14="http://schemas.microsoft.com/office/powerpoint/2010/main" val="2459800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F646-855E-4614-BF45-5C237EEFB807}"/>
              </a:ext>
            </a:extLst>
          </p:cNvPr>
          <p:cNvSpPr>
            <a:spLocks noGrp="1"/>
          </p:cNvSpPr>
          <p:nvPr>
            <p:ph type="title"/>
          </p:nvPr>
        </p:nvSpPr>
        <p:spPr/>
        <p:txBody>
          <a:bodyPr/>
          <a:lstStyle/>
          <a:p>
            <a:r>
              <a:rPr lang="en-US" sz="3600" dirty="0"/>
              <a:t>Blend of Rigidity and Flexibility </a:t>
            </a:r>
            <a:br>
              <a:rPr lang="en-US" sz="3600" dirty="0"/>
            </a:br>
            <a:endParaRPr lang="en-IN" dirty="0"/>
          </a:p>
        </p:txBody>
      </p:sp>
      <p:sp>
        <p:nvSpPr>
          <p:cNvPr id="3" name="Content Placeholder 2">
            <a:extLst>
              <a:ext uri="{FF2B5EF4-FFF2-40B4-BE49-F238E27FC236}">
                <a16:creationId xmlns:a16="http://schemas.microsoft.com/office/drawing/2014/main" id="{9972B081-1CD4-4202-BFDE-071B16F31FEB}"/>
              </a:ext>
            </a:extLst>
          </p:cNvPr>
          <p:cNvSpPr>
            <a:spLocks noGrp="1"/>
          </p:cNvSpPr>
          <p:nvPr>
            <p:ph idx="1"/>
          </p:nvPr>
        </p:nvSpPr>
        <p:spPr/>
        <p:txBody>
          <a:bodyPr>
            <a:normAutofit/>
          </a:bodyPr>
          <a:lstStyle/>
          <a:p>
            <a:r>
              <a:rPr lang="en-US" sz="2400" dirty="0"/>
              <a:t>Article 368 provides for two types of amendments:</a:t>
            </a:r>
          </a:p>
          <a:p>
            <a:pPr marL="0" indent="0">
              <a:buNone/>
            </a:pPr>
            <a:r>
              <a:rPr lang="en-US" sz="2400" dirty="0"/>
              <a:t> (a) Some provisions can be amended by a special majority of the Parliament, i.e., a two-third majority of the members of each House present and voting, and a majority of the total membership of each House. </a:t>
            </a:r>
          </a:p>
          <a:p>
            <a:pPr marL="0" indent="0">
              <a:buNone/>
            </a:pPr>
            <a:r>
              <a:rPr lang="en-US" sz="2400" dirty="0"/>
              <a:t>(b) Some other provisions can be amended by a special majority of the Parliament and with the ratification by half of the total states.</a:t>
            </a:r>
          </a:p>
          <a:p>
            <a:r>
              <a:rPr lang="en-US" sz="2400" dirty="0"/>
              <a:t>some provisions of the Constitution can be amended by a simple majority of the Parliament in the manner of ordinary legislative process. Notably</a:t>
            </a:r>
            <a:r>
              <a:rPr lang="en-US" sz="2400" b="1" dirty="0"/>
              <a:t>, these amendments do not come under Article 368.</a:t>
            </a:r>
            <a:endParaRPr lang="en-IN" sz="2400" b="1" dirty="0"/>
          </a:p>
        </p:txBody>
      </p:sp>
    </p:spTree>
    <p:extLst>
      <p:ext uri="{BB962C8B-B14F-4D97-AF65-F5344CB8AC3E}">
        <p14:creationId xmlns:p14="http://schemas.microsoft.com/office/powerpoint/2010/main" val="15269738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62F-EF45-4A34-B1BC-DDB96D9862E3}"/>
              </a:ext>
            </a:extLst>
          </p:cNvPr>
          <p:cNvSpPr>
            <a:spLocks noGrp="1"/>
          </p:cNvSpPr>
          <p:nvPr>
            <p:ph type="title"/>
          </p:nvPr>
        </p:nvSpPr>
        <p:spPr/>
        <p:txBody>
          <a:bodyPr/>
          <a:lstStyle/>
          <a:p>
            <a:r>
              <a:rPr lang="en-IN" sz="3600" dirty="0"/>
              <a:t>F</a:t>
            </a:r>
            <a:r>
              <a:rPr lang="en-US" sz="3600" dirty="0" err="1"/>
              <a:t>ederal</a:t>
            </a:r>
            <a:r>
              <a:rPr lang="en-US" sz="3600" dirty="0"/>
              <a:t> System with Unitary Bias </a:t>
            </a:r>
            <a:br>
              <a:rPr lang="en-US" sz="3600" dirty="0"/>
            </a:br>
            <a:endParaRPr lang="en-IN" dirty="0"/>
          </a:p>
        </p:txBody>
      </p:sp>
      <p:sp>
        <p:nvSpPr>
          <p:cNvPr id="3" name="Content Placeholder 2">
            <a:extLst>
              <a:ext uri="{FF2B5EF4-FFF2-40B4-BE49-F238E27FC236}">
                <a16:creationId xmlns:a16="http://schemas.microsoft.com/office/drawing/2014/main" id="{91C1FE6B-3133-45EE-9727-FF1BBFBCF1E7}"/>
              </a:ext>
            </a:extLst>
          </p:cNvPr>
          <p:cNvSpPr>
            <a:spLocks noGrp="1"/>
          </p:cNvSpPr>
          <p:nvPr>
            <p:ph idx="1"/>
          </p:nvPr>
        </p:nvSpPr>
        <p:spPr/>
        <p:txBody>
          <a:bodyPr>
            <a:normAutofit/>
          </a:bodyPr>
          <a:lstStyle/>
          <a:p>
            <a:r>
              <a:rPr lang="en-US" sz="2400" dirty="0"/>
              <a:t>It contains all the usual features of a federation, viz., two Government, division of powers, written Constitution, supremacy of Constitution, rigidity of Constitution, independent judiciary and bicameralism.</a:t>
            </a:r>
          </a:p>
          <a:p>
            <a:r>
              <a:rPr lang="en-US" sz="2400" dirty="0"/>
              <a:t>The Indian Constitution also contains a large number of unitary or non-federal features, viz., a strong Centre, single Constitution, single citizenship, flexibility of Constitution, integrated judiciary, appointment of state governor by the Centre, all-India services, emergency provisions and so on</a:t>
            </a:r>
            <a:endParaRPr lang="en-IN" sz="2400" dirty="0"/>
          </a:p>
        </p:txBody>
      </p:sp>
    </p:spTree>
    <p:extLst>
      <p:ext uri="{BB962C8B-B14F-4D97-AF65-F5344CB8AC3E}">
        <p14:creationId xmlns:p14="http://schemas.microsoft.com/office/powerpoint/2010/main" val="26494327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430A-9A73-4D25-AEC3-352E0B8AAD76}"/>
              </a:ext>
            </a:extLst>
          </p:cNvPr>
          <p:cNvSpPr>
            <a:spLocks noGrp="1"/>
          </p:cNvSpPr>
          <p:nvPr>
            <p:ph type="title"/>
          </p:nvPr>
        </p:nvSpPr>
        <p:spPr/>
        <p:txBody>
          <a:bodyPr/>
          <a:lstStyle/>
          <a:p>
            <a:r>
              <a:rPr lang="en-US" sz="3600" dirty="0"/>
              <a:t>Parliamentary Form of Government </a:t>
            </a:r>
            <a:br>
              <a:rPr lang="en-US" sz="3600" dirty="0"/>
            </a:br>
            <a:endParaRPr lang="en-IN" dirty="0"/>
          </a:p>
        </p:txBody>
      </p:sp>
      <p:sp>
        <p:nvSpPr>
          <p:cNvPr id="3" name="Content Placeholder 2">
            <a:extLst>
              <a:ext uri="{FF2B5EF4-FFF2-40B4-BE49-F238E27FC236}">
                <a16:creationId xmlns:a16="http://schemas.microsoft.com/office/drawing/2014/main" id="{7E9C285D-B4FB-42DA-AB6E-0B7D77E3032C}"/>
              </a:ext>
            </a:extLst>
          </p:cNvPr>
          <p:cNvSpPr>
            <a:spLocks noGrp="1"/>
          </p:cNvSpPr>
          <p:nvPr>
            <p:ph idx="1"/>
          </p:nvPr>
        </p:nvSpPr>
        <p:spPr/>
        <p:txBody>
          <a:bodyPr>
            <a:normAutofit/>
          </a:bodyPr>
          <a:lstStyle/>
          <a:p>
            <a:r>
              <a:rPr lang="en-US" sz="2400" dirty="0"/>
              <a:t>The features of parliamentary government in India are:</a:t>
            </a:r>
          </a:p>
          <a:p>
            <a:pPr marL="0" indent="0">
              <a:buNone/>
            </a:pPr>
            <a:r>
              <a:rPr lang="en-US" sz="2400" dirty="0"/>
              <a:t> (a) Presence of nominal and real executives; </a:t>
            </a:r>
          </a:p>
          <a:p>
            <a:pPr marL="0" indent="0">
              <a:buNone/>
            </a:pPr>
            <a:r>
              <a:rPr lang="en-US" sz="2400" dirty="0"/>
              <a:t>(b) Majority party rule,</a:t>
            </a:r>
          </a:p>
          <a:p>
            <a:pPr marL="0" indent="0">
              <a:buNone/>
            </a:pPr>
            <a:r>
              <a:rPr lang="en-US" sz="2400" dirty="0"/>
              <a:t> (c) Collective responsibility of the executive to the legislature, </a:t>
            </a:r>
          </a:p>
          <a:p>
            <a:pPr marL="0" indent="0">
              <a:buNone/>
            </a:pPr>
            <a:r>
              <a:rPr lang="en-US" sz="2400" dirty="0"/>
              <a:t>(d) Membership of the ministers in the legislature, </a:t>
            </a:r>
          </a:p>
          <a:p>
            <a:pPr marL="0" indent="0">
              <a:buNone/>
            </a:pPr>
            <a:r>
              <a:rPr lang="en-US" sz="2400" dirty="0"/>
              <a:t>(e) Leadership of the Prime Minister or the Chief Minister,</a:t>
            </a:r>
          </a:p>
          <a:p>
            <a:pPr marL="0" indent="0">
              <a:buNone/>
            </a:pPr>
            <a:r>
              <a:rPr lang="en-US" sz="2400" dirty="0"/>
              <a:t> (f) Dissolution of the lower House (Lok Sabha or Assembly).</a:t>
            </a:r>
            <a:endParaRPr lang="en-IN" sz="2400" dirty="0"/>
          </a:p>
        </p:txBody>
      </p:sp>
    </p:spTree>
    <p:extLst>
      <p:ext uri="{BB962C8B-B14F-4D97-AF65-F5344CB8AC3E}">
        <p14:creationId xmlns:p14="http://schemas.microsoft.com/office/powerpoint/2010/main" val="18966183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8186-AF8B-4D93-B1C4-67E2829ABB53}"/>
              </a:ext>
            </a:extLst>
          </p:cNvPr>
          <p:cNvSpPr>
            <a:spLocks noGrp="1"/>
          </p:cNvSpPr>
          <p:nvPr>
            <p:ph type="title"/>
          </p:nvPr>
        </p:nvSpPr>
        <p:spPr/>
        <p:txBody>
          <a:bodyPr/>
          <a:lstStyle/>
          <a:p>
            <a:r>
              <a:rPr lang="en-US" sz="3600" dirty="0"/>
              <a:t>Synthesis of Parliamentary Sovereignty and Judicial Supremacy </a:t>
            </a:r>
            <a:br>
              <a:rPr lang="en-US" sz="3600" dirty="0"/>
            </a:br>
            <a:endParaRPr lang="en-IN" dirty="0"/>
          </a:p>
        </p:txBody>
      </p:sp>
      <p:sp>
        <p:nvSpPr>
          <p:cNvPr id="3" name="Content Placeholder 2">
            <a:extLst>
              <a:ext uri="{FF2B5EF4-FFF2-40B4-BE49-F238E27FC236}">
                <a16:creationId xmlns:a16="http://schemas.microsoft.com/office/drawing/2014/main" id="{8903E842-7166-4974-8D0A-658B1D73F7A1}"/>
              </a:ext>
            </a:extLst>
          </p:cNvPr>
          <p:cNvSpPr>
            <a:spLocks noGrp="1"/>
          </p:cNvSpPr>
          <p:nvPr>
            <p:ph idx="1"/>
          </p:nvPr>
        </p:nvSpPr>
        <p:spPr/>
        <p:txBody>
          <a:bodyPr>
            <a:normAutofit/>
          </a:bodyPr>
          <a:lstStyle/>
          <a:p>
            <a:r>
              <a:rPr lang="en-US" sz="2400" dirty="0"/>
              <a:t>The Supreme Court, on the one hand, can declare the parliamentary laws as unconstitutional through its power of judicial review. </a:t>
            </a:r>
          </a:p>
          <a:p>
            <a:r>
              <a:rPr lang="en-US" sz="2400" dirty="0"/>
              <a:t>The Parliament, on the other hand, can amend the major portion of the Constitution through its constituent power.</a:t>
            </a:r>
            <a:endParaRPr lang="en-IN" sz="2400" dirty="0"/>
          </a:p>
        </p:txBody>
      </p:sp>
    </p:spTree>
    <p:extLst>
      <p:ext uri="{BB962C8B-B14F-4D97-AF65-F5344CB8AC3E}">
        <p14:creationId xmlns:p14="http://schemas.microsoft.com/office/powerpoint/2010/main" val="15313192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992C-A6A9-491C-AB7E-55D8BBBF93B1}"/>
              </a:ext>
            </a:extLst>
          </p:cNvPr>
          <p:cNvSpPr>
            <a:spLocks noGrp="1"/>
          </p:cNvSpPr>
          <p:nvPr>
            <p:ph type="title"/>
          </p:nvPr>
        </p:nvSpPr>
        <p:spPr/>
        <p:txBody>
          <a:bodyPr/>
          <a:lstStyle/>
          <a:p>
            <a:r>
              <a:rPr lang="en-IN" dirty="0"/>
              <a:t>Integrated and Independent Judiciary</a:t>
            </a:r>
          </a:p>
        </p:txBody>
      </p:sp>
      <p:sp>
        <p:nvSpPr>
          <p:cNvPr id="3" name="Content Placeholder 2">
            <a:extLst>
              <a:ext uri="{FF2B5EF4-FFF2-40B4-BE49-F238E27FC236}">
                <a16:creationId xmlns:a16="http://schemas.microsoft.com/office/drawing/2014/main" id="{7F332BBA-1E59-430E-8A18-E00324C40190}"/>
              </a:ext>
            </a:extLst>
          </p:cNvPr>
          <p:cNvSpPr>
            <a:spLocks noGrp="1"/>
          </p:cNvSpPr>
          <p:nvPr>
            <p:ph idx="1"/>
          </p:nvPr>
        </p:nvSpPr>
        <p:spPr/>
        <p:txBody>
          <a:bodyPr>
            <a:normAutofit/>
          </a:bodyPr>
          <a:lstStyle/>
          <a:p>
            <a:r>
              <a:rPr lang="en-US" sz="2400" dirty="0"/>
              <a:t>The Supreme Court stands at the top of the integrated judicial system in the country.</a:t>
            </a:r>
          </a:p>
          <a:p>
            <a:r>
              <a:rPr lang="en-US" sz="2400" dirty="0"/>
              <a:t> Below it, there are high courts at the state level. Under a high court, there is a hierarchy of subordinate courts, that is, district courts and other lower courts. </a:t>
            </a:r>
          </a:p>
          <a:p>
            <a:r>
              <a:rPr lang="en-US" sz="2400" dirty="0"/>
              <a:t>This single system of courts enforces both the central laws as well as the state laws</a:t>
            </a:r>
          </a:p>
          <a:p>
            <a:r>
              <a:rPr lang="en-US" sz="2400" dirty="0"/>
              <a:t>The </a:t>
            </a:r>
            <a:r>
              <a:rPr lang="en-US" sz="2400" b="1" dirty="0"/>
              <a:t>Supreme Court is a federal court, the highest court of appeal, the guarantor of the fundamental rights of the citizens and the guardian of the Constitution</a:t>
            </a:r>
            <a:endParaRPr lang="en-IN" sz="2400" b="1" dirty="0"/>
          </a:p>
        </p:txBody>
      </p:sp>
    </p:spTree>
    <p:extLst>
      <p:ext uri="{BB962C8B-B14F-4D97-AF65-F5344CB8AC3E}">
        <p14:creationId xmlns:p14="http://schemas.microsoft.com/office/powerpoint/2010/main" val="7435737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5767-3F7D-4936-B2C2-429CFBD024C3}"/>
              </a:ext>
            </a:extLst>
          </p:cNvPr>
          <p:cNvSpPr>
            <a:spLocks noGrp="1"/>
          </p:cNvSpPr>
          <p:nvPr>
            <p:ph type="title"/>
          </p:nvPr>
        </p:nvSpPr>
        <p:spPr/>
        <p:txBody>
          <a:bodyPr/>
          <a:lstStyle/>
          <a:p>
            <a:r>
              <a:rPr lang="en-IN" dirty="0"/>
              <a:t>Fundamental Rights</a:t>
            </a:r>
          </a:p>
        </p:txBody>
      </p:sp>
      <p:sp>
        <p:nvSpPr>
          <p:cNvPr id="3" name="Content Placeholder 2">
            <a:extLst>
              <a:ext uri="{FF2B5EF4-FFF2-40B4-BE49-F238E27FC236}">
                <a16:creationId xmlns:a16="http://schemas.microsoft.com/office/drawing/2014/main" id="{77C6BFDC-2A32-4BE8-8BEB-D5EC5196BE37}"/>
              </a:ext>
            </a:extLst>
          </p:cNvPr>
          <p:cNvSpPr>
            <a:spLocks noGrp="1"/>
          </p:cNvSpPr>
          <p:nvPr>
            <p:ph idx="1"/>
          </p:nvPr>
        </p:nvSpPr>
        <p:spPr/>
        <p:txBody>
          <a:bodyPr>
            <a:normAutofit lnSpcReduction="10000"/>
          </a:bodyPr>
          <a:lstStyle/>
          <a:p>
            <a:endParaRPr lang="en-US" sz="2400" dirty="0"/>
          </a:p>
          <a:p>
            <a:r>
              <a:rPr lang="en-US" sz="2400" dirty="0"/>
              <a:t>Part III of the Indian Constitution guarantees six fundamental rights to all the citizens:</a:t>
            </a:r>
          </a:p>
          <a:p>
            <a:r>
              <a:rPr lang="en-US" sz="2400" dirty="0"/>
              <a:t> (a) Right to Equality (Articles 14–18);</a:t>
            </a:r>
          </a:p>
          <a:p>
            <a:r>
              <a:rPr lang="en-US" sz="2400" dirty="0"/>
              <a:t> (b) Right to Freedom (Articles 19–22);</a:t>
            </a:r>
          </a:p>
          <a:p>
            <a:r>
              <a:rPr lang="en-US" sz="2400" dirty="0"/>
              <a:t> (c) Right against Exploitation (Articles 23–24); </a:t>
            </a:r>
          </a:p>
          <a:p>
            <a:r>
              <a:rPr lang="en-US" sz="2400" dirty="0"/>
              <a:t>(d) Right to Freedom of Religion (Articles 25–28); </a:t>
            </a:r>
          </a:p>
          <a:p>
            <a:r>
              <a:rPr lang="en-US" sz="2400" dirty="0"/>
              <a:t>(e) Cultural and Educational Rights (Articles 29–30); </a:t>
            </a:r>
          </a:p>
          <a:p>
            <a:r>
              <a:rPr lang="en-US" sz="2400" dirty="0"/>
              <a:t>(f) Right to Constitutional Remedies (Article 32)</a:t>
            </a:r>
          </a:p>
          <a:p>
            <a:r>
              <a:rPr lang="en-US" sz="2400" b="1" dirty="0"/>
              <a:t>They can also be suspended during the operation of a National Emergency except the rights guaranteed by Articles 20 and 21.</a:t>
            </a:r>
            <a:endParaRPr lang="en-IN" sz="2400" b="1" dirty="0"/>
          </a:p>
        </p:txBody>
      </p:sp>
      <p:sp>
        <p:nvSpPr>
          <p:cNvPr id="4" name="Rectangle: Rounded Corners 3">
            <a:extLst>
              <a:ext uri="{FF2B5EF4-FFF2-40B4-BE49-F238E27FC236}">
                <a16:creationId xmlns:a16="http://schemas.microsoft.com/office/drawing/2014/main" id="{06453C65-54B3-41DB-9461-65F49240BDC8}"/>
              </a:ext>
            </a:extLst>
          </p:cNvPr>
          <p:cNvSpPr/>
          <p:nvPr/>
        </p:nvSpPr>
        <p:spPr>
          <a:xfrm>
            <a:off x="3629025" y="114301"/>
            <a:ext cx="7943851" cy="100953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Originally, the Constitution provided for seven Fundamental Rights. However, the Right to Property (Article 31) was deleted from the list of Fundamental Rights by the 44th Amendment Act of 1978. It is made a legal right under Article 300-A in Part XII of the constitution</a:t>
            </a:r>
            <a:endParaRPr lang="en-IN" dirty="0"/>
          </a:p>
        </p:txBody>
      </p:sp>
    </p:spTree>
    <p:extLst>
      <p:ext uri="{BB962C8B-B14F-4D97-AF65-F5344CB8AC3E}">
        <p14:creationId xmlns:p14="http://schemas.microsoft.com/office/powerpoint/2010/main" val="32439559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1A48B-06C9-4A86-B525-CDC62409C9B1}"/>
              </a:ext>
            </a:extLst>
          </p:cNvPr>
          <p:cNvSpPr>
            <a:spLocks noGrp="1"/>
          </p:cNvSpPr>
          <p:nvPr>
            <p:ph type="title"/>
          </p:nvPr>
        </p:nvSpPr>
        <p:spPr/>
        <p:txBody>
          <a:bodyPr/>
          <a:lstStyle/>
          <a:p>
            <a:r>
              <a:rPr lang="en-US" dirty="0"/>
              <a:t>Directive Principles of State Policy</a:t>
            </a:r>
            <a:endParaRPr lang="en-IN" dirty="0"/>
          </a:p>
        </p:txBody>
      </p:sp>
      <p:sp>
        <p:nvSpPr>
          <p:cNvPr id="3" name="Content Placeholder 2">
            <a:extLst>
              <a:ext uri="{FF2B5EF4-FFF2-40B4-BE49-F238E27FC236}">
                <a16:creationId xmlns:a16="http://schemas.microsoft.com/office/drawing/2014/main" id="{1141EAEF-4EBE-4163-A343-1D592AB2B607}"/>
              </a:ext>
            </a:extLst>
          </p:cNvPr>
          <p:cNvSpPr>
            <a:spLocks noGrp="1"/>
          </p:cNvSpPr>
          <p:nvPr>
            <p:ph idx="1"/>
          </p:nvPr>
        </p:nvSpPr>
        <p:spPr/>
        <p:txBody>
          <a:bodyPr>
            <a:normAutofit/>
          </a:bodyPr>
          <a:lstStyle/>
          <a:p>
            <a:r>
              <a:rPr lang="en-US" sz="2400" dirty="0"/>
              <a:t>Part IV of the Constitution</a:t>
            </a:r>
          </a:p>
          <a:p>
            <a:r>
              <a:rPr lang="en-US" sz="2400" dirty="0"/>
              <a:t>These principles are fundamental in the governance of the country and it shall be the duty of the state to apply these principles in making laws</a:t>
            </a:r>
            <a:endParaRPr lang="en-IN" sz="2400" dirty="0"/>
          </a:p>
        </p:txBody>
      </p:sp>
    </p:spTree>
    <p:extLst>
      <p:ext uri="{BB962C8B-B14F-4D97-AF65-F5344CB8AC3E}">
        <p14:creationId xmlns:p14="http://schemas.microsoft.com/office/powerpoint/2010/main" val="28190736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01F4-2634-425D-A787-33BC91F4EE61}"/>
              </a:ext>
            </a:extLst>
          </p:cNvPr>
          <p:cNvSpPr>
            <a:spLocks noGrp="1"/>
          </p:cNvSpPr>
          <p:nvPr>
            <p:ph type="title"/>
          </p:nvPr>
        </p:nvSpPr>
        <p:spPr/>
        <p:txBody>
          <a:bodyPr/>
          <a:lstStyle/>
          <a:p>
            <a:r>
              <a:rPr lang="en-IN" dirty="0"/>
              <a:t>Fundamental Duties</a:t>
            </a:r>
          </a:p>
        </p:txBody>
      </p:sp>
      <p:sp>
        <p:nvSpPr>
          <p:cNvPr id="3" name="Content Placeholder 2">
            <a:extLst>
              <a:ext uri="{FF2B5EF4-FFF2-40B4-BE49-F238E27FC236}">
                <a16:creationId xmlns:a16="http://schemas.microsoft.com/office/drawing/2014/main" id="{12C9099F-3E64-41AD-8DB5-B895C2D39787}"/>
              </a:ext>
            </a:extLst>
          </p:cNvPr>
          <p:cNvSpPr>
            <a:spLocks noGrp="1"/>
          </p:cNvSpPr>
          <p:nvPr>
            <p:ph idx="1"/>
          </p:nvPr>
        </p:nvSpPr>
        <p:spPr/>
        <p:txBody>
          <a:bodyPr>
            <a:normAutofit/>
          </a:bodyPr>
          <a:lstStyle/>
          <a:p>
            <a:endParaRPr lang="en-US" dirty="0"/>
          </a:p>
          <a:p>
            <a:endParaRPr lang="en-US" dirty="0"/>
          </a:p>
          <a:p>
            <a:r>
              <a:rPr lang="en-US" sz="2400" dirty="0"/>
              <a:t>The original constitution did not provide for the Fundamental Duties of the citizens. </a:t>
            </a:r>
          </a:p>
          <a:p>
            <a:r>
              <a:rPr lang="en-US" sz="2400" dirty="0"/>
              <a:t>These were added during the operation of internal emergency (1975–77) by the 42nd Constitutional Amendment Act of 1976 on the recommendation of the </a:t>
            </a:r>
            <a:r>
              <a:rPr lang="en-US" sz="2400" dirty="0" err="1"/>
              <a:t>Swaran</a:t>
            </a:r>
            <a:r>
              <a:rPr lang="en-US" sz="2400" dirty="0"/>
              <a:t> Singh Committee</a:t>
            </a:r>
          </a:p>
          <a:p>
            <a:r>
              <a:rPr lang="en-US" sz="2400" dirty="0"/>
              <a:t>The Part IV-A of the Constitution (which consists of only one Article 51-A) specifies the eleven Fundamental Duties</a:t>
            </a:r>
          </a:p>
        </p:txBody>
      </p:sp>
    </p:spTree>
    <p:extLst>
      <p:ext uri="{BB962C8B-B14F-4D97-AF65-F5344CB8AC3E}">
        <p14:creationId xmlns:p14="http://schemas.microsoft.com/office/powerpoint/2010/main" val="17122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A55B-DA84-422A-8F85-E6FB57414C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FF7107-73E4-4B47-BB5B-E62EC4DECE51}"/>
              </a:ext>
            </a:extLst>
          </p:cNvPr>
          <p:cNvSpPr>
            <a:spLocks noGrp="1"/>
          </p:cNvSpPr>
          <p:nvPr>
            <p:ph idx="1"/>
          </p:nvPr>
        </p:nvSpPr>
        <p:spPr/>
        <p:txBody>
          <a:bodyPr/>
          <a:lstStyle/>
          <a:p>
            <a:r>
              <a:rPr lang="en-US" dirty="0"/>
              <a:t>There were certain events in the British rule that laid down the legal framework for the </a:t>
            </a:r>
            <a:r>
              <a:rPr lang="en-US" dirty="0" err="1"/>
              <a:t>organisation</a:t>
            </a:r>
            <a:r>
              <a:rPr lang="en-US" dirty="0"/>
              <a:t> and functioning of government and administration in British India. </a:t>
            </a:r>
          </a:p>
          <a:p>
            <a:r>
              <a:rPr lang="en-US" dirty="0"/>
              <a:t>These events have greatly influenced our constitution and polity.</a:t>
            </a:r>
          </a:p>
          <a:p>
            <a:r>
              <a:rPr lang="en-US" dirty="0"/>
              <a:t>They are explained here in a chronological order under two major headings : </a:t>
            </a:r>
          </a:p>
          <a:p>
            <a:r>
              <a:rPr lang="en-US" dirty="0"/>
              <a:t>1. The Company Rule (1773 – 1858) </a:t>
            </a:r>
          </a:p>
          <a:p>
            <a:r>
              <a:rPr lang="en-US" dirty="0"/>
              <a:t>2. The Crown Rule (1858 – 1947)</a:t>
            </a:r>
            <a:endParaRPr lang="en-IN" dirty="0"/>
          </a:p>
          <a:p>
            <a:endParaRPr lang="en-IN" dirty="0"/>
          </a:p>
        </p:txBody>
      </p:sp>
    </p:spTree>
    <p:extLst>
      <p:ext uri="{BB962C8B-B14F-4D97-AF65-F5344CB8AC3E}">
        <p14:creationId xmlns:p14="http://schemas.microsoft.com/office/powerpoint/2010/main" val="39454571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8DC4-F587-435A-821C-52A1A9737BB3}"/>
              </a:ext>
            </a:extLst>
          </p:cNvPr>
          <p:cNvSpPr>
            <a:spLocks noGrp="1"/>
          </p:cNvSpPr>
          <p:nvPr>
            <p:ph type="title"/>
          </p:nvPr>
        </p:nvSpPr>
        <p:spPr/>
        <p:txBody>
          <a:bodyPr/>
          <a:lstStyle/>
          <a:p>
            <a:r>
              <a:rPr lang="en-IN" dirty="0"/>
              <a:t>A Secular State </a:t>
            </a:r>
          </a:p>
        </p:txBody>
      </p:sp>
      <p:sp>
        <p:nvSpPr>
          <p:cNvPr id="3" name="Content Placeholder 2">
            <a:extLst>
              <a:ext uri="{FF2B5EF4-FFF2-40B4-BE49-F238E27FC236}">
                <a16:creationId xmlns:a16="http://schemas.microsoft.com/office/drawing/2014/main" id="{41D4F810-C557-497B-A92E-880486530F80}"/>
              </a:ext>
            </a:extLst>
          </p:cNvPr>
          <p:cNvSpPr>
            <a:spLocks noGrp="1"/>
          </p:cNvSpPr>
          <p:nvPr>
            <p:ph idx="1"/>
          </p:nvPr>
        </p:nvSpPr>
        <p:spPr/>
        <p:txBody>
          <a:bodyPr/>
          <a:lstStyle/>
          <a:p>
            <a:r>
              <a:rPr lang="en-US" sz="2400" dirty="0"/>
              <a:t>Does not uphold any particular religion as the official religion of the Indian State</a:t>
            </a:r>
          </a:p>
          <a:p>
            <a:endParaRPr lang="en-IN" dirty="0"/>
          </a:p>
        </p:txBody>
      </p:sp>
    </p:spTree>
    <p:extLst>
      <p:ext uri="{BB962C8B-B14F-4D97-AF65-F5344CB8AC3E}">
        <p14:creationId xmlns:p14="http://schemas.microsoft.com/office/powerpoint/2010/main" val="23049566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E920-D4EE-48F3-920F-1A60934A65C4}"/>
              </a:ext>
            </a:extLst>
          </p:cNvPr>
          <p:cNvSpPr>
            <a:spLocks noGrp="1"/>
          </p:cNvSpPr>
          <p:nvPr>
            <p:ph type="title"/>
          </p:nvPr>
        </p:nvSpPr>
        <p:spPr/>
        <p:txBody>
          <a:bodyPr/>
          <a:lstStyle/>
          <a:p>
            <a:r>
              <a:rPr lang="en-IN" dirty="0"/>
              <a:t>Universal Adult Franchise </a:t>
            </a:r>
          </a:p>
        </p:txBody>
      </p:sp>
      <p:sp>
        <p:nvSpPr>
          <p:cNvPr id="3" name="Content Placeholder 2">
            <a:extLst>
              <a:ext uri="{FF2B5EF4-FFF2-40B4-BE49-F238E27FC236}">
                <a16:creationId xmlns:a16="http://schemas.microsoft.com/office/drawing/2014/main" id="{3157824F-0540-4F14-938A-48B49A5A00F1}"/>
              </a:ext>
            </a:extLst>
          </p:cNvPr>
          <p:cNvSpPr>
            <a:spLocks noGrp="1"/>
          </p:cNvSpPr>
          <p:nvPr>
            <p:ph idx="1"/>
          </p:nvPr>
        </p:nvSpPr>
        <p:spPr/>
        <p:txBody>
          <a:bodyPr/>
          <a:lstStyle/>
          <a:p>
            <a:r>
              <a:rPr lang="en-US" sz="2400" dirty="0"/>
              <a:t>The Indian Constitution adopts universal adult franchise as a basis of elections to the Lok Sabha and the state legislative assemblies.</a:t>
            </a:r>
          </a:p>
          <a:p>
            <a:endParaRPr lang="en-IN" dirty="0"/>
          </a:p>
        </p:txBody>
      </p:sp>
    </p:spTree>
    <p:extLst>
      <p:ext uri="{BB962C8B-B14F-4D97-AF65-F5344CB8AC3E}">
        <p14:creationId xmlns:p14="http://schemas.microsoft.com/office/powerpoint/2010/main" val="8742713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91327-F508-4966-9932-019D219DEB76}"/>
              </a:ext>
            </a:extLst>
          </p:cNvPr>
          <p:cNvSpPr>
            <a:spLocks noGrp="1"/>
          </p:cNvSpPr>
          <p:nvPr>
            <p:ph type="title"/>
          </p:nvPr>
        </p:nvSpPr>
        <p:spPr/>
        <p:txBody>
          <a:bodyPr/>
          <a:lstStyle/>
          <a:p>
            <a:r>
              <a:rPr lang="en-IN" dirty="0"/>
              <a:t>Single Citizenship</a:t>
            </a:r>
          </a:p>
        </p:txBody>
      </p:sp>
      <p:sp>
        <p:nvSpPr>
          <p:cNvPr id="3" name="Content Placeholder 2">
            <a:extLst>
              <a:ext uri="{FF2B5EF4-FFF2-40B4-BE49-F238E27FC236}">
                <a16:creationId xmlns:a16="http://schemas.microsoft.com/office/drawing/2014/main" id="{FAE8D8CA-22EE-405B-8330-DFA226E65CCA}"/>
              </a:ext>
            </a:extLst>
          </p:cNvPr>
          <p:cNvSpPr>
            <a:spLocks noGrp="1"/>
          </p:cNvSpPr>
          <p:nvPr>
            <p:ph idx="1"/>
          </p:nvPr>
        </p:nvSpPr>
        <p:spPr/>
        <p:txBody>
          <a:bodyPr>
            <a:normAutofit/>
          </a:bodyPr>
          <a:lstStyle/>
          <a:p>
            <a:r>
              <a:rPr lang="en-US" sz="2400" dirty="0"/>
              <a:t>Though the Indian Constitution is federal and envisages a dual polity (Centre and states), it provides for only a single citizenship, that is, the Indian citizenship</a:t>
            </a:r>
            <a:endParaRPr lang="en-IN" sz="2400" dirty="0"/>
          </a:p>
        </p:txBody>
      </p:sp>
    </p:spTree>
    <p:extLst>
      <p:ext uri="{BB962C8B-B14F-4D97-AF65-F5344CB8AC3E}">
        <p14:creationId xmlns:p14="http://schemas.microsoft.com/office/powerpoint/2010/main" val="6323154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C20E-6DD1-456E-BA1A-225406314F67}"/>
              </a:ext>
            </a:extLst>
          </p:cNvPr>
          <p:cNvSpPr>
            <a:spLocks noGrp="1"/>
          </p:cNvSpPr>
          <p:nvPr>
            <p:ph type="title"/>
          </p:nvPr>
        </p:nvSpPr>
        <p:spPr/>
        <p:txBody>
          <a:bodyPr/>
          <a:lstStyle/>
          <a:p>
            <a:r>
              <a:rPr lang="en-IN" dirty="0"/>
              <a:t>Independent Bodies</a:t>
            </a:r>
          </a:p>
        </p:txBody>
      </p:sp>
      <p:sp>
        <p:nvSpPr>
          <p:cNvPr id="3" name="Content Placeholder 2">
            <a:extLst>
              <a:ext uri="{FF2B5EF4-FFF2-40B4-BE49-F238E27FC236}">
                <a16:creationId xmlns:a16="http://schemas.microsoft.com/office/drawing/2014/main" id="{BB99C431-AE44-4567-8743-7FFE0FBA82B7}"/>
              </a:ext>
            </a:extLst>
          </p:cNvPr>
          <p:cNvSpPr>
            <a:spLocks noGrp="1"/>
          </p:cNvSpPr>
          <p:nvPr>
            <p:ph idx="1"/>
          </p:nvPr>
        </p:nvSpPr>
        <p:spPr/>
        <p:txBody>
          <a:bodyPr/>
          <a:lstStyle/>
          <a:p>
            <a:endParaRPr lang="en-IN" dirty="0"/>
          </a:p>
          <a:p>
            <a:r>
              <a:rPr lang="en-IN" sz="2400" dirty="0"/>
              <a:t>Election Commission</a:t>
            </a:r>
          </a:p>
          <a:p>
            <a:r>
              <a:rPr lang="en-US" sz="2400" dirty="0"/>
              <a:t>Comptroller and Auditor-General of India</a:t>
            </a:r>
            <a:endParaRPr lang="en-IN" sz="2400" dirty="0"/>
          </a:p>
          <a:p>
            <a:r>
              <a:rPr lang="en-IN" sz="2400" dirty="0"/>
              <a:t>Union Public Service Commission</a:t>
            </a:r>
          </a:p>
          <a:p>
            <a:r>
              <a:rPr lang="en-IN" sz="2400" dirty="0"/>
              <a:t>State Public Service Commission</a:t>
            </a:r>
          </a:p>
        </p:txBody>
      </p:sp>
    </p:spTree>
    <p:extLst>
      <p:ext uri="{BB962C8B-B14F-4D97-AF65-F5344CB8AC3E}">
        <p14:creationId xmlns:p14="http://schemas.microsoft.com/office/powerpoint/2010/main" val="3094953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6115-B259-44B5-940B-9A135AEAF18D}"/>
              </a:ext>
            </a:extLst>
          </p:cNvPr>
          <p:cNvSpPr>
            <a:spLocks noGrp="1"/>
          </p:cNvSpPr>
          <p:nvPr>
            <p:ph type="title"/>
          </p:nvPr>
        </p:nvSpPr>
        <p:spPr/>
        <p:txBody>
          <a:bodyPr/>
          <a:lstStyle/>
          <a:p>
            <a:r>
              <a:rPr lang="en-IN" dirty="0"/>
              <a:t>Emergency Provisions</a:t>
            </a:r>
          </a:p>
        </p:txBody>
      </p:sp>
      <p:sp>
        <p:nvSpPr>
          <p:cNvPr id="3" name="Content Placeholder 2">
            <a:extLst>
              <a:ext uri="{FF2B5EF4-FFF2-40B4-BE49-F238E27FC236}">
                <a16:creationId xmlns:a16="http://schemas.microsoft.com/office/drawing/2014/main" id="{B342C969-2A08-4A3B-AD57-B663FCB9A4BE}"/>
              </a:ext>
            </a:extLst>
          </p:cNvPr>
          <p:cNvSpPr>
            <a:spLocks noGrp="1"/>
          </p:cNvSpPr>
          <p:nvPr>
            <p:ph idx="1"/>
          </p:nvPr>
        </p:nvSpPr>
        <p:spPr/>
        <p:txBody>
          <a:bodyPr>
            <a:normAutofit/>
          </a:bodyPr>
          <a:lstStyle/>
          <a:p>
            <a:r>
              <a:rPr lang="en-US" sz="2400" dirty="0"/>
              <a:t>National emergency on the ground of war or external aggression or armed rebellion16 (Article 352);</a:t>
            </a:r>
          </a:p>
          <a:p>
            <a:r>
              <a:rPr lang="en-US" sz="2400" dirty="0"/>
              <a:t> State emergency (President’s Rule) on the ground of failure of Constitutional machinery in the states (Article 356) or failure to comply with the directions of the Centre (Article 365)</a:t>
            </a:r>
          </a:p>
          <a:p>
            <a:r>
              <a:rPr lang="en-US" sz="2400" dirty="0"/>
              <a:t> Financial emergency on the ground of threat to the financial stability or credit of India (Article 360). </a:t>
            </a:r>
            <a:endParaRPr lang="en-IN" sz="2400" dirty="0"/>
          </a:p>
        </p:txBody>
      </p:sp>
    </p:spTree>
    <p:extLst>
      <p:ext uri="{BB962C8B-B14F-4D97-AF65-F5344CB8AC3E}">
        <p14:creationId xmlns:p14="http://schemas.microsoft.com/office/powerpoint/2010/main" val="13764581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2650-C294-44AF-BB1C-412C7D78DD07}"/>
              </a:ext>
            </a:extLst>
          </p:cNvPr>
          <p:cNvSpPr>
            <a:spLocks noGrp="1"/>
          </p:cNvSpPr>
          <p:nvPr>
            <p:ph type="title"/>
          </p:nvPr>
        </p:nvSpPr>
        <p:spPr/>
        <p:txBody>
          <a:bodyPr/>
          <a:lstStyle/>
          <a:p>
            <a:r>
              <a:rPr lang="en-IN" dirty="0"/>
              <a:t>Three-tier Government </a:t>
            </a:r>
          </a:p>
        </p:txBody>
      </p:sp>
      <p:sp>
        <p:nvSpPr>
          <p:cNvPr id="3" name="Content Placeholder 2">
            <a:extLst>
              <a:ext uri="{FF2B5EF4-FFF2-40B4-BE49-F238E27FC236}">
                <a16:creationId xmlns:a16="http://schemas.microsoft.com/office/drawing/2014/main" id="{87DA72A4-4D0E-4516-BA00-C49620845809}"/>
              </a:ext>
            </a:extLst>
          </p:cNvPr>
          <p:cNvSpPr>
            <a:spLocks noGrp="1"/>
          </p:cNvSpPr>
          <p:nvPr>
            <p:ph idx="1"/>
          </p:nvPr>
        </p:nvSpPr>
        <p:spPr/>
        <p:txBody>
          <a:bodyPr/>
          <a:lstStyle/>
          <a:p>
            <a:r>
              <a:rPr lang="en-US" sz="2400" dirty="0"/>
              <a:t>The 73rd and 74th Constitutional Amendment Acts (1992) have added a third-tier of Government </a:t>
            </a:r>
          </a:p>
          <a:p>
            <a:endParaRPr lang="en-IN" dirty="0"/>
          </a:p>
        </p:txBody>
      </p:sp>
    </p:spTree>
    <p:extLst>
      <p:ext uri="{BB962C8B-B14F-4D97-AF65-F5344CB8AC3E}">
        <p14:creationId xmlns:p14="http://schemas.microsoft.com/office/powerpoint/2010/main" val="9192643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2CB15-BD2B-4232-8928-41509121FF49}"/>
              </a:ext>
            </a:extLst>
          </p:cNvPr>
          <p:cNvSpPr>
            <a:spLocks noGrp="1"/>
          </p:cNvSpPr>
          <p:nvPr>
            <p:ph type="title"/>
          </p:nvPr>
        </p:nvSpPr>
        <p:spPr/>
        <p:txBody>
          <a:bodyPr/>
          <a:lstStyle/>
          <a:p>
            <a:r>
              <a:rPr lang="en-IN" dirty="0"/>
              <a:t>Co-operative Societies </a:t>
            </a:r>
          </a:p>
        </p:txBody>
      </p:sp>
      <p:sp>
        <p:nvSpPr>
          <p:cNvPr id="3" name="Content Placeholder 2">
            <a:extLst>
              <a:ext uri="{FF2B5EF4-FFF2-40B4-BE49-F238E27FC236}">
                <a16:creationId xmlns:a16="http://schemas.microsoft.com/office/drawing/2014/main" id="{634AC1A3-0225-44A2-93F1-77811D6D4392}"/>
              </a:ext>
            </a:extLst>
          </p:cNvPr>
          <p:cNvSpPr>
            <a:spLocks noGrp="1"/>
          </p:cNvSpPr>
          <p:nvPr>
            <p:ph idx="1"/>
          </p:nvPr>
        </p:nvSpPr>
        <p:spPr/>
        <p:txBody>
          <a:bodyPr>
            <a:normAutofit/>
          </a:bodyPr>
          <a:lstStyle/>
          <a:p>
            <a:r>
              <a:rPr lang="en-US" sz="2400" dirty="0"/>
              <a:t>The 97th Constitutional Amendment Act of 2011 gave a constitutional status and protection to co-operative societies.</a:t>
            </a:r>
            <a:endParaRPr lang="en-IN" sz="2400" dirty="0"/>
          </a:p>
        </p:txBody>
      </p:sp>
    </p:spTree>
    <p:extLst>
      <p:ext uri="{BB962C8B-B14F-4D97-AF65-F5344CB8AC3E}">
        <p14:creationId xmlns:p14="http://schemas.microsoft.com/office/powerpoint/2010/main" val="9815493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BA6B4A-0095-4D3F-8C52-93BB2003C72B}"/>
              </a:ext>
            </a:extLst>
          </p:cNvPr>
          <p:cNvSpPr>
            <a:spLocks noGrp="1"/>
          </p:cNvSpPr>
          <p:nvPr>
            <p:ph type="ctrTitle"/>
          </p:nvPr>
        </p:nvSpPr>
        <p:spPr/>
        <p:txBody>
          <a:bodyPr/>
          <a:lstStyle/>
          <a:p>
            <a:r>
              <a:rPr lang="en-IN" dirty="0"/>
              <a:t>Preamble of the Constitution</a:t>
            </a:r>
          </a:p>
        </p:txBody>
      </p:sp>
      <p:sp>
        <p:nvSpPr>
          <p:cNvPr id="5" name="Subtitle 4">
            <a:extLst>
              <a:ext uri="{FF2B5EF4-FFF2-40B4-BE49-F238E27FC236}">
                <a16:creationId xmlns:a16="http://schemas.microsoft.com/office/drawing/2014/main" id="{6DB1D551-5833-482A-9ACC-8AB02B91A954}"/>
              </a:ext>
            </a:extLst>
          </p:cNvPr>
          <p:cNvSpPr>
            <a:spLocks noGrp="1"/>
          </p:cNvSpPr>
          <p:nvPr>
            <p:ph type="subTitle" idx="1"/>
          </p:nvPr>
        </p:nvSpPr>
        <p:spPr/>
        <p:txBody>
          <a:bodyPr/>
          <a:lstStyle/>
          <a:p>
            <a:r>
              <a:rPr lang="en-US" dirty="0"/>
              <a:t>The term ‘Preamble’ refers to the introduction or preface to the Constitution</a:t>
            </a:r>
            <a:endParaRPr lang="en-IN" dirty="0"/>
          </a:p>
        </p:txBody>
      </p:sp>
    </p:spTree>
    <p:extLst>
      <p:ext uri="{BB962C8B-B14F-4D97-AF65-F5344CB8AC3E}">
        <p14:creationId xmlns:p14="http://schemas.microsoft.com/office/powerpoint/2010/main" val="6469681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F27E1-6F27-4794-A1F5-4E1D95C56F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87248E-99A2-499A-8F3B-96CB249AB49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7E45545-E756-4212-B87B-9B61AC449EAD}"/>
              </a:ext>
            </a:extLst>
          </p:cNvPr>
          <p:cNvPicPr>
            <a:picLocks noChangeAspect="1"/>
          </p:cNvPicPr>
          <p:nvPr/>
        </p:nvPicPr>
        <p:blipFill>
          <a:blip r:embed="rId2"/>
          <a:stretch>
            <a:fillRect/>
          </a:stretch>
        </p:blipFill>
        <p:spPr>
          <a:xfrm>
            <a:off x="542925" y="270509"/>
            <a:ext cx="10791825" cy="5987415"/>
          </a:xfrm>
          <a:prstGeom prst="rect">
            <a:avLst/>
          </a:prstGeom>
        </p:spPr>
      </p:pic>
    </p:spTree>
    <p:extLst>
      <p:ext uri="{BB962C8B-B14F-4D97-AF65-F5344CB8AC3E}">
        <p14:creationId xmlns:p14="http://schemas.microsoft.com/office/powerpoint/2010/main" val="11236518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4992-A52E-48C8-87C9-B3D7086D0C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2D45E3-6C95-4AD0-B259-01361A78A4F8}"/>
              </a:ext>
            </a:extLst>
          </p:cNvPr>
          <p:cNvSpPr>
            <a:spLocks noGrp="1"/>
          </p:cNvSpPr>
          <p:nvPr>
            <p:ph idx="1"/>
          </p:nvPr>
        </p:nvSpPr>
        <p:spPr/>
        <p:txBody>
          <a:bodyPr/>
          <a:lstStyle/>
          <a:p>
            <a:r>
              <a:rPr lang="en-US" dirty="0"/>
              <a:t>The Preamble reveals four ingredients or components:</a:t>
            </a:r>
          </a:p>
          <a:p>
            <a:pPr marL="457200" indent="-457200">
              <a:buFont typeface="+mj-lt"/>
              <a:buAutoNum type="arabicPeriod"/>
            </a:pPr>
            <a:r>
              <a:rPr lang="en-US" dirty="0"/>
              <a:t> Source of authority of the Constitution: The Preamble states that the Constitution derives its authority from the people of India.</a:t>
            </a:r>
          </a:p>
          <a:p>
            <a:pPr marL="457200" indent="-457200">
              <a:buFont typeface="+mj-lt"/>
              <a:buAutoNum type="arabicPeriod"/>
            </a:pPr>
            <a:r>
              <a:rPr lang="en-US" dirty="0"/>
              <a:t> Nature of Indian State: It declares India to be of a sovereign, socialist, secular democratic and republican polity. </a:t>
            </a:r>
          </a:p>
          <a:p>
            <a:pPr marL="457200" indent="-457200">
              <a:buFont typeface="+mj-lt"/>
              <a:buAutoNum type="arabicPeriod"/>
            </a:pPr>
            <a:r>
              <a:rPr lang="en-US" dirty="0"/>
              <a:t>Objectives of the Constitution: It specifies justice, liberty, equality and fraternity as the objectives. </a:t>
            </a:r>
          </a:p>
          <a:p>
            <a:pPr marL="457200" indent="-457200">
              <a:buFont typeface="+mj-lt"/>
              <a:buAutoNum type="arabicPeriod"/>
            </a:pPr>
            <a:r>
              <a:rPr lang="en-US" dirty="0"/>
              <a:t>Date of adoption of the Constitution: It stipulates November 26, 1949, as the date</a:t>
            </a:r>
            <a:endParaRPr lang="en-IN" dirty="0"/>
          </a:p>
        </p:txBody>
      </p:sp>
    </p:spTree>
    <p:extLst>
      <p:ext uri="{BB962C8B-B14F-4D97-AF65-F5344CB8AC3E}">
        <p14:creationId xmlns:p14="http://schemas.microsoft.com/office/powerpoint/2010/main" val="370448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D485-258C-41AA-B4E3-2A0A0FFD93A8}"/>
              </a:ext>
            </a:extLst>
          </p:cNvPr>
          <p:cNvSpPr>
            <a:spLocks noGrp="1"/>
          </p:cNvSpPr>
          <p:nvPr>
            <p:ph type="title"/>
          </p:nvPr>
        </p:nvSpPr>
        <p:spPr/>
        <p:txBody>
          <a:bodyPr/>
          <a:lstStyle/>
          <a:p>
            <a:r>
              <a:rPr lang="en-US" dirty="0"/>
              <a:t>The Company Rule </a:t>
            </a:r>
            <a:br>
              <a:rPr lang="en-US" dirty="0"/>
            </a:br>
            <a:r>
              <a:rPr lang="en-US" dirty="0"/>
              <a:t>(1773 – 1858) </a:t>
            </a:r>
            <a:endParaRPr lang="en-IN" dirty="0"/>
          </a:p>
        </p:txBody>
      </p:sp>
      <p:sp>
        <p:nvSpPr>
          <p:cNvPr id="3" name="Content Placeholder 2">
            <a:extLst>
              <a:ext uri="{FF2B5EF4-FFF2-40B4-BE49-F238E27FC236}">
                <a16:creationId xmlns:a16="http://schemas.microsoft.com/office/drawing/2014/main" id="{36FE663E-EEE0-4146-B69F-E53740C55A34}"/>
              </a:ext>
            </a:extLst>
          </p:cNvPr>
          <p:cNvSpPr>
            <a:spLocks noGrp="1"/>
          </p:cNvSpPr>
          <p:nvPr>
            <p:ph idx="1"/>
          </p:nvPr>
        </p:nvSpPr>
        <p:spPr/>
        <p:txBody>
          <a:bodyPr>
            <a:normAutofit fontScale="32500" lnSpcReduction="20000"/>
          </a:bodyPr>
          <a:lstStyle/>
          <a:p>
            <a:endParaRPr lang="en-IN" b="1" dirty="0"/>
          </a:p>
          <a:p>
            <a:endParaRPr lang="en-IN" b="1" dirty="0"/>
          </a:p>
          <a:p>
            <a:endParaRPr lang="en-IN" sz="5900" b="1" dirty="0"/>
          </a:p>
          <a:p>
            <a:endParaRPr lang="en-IN" sz="5900" b="1" dirty="0"/>
          </a:p>
          <a:p>
            <a:endParaRPr lang="en-IN" sz="5900" b="1" dirty="0"/>
          </a:p>
          <a:p>
            <a:endParaRPr lang="en-IN" sz="5900" b="1" dirty="0"/>
          </a:p>
          <a:p>
            <a:r>
              <a:rPr lang="en-IN" sz="7400" b="1" dirty="0"/>
              <a:t>Regulating Act of 1773</a:t>
            </a:r>
          </a:p>
          <a:p>
            <a:r>
              <a:rPr lang="en-IN" sz="7400" b="1" dirty="0"/>
              <a:t>Amending Act of 1781</a:t>
            </a:r>
          </a:p>
          <a:p>
            <a:r>
              <a:rPr lang="en-US" sz="7400" b="1" dirty="0"/>
              <a:t>Pitt’s India Act of 1784 </a:t>
            </a:r>
          </a:p>
          <a:p>
            <a:r>
              <a:rPr lang="en-US" sz="7400" b="1" dirty="0"/>
              <a:t>Act of 1786 </a:t>
            </a:r>
          </a:p>
          <a:p>
            <a:r>
              <a:rPr lang="en-US" sz="7400" b="1" dirty="0"/>
              <a:t>Charter Act of 1793</a:t>
            </a:r>
          </a:p>
          <a:p>
            <a:r>
              <a:rPr lang="en-US" sz="7400" b="1" dirty="0"/>
              <a:t>Charter Act of 1813</a:t>
            </a:r>
          </a:p>
          <a:p>
            <a:r>
              <a:rPr lang="en-US" sz="7400" b="1" dirty="0"/>
              <a:t> </a:t>
            </a:r>
            <a:r>
              <a:rPr lang="en-IN" sz="7400" b="1" dirty="0"/>
              <a:t>Charter Act of 1833</a:t>
            </a:r>
          </a:p>
          <a:p>
            <a:r>
              <a:rPr lang="en-US" sz="7400" b="1" dirty="0"/>
              <a:t>Charter Act of 1853</a:t>
            </a:r>
            <a:endParaRPr lang="en-IN" sz="7400" b="1" dirty="0"/>
          </a:p>
          <a:p>
            <a:endParaRPr lang="en-US" sz="5900" b="1" dirty="0"/>
          </a:p>
          <a:p>
            <a:endParaRPr lang="en-US" sz="5900" b="1" dirty="0"/>
          </a:p>
          <a:p>
            <a:endParaRPr lang="en-US" b="1" dirty="0"/>
          </a:p>
          <a:p>
            <a:endParaRPr lang="en-IN" b="1" dirty="0"/>
          </a:p>
          <a:p>
            <a:endParaRPr lang="en-IN" b="1" dirty="0"/>
          </a:p>
          <a:p>
            <a:endParaRPr lang="en-IN" b="1" dirty="0"/>
          </a:p>
        </p:txBody>
      </p:sp>
    </p:spTree>
    <p:extLst>
      <p:ext uri="{BB962C8B-B14F-4D97-AF65-F5344CB8AC3E}">
        <p14:creationId xmlns:p14="http://schemas.microsoft.com/office/powerpoint/2010/main" val="684443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6668-8E8F-4F06-8C3B-192ADBB5D455}"/>
              </a:ext>
            </a:extLst>
          </p:cNvPr>
          <p:cNvSpPr>
            <a:spLocks noGrp="1"/>
          </p:cNvSpPr>
          <p:nvPr>
            <p:ph type="title"/>
          </p:nvPr>
        </p:nvSpPr>
        <p:spPr/>
        <p:txBody>
          <a:bodyPr/>
          <a:lstStyle/>
          <a:p>
            <a:r>
              <a:rPr lang="en-IN" dirty="0"/>
              <a:t>Sovereign </a:t>
            </a:r>
          </a:p>
        </p:txBody>
      </p:sp>
      <p:sp>
        <p:nvSpPr>
          <p:cNvPr id="3" name="Content Placeholder 2">
            <a:extLst>
              <a:ext uri="{FF2B5EF4-FFF2-40B4-BE49-F238E27FC236}">
                <a16:creationId xmlns:a16="http://schemas.microsoft.com/office/drawing/2014/main" id="{73956241-A7F6-4779-A453-E3D517F2A694}"/>
              </a:ext>
            </a:extLst>
          </p:cNvPr>
          <p:cNvSpPr>
            <a:spLocks noGrp="1"/>
          </p:cNvSpPr>
          <p:nvPr>
            <p:ph idx="1"/>
          </p:nvPr>
        </p:nvSpPr>
        <p:spPr/>
        <p:txBody>
          <a:bodyPr>
            <a:normAutofit/>
          </a:bodyPr>
          <a:lstStyle/>
          <a:p>
            <a:r>
              <a:rPr lang="en-US" sz="2400" dirty="0"/>
              <a:t>The word ‘sovereign’ implies that India is neither a dependency nor a dominion of any other nation, but an independent state</a:t>
            </a:r>
          </a:p>
          <a:p>
            <a:r>
              <a:rPr lang="en-US" sz="2400" dirty="0"/>
              <a:t>There is no authority above it, and it is free to conduct its own affairs (both internal and external). </a:t>
            </a:r>
            <a:endParaRPr lang="en-IN" sz="2400" dirty="0"/>
          </a:p>
        </p:txBody>
      </p:sp>
    </p:spTree>
    <p:extLst>
      <p:ext uri="{BB962C8B-B14F-4D97-AF65-F5344CB8AC3E}">
        <p14:creationId xmlns:p14="http://schemas.microsoft.com/office/powerpoint/2010/main" val="32412482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F58F-9A8C-4521-9F50-ABDB12F2928D}"/>
              </a:ext>
            </a:extLst>
          </p:cNvPr>
          <p:cNvSpPr>
            <a:spLocks noGrp="1"/>
          </p:cNvSpPr>
          <p:nvPr>
            <p:ph type="title"/>
          </p:nvPr>
        </p:nvSpPr>
        <p:spPr/>
        <p:txBody>
          <a:bodyPr/>
          <a:lstStyle/>
          <a:p>
            <a:r>
              <a:rPr lang="en-IN" dirty="0"/>
              <a:t>Socialist </a:t>
            </a:r>
          </a:p>
        </p:txBody>
      </p:sp>
      <p:sp>
        <p:nvSpPr>
          <p:cNvPr id="3" name="Content Placeholder 2">
            <a:extLst>
              <a:ext uri="{FF2B5EF4-FFF2-40B4-BE49-F238E27FC236}">
                <a16:creationId xmlns:a16="http://schemas.microsoft.com/office/drawing/2014/main" id="{95F54363-2B2B-43AB-803F-616D5EC66AE5}"/>
              </a:ext>
            </a:extLst>
          </p:cNvPr>
          <p:cNvSpPr>
            <a:spLocks noGrp="1"/>
          </p:cNvSpPr>
          <p:nvPr>
            <p:ph idx="1"/>
          </p:nvPr>
        </p:nvSpPr>
        <p:spPr/>
        <p:txBody>
          <a:bodyPr>
            <a:normAutofit/>
          </a:bodyPr>
          <a:lstStyle/>
          <a:p>
            <a:r>
              <a:rPr lang="en-US" sz="2400" dirty="0"/>
              <a:t>The Indian brand of socialism is a ‘democratic socialism’ and not a ‘communistic socialism’ (also known as ‘state socialism’) which involves the </a:t>
            </a:r>
            <a:r>
              <a:rPr lang="en-US" sz="2400" dirty="0" err="1"/>
              <a:t>nationalisation</a:t>
            </a:r>
            <a:r>
              <a:rPr lang="en-US" sz="2400" dirty="0"/>
              <a:t> of all means of production and distribution and the abolition of private property.</a:t>
            </a:r>
          </a:p>
          <a:p>
            <a:r>
              <a:rPr lang="en-US" sz="2400" dirty="0"/>
              <a:t> Democratic socialism, on the other hand, holds faith in a ‘mixed economy’ where both public and private sectors co-exist side </a:t>
            </a:r>
            <a:r>
              <a:rPr lang="en-US" sz="2400" dirty="0" err="1"/>
              <a:t>byside</a:t>
            </a:r>
            <a:r>
              <a:rPr lang="en-US" sz="2400" dirty="0"/>
              <a:t>. </a:t>
            </a:r>
          </a:p>
          <a:p>
            <a:r>
              <a:rPr lang="en-US" sz="2400" dirty="0"/>
              <a:t>As the Supreme Court says, ‘Democratic socialism aims to end poverty, ignorance, disease and inequality of opportunity</a:t>
            </a:r>
            <a:endParaRPr lang="en-IN" sz="24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58511A6-C6BD-B316-EF47-794326EA444A}"/>
                  </a:ext>
                </a:extLst>
              </p14:cNvPr>
              <p14:cNvContentPartPr/>
              <p14:nvPr/>
            </p14:nvContentPartPr>
            <p14:xfrm>
              <a:off x="4178160" y="3308400"/>
              <a:ext cx="2775600" cy="216360"/>
            </p14:xfrm>
          </p:contentPart>
        </mc:Choice>
        <mc:Fallback xmlns="">
          <p:pic>
            <p:nvPicPr>
              <p:cNvPr id="4" name="Ink 3">
                <a:extLst>
                  <a:ext uri="{FF2B5EF4-FFF2-40B4-BE49-F238E27FC236}">
                    <a16:creationId xmlns:a16="http://schemas.microsoft.com/office/drawing/2014/main" id="{E58511A6-C6BD-B316-EF47-794326EA444A}"/>
                  </a:ext>
                </a:extLst>
              </p:cNvPr>
              <p:cNvPicPr/>
              <p:nvPr/>
            </p:nvPicPr>
            <p:blipFill>
              <a:blip r:embed="rId3"/>
              <a:stretch>
                <a:fillRect/>
              </a:stretch>
            </p:blipFill>
            <p:spPr>
              <a:xfrm>
                <a:off x="4162320" y="3245040"/>
                <a:ext cx="2806920" cy="343080"/>
              </a:xfrm>
              <a:prstGeom prst="rect">
                <a:avLst/>
              </a:prstGeom>
            </p:spPr>
          </p:pic>
        </mc:Fallback>
      </mc:AlternateContent>
    </p:spTree>
    <p:extLst>
      <p:ext uri="{BB962C8B-B14F-4D97-AF65-F5344CB8AC3E}">
        <p14:creationId xmlns:p14="http://schemas.microsoft.com/office/powerpoint/2010/main" val="33873602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0ED52-01A7-497E-967C-CA82D8E78180}"/>
              </a:ext>
            </a:extLst>
          </p:cNvPr>
          <p:cNvSpPr>
            <a:spLocks noGrp="1"/>
          </p:cNvSpPr>
          <p:nvPr>
            <p:ph type="title"/>
          </p:nvPr>
        </p:nvSpPr>
        <p:spPr/>
        <p:txBody>
          <a:bodyPr/>
          <a:lstStyle/>
          <a:p>
            <a:r>
              <a:rPr lang="en-IN" dirty="0"/>
              <a:t>Secular</a:t>
            </a:r>
          </a:p>
        </p:txBody>
      </p:sp>
      <p:sp>
        <p:nvSpPr>
          <p:cNvPr id="3" name="Content Placeholder 2">
            <a:extLst>
              <a:ext uri="{FF2B5EF4-FFF2-40B4-BE49-F238E27FC236}">
                <a16:creationId xmlns:a16="http://schemas.microsoft.com/office/drawing/2014/main" id="{97ACF292-975B-4327-8205-2B03E9600D86}"/>
              </a:ext>
            </a:extLst>
          </p:cNvPr>
          <p:cNvSpPr>
            <a:spLocks noGrp="1"/>
          </p:cNvSpPr>
          <p:nvPr>
            <p:ph idx="1"/>
          </p:nvPr>
        </p:nvSpPr>
        <p:spPr/>
        <p:txBody>
          <a:bodyPr/>
          <a:lstStyle/>
          <a:p>
            <a:r>
              <a:rPr lang="en-US" sz="2400" dirty="0"/>
              <a:t>All religions in our country (irrespective of their strength) have the same status and support from the state</a:t>
            </a:r>
          </a:p>
          <a:p>
            <a:endParaRPr lang="en-IN" dirty="0"/>
          </a:p>
        </p:txBody>
      </p:sp>
    </p:spTree>
    <p:extLst>
      <p:ext uri="{BB962C8B-B14F-4D97-AF65-F5344CB8AC3E}">
        <p14:creationId xmlns:p14="http://schemas.microsoft.com/office/powerpoint/2010/main" val="21361815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1C9C-D60D-4314-89C6-D53AAE394A02}"/>
              </a:ext>
            </a:extLst>
          </p:cNvPr>
          <p:cNvSpPr>
            <a:spLocks noGrp="1"/>
          </p:cNvSpPr>
          <p:nvPr>
            <p:ph type="title"/>
          </p:nvPr>
        </p:nvSpPr>
        <p:spPr/>
        <p:txBody>
          <a:bodyPr/>
          <a:lstStyle/>
          <a:p>
            <a:r>
              <a:rPr lang="en-IN" dirty="0"/>
              <a:t>Democratic </a:t>
            </a:r>
          </a:p>
        </p:txBody>
      </p:sp>
      <p:sp>
        <p:nvSpPr>
          <p:cNvPr id="3" name="Content Placeholder 2">
            <a:extLst>
              <a:ext uri="{FF2B5EF4-FFF2-40B4-BE49-F238E27FC236}">
                <a16:creationId xmlns:a16="http://schemas.microsoft.com/office/drawing/2014/main" id="{006D262A-ECC6-4C49-AAEA-7F3001BC37D4}"/>
              </a:ext>
            </a:extLst>
          </p:cNvPr>
          <p:cNvSpPr>
            <a:spLocks noGrp="1"/>
          </p:cNvSpPr>
          <p:nvPr>
            <p:ph idx="1"/>
          </p:nvPr>
        </p:nvSpPr>
        <p:spPr/>
        <p:txBody>
          <a:bodyPr>
            <a:normAutofit/>
          </a:bodyPr>
          <a:lstStyle/>
          <a:p>
            <a:r>
              <a:rPr lang="en-US" sz="2400" dirty="0"/>
              <a:t>There are four devices of direct democracy, namely, Referendum, Initiative, Recall and Plebiscite</a:t>
            </a:r>
          </a:p>
          <a:p>
            <a:r>
              <a:rPr lang="en-US" sz="2400" dirty="0"/>
              <a:t>In indirect democracy, on the other hand, the representatives elected by the people exercise the supreme power and thus carry on the government and make the laws. This type of democracy, also known as representative democracy</a:t>
            </a:r>
          </a:p>
          <a:p>
            <a:r>
              <a:rPr lang="en-US" sz="2400" dirty="0"/>
              <a:t>The term ‘democratic’ is used in the Preamble in the broader sense embracing not only political democracy but also social and economic democracy</a:t>
            </a:r>
            <a:endParaRPr lang="en-IN" sz="2400" dirty="0"/>
          </a:p>
        </p:txBody>
      </p:sp>
    </p:spTree>
    <p:extLst>
      <p:ext uri="{BB962C8B-B14F-4D97-AF65-F5344CB8AC3E}">
        <p14:creationId xmlns:p14="http://schemas.microsoft.com/office/powerpoint/2010/main" val="39071539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A9E8-D130-4B05-937D-F47C9ED6B9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C8F78D-720F-4060-A890-5D1AB414B8C3}"/>
              </a:ext>
            </a:extLst>
          </p:cNvPr>
          <p:cNvSpPr>
            <a:spLocks noGrp="1"/>
          </p:cNvSpPr>
          <p:nvPr>
            <p:ph idx="1"/>
          </p:nvPr>
        </p:nvSpPr>
        <p:spPr/>
        <p:txBody>
          <a:bodyPr/>
          <a:lstStyle/>
          <a:p>
            <a:r>
              <a:rPr lang="en-US" sz="2400" b="1" dirty="0"/>
              <a:t>Referendum </a:t>
            </a:r>
            <a:r>
              <a:rPr lang="en-US" sz="2400" dirty="0"/>
              <a:t>is a procedure whereby a proposed legislation is referred to the electorate for settlement by their direct votes.</a:t>
            </a:r>
          </a:p>
          <a:p>
            <a:r>
              <a:rPr lang="en-US" sz="2400" dirty="0"/>
              <a:t> </a:t>
            </a:r>
            <a:r>
              <a:rPr lang="en-US" sz="2400" b="1" dirty="0"/>
              <a:t>Initiative</a:t>
            </a:r>
            <a:r>
              <a:rPr lang="en-US" sz="2400" dirty="0"/>
              <a:t> is a method by means of which the people can propose a bill to the legislature for enactment.</a:t>
            </a:r>
          </a:p>
          <a:p>
            <a:r>
              <a:rPr lang="en-US" sz="2400" dirty="0"/>
              <a:t> </a:t>
            </a:r>
            <a:r>
              <a:rPr lang="en-US" sz="2400" b="1" dirty="0"/>
              <a:t>Recall</a:t>
            </a:r>
            <a:r>
              <a:rPr lang="en-US" sz="2400" dirty="0"/>
              <a:t> is a method by means of which the voters can remove a representative or an officer before the expiry of his term, when he fails to discharge his duties properly. </a:t>
            </a:r>
          </a:p>
          <a:p>
            <a:r>
              <a:rPr lang="en-US" sz="2400" b="1" dirty="0"/>
              <a:t>Plebiscite</a:t>
            </a:r>
            <a:r>
              <a:rPr lang="en-US" sz="2400" dirty="0"/>
              <a:t> is a method of obtaining the opinion India’s of people on any issue of public importance. It is generally used to solve the territorial disputes</a:t>
            </a:r>
            <a:r>
              <a:rPr lang="en-US" dirty="0"/>
              <a:t>. </a:t>
            </a:r>
            <a:endParaRPr lang="en-IN" dirty="0"/>
          </a:p>
        </p:txBody>
      </p:sp>
    </p:spTree>
    <p:extLst>
      <p:ext uri="{BB962C8B-B14F-4D97-AF65-F5344CB8AC3E}">
        <p14:creationId xmlns:p14="http://schemas.microsoft.com/office/powerpoint/2010/main" val="1931167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0AC9F-8742-440C-BA83-5DC055AADD4E}"/>
              </a:ext>
            </a:extLst>
          </p:cNvPr>
          <p:cNvSpPr>
            <a:spLocks noGrp="1"/>
          </p:cNvSpPr>
          <p:nvPr>
            <p:ph type="title"/>
          </p:nvPr>
        </p:nvSpPr>
        <p:spPr/>
        <p:txBody>
          <a:bodyPr/>
          <a:lstStyle/>
          <a:p>
            <a:r>
              <a:rPr lang="en-IN" dirty="0"/>
              <a:t>Republic</a:t>
            </a:r>
          </a:p>
        </p:txBody>
      </p:sp>
      <p:sp>
        <p:nvSpPr>
          <p:cNvPr id="3" name="Content Placeholder 2">
            <a:extLst>
              <a:ext uri="{FF2B5EF4-FFF2-40B4-BE49-F238E27FC236}">
                <a16:creationId xmlns:a16="http://schemas.microsoft.com/office/drawing/2014/main" id="{BAFEDC63-4D01-4781-BAFA-6A8570351926}"/>
              </a:ext>
            </a:extLst>
          </p:cNvPr>
          <p:cNvSpPr>
            <a:spLocks noGrp="1"/>
          </p:cNvSpPr>
          <p:nvPr>
            <p:ph idx="1"/>
          </p:nvPr>
        </p:nvSpPr>
        <p:spPr/>
        <p:txBody>
          <a:bodyPr>
            <a:normAutofit/>
          </a:bodyPr>
          <a:lstStyle/>
          <a:p>
            <a:r>
              <a:rPr lang="en-US" sz="2400" dirty="0"/>
              <a:t>Term ‘republic’ in our Preamble indicates that India has an elected head called the president. He is elected indirectly for a fixed period of five years.</a:t>
            </a:r>
          </a:p>
          <a:p>
            <a:r>
              <a:rPr lang="en-US" sz="2400" dirty="0"/>
              <a:t>A republic also means two more things:</a:t>
            </a:r>
          </a:p>
          <a:p>
            <a:pPr marL="457200" indent="-457200">
              <a:buFont typeface="+mj-lt"/>
              <a:buAutoNum type="arabicPeriod"/>
            </a:pPr>
            <a:r>
              <a:rPr lang="en-US" sz="2400" dirty="0"/>
              <a:t>vesting of political sovereignty in the people and not in a single individual like a king</a:t>
            </a:r>
          </a:p>
          <a:p>
            <a:pPr marL="457200" indent="-457200">
              <a:buFont typeface="+mj-lt"/>
              <a:buAutoNum type="arabicPeriod"/>
            </a:pPr>
            <a:r>
              <a:rPr lang="en-US" sz="2400" dirty="0"/>
              <a:t>the absence of any privileged class and hence all public offices being opened to every citizen without any discrimination. </a:t>
            </a:r>
            <a:endParaRPr lang="en-IN" sz="2400" dirty="0"/>
          </a:p>
        </p:txBody>
      </p:sp>
    </p:spTree>
    <p:extLst>
      <p:ext uri="{BB962C8B-B14F-4D97-AF65-F5344CB8AC3E}">
        <p14:creationId xmlns:p14="http://schemas.microsoft.com/office/powerpoint/2010/main" val="18109315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80B5-B189-49EC-9A37-5F664E4B84E1}"/>
              </a:ext>
            </a:extLst>
          </p:cNvPr>
          <p:cNvSpPr>
            <a:spLocks noGrp="1"/>
          </p:cNvSpPr>
          <p:nvPr>
            <p:ph type="title"/>
          </p:nvPr>
        </p:nvSpPr>
        <p:spPr/>
        <p:txBody>
          <a:bodyPr/>
          <a:lstStyle/>
          <a:p>
            <a:r>
              <a:rPr lang="en-IN" dirty="0"/>
              <a:t>Justice</a:t>
            </a:r>
          </a:p>
        </p:txBody>
      </p:sp>
      <p:sp>
        <p:nvSpPr>
          <p:cNvPr id="3" name="Content Placeholder 2">
            <a:extLst>
              <a:ext uri="{FF2B5EF4-FFF2-40B4-BE49-F238E27FC236}">
                <a16:creationId xmlns:a16="http://schemas.microsoft.com/office/drawing/2014/main" id="{36F216D1-F012-4521-A3B3-C9D5CB7756E1}"/>
              </a:ext>
            </a:extLst>
          </p:cNvPr>
          <p:cNvSpPr>
            <a:spLocks noGrp="1"/>
          </p:cNvSpPr>
          <p:nvPr>
            <p:ph idx="1"/>
          </p:nvPr>
        </p:nvSpPr>
        <p:spPr/>
        <p:txBody>
          <a:bodyPr>
            <a:normAutofit lnSpcReduction="10000"/>
          </a:bodyPr>
          <a:lstStyle/>
          <a:p>
            <a:r>
              <a:rPr lang="en-US" sz="2400" dirty="0"/>
              <a:t>The term ‘justice’ in the Preamble embraces three distinct forms– social, economic and political, secured through various provisions of Fundamental Rights and Directive Principles. </a:t>
            </a:r>
          </a:p>
          <a:p>
            <a:r>
              <a:rPr lang="en-US" sz="2400" dirty="0"/>
              <a:t>Social justice denotes the equal treatment of all citizens without any social distinction based on caste, </a:t>
            </a:r>
            <a:r>
              <a:rPr lang="en-US" sz="2400" dirty="0" err="1"/>
              <a:t>colour</a:t>
            </a:r>
            <a:r>
              <a:rPr lang="en-US" sz="2400" dirty="0"/>
              <a:t>, race, religion, sex and so on.</a:t>
            </a:r>
          </a:p>
          <a:p>
            <a:r>
              <a:rPr lang="en-US" sz="2400" dirty="0"/>
              <a:t>Economic justice denotes the non-discrimination between people on the basis of economic factors. It involves the elimination of glaring inequalities in wealth, income and property</a:t>
            </a:r>
          </a:p>
          <a:p>
            <a:r>
              <a:rPr lang="en-US" sz="2400" dirty="0"/>
              <a:t>Political justice implies that all citizens should have equal political rights, equal access to all political offices and equal voice in the government.</a:t>
            </a:r>
            <a:endParaRPr lang="en-IN" sz="2400" dirty="0"/>
          </a:p>
        </p:txBody>
      </p:sp>
    </p:spTree>
    <p:extLst>
      <p:ext uri="{BB962C8B-B14F-4D97-AF65-F5344CB8AC3E}">
        <p14:creationId xmlns:p14="http://schemas.microsoft.com/office/powerpoint/2010/main" val="12437314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E777D-A5A2-4A19-A857-1A51CB67E83A}"/>
              </a:ext>
            </a:extLst>
          </p:cNvPr>
          <p:cNvSpPr>
            <a:spLocks noGrp="1"/>
          </p:cNvSpPr>
          <p:nvPr>
            <p:ph type="title"/>
          </p:nvPr>
        </p:nvSpPr>
        <p:spPr/>
        <p:txBody>
          <a:bodyPr/>
          <a:lstStyle/>
          <a:p>
            <a:r>
              <a:rPr lang="en-IN" dirty="0"/>
              <a:t>Liberty</a:t>
            </a:r>
          </a:p>
        </p:txBody>
      </p:sp>
      <p:sp>
        <p:nvSpPr>
          <p:cNvPr id="3" name="Content Placeholder 2">
            <a:extLst>
              <a:ext uri="{FF2B5EF4-FFF2-40B4-BE49-F238E27FC236}">
                <a16:creationId xmlns:a16="http://schemas.microsoft.com/office/drawing/2014/main" id="{E77C772D-0D89-4AE4-A996-D90366D6BD3D}"/>
              </a:ext>
            </a:extLst>
          </p:cNvPr>
          <p:cNvSpPr>
            <a:spLocks noGrp="1"/>
          </p:cNvSpPr>
          <p:nvPr>
            <p:ph idx="1"/>
          </p:nvPr>
        </p:nvSpPr>
        <p:spPr/>
        <p:txBody>
          <a:bodyPr>
            <a:normAutofit/>
          </a:bodyPr>
          <a:lstStyle/>
          <a:p>
            <a:r>
              <a:rPr lang="en-US" sz="2400" dirty="0"/>
              <a:t>The term ‘liberty’ means the absence of restraints on the activities of individuals, and at the same time, providing opportunities for the development of individual personalities. </a:t>
            </a:r>
            <a:endParaRPr lang="en-IN" sz="2400" dirty="0"/>
          </a:p>
        </p:txBody>
      </p:sp>
    </p:spTree>
    <p:extLst>
      <p:ext uri="{BB962C8B-B14F-4D97-AF65-F5344CB8AC3E}">
        <p14:creationId xmlns:p14="http://schemas.microsoft.com/office/powerpoint/2010/main" val="939874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54CA-92F4-4BC6-8B86-5B460DD012D4}"/>
              </a:ext>
            </a:extLst>
          </p:cNvPr>
          <p:cNvSpPr>
            <a:spLocks noGrp="1"/>
          </p:cNvSpPr>
          <p:nvPr>
            <p:ph type="title"/>
          </p:nvPr>
        </p:nvSpPr>
        <p:spPr/>
        <p:txBody>
          <a:bodyPr/>
          <a:lstStyle/>
          <a:p>
            <a:r>
              <a:rPr lang="en-IN" dirty="0"/>
              <a:t>Equality </a:t>
            </a:r>
          </a:p>
        </p:txBody>
      </p:sp>
      <p:sp>
        <p:nvSpPr>
          <p:cNvPr id="3" name="Content Placeholder 2">
            <a:extLst>
              <a:ext uri="{FF2B5EF4-FFF2-40B4-BE49-F238E27FC236}">
                <a16:creationId xmlns:a16="http://schemas.microsoft.com/office/drawing/2014/main" id="{2A84CB3C-D06D-441D-9FAE-9202ACF7BD0C}"/>
              </a:ext>
            </a:extLst>
          </p:cNvPr>
          <p:cNvSpPr>
            <a:spLocks noGrp="1"/>
          </p:cNvSpPr>
          <p:nvPr>
            <p:ph idx="1"/>
          </p:nvPr>
        </p:nvSpPr>
        <p:spPr/>
        <p:txBody>
          <a:bodyPr/>
          <a:lstStyle/>
          <a:p>
            <a:r>
              <a:rPr lang="en-US" sz="2400" dirty="0"/>
              <a:t>The term ‘equality’ means the absence of special privileges to any section of the society, and the provision of adequate opportunities for all individuals without any discrimination.</a:t>
            </a:r>
            <a:endParaRPr lang="en-IN" sz="2400" dirty="0"/>
          </a:p>
          <a:p>
            <a:r>
              <a:rPr lang="en-US" sz="2400" dirty="0"/>
              <a:t>This provision embraces three dimensions of equality–civic, political and economic. </a:t>
            </a:r>
          </a:p>
          <a:p>
            <a:endParaRPr lang="en-IN" dirty="0"/>
          </a:p>
        </p:txBody>
      </p:sp>
    </p:spTree>
    <p:extLst>
      <p:ext uri="{BB962C8B-B14F-4D97-AF65-F5344CB8AC3E}">
        <p14:creationId xmlns:p14="http://schemas.microsoft.com/office/powerpoint/2010/main" val="16259571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2B3E-0B63-4A07-84DE-0E443777C222}"/>
              </a:ext>
            </a:extLst>
          </p:cNvPr>
          <p:cNvSpPr>
            <a:spLocks noGrp="1"/>
          </p:cNvSpPr>
          <p:nvPr>
            <p:ph type="title"/>
          </p:nvPr>
        </p:nvSpPr>
        <p:spPr/>
        <p:txBody>
          <a:bodyPr/>
          <a:lstStyle/>
          <a:p>
            <a:r>
              <a:rPr lang="en-IN" dirty="0"/>
              <a:t>Fraternity</a:t>
            </a:r>
          </a:p>
        </p:txBody>
      </p:sp>
      <p:sp>
        <p:nvSpPr>
          <p:cNvPr id="3" name="Content Placeholder 2">
            <a:extLst>
              <a:ext uri="{FF2B5EF4-FFF2-40B4-BE49-F238E27FC236}">
                <a16:creationId xmlns:a16="http://schemas.microsoft.com/office/drawing/2014/main" id="{66C812D0-3BC1-4054-9DFD-F52D340AE9B4}"/>
              </a:ext>
            </a:extLst>
          </p:cNvPr>
          <p:cNvSpPr>
            <a:spLocks noGrp="1"/>
          </p:cNvSpPr>
          <p:nvPr>
            <p:ph idx="1"/>
          </p:nvPr>
        </p:nvSpPr>
        <p:spPr/>
        <p:txBody>
          <a:bodyPr>
            <a:normAutofit/>
          </a:bodyPr>
          <a:lstStyle/>
          <a:p>
            <a:r>
              <a:rPr lang="en-US" sz="2400" dirty="0"/>
              <a:t>The Constitution promotes this feeling of fraternity by the system of single citizenship. </a:t>
            </a:r>
          </a:p>
          <a:p>
            <a:r>
              <a:rPr lang="en-US" sz="2400" dirty="0"/>
              <a:t>Also, the Fundamental Duties (Article 51-A) say that it shall be the duty of every citizen of India to promote harmony and the spirit of common brotherhood amongst all the people of India transcending religious, linguistic, regional or sectional diversities.</a:t>
            </a:r>
          </a:p>
          <a:p>
            <a:r>
              <a:rPr lang="en-US" sz="2400" dirty="0"/>
              <a:t> The Preamble declares that fraternity has to assure two things– the dignity of the individual and the unity and integrity of the nation.</a:t>
            </a:r>
            <a:endParaRPr lang="en-IN" sz="2400" dirty="0"/>
          </a:p>
        </p:txBody>
      </p:sp>
    </p:spTree>
    <p:extLst>
      <p:ext uri="{BB962C8B-B14F-4D97-AF65-F5344CB8AC3E}">
        <p14:creationId xmlns:p14="http://schemas.microsoft.com/office/powerpoint/2010/main" val="331772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D485-258C-41AA-B4E3-2A0A0FFD93A8}"/>
              </a:ext>
            </a:extLst>
          </p:cNvPr>
          <p:cNvSpPr>
            <a:spLocks noGrp="1"/>
          </p:cNvSpPr>
          <p:nvPr>
            <p:ph type="title"/>
          </p:nvPr>
        </p:nvSpPr>
        <p:spPr/>
        <p:txBody>
          <a:bodyPr/>
          <a:lstStyle/>
          <a:p>
            <a:r>
              <a:rPr lang="en-IN" b="1" dirty="0"/>
              <a:t>Regulating Act of 1773</a:t>
            </a:r>
          </a:p>
        </p:txBody>
      </p:sp>
      <p:sp>
        <p:nvSpPr>
          <p:cNvPr id="3" name="Content Placeholder 2">
            <a:extLst>
              <a:ext uri="{FF2B5EF4-FFF2-40B4-BE49-F238E27FC236}">
                <a16:creationId xmlns:a16="http://schemas.microsoft.com/office/drawing/2014/main" id="{36FE663E-EEE0-4146-B69F-E53740C55A34}"/>
              </a:ext>
            </a:extLst>
          </p:cNvPr>
          <p:cNvSpPr>
            <a:spLocks noGrp="1"/>
          </p:cNvSpPr>
          <p:nvPr>
            <p:ph idx="1"/>
          </p:nvPr>
        </p:nvSpPr>
        <p:spPr/>
        <p:txBody>
          <a:bodyPr/>
          <a:lstStyle/>
          <a:p>
            <a:r>
              <a:rPr lang="en-US" dirty="0"/>
              <a:t>This act was of great constitutional importance as:</a:t>
            </a:r>
          </a:p>
          <a:p>
            <a:pPr lvl="1"/>
            <a:r>
              <a:rPr lang="en-US" dirty="0"/>
              <a:t> (a) it was the first step taken by the British Government to control and regulate the affairs of the East India Company in India</a:t>
            </a:r>
          </a:p>
          <a:p>
            <a:pPr lvl="1"/>
            <a:r>
              <a:rPr lang="en-US" dirty="0"/>
              <a:t> (b) it </a:t>
            </a:r>
            <a:r>
              <a:rPr lang="en-US" dirty="0" err="1"/>
              <a:t>recognised</a:t>
            </a:r>
            <a:r>
              <a:rPr lang="en-US" dirty="0"/>
              <a:t>, for the first time, the political and administrative functions of the Company</a:t>
            </a:r>
          </a:p>
          <a:p>
            <a:pPr lvl="1"/>
            <a:r>
              <a:rPr lang="en-US" dirty="0"/>
              <a:t> (c) it laid the foundations of central administration in India</a:t>
            </a:r>
          </a:p>
        </p:txBody>
      </p:sp>
    </p:spTree>
    <p:extLst>
      <p:ext uri="{BB962C8B-B14F-4D97-AF65-F5344CB8AC3E}">
        <p14:creationId xmlns:p14="http://schemas.microsoft.com/office/powerpoint/2010/main" val="7766280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2BDE-3BDA-4256-B1D3-FCAE096FF933}"/>
              </a:ext>
            </a:extLst>
          </p:cNvPr>
          <p:cNvSpPr>
            <a:spLocks noGrp="1"/>
          </p:cNvSpPr>
          <p:nvPr>
            <p:ph type="ctrTitle"/>
          </p:nvPr>
        </p:nvSpPr>
        <p:spPr/>
        <p:txBody>
          <a:bodyPr/>
          <a:lstStyle/>
          <a:p>
            <a:r>
              <a:rPr lang="en-IN" dirty="0"/>
              <a:t>Union and its Territory</a:t>
            </a:r>
          </a:p>
        </p:txBody>
      </p:sp>
      <p:sp>
        <p:nvSpPr>
          <p:cNvPr id="3" name="Subtitle 2">
            <a:extLst>
              <a:ext uri="{FF2B5EF4-FFF2-40B4-BE49-F238E27FC236}">
                <a16:creationId xmlns:a16="http://schemas.microsoft.com/office/drawing/2014/main" id="{A720B7EE-FF43-4D87-B3F8-B3CC80EB83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221609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2F9F-A7F7-4C75-B88C-66F515ABDE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CF1C46-15DB-4970-9C89-B16F8BEDAFAF}"/>
              </a:ext>
            </a:extLst>
          </p:cNvPr>
          <p:cNvSpPr>
            <a:spLocks noGrp="1"/>
          </p:cNvSpPr>
          <p:nvPr>
            <p:ph idx="1"/>
          </p:nvPr>
        </p:nvSpPr>
        <p:spPr/>
        <p:txBody>
          <a:bodyPr/>
          <a:lstStyle/>
          <a:p>
            <a:r>
              <a:rPr lang="en-US" dirty="0"/>
              <a:t>Articles 1 to 4 under Part-I of the Constitution deal with the Union and its territory.</a:t>
            </a:r>
          </a:p>
          <a:p>
            <a:r>
              <a:rPr lang="en-US" dirty="0"/>
              <a:t>Article 1 describes India, that is, Bharat as a ‘Union of States’ rather than a ‘Federation of States’. </a:t>
            </a:r>
          </a:p>
          <a:p>
            <a:r>
              <a:rPr lang="en-US" dirty="0"/>
              <a:t>The country is an integral whole and divided into different states only for the convenience of administration</a:t>
            </a:r>
            <a:endParaRPr lang="en-IN" dirty="0"/>
          </a:p>
        </p:txBody>
      </p:sp>
    </p:spTree>
    <p:extLst>
      <p:ext uri="{BB962C8B-B14F-4D97-AF65-F5344CB8AC3E}">
        <p14:creationId xmlns:p14="http://schemas.microsoft.com/office/powerpoint/2010/main" val="42147683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A9BF-25C3-4722-A58D-8E90C2A23F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77339A-77AA-4C89-8E3A-7902974C7D32}"/>
              </a:ext>
            </a:extLst>
          </p:cNvPr>
          <p:cNvSpPr>
            <a:spLocks noGrp="1"/>
          </p:cNvSpPr>
          <p:nvPr>
            <p:ph idx="1"/>
          </p:nvPr>
        </p:nvSpPr>
        <p:spPr/>
        <p:txBody>
          <a:bodyPr/>
          <a:lstStyle/>
          <a:p>
            <a:r>
              <a:rPr lang="en-US" dirty="0"/>
              <a:t>According to Article 1, the territory of India can be classified into three categories:</a:t>
            </a:r>
          </a:p>
          <a:p>
            <a:pPr marL="457200" indent="-457200">
              <a:buFont typeface="+mj-lt"/>
              <a:buAutoNum type="arabicPeriod"/>
            </a:pPr>
            <a:r>
              <a:rPr lang="en-US" dirty="0"/>
              <a:t> Territories of the states </a:t>
            </a:r>
          </a:p>
          <a:p>
            <a:pPr marL="457200" indent="-457200">
              <a:buFont typeface="+mj-lt"/>
              <a:buAutoNum type="arabicPeriod"/>
            </a:pPr>
            <a:r>
              <a:rPr lang="en-US" dirty="0"/>
              <a:t>Union territories </a:t>
            </a:r>
          </a:p>
          <a:p>
            <a:pPr marL="457200" indent="-457200">
              <a:buFont typeface="+mj-lt"/>
              <a:buAutoNum type="arabicPeriod"/>
            </a:pPr>
            <a:r>
              <a:rPr lang="en-US" dirty="0"/>
              <a:t>Territories that may be acquired by the Government of India at any time. </a:t>
            </a:r>
            <a:endParaRPr lang="en-IN" dirty="0"/>
          </a:p>
        </p:txBody>
      </p:sp>
    </p:spTree>
    <p:extLst>
      <p:ext uri="{BB962C8B-B14F-4D97-AF65-F5344CB8AC3E}">
        <p14:creationId xmlns:p14="http://schemas.microsoft.com/office/powerpoint/2010/main" val="36115698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5802-7EEA-42B3-9C0A-9C32BE5C8F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C654E1-D954-4AC0-89B9-37BBDC67BB0F}"/>
              </a:ext>
            </a:extLst>
          </p:cNvPr>
          <p:cNvSpPr>
            <a:spLocks noGrp="1"/>
          </p:cNvSpPr>
          <p:nvPr>
            <p:ph idx="1"/>
          </p:nvPr>
        </p:nvSpPr>
        <p:spPr/>
        <p:txBody>
          <a:bodyPr/>
          <a:lstStyle/>
          <a:p>
            <a:r>
              <a:rPr lang="en-US" b="1" dirty="0"/>
              <a:t>Article 2 </a:t>
            </a:r>
            <a:r>
              <a:rPr lang="en-US" dirty="0"/>
              <a:t>empowers the Parliament to ‘admit into the Union of India, or establish, new states on such terms and conditions as it thinks fit’. Thus, Article 2 grants two powers to the Parliament: (a) the power to admit into the Union of India new states; and (b) the power to establish new states.</a:t>
            </a:r>
          </a:p>
          <a:p>
            <a:r>
              <a:rPr lang="en-US" b="1" dirty="0"/>
              <a:t>Article 3</a:t>
            </a:r>
            <a:r>
              <a:rPr lang="en-US" dirty="0"/>
              <a:t>, relates to the formation of or changes in the existing states of the Union of India. In other words, Article 3 deals with the internal re-adjustment of the territories of the constituent states of the Union of India</a:t>
            </a:r>
            <a:endParaRPr lang="en-IN" dirty="0"/>
          </a:p>
        </p:txBody>
      </p:sp>
    </p:spTree>
    <p:extLst>
      <p:ext uri="{BB962C8B-B14F-4D97-AF65-F5344CB8AC3E}">
        <p14:creationId xmlns:p14="http://schemas.microsoft.com/office/powerpoint/2010/main" val="18038491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E4F6-728D-421B-99AE-5280C42CCA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0AB533-1ED8-4EE0-B0CB-476BAB8E6AC8}"/>
              </a:ext>
            </a:extLst>
          </p:cNvPr>
          <p:cNvSpPr>
            <a:spLocks noGrp="1"/>
          </p:cNvSpPr>
          <p:nvPr>
            <p:ph idx="1"/>
          </p:nvPr>
        </p:nvSpPr>
        <p:spPr/>
        <p:txBody>
          <a:bodyPr/>
          <a:lstStyle/>
          <a:p>
            <a:r>
              <a:rPr lang="en-US" b="1" dirty="0"/>
              <a:t>Article 3 </a:t>
            </a:r>
            <a:r>
              <a:rPr lang="en-US" dirty="0" err="1"/>
              <a:t>authorises</a:t>
            </a:r>
            <a:r>
              <a:rPr lang="en-US" dirty="0"/>
              <a:t> the Parliament to: </a:t>
            </a:r>
          </a:p>
          <a:p>
            <a:r>
              <a:rPr lang="en-US" dirty="0"/>
              <a:t>(a) form a new state by separation of territory from any state or by uniting two or more states or parts of states or by uniting any territory to a part of any state; </a:t>
            </a:r>
          </a:p>
          <a:p>
            <a:r>
              <a:rPr lang="en-US" dirty="0"/>
              <a:t>(b) increase the area of any state; </a:t>
            </a:r>
          </a:p>
          <a:p>
            <a:r>
              <a:rPr lang="en-US" dirty="0"/>
              <a:t>(c) diminish the area of any state; </a:t>
            </a:r>
          </a:p>
          <a:p>
            <a:r>
              <a:rPr lang="en-US" dirty="0"/>
              <a:t>(d) alter the boundaries of any state; </a:t>
            </a:r>
          </a:p>
          <a:p>
            <a:r>
              <a:rPr lang="en-US" dirty="0"/>
              <a:t>(e) alter the name of any state. </a:t>
            </a:r>
            <a:endParaRPr lang="en-IN" dirty="0"/>
          </a:p>
        </p:txBody>
      </p:sp>
    </p:spTree>
    <p:extLst>
      <p:ext uri="{BB962C8B-B14F-4D97-AF65-F5344CB8AC3E}">
        <p14:creationId xmlns:p14="http://schemas.microsoft.com/office/powerpoint/2010/main" val="34320859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120D-A2DA-453C-82CD-55429EE9A9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8563BD-CF2C-4A30-88BC-5230758B66FD}"/>
              </a:ext>
            </a:extLst>
          </p:cNvPr>
          <p:cNvSpPr>
            <a:spLocks noGrp="1"/>
          </p:cNvSpPr>
          <p:nvPr>
            <p:ph idx="1"/>
          </p:nvPr>
        </p:nvSpPr>
        <p:spPr/>
        <p:txBody>
          <a:bodyPr/>
          <a:lstStyle/>
          <a:p>
            <a:r>
              <a:rPr lang="en-US" b="1" dirty="0"/>
              <a:t>Article 4, </a:t>
            </a:r>
            <a:r>
              <a:rPr lang="en-US" dirty="0"/>
              <a:t>itself declares that laws made for admission or establishment of new states (under Article 2) and formation of new states and alteration of areas, boundaries or names of existing states (under Articles 3) are not to be considered as amendments of the Constitution under Article 368. </a:t>
            </a:r>
          </a:p>
          <a:p>
            <a:r>
              <a:rPr lang="en-US" dirty="0"/>
              <a:t>This means that such laws can be passed by a simple majority and by the ordinary legislative process. </a:t>
            </a:r>
            <a:endParaRPr lang="en-IN" dirty="0"/>
          </a:p>
        </p:txBody>
      </p:sp>
    </p:spTree>
    <p:extLst>
      <p:ext uri="{BB962C8B-B14F-4D97-AF65-F5344CB8AC3E}">
        <p14:creationId xmlns:p14="http://schemas.microsoft.com/office/powerpoint/2010/main" val="34113619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FE70A3-A9FA-4D9F-95F4-329AB7753467}"/>
              </a:ext>
            </a:extLst>
          </p:cNvPr>
          <p:cNvSpPr>
            <a:spLocks noGrp="1"/>
          </p:cNvSpPr>
          <p:nvPr>
            <p:ph type="ctrTitle"/>
          </p:nvPr>
        </p:nvSpPr>
        <p:spPr/>
        <p:txBody>
          <a:bodyPr/>
          <a:lstStyle/>
          <a:p>
            <a:r>
              <a:rPr lang="en-IN" dirty="0"/>
              <a:t>Citizenship</a:t>
            </a:r>
          </a:p>
        </p:txBody>
      </p:sp>
      <p:sp>
        <p:nvSpPr>
          <p:cNvPr id="5" name="Subtitle 4">
            <a:extLst>
              <a:ext uri="{FF2B5EF4-FFF2-40B4-BE49-F238E27FC236}">
                <a16:creationId xmlns:a16="http://schemas.microsoft.com/office/drawing/2014/main" id="{40C5E3D2-5F0F-478E-A223-8C1DE1CB630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454525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412B-DA81-45AD-A4E0-A247086CDF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CB2BCC-6A9C-4939-9483-1259E668671F}"/>
              </a:ext>
            </a:extLst>
          </p:cNvPr>
          <p:cNvSpPr>
            <a:spLocks noGrp="1"/>
          </p:cNvSpPr>
          <p:nvPr>
            <p:ph idx="1"/>
          </p:nvPr>
        </p:nvSpPr>
        <p:spPr/>
        <p:txBody>
          <a:bodyPr/>
          <a:lstStyle/>
          <a:p>
            <a:r>
              <a:rPr lang="en-US" dirty="0"/>
              <a:t>Citizenship is the status of a person recognized under the law of a country of belonging to thereof. </a:t>
            </a:r>
          </a:p>
          <a:p>
            <a:r>
              <a:rPr lang="en-US" dirty="0"/>
              <a:t>Citizens are full members of the Indian State and owe allegiance to it. They enjoy all civil and political rights.</a:t>
            </a:r>
          </a:p>
          <a:p>
            <a:r>
              <a:rPr lang="en-US" dirty="0"/>
              <a:t>The Constitution deals with the citizenship from Articles 5 to 11 under Part II.</a:t>
            </a:r>
          </a:p>
          <a:p>
            <a:r>
              <a:rPr lang="en-US" dirty="0"/>
              <a:t>Single citizenship</a:t>
            </a:r>
            <a:endParaRPr lang="en-IN" dirty="0"/>
          </a:p>
        </p:txBody>
      </p:sp>
    </p:spTree>
    <p:extLst>
      <p:ext uri="{BB962C8B-B14F-4D97-AF65-F5344CB8AC3E}">
        <p14:creationId xmlns:p14="http://schemas.microsoft.com/office/powerpoint/2010/main" val="39372591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2F39-F4C4-4A30-875E-6978174BDB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0D87D9-CE4B-4544-B35D-8A49C438A9B7}"/>
              </a:ext>
            </a:extLst>
          </p:cNvPr>
          <p:cNvSpPr>
            <a:spLocks noGrp="1"/>
          </p:cNvSpPr>
          <p:nvPr>
            <p:ph idx="1"/>
          </p:nvPr>
        </p:nvSpPr>
        <p:spPr/>
        <p:txBody>
          <a:bodyPr/>
          <a:lstStyle/>
          <a:p>
            <a:r>
              <a:rPr lang="en-US" dirty="0"/>
              <a:t>According to the Constitution, the following four categories of persons became the citizens of India at its commencement i.e., on January 26, 1950:</a:t>
            </a:r>
          </a:p>
          <a:p>
            <a:pPr marL="457200" indent="-457200">
              <a:buFont typeface="+mj-lt"/>
              <a:buAutoNum type="arabicPeriod"/>
            </a:pPr>
            <a:r>
              <a:rPr lang="en-US" dirty="0"/>
              <a:t>A person who had his domicile in India</a:t>
            </a:r>
          </a:p>
          <a:p>
            <a:pPr marL="457200" indent="-457200">
              <a:buFont typeface="+mj-lt"/>
              <a:buAutoNum type="arabicPeriod"/>
            </a:pPr>
            <a:r>
              <a:rPr lang="en-US" dirty="0"/>
              <a:t>A person who migrated to India from Pakistan</a:t>
            </a:r>
          </a:p>
          <a:p>
            <a:pPr marL="457200" indent="-457200">
              <a:buFont typeface="+mj-lt"/>
              <a:buAutoNum type="arabicPeriod"/>
            </a:pPr>
            <a:r>
              <a:rPr lang="en-US" dirty="0"/>
              <a:t>A person who migrated to Pakistan from India after March 1, 1947, but later returned to India for resettlement </a:t>
            </a:r>
          </a:p>
          <a:p>
            <a:pPr marL="457200" indent="-457200">
              <a:buFont typeface="+mj-lt"/>
              <a:buAutoNum type="arabicPeriod"/>
            </a:pPr>
            <a:r>
              <a:rPr lang="en-US" dirty="0"/>
              <a:t>A Person with Indian origin and residing outside India</a:t>
            </a:r>
            <a:endParaRPr lang="en-IN" dirty="0"/>
          </a:p>
        </p:txBody>
      </p:sp>
    </p:spTree>
    <p:extLst>
      <p:ext uri="{BB962C8B-B14F-4D97-AF65-F5344CB8AC3E}">
        <p14:creationId xmlns:p14="http://schemas.microsoft.com/office/powerpoint/2010/main" val="31560590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60D7-1598-4976-9C06-82DF7C98BDC7}"/>
              </a:ext>
            </a:extLst>
          </p:cNvPr>
          <p:cNvSpPr>
            <a:spLocks noGrp="1"/>
          </p:cNvSpPr>
          <p:nvPr>
            <p:ph type="title"/>
          </p:nvPr>
        </p:nvSpPr>
        <p:spPr/>
        <p:txBody>
          <a:bodyPr/>
          <a:lstStyle/>
          <a:p>
            <a:r>
              <a:rPr lang="en-IN" dirty="0"/>
              <a:t>The Citizenship Act (1955) </a:t>
            </a:r>
          </a:p>
        </p:txBody>
      </p:sp>
      <p:sp>
        <p:nvSpPr>
          <p:cNvPr id="3" name="Content Placeholder 2">
            <a:extLst>
              <a:ext uri="{FF2B5EF4-FFF2-40B4-BE49-F238E27FC236}">
                <a16:creationId xmlns:a16="http://schemas.microsoft.com/office/drawing/2014/main" id="{38E6A220-3471-4842-A707-980CD5E24324}"/>
              </a:ext>
            </a:extLst>
          </p:cNvPr>
          <p:cNvSpPr>
            <a:spLocks noGrp="1"/>
          </p:cNvSpPr>
          <p:nvPr>
            <p:ph idx="1"/>
          </p:nvPr>
        </p:nvSpPr>
        <p:spPr/>
        <p:txBody>
          <a:bodyPr/>
          <a:lstStyle/>
          <a:p>
            <a:r>
              <a:rPr lang="en-IN" b="1" dirty="0"/>
              <a:t>Acquisition of Citizenship and loss of Citizenship</a:t>
            </a:r>
          </a:p>
          <a:p>
            <a:r>
              <a:rPr lang="en-US" dirty="0"/>
              <a:t>The Citizenship Act of 1955 prescribes five ways of acquiring citizenship,:  birth, descent, registration, </a:t>
            </a:r>
            <a:r>
              <a:rPr lang="en-US" dirty="0" err="1"/>
              <a:t>naturalisation</a:t>
            </a:r>
            <a:r>
              <a:rPr lang="en-US" dirty="0"/>
              <a:t> and incorporation of territory</a:t>
            </a:r>
            <a:endParaRPr lang="en-IN" b="1" dirty="0"/>
          </a:p>
        </p:txBody>
      </p:sp>
    </p:spTree>
    <p:extLst>
      <p:ext uri="{BB962C8B-B14F-4D97-AF65-F5344CB8AC3E}">
        <p14:creationId xmlns:p14="http://schemas.microsoft.com/office/powerpoint/2010/main" val="1615628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C79DA-356C-49D8-A9BF-A955426CCAF3}"/>
              </a:ext>
            </a:extLst>
          </p:cNvPr>
          <p:cNvSpPr>
            <a:spLocks noGrp="1"/>
          </p:cNvSpPr>
          <p:nvPr>
            <p:ph type="title"/>
          </p:nvPr>
        </p:nvSpPr>
        <p:spPr/>
        <p:txBody>
          <a:bodyPr/>
          <a:lstStyle/>
          <a:p>
            <a:r>
              <a:rPr lang="en-IN" b="1" dirty="0"/>
              <a:t>Regulating Act of 1773</a:t>
            </a:r>
            <a:br>
              <a:rPr lang="en-IN" b="1" dirty="0"/>
            </a:br>
            <a:endParaRPr lang="en-IN" dirty="0"/>
          </a:p>
        </p:txBody>
      </p:sp>
      <p:sp>
        <p:nvSpPr>
          <p:cNvPr id="3" name="Content Placeholder 2">
            <a:extLst>
              <a:ext uri="{FF2B5EF4-FFF2-40B4-BE49-F238E27FC236}">
                <a16:creationId xmlns:a16="http://schemas.microsoft.com/office/drawing/2014/main" id="{7E8E6AD4-80A6-4E8B-BA23-30E8DAA8CA1B}"/>
              </a:ext>
            </a:extLst>
          </p:cNvPr>
          <p:cNvSpPr>
            <a:spLocks noGrp="1"/>
          </p:cNvSpPr>
          <p:nvPr>
            <p:ph idx="1"/>
          </p:nvPr>
        </p:nvSpPr>
        <p:spPr/>
        <p:txBody>
          <a:bodyPr>
            <a:normAutofit lnSpcReduction="10000"/>
          </a:bodyPr>
          <a:lstStyle/>
          <a:p>
            <a:r>
              <a:rPr lang="en-US" b="1" dirty="0"/>
              <a:t>Features</a:t>
            </a:r>
          </a:p>
          <a:p>
            <a:r>
              <a:rPr lang="en-US" dirty="0"/>
              <a:t>It designated the Governor of Bengal as the ‘</a:t>
            </a:r>
            <a:r>
              <a:rPr lang="en-US" b="1" dirty="0" err="1"/>
              <a:t>GovernorGeneral</a:t>
            </a:r>
            <a:r>
              <a:rPr lang="en-US" b="1" dirty="0"/>
              <a:t> of Bengal</a:t>
            </a:r>
            <a:r>
              <a:rPr lang="en-US" dirty="0"/>
              <a:t>’ and created an Executive Council of four members to assist him. The first such Governor General was </a:t>
            </a:r>
            <a:r>
              <a:rPr lang="en-US" b="1" dirty="0"/>
              <a:t>Lord Warren Hastings. </a:t>
            </a:r>
          </a:p>
          <a:p>
            <a:r>
              <a:rPr lang="en-US" dirty="0"/>
              <a:t>It made the governors of </a:t>
            </a:r>
            <a:r>
              <a:rPr lang="en-US" b="1" dirty="0"/>
              <a:t>Bombay and Madras presidencies </a:t>
            </a:r>
            <a:r>
              <a:rPr lang="en-US" dirty="0"/>
              <a:t>subordinate to the governor-general of Bengal, unlike earlier, when the three presidencies were independent of one another.</a:t>
            </a:r>
          </a:p>
          <a:p>
            <a:r>
              <a:rPr lang="en-US" dirty="0"/>
              <a:t>It provided for the establishment of a </a:t>
            </a:r>
            <a:r>
              <a:rPr lang="en-US" b="1" dirty="0"/>
              <a:t>Supreme Court at Calcutta</a:t>
            </a:r>
            <a:r>
              <a:rPr lang="en-US" dirty="0"/>
              <a:t> (1774) comprising one chief justice and three other judges. </a:t>
            </a:r>
          </a:p>
          <a:p>
            <a:r>
              <a:rPr lang="en-US" dirty="0"/>
              <a:t>It prohibited the servants of the Company from engaging in any private trade or accepting presents or bribes from the ‘natives’. </a:t>
            </a:r>
          </a:p>
          <a:p>
            <a:r>
              <a:rPr lang="en-US" dirty="0"/>
              <a:t>It strengthened the control of the British Government over the Company by requiring the </a:t>
            </a:r>
            <a:r>
              <a:rPr lang="en-US" b="1" dirty="0"/>
              <a:t>Court of Directors </a:t>
            </a:r>
            <a:r>
              <a:rPr lang="en-US" dirty="0"/>
              <a:t>(governing body of the Company) to report on its revenue, civil, and military affairs in India. </a:t>
            </a:r>
            <a:endParaRPr lang="en-IN" dirty="0"/>
          </a:p>
        </p:txBody>
      </p:sp>
    </p:spTree>
    <p:extLst>
      <p:ext uri="{BB962C8B-B14F-4D97-AF65-F5344CB8AC3E}">
        <p14:creationId xmlns:p14="http://schemas.microsoft.com/office/powerpoint/2010/main" val="13655397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D6F1-A5BA-4BD1-9219-C084B6DB01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7F8B22-2111-406E-8F88-C73B5D362FD6}"/>
              </a:ext>
            </a:extLst>
          </p:cNvPr>
          <p:cNvSpPr>
            <a:spLocks noGrp="1"/>
          </p:cNvSpPr>
          <p:nvPr>
            <p:ph idx="1"/>
          </p:nvPr>
        </p:nvSpPr>
        <p:spPr/>
        <p:txBody>
          <a:bodyPr>
            <a:normAutofit lnSpcReduction="10000"/>
          </a:bodyPr>
          <a:lstStyle/>
          <a:p>
            <a:pPr marL="457200" indent="-457200">
              <a:buFont typeface="+mj-lt"/>
              <a:buAutoNum type="arabicPeriod"/>
            </a:pPr>
            <a:endParaRPr lang="en-IN" b="1" dirty="0"/>
          </a:p>
          <a:p>
            <a:pPr marL="457200" indent="-457200">
              <a:buFont typeface="+mj-lt"/>
              <a:buAutoNum type="arabicPeriod"/>
            </a:pPr>
            <a:endParaRPr lang="en-IN" b="1" dirty="0"/>
          </a:p>
          <a:p>
            <a:pPr marL="457200" indent="-457200">
              <a:buFont typeface="+mj-lt"/>
              <a:buAutoNum type="arabicPeriod"/>
            </a:pPr>
            <a:r>
              <a:rPr lang="en-IN" b="1" dirty="0"/>
              <a:t>By Birth </a:t>
            </a:r>
          </a:p>
          <a:p>
            <a:pPr marL="457200" indent="-457200">
              <a:buFont typeface="+mj-lt"/>
              <a:buAutoNum type="arabicPeriod"/>
            </a:pPr>
            <a:r>
              <a:rPr lang="en-IN" b="1" dirty="0"/>
              <a:t>By Descent</a:t>
            </a:r>
            <a:r>
              <a:rPr lang="en-IN" dirty="0"/>
              <a:t>: </a:t>
            </a:r>
            <a:r>
              <a:rPr lang="en-US" dirty="0"/>
              <a:t>a person born outside India shall not be a citizen of India by descent, unless his birth is registered at an Indian consulate within one year of the date of birth or with the permission of the Central Government, after the expiry of the said period.</a:t>
            </a:r>
          </a:p>
          <a:p>
            <a:pPr marL="457200" indent="-457200">
              <a:buFont typeface="+mj-lt"/>
              <a:buAutoNum type="arabicPeriod"/>
            </a:pPr>
            <a:r>
              <a:rPr lang="en-IN" b="1" dirty="0"/>
              <a:t>By Registration: T</a:t>
            </a:r>
            <a:r>
              <a:rPr lang="en-US" dirty="0"/>
              <a:t>he Central Government may, on an application, register as a citizen of India any person.</a:t>
            </a:r>
          </a:p>
          <a:p>
            <a:pPr marL="457200" indent="-457200">
              <a:buFont typeface="+mj-lt"/>
              <a:buAutoNum type="arabicPeriod"/>
            </a:pPr>
            <a:r>
              <a:rPr lang="en-IN" b="1" dirty="0"/>
              <a:t>By Naturalisation: </a:t>
            </a:r>
            <a:r>
              <a:rPr lang="en-US" dirty="0"/>
              <a:t>The Central Government may, on an application, grant a certificate of </a:t>
            </a:r>
            <a:r>
              <a:rPr lang="en-US" dirty="0" err="1"/>
              <a:t>naturalisation</a:t>
            </a:r>
            <a:r>
              <a:rPr lang="en-US" dirty="0"/>
              <a:t> to any person.</a:t>
            </a:r>
          </a:p>
          <a:p>
            <a:pPr marL="457200" indent="-457200">
              <a:buFont typeface="+mj-lt"/>
              <a:buAutoNum type="arabicPeriod"/>
            </a:pPr>
            <a:r>
              <a:rPr lang="en-IN" b="1" dirty="0"/>
              <a:t>By Incorporation of Territory: </a:t>
            </a:r>
            <a:r>
              <a:rPr lang="en-US" dirty="0"/>
              <a:t>If any foreign territory becomes a part of India, the Government of India specifies the persons who among the people of the territory shall be the citizens of India.</a:t>
            </a:r>
            <a:endParaRPr lang="en-US" b="1" dirty="0"/>
          </a:p>
          <a:p>
            <a:pPr marL="457200" indent="-457200">
              <a:buFont typeface="+mj-lt"/>
              <a:buAutoNum type="arabicPeriod"/>
            </a:pPr>
            <a:endParaRPr lang="en-US" b="1" dirty="0"/>
          </a:p>
          <a:p>
            <a:endParaRPr lang="en-US" dirty="0"/>
          </a:p>
          <a:p>
            <a:endParaRPr lang="en-IN" dirty="0"/>
          </a:p>
        </p:txBody>
      </p:sp>
    </p:spTree>
    <p:extLst>
      <p:ext uri="{BB962C8B-B14F-4D97-AF65-F5344CB8AC3E}">
        <p14:creationId xmlns:p14="http://schemas.microsoft.com/office/powerpoint/2010/main" val="14284289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43A2-A665-466F-8872-F042C9C6AF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3D681A-4C5C-4366-A776-0224D2AFA1A5}"/>
              </a:ext>
            </a:extLst>
          </p:cNvPr>
          <p:cNvSpPr>
            <a:spLocks noGrp="1"/>
          </p:cNvSpPr>
          <p:nvPr>
            <p:ph idx="1"/>
          </p:nvPr>
        </p:nvSpPr>
        <p:spPr/>
        <p:txBody>
          <a:bodyPr/>
          <a:lstStyle/>
          <a:p>
            <a:r>
              <a:rPr lang="en-IN" b="1" dirty="0"/>
              <a:t>Loss of Citizenship </a:t>
            </a:r>
          </a:p>
          <a:p>
            <a:pPr marL="457200" indent="-457200">
              <a:buFont typeface="+mj-lt"/>
              <a:buAutoNum type="arabicPeriod"/>
            </a:pPr>
            <a:r>
              <a:rPr lang="en-IN" dirty="0"/>
              <a:t>By Renunciation</a:t>
            </a:r>
            <a:r>
              <a:rPr lang="en-IN" b="1" dirty="0"/>
              <a:t>: </a:t>
            </a:r>
            <a:r>
              <a:rPr lang="en-US" dirty="0"/>
              <a:t>Any citizen of India of full age and capacity can make a declaration renouncing his Indian citizenship.</a:t>
            </a:r>
            <a:endParaRPr lang="en-IN" b="1" dirty="0"/>
          </a:p>
          <a:p>
            <a:pPr marL="457200" indent="-457200">
              <a:buFont typeface="+mj-lt"/>
              <a:buAutoNum type="arabicPeriod"/>
            </a:pPr>
            <a:r>
              <a:rPr lang="en-IN" dirty="0"/>
              <a:t>By Termination</a:t>
            </a:r>
            <a:r>
              <a:rPr lang="en-IN" b="1" dirty="0"/>
              <a:t>: </a:t>
            </a:r>
            <a:r>
              <a:rPr lang="en-US" dirty="0"/>
              <a:t>When an Indian citizen voluntarily acquires the citizenship of another country, his Indian citizenship automatically terminates.</a:t>
            </a:r>
          </a:p>
        </p:txBody>
      </p:sp>
    </p:spTree>
    <p:extLst>
      <p:ext uri="{BB962C8B-B14F-4D97-AF65-F5344CB8AC3E}">
        <p14:creationId xmlns:p14="http://schemas.microsoft.com/office/powerpoint/2010/main" val="39372291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40CA-F2B6-4EF8-9B0B-1FF6871EB5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451897-A586-4E5D-8B1B-81454B565772}"/>
              </a:ext>
            </a:extLst>
          </p:cNvPr>
          <p:cNvSpPr>
            <a:spLocks noGrp="1"/>
          </p:cNvSpPr>
          <p:nvPr>
            <p:ph idx="1"/>
          </p:nvPr>
        </p:nvSpPr>
        <p:spPr/>
        <p:txBody>
          <a:bodyPr/>
          <a:lstStyle/>
          <a:p>
            <a:pPr marL="457200" indent="-457200">
              <a:buFont typeface="+mj-lt"/>
              <a:buAutoNum type="arabicPeriod" startAt="3"/>
            </a:pPr>
            <a:r>
              <a:rPr lang="en-IN" dirty="0"/>
              <a:t>By Deprivation</a:t>
            </a:r>
            <a:r>
              <a:rPr lang="en-US" dirty="0"/>
              <a:t>:</a:t>
            </a:r>
            <a:endParaRPr lang="en-IN" b="1" dirty="0"/>
          </a:p>
          <a:p>
            <a:r>
              <a:rPr lang="en-US" dirty="0"/>
              <a:t>It is a compulsory termination of Indian citizenship by the Central government, if:</a:t>
            </a:r>
          </a:p>
          <a:p>
            <a:r>
              <a:rPr lang="en-US" dirty="0"/>
              <a:t> (a) the citizen has obtained the citizenship by fraud: </a:t>
            </a:r>
          </a:p>
          <a:p>
            <a:r>
              <a:rPr lang="en-US" dirty="0"/>
              <a:t>(b) the citizen has shown disloyalty to the Constitution of India: </a:t>
            </a:r>
          </a:p>
          <a:p>
            <a:r>
              <a:rPr lang="en-US" dirty="0"/>
              <a:t>(c) the citizen has unlawfully traded or communicated with the enemy during a war; </a:t>
            </a:r>
          </a:p>
          <a:p>
            <a:r>
              <a:rPr lang="en-US" dirty="0"/>
              <a:t>(d) the citizen has, within five years after registration or </a:t>
            </a:r>
            <a:r>
              <a:rPr lang="en-US" dirty="0" err="1"/>
              <a:t>naturalisation</a:t>
            </a:r>
            <a:r>
              <a:rPr lang="en-US" dirty="0"/>
              <a:t>, been imprisoned in any country for two years</a:t>
            </a:r>
          </a:p>
          <a:p>
            <a:r>
              <a:rPr lang="en-US" dirty="0"/>
              <a:t>(e) the citizen has been ordinarily resident out of India for seven years continuously</a:t>
            </a:r>
            <a:endParaRPr lang="en-IN" dirty="0"/>
          </a:p>
        </p:txBody>
      </p:sp>
    </p:spTree>
    <p:extLst>
      <p:ext uri="{BB962C8B-B14F-4D97-AF65-F5344CB8AC3E}">
        <p14:creationId xmlns:p14="http://schemas.microsoft.com/office/powerpoint/2010/main" val="523495851"/>
      </p:ext>
    </p:extLst>
  </p:cSld>
  <p:clrMapOvr>
    <a:masterClrMapping/>
  </p:clrMapOvr>
</p:sld>
</file>

<file path=ppt/theme/theme1.xml><?xml version="1.0" encoding="utf-8"?>
<a:theme xmlns:a="http://schemas.openxmlformats.org/drawingml/2006/main" name="Fra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TM03457475[[fn=Frame]]</Template>
  <TotalTime>606</TotalTime>
  <Words>7833</Words>
  <Application>Microsoft Office PowerPoint</Application>
  <PresentationFormat>Widescreen</PresentationFormat>
  <Paragraphs>394</Paragraphs>
  <Slides>92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92</vt:i4>
      </vt:variant>
    </vt:vector>
  </HeadingPairs>
  <TitlesOfParts>
    <vt:vector size="96" baseType="lpstr">
      <vt:lpstr>Aptos</vt:lpstr>
      <vt:lpstr>Corbel</vt:lpstr>
      <vt:lpstr>Wingdings 2</vt:lpstr>
      <vt:lpstr>Frame</vt:lpstr>
      <vt:lpstr>MCN202 CONSTITUTION OF INDIA</vt:lpstr>
      <vt:lpstr>Module 1</vt:lpstr>
      <vt:lpstr>Definition</vt:lpstr>
      <vt:lpstr>Historical  Background</vt:lpstr>
      <vt:lpstr>PowerPoint Presentation</vt:lpstr>
      <vt:lpstr>PowerPoint Presentation</vt:lpstr>
      <vt:lpstr>The Company Rule  (1773 – 1858) </vt:lpstr>
      <vt:lpstr>Regulating Act of 1773</vt:lpstr>
      <vt:lpstr>Regulating Act of 1773 </vt:lpstr>
      <vt:lpstr>Amending Act of 1781 </vt:lpstr>
      <vt:lpstr>Amending Act of 1781 </vt:lpstr>
      <vt:lpstr>Pitt’s India Act of 1784  </vt:lpstr>
      <vt:lpstr>Pitt’s India Act of 1784  </vt:lpstr>
      <vt:lpstr>Act of 1786  </vt:lpstr>
      <vt:lpstr>Charter Act of 1793  </vt:lpstr>
      <vt:lpstr>Charter Act of 1813 </vt:lpstr>
      <vt:lpstr>Charter Act of 1833 </vt:lpstr>
      <vt:lpstr>PowerPoint Presentation</vt:lpstr>
      <vt:lpstr>Charter Act of 1853</vt:lpstr>
      <vt:lpstr>PowerPoint Presentation</vt:lpstr>
      <vt:lpstr>THE CROWN RULE  (1858–1947)</vt:lpstr>
      <vt:lpstr>Government of India Act of 1858</vt:lpstr>
      <vt:lpstr>PowerPoint Presentation</vt:lpstr>
      <vt:lpstr>PowerPoint Presentation</vt:lpstr>
      <vt:lpstr>Indian Councils Act of 1861</vt:lpstr>
      <vt:lpstr>PowerPoint Presentation</vt:lpstr>
      <vt:lpstr>Indian Councils Act of 1892</vt:lpstr>
      <vt:lpstr>Indian Councils Act of 1909 </vt:lpstr>
      <vt:lpstr>PowerPoint Presentation</vt:lpstr>
      <vt:lpstr>PowerPoint Presentation</vt:lpstr>
      <vt:lpstr>Government of India Act of 1919</vt:lpstr>
      <vt:lpstr>PowerPoint Presentation</vt:lpstr>
      <vt:lpstr>PowerPoint Presentation</vt:lpstr>
      <vt:lpstr>Simon Commission</vt:lpstr>
      <vt:lpstr>PowerPoint Presentation</vt:lpstr>
      <vt:lpstr>Communal Award</vt:lpstr>
      <vt:lpstr>Government of India Act of 1935</vt:lpstr>
      <vt:lpstr>PowerPoint Presentation</vt:lpstr>
      <vt:lpstr>PowerPoint Presentation</vt:lpstr>
      <vt:lpstr>Indian Independence Act of 1947</vt:lpstr>
      <vt:lpstr>PowerPoint Presentation</vt:lpstr>
      <vt:lpstr>PowerPoint Presentation</vt:lpstr>
      <vt:lpstr>PowerPoint Presentation</vt:lpstr>
      <vt:lpstr>PowerPoint Presentation</vt:lpstr>
      <vt:lpstr>Enforcement of the Constitution </vt:lpstr>
      <vt:lpstr>PowerPoint Presentation</vt:lpstr>
      <vt:lpstr>Salient Features of the Constitution</vt:lpstr>
      <vt:lpstr>PowerPoint Presentation</vt:lpstr>
      <vt:lpstr>PowerPoint Presentation</vt:lpstr>
      <vt:lpstr>Lengthiest Written Constitution </vt:lpstr>
      <vt:lpstr>Drawn From Various Sources</vt:lpstr>
      <vt:lpstr>Blend of Rigidity and Flexibility  </vt:lpstr>
      <vt:lpstr>Federal System with Unitary Bias  </vt:lpstr>
      <vt:lpstr>Parliamentary Form of Government  </vt:lpstr>
      <vt:lpstr>Synthesis of Parliamentary Sovereignty and Judicial Supremacy  </vt:lpstr>
      <vt:lpstr>Integrated and Independent Judiciary</vt:lpstr>
      <vt:lpstr>Fundamental Rights</vt:lpstr>
      <vt:lpstr>Directive Principles of State Policy</vt:lpstr>
      <vt:lpstr>Fundamental Duties</vt:lpstr>
      <vt:lpstr>A Secular State </vt:lpstr>
      <vt:lpstr>Universal Adult Franchise </vt:lpstr>
      <vt:lpstr>Single Citizenship</vt:lpstr>
      <vt:lpstr>Independent Bodies</vt:lpstr>
      <vt:lpstr>Emergency Provisions</vt:lpstr>
      <vt:lpstr>Three-tier Government </vt:lpstr>
      <vt:lpstr>Co-operative Societies </vt:lpstr>
      <vt:lpstr>Preamble of the Constitution</vt:lpstr>
      <vt:lpstr>PowerPoint Presentation</vt:lpstr>
      <vt:lpstr>PowerPoint Presentation</vt:lpstr>
      <vt:lpstr>Sovereign </vt:lpstr>
      <vt:lpstr>Socialist </vt:lpstr>
      <vt:lpstr>Secular</vt:lpstr>
      <vt:lpstr>Democratic </vt:lpstr>
      <vt:lpstr>PowerPoint Presentation</vt:lpstr>
      <vt:lpstr>Republic</vt:lpstr>
      <vt:lpstr>Justice</vt:lpstr>
      <vt:lpstr>Liberty</vt:lpstr>
      <vt:lpstr>Equality </vt:lpstr>
      <vt:lpstr>Fraternity</vt:lpstr>
      <vt:lpstr>Union and its Territory</vt:lpstr>
      <vt:lpstr>PowerPoint Presentation</vt:lpstr>
      <vt:lpstr>PowerPoint Presentation</vt:lpstr>
      <vt:lpstr>PowerPoint Presentation</vt:lpstr>
      <vt:lpstr>PowerPoint Presentation</vt:lpstr>
      <vt:lpstr>PowerPoint Presentation</vt:lpstr>
      <vt:lpstr>Citizenship</vt:lpstr>
      <vt:lpstr>PowerPoint Presentation</vt:lpstr>
      <vt:lpstr>PowerPoint Presentation</vt:lpstr>
      <vt:lpstr>The Citizenship Act (1955)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N Kurian</dc:creator>
  <cp:lastModifiedBy>manu eldho</cp:lastModifiedBy>
  <cp:revision>41</cp:revision>
  <cp:lastPrinted>2024-06-14T01:22:05Z</cp:lastPrinted>
  <dcterms:created xsi:type="dcterms:W3CDTF">2021-04-28T01:49:01Z</dcterms:created>
  <dcterms:modified xsi:type="dcterms:W3CDTF">2024-06-14T12:29:07Z</dcterms:modified>
</cp:coreProperties>
</file>