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0"/>
  </p:notesMasterIdLst>
  <p:sldIdLst>
    <p:sldId id="289" r:id="rId2"/>
    <p:sldId id="290" r:id="rId3"/>
    <p:sldId id="291" r:id="rId4"/>
    <p:sldId id="257" r:id="rId5"/>
    <p:sldId id="258" r:id="rId6"/>
    <p:sldId id="259" r:id="rId7"/>
    <p:sldId id="261" r:id="rId8"/>
    <p:sldId id="260" r:id="rId9"/>
    <p:sldId id="288" r:id="rId10"/>
    <p:sldId id="262" r:id="rId11"/>
    <p:sldId id="263" r:id="rId12"/>
    <p:sldId id="264" r:id="rId13"/>
    <p:sldId id="265" r:id="rId14"/>
    <p:sldId id="292" r:id="rId15"/>
    <p:sldId id="266" r:id="rId16"/>
    <p:sldId id="267" r:id="rId17"/>
    <p:sldId id="268" r:id="rId18"/>
    <p:sldId id="269" r:id="rId19"/>
    <p:sldId id="270" r:id="rId20"/>
    <p:sldId id="271" r:id="rId21"/>
    <p:sldId id="272" r:id="rId22"/>
    <p:sldId id="273" r:id="rId23"/>
    <p:sldId id="293" r:id="rId24"/>
    <p:sldId id="274" r:id="rId25"/>
    <p:sldId id="275" r:id="rId26"/>
    <p:sldId id="276" r:id="rId27"/>
    <p:sldId id="277" r:id="rId28"/>
    <p:sldId id="278" r:id="rId29"/>
    <p:sldId id="279" r:id="rId30"/>
    <p:sldId id="280" r:id="rId31"/>
    <p:sldId id="281" r:id="rId32"/>
    <p:sldId id="294" r:id="rId33"/>
    <p:sldId id="282" r:id="rId34"/>
    <p:sldId id="283" r:id="rId35"/>
    <p:sldId id="284" r:id="rId36"/>
    <p:sldId id="285" r:id="rId37"/>
    <p:sldId id="286" r:id="rId38"/>
    <p:sldId id="287"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33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C66B5D-5FFD-47C2-9CBC-A649EB7DBEDF}" type="datetimeFigureOut">
              <a:rPr lang="en-US" smtClean="0"/>
              <a:t>6/14/2024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E63673-45E5-40C2-B678-3FA262B945E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AEEB6EB-F5E3-4AD5-9C60-A35510E6E67A}"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E86645F-52E4-4A22-A46A-A64CEE1E88F2}" type="datetime1">
              <a:rPr lang="en-US" smtClean="0"/>
              <a:t>6/14/2024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Dept of CSE, SJCET, Palai</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32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245190-DBBF-4FBE-8880-96EFD1462279}" type="datetime1">
              <a:rPr lang="en-US" smtClean="0"/>
              <a:t>6/14/2024</a:t>
            </a:fld>
            <a:endParaRPr lang="en-US"/>
          </a:p>
        </p:txBody>
      </p:sp>
      <p:sp>
        <p:nvSpPr>
          <p:cNvPr id="5" name="Footer Placeholder 4"/>
          <p:cNvSpPr>
            <a:spLocks noGrp="1"/>
          </p:cNvSpPr>
          <p:nvPr>
            <p:ph type="ftr" sz="quarter" idx="11"/>
          </p:nvPr>
        </p:nvSpPr>
        <p:spPr/>
        <p:txBody>
          <a:bodyPr/>
          <a:lstStyle/>
          <a:p>
            <a:r>
              <a:rPr lang="en-US"/>
              <a:t>Dept of CSE, SJCET, Palai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1868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A38E14F7-1945-457E-889B-604B74FC0025}" type="datetime1">
              <a:rPr lang="en-US" smtClean="0"/>
              <a:t>6/14/2024</a:t>
            </a:fld>
            <a:endParaRPr lang="en-US"/>
          </a:p>
        </p:txBody>
      </p:sp>
      <p:sp>
        <p:nvSpPr>
          <p:cNvPr id="5" name="Footer Placeholder 4"/>
          <p:cNvSpPr>
            <a:spLocks noGrp="1"/>
          </p:cNvSpPr>
          <p:nvPr>
            <p:ph type="ftr" sz="quarter" idx="11"/>
          </p:nvPr>
        </p:nvSpPr>
        <p:spPr>
          <a:xfrm>
            <a:off x="581192" y="5951810"/>
            <a:ext cx="5922209" cy="365125"/>
          </a:xfrm>
        </p:spPr>
        <p:txBody>
          <a:bodyPr/>
          <a:lstStyle/>
          <a:p>
            <a:r>
              <a:rPr lang="en-US"/>
              <a:t>Dept of CSE, SJCET, Palai</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36056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36B68F-32CB-4600-8EB8-55D1976E98BB}" type="datetime1">
              <a:rPr lang="en-US" smtClean="0"/>
              <a:t>6/14/2024</a:t>
            </a:fld>
            <a:endParaRPr lang="en-US"/>
          </a:p>
        </p:txBody>
      </p:sp>
      <p:sp>
        <p:nvSpPr>
          <p:cNvPr id="5" name="Footer Placeholder 4"/>
          <p:cNvSpPr>
            <a:spLocks noGrp="1"/>
          </p:cNvSpPr>
          <p:nvPr>
            <p:ph type="ftr" sz="quarter" idx="11"/>
          </p:nvPr>
        </p:nvSpPr>
        <p:spPr/>
        <p:txBody>
          <a:bodyPr/>
          <a:lstStyle/>
          <a:p>
            <a:r>
              <a:rPr lang="en-US"/>
              <a:t>Dept of CSE, SJCET, Palai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093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392BF47-201E-4ED9-B0F6-AA76E45C74A4}" type="datetime1">
              <a:rPr lang="en-US" smtClean="0"/>
              <a:t>6/14/2024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Dept of CSE, SJCET, Palai</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23021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9C2930-40B0-47E3-B606-FDB8648DEF8C}" type="datetime1">
              <a:rPr lang="en-US" smtClean="0"/>
              <a:t>6/14/2024</a:t>
            </a:fld>
            <a:endParaRPr lang="en-US"/>
          </a:p>
        </p:txBody>
      </p:sp>
      <p:sp>
        <p:nvSpPr>
          <p:cNvPr id="6" name="Footer Placeholder 5"/>
          <p:cNvSpPr>
            <a:spLocks noGrp="1"/>
          </p:cNvSpPr>
          <p:nvPr>
            <p:ph type="ftr" sz="quarter" idx="11"/>
          </p:nvPr>
        </p:nvSpPr>
        <p:spPr/>
        <p:txBody>
          <a:bodyPr/>
          <a:lstStyle/>
          <a:p>
            <a:r>
              <a:rPr lang="en-US"/>
              <a:t>Dept of CSE, SJCET, Palai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9922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297B13-66E6-46EA-81FA-C2C9AF732C57}" type="datetime1">
              <a:rPr lang="en-US" smtClean="0"/>
              <a:t>6/14/2024</a:t>
            </a:fld>
            <a:endParaRPr lang="en-US"/>
          </a:p>
        </p:txBody>
      </p:sp>
      <p:sp>
        <p:nvSpPr>
          <p:cNvPr id="8" name="Footer Placeholder 7"/>
          <p:cNvSpPr>
            <a:spLocks noGrp="1"/>
          </p:cNvSpPr>
          <p:nvPr>
            <p:ph type="ftr" sz="quarter" idx="11"/>
          </p:nvPr>
        </p:nvSpPr>
        <p:spPr/>
        <p:txBody>
          <a:bodyPr/>
          <a:lstStyle/>
          <a:p>
            <a:r>
              <a:rPr lang="en-US"/>
              <a:t>Dept of CSE, SJCET, Palai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1765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F1E989-DACA-4435-B359-A3F99920EF2D}" type="datetime1">
              <a:rPr lang="en-US" smtClean="0"/>
              <a:t>6/14/2024</a:t>
            </a:fld>
            <a:endParaRPr lang="en-US"/>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2876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A07998-3C2E-4C05-AED3-BB06DF3759BA}" type="datetime1">
              <a:rPr lang="en-US" smtClean="0"/>
              <a:t>6/14/2024</a:t>
            </a:fld>
            <a:endParaRPr lang="en-US"/>
          </a:p>
        </p:txBody>
      </p:sp>
      <p:sp>
        <p:nvSpPr>
          <p:cNvPr id="3" name="Footer Placeholder 2"/>
          <p:cNvSpPr>
            <a:spLocks noGrp="1"/>
          </p:cNvSpPr>
          <p:nvPr>
            <p:ph type="ftr" sz="quarter" idx="11"/>
          </p:nvPr>
        </p:nvSpPr>
        <p:spPr/>
        <p:txBody>
          <a:bodyPr/>
          <a:lstStyle/>
          <a:p>
            <a:r>
              <a:rPr lang="en-US"/>
              <a:t>Dept of CSE, SJCET, Palai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0302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EFDB819-739A-410B-BDE2-60810C826332}" type="datetime1">
              <a:rPr lang="en-US" smtClean="0"/>
              <a:t>6/14/2024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Dept of CSE, SJCET, Palai</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56679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0C4242-653F-444D-9C40-186962BD69E1}" type="datetime1">
              <a:rPr lang="en-US" smtClean="0"/>
              <a:t>6/14/2024</a:t>
            </a:fld>
            <a:endParaRPr lang="en-US"/>
          </a:p>
        </p:txBody>
      </p:sp>
      <p:sp>
        <p:nvSpPr>
          <p:cNvPr id="6" name="Footer Placeholder 5"/>
          <p:cNvSpPr>
            <a:spLocks noGrp="1"/>
          </p:cNvSpPr>
          <p:nvPr>
            <p:ph type="ftr" sz="quarter" idx="11"/>
          </p:nvPr>
        </p:nvSpPr>
        <p:spPr/>
        <p:txBody>
          <a:bodyPr/>
          <a:lstStyle/>
          <a:p>
            <a:r>
              <a:rPr lang="en-US"/>
              <a:t>Dept of CSE, SJCET, Palai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96940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6FCC38D2-690A-4B47-8456-64E9A949923C}" type="datetime1">
              <a:rPr lang="en-US" smtClean="0"/>
              <a:t>6/14/2024</a:t>
            </a:fld>
            <a:endParaRPr lang="en-US"/>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Dept of CSE, SJCET, Palai</a:t>
            </a:r>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B6F15528-21DE-4FAA-801E-634DDDAF4B2B}" type="slidenum">
              <a:rPr lang="en-US" smtClean="0"/>
              <a:pPr/>
              <a:t>‹#›</a:t>
            </a:fld>
            <a:endParaRPr lang="en-US"/>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072553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Module – 4</a:t>
            </a:r>
            <a:br>
              <a:rPr lang="en-US" b="1" dirty="0"/>
            </a:br>
            <a:br>
              <a:rPr lang="en-US" b="1" dirty="0"/>
            </a:br>
            <a:br>
              <a:rPr lang="en-US" b="1" dirty="0"/>
            </a:br>
            <a:br>
              <a:rPr lang="en-US" b="1" dirty="0"/>
            </a:br>
            <a:r>
              <a:rPr lang="en-US" cap="none" dirty="0"/>
              <a:t>Government Machinery in the States</a:t>
            </a:r>
            <a:endParaRPr lang="en-US" b="1" dirty="0"/>
          </a:p>
        </p:txBody>
      </p:sp>
      <p:sp>
        <p:nvSpPr>
          <p:cNvPr id="3" name="Subtitle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1"/>
          </p:nvPr>
        </p:nvSpPr>
        <p:spPr/>
        <p:txBody>
          <a:bodyPr/>
          <a:lstStyle/>
          <a:p>
            <a:r>
              <a:rPr lang="en-US"/>
              <a:t>Dept of CSE, SJCET, Palai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0719"/>
            <a:ext cx="8229600" cy="792162"/>
          </a:xfrm>
        </p:spPr>
        <p:txBody>
          <a:bodyPr/>
          <a:lstStyle/>
          <a:p>
            <a:r>
              <a:rPr lang="en-US" b="1" dirty="0"/>
              <a:t>Chief Minister</a:t>
            </a:r>
          </a:p>
        </p:txBody>
      </p:sp>
      <p:sp>
        <p:nvSpPr>
          <p:cNvPr id="3" name="Content Placeholder 2"/>
          <p:cNvSpPr>
            <a:spLocks noGrp="1"/>
          </p:cNvSpPr>
          <p:nvPr>
            <p:ph idx="1"/>
          </p:nvPr>
        </p:nvSpPr>
        <p:spPr>
          <a:xfrm>
            <a:off x="457200" y="1828800"/>
            <a:ext cx="8229600" cy="4800600"/>
          </a:xfrm>
        </p:spPr>
        <p:txBody>
          <a:bodyPr>
            <a:normAutofit/>
          </a:bodyPr>
          <a:lstStyle/>
          <a:p>
            <a:r>
              <a:rPr lang="en-US" sz="2000" dirty="0"/>
              <a:t>Chief Minister is the head of the state government. </a:t>
            </a:r>
          </a:p>
          <a:p>
            <a:r>
              <a:rPr lang="en-US" sz="2000" dirty="0"/>
              <a:t>Article 164 says that the Chief Minister shall be appointed by the governor.</a:t>
            </a:r>
          </a:p>
          <a:p>
            <a:r>
              <a:rPr lang="en-US" sz="2000" dirty="0"/>
              <a:t>The governor has to appoint the leader of the majority party in the state legislative assembly as the Chief Minister. </a:t>
            </a:r>
          </a:p>
          <a:p>
            <a:r>
              <a:rPr lang="en-US" sz="2000" dirty="0"/>
              <a:t>But, when no party has a clear majority in the assembly, then the governor may exercise his personal discretion in the selection and appointment of the Chief Minister. In such a situation, the governor usually appoints the leader of the largest party or coalition in the assembly as the Chief Minister and ask him to seek a vote of confidence in the House within a month.</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APPOINTMENT OF CHIEF MINISTER</a:t>
            </a:r>
          </a:p>
        </p:txBody>
      </p:sp>
      <p:sp>
        <p:nvSpPr>
          <p:cNvPr id="3" name="Content Placeholder 2"/>
          <p:cNvSpPr>
            <a:spLocks noGrp="1"/>
          </p:cNvSpPr>
          <p:nvPr>
            <p:ph idx="1"/>
          </p:nvPr>
        </p:nvSpPr>
        <p:spPr/>
        <p:txBody>
          <a:bodyPr/>
          <a:lstStyle/>
          <a:p>
            <a:r>
              <a:rPr lang="en-US" sz="2400" dirty="0"/>
              <a:t>A person who is not a member of the state legislature can be appointed as Chief Minister for six months</a:t>
            </a:r>
          </a:p>
          <a:p>
            <a:r>
              <a:rPr lang="en-US" sz="2400" dirty="0"/>
              <a:t>According to the Constitution, the Chief Minister may be a member of any of the two Houses of a state legislature.</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TERM</a:t>
            </a:r>
          </a:p>
        </p:txBody>
      </p:sp>
      <p:sp>
        <p:nvSpPr>
          <p:cNvPr id="3" name="Content Placeholder 2"/>
          <p:cNvSpPr>
            <a:spLocks noGrp="1"/>
          </p:cNvSpPr>
          <p:nvPr>
            <p:ph idx="1"/>
          </p:nvPr>
        </p:nvSpPr>
        <p:spPr>
          <a:xfrm>
            <a:off x="457200" y="1295400"/>
            <a:ext cx="8229600" cy="4953000"/>
          </a:xfrm>
        </p:spPr>
        <p:txBody>
          <a:bodyPr>
            <a:normAutofit/>
          </a:bodyPr>
          <a:lstStyle/>
          <a:p>
            <a:r>
              <a:rPr lang="en-US" sz="2400" dirty="0"/>
              <a:t>The term of the Chief Minister is not fixed and he holds office during the pleasure of the governor. However, this does not mean that the governor can dismiss him at any time. </a:t>
            </a:r>
          </a:p>
          <a:p>
            <a:r>
              <a:rPr lang="en-US" sz="2400" dirty="0"/>
              <a:t>He cannot be dismissed by the governor as long as he enjoys the majority support in the legislative assembly. </a:t>
            </a:r>
          </a:p>
          <a:p>
            <a:r>
              <a:rPr lang="en-US" sz="2400" dirty="0"/>
              <a:t>But, if he loses the confidence of the assembly, he must resign or the governor can dismiss him. </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872" y="1158875"/>
            <a:ext cx="8229600" cy="365125"/>
          </a:xfrm>
        </p:spPr>
        <p:txBody>
          <a:bodyPr>
            <a:normAutofit fontScale="90000"/>
          </a:bodyPr>
          <a:lstStyle/>
          <a:p>
            <a:r>
              <a:rPr lang="en-US" sz="3200" b="1" dirty="0"/>
              <a:t>POWERS AND FUNCTIONS OF CHIEF MINISTER</a:t>
            </a:r>
          </a:p>
        </p:txBody>
      </p:sp>
      <p:sp>
        <p:nvSpPr>
          <p:cNvPr id="3" name="Content Placeholder 2"/>
          <p:cNvSpPr>
            <a:spLocks noGrp="1"/>
          </p:cNvSpPr>
          <p:nvPr>
            <p:ph idx="1"/>
          </p:nvPr>
        </p:nvSpPr>
        <p:spPr>
          <a:xfrm>
            <a:off x="353528" y="685800"/>
            <a:ext cx="8272312" cy="6781800"/>
          </a:xfrm>
        </p:spPr>
        <p:txBody>
          <a:bodyPr>
            <a:normAutofit/>
          </a:bodyPr>
          <a:lstStyle/>
          <a:p>
            <a:r>
              <a:rPr lang="en-US" sz="2000" b="1" u="sng" dirty="0"/>
              <a:t>In Relation to Council of Ministers</a:t>
            </a:r>
          </a:p>
          <a:p>
            <a:pPr>
              <a:buFont typeface="Wingdings" pitchFamily="2" charset="2"/>
              <a:buChar char="ü"/>
            </a:pPr>
            <a:r>
              <a:rPr lang="en-US" sz="2000" b="1" dirty="0"/>
              <a:t> </a:t>
            </a:r>
            <a:r>
              <a:rPr lang="en-US" sz="2000" dirty="0"/>
              <a:t>The governor appoints only those persons as ministers who are recommended by the Chief Minister. </a:t>
            </a:r>
          </a:p>
          <a:p>
            <a:pPr>
              <a:buFont typeface="Wingdings" pitchFamily="2" charset="2"/>
              <a:buChar char="ü"/>
            </a:pPr>
            <a:r>
              <a:rPr lang="en-US" sz="2000" dirty="0"/>
              <a:t> He allocates and reshuffles the portfolios among ministers. He can ask a minister to resign or advise the governor to dismiss him in case of difference of opinion. </a:t>
            </a:r>
          </a:p>
          <a:p>
            <a:pPr>
              <a:buFont typeface="Wingdings" pitchFamily="2" charset="2"/>
              <a:buChar char="ü"/>
            </a:pPr>
            <a:r>
              <a:rPr lang="en-US" sz="2000" dirty="0"/>
              <a:t>He presides over the meetings of the council of ministers and influences its decisions.</a:t>
            </a:r>
          </a:p>
          <a:p>
            <a:pPr>
              <a:buFont typeface="Wingdings" pitchFamily="2" charset="2"/>
              <a:buChar char="ü"/>
            </a:pPr>
            <a:r>
              <a:rPr lang="en-US" sz="2000" dirty="0"/>
              <a:t> He guides, directs, controls and coordinates the activities of all the ministers.</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F087CBD-40C4-4A5A-991B-AAEAE9AEFE79}"/>
              </a:ext>
            </a:extLst>
          </p:cNvPr>
          <p:cNvSpPr>
            <a:spLocks noGrp="1"/>
          </p:cNvSpPr>
          <p:nvPr>
            <p:ph type="ftr" sz="quarter" idx="11"/>
          </p:nvPr>
        </p:nvSpPr>
        <p:spPr/>
        <p:txBody>
          <a:bodyPr/>
          <a:lstStyle/>
          <a:p>
            <a:r>
              <a:rPr lang="en-US"/>
              <a:t>Dept of CSE, SJCET, Palai</a:t>
            </a:r>
          </a:p>
        </p:txBody>
      </p:sp>
      <p:sp>
        <p:nvSpPr>
          <p:cNvPr id="6" name="TextBox 5">
            <a:extLst>
              <a:ext uri="{FF2B5EF4-FFF2-40B4-BE49-F238E27FC236}">
                <a16:creationId xmlns:a16="http://schemas.microsoft.com/office/drawing/2014/main" id="{C8A59FCB-E24F-4690-B548-B6296A8DFC59}"/>
              </a:ext>
            </a:extLst>
          </p:cNvPr>
          <p:cNvSpPr txBox="1"/>
          <p:nvPr/>
        </p:nvSpPr>
        <p:spPr>
          <a:xfrm>
            <a:off x="685800" y="990600"/>
            <a:ext cx="7924800" cy="3785652"/>
          </a:xfrm>
          <a:prstGeom prst="rect">
            <a:avLst/>
          </a:prstGeom>
          <a:noFill/>
        </p:spPr>
        <p:txBody>
          <a:bodyPr wrap="square">
            <a:spAutoFit/>
          </a:bodyPr>
          <a:lstStyle/>
          <a:p>
            <a:r>
              <a:rPr lang="en-US" sz="2400" b="1" u="sng" dirty="0"/>
              <a:t>In Relation to the Governor</a:t>
            </a:r>
          </a:p>
          <a:p>
            <a:endParaRPr lang="en-US" sz="2400" b="1" u="sng" dirty="0"/>
          </a:p>
          <a:p>
            <a:pPr>
              <a:buFont typeface="Wingdings" pitchFamily="2" charset="2"/>
              <a:buChar char="ü"/>
            </a:pPr>
            <a:r>
              <a:rPr lang="en-US" b="1" dirty="0"/>
              <a:t> </a:t>
            </a:r>
            <a:r>
              <a:rPr lang="en-US" sz="2400" dirty="0"/>
              <a:t>He is the principal channel of communication between the governor and the council of ministers, to communicate to the Governor of the state all decisions of the council of ministers relating to the administration.</a:t>
            </a:r>
          </a:p>
          <a:p>
            <a:pPr>
              <a:buFont typeface="Wingdings" pitchFamily="2" charset="2"/>
              <a:buChar char="ü"/>
            </a:pPr>
            <a:r>
              <a:rPr lang="en-US" sz="2400" dirty="0"/>
              <a:t> He advises the governor with regard to the appointment of important officials like advocate general, chairman and members of the state public service commission, state election commissioner, and so on.</a:t>
            </a:r>
          </a:p>
        </p:txBody>
      </p:sp>
    </p:spTree>
    <p:extLst>
      <p:ext uri="{BB962C8B-B14F-4D97-AF65-F5344CB8AC3E}">
        <p14:creationId xmlns:p14="http://schemas.microsoft.com/office/powerpoint/2010/main" val="1343528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3" name="Content Placeholder 2"/>
          <p:cNvSpPr>
            <a:spLocks noGrp="1"/>
          </p:cNvSpPr>
          <p:nvPr>
            <p:ph idx="4294967295"/>
          </p:nvPr>
        </p:nvSpPr>
        <p:spPr>
          <a:xfrm>
            <a:off x="0" y="457200"/>
            <a:ext cx="7696200" cy="5668963"/>
          </a:xfrm>
        </p:spPr>
        <p:txBody>
          <a:bodyPr>
            <a:normAutofit/>
          </a:bodyPr>
          <a:lstStyle/>
          <a:p>
            <a:pPr>
              <a:buNone/>
            </a:pPr>
            <a:r>
              <a:rPr lang="en-US" sz="2400" b="1" u="sng" dirty="0"/>
              <a:t>Other Powers and Functions</a:t>
            </a:r>
          </a:p>
          <a:p>
            <a:pPr>
              <a:buNone/>
            </a:pPr>
            <a:endParaRPr lang="en-US" sz="2400" b="1" u="sng" dirty="0"/>
          </a:p>
          <a:p>
            <a:pPr>
              <a:buFont typeface="Wingdings" pitchFamily="2" charset="2"/>
              <a:buChar char="q"/>
            </a:pPr>
            <a:r>
              <a:rPr lang="en-US" sz="2400" dirty="0"/>
              <a:t> He is the chairman of the State Planning Board. </a:t>
            </a:r>
          </a:p>
          <a:p>
            <a:pPr>
              <a:buFont typeface="Wingdings" pitchFamily="2" charset="2"/>
              <a:buChar char="q"/>
            </a:pPr>
            <a:r>
              <a:rPr lang="en-US" sz="2400" dirty="0"/>
              <a:t>He is a member of the Inter-State Council and the Governing Council of NITI </a:t>
            </a:r>
            <a:r>
              <a:rPr lang="en-US" sz="2400" dirty="0" err="1"/>
              <a:t>Aayog</a:t>
            </a:r>
            <a:r>
              <a:rPr lang="en-US" sz="2400" dirty="0"/>
              <a:t>, both headed by the prime minister. </a:t>
            </a:r>
          </a:p>
          <a:p>
            <a:pPr>
              <a:buFont typeface="Wingdings" pitchFamily="2" charset="2"/>
              <a:buChar char="q"/>
            </a:pPr>
            <a:r>
              <a:rPr lang="en-US" sz="2400" dirty="0"/>
              <a:t> He is the chief spokesman of the state government. </a:t>
            </a:r>
          </a:p>
          <a:p>
            <a:pPr>
              <a:buFont typeface="Wingdings" pitchFamily="2" charset="2"/>
              <a:buChar char="q"/>
            </a:pPr>
            <a:r>
              <a:rPr lang="en-US" sz="2400" dirty="0"/>
              <a:t>He is the crisis manager-in-chief at the political level during emergencies etc.,</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State Council of Ministers</a:t>
            </a:r>
          </a:p>
        </p:txBody>
      </p:sp>
      <p:sp>
        <p:nvSpPr>
          <p:cNvPr id="3" name="Content Placeholder 2"/>
          <p:cNvSpPr>
            <a:spLocks noGrp="1"/>
          </p:cNvSpPr>
          <p:nvPr>
            <p:ph idx="1"/>
          </p:nvPr>
        </p:nvSpPr>
        <p:spPr>
          <a:xfrm>
            <a:off x="457200" y="1600200"/>
            <a:ext cx="8229600" cy="4724400"/>
          </a:xfrm>
        </p:spPr>
        <p:txBody>
          <a:bodyPr>
            <a:normAutofit/>
          </a:bodyPr>
          <a:lstStyle/>
          <a:p>
            <a:pPr>
              <a:buFont typeface="Wingdings" pitchFamily="2" charset="2"/>
              <a:buChar char="q"/>
            </a:pPr>
            <a:r>
              <a:rPr lang="en-US" dirty="0"/>
              <a:t>  </a:t>
            </a:r>
            <a:r>
              <a:rPr lang="en-US" sz="2400" dirty="0"/>
              <a:t>Article 163 deals with the status of the council of ministers while Article 164 deals with the appointment, tenure, responsibility, qualifications, oath and salaries and allowances of the ministers. </a:t>
            </a:r>
          </a:p>
          <a:p>
            <a:pPr>
              <a:buFont typeface="Wingdings" pitchFamily="2" charset="2"/>
              <a:buChar char="q"/>
            </a:pPr>
            <a:r>
              <a:rPr lang="en-US" sz="2400" dirty="0"/>
              <a:t>  Article 163: There shall be a Council of Ministers with the Chief Minister as the head to aid and advise the Governor in the exercise of his functions</a:t>
            </a:r>
          </a:p>
          <a:p>
            <a:pPr>
              <a:buNone/>
            </a:pPr>
            <a:endParaRPr lang="en-US"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APPOINTMENT OF MINISTERS</a:t>
            </a:r>
          </a:p>
        </p:txBody>
      </p:sp>
      <p:sp>
        <p:nvSpPr>
          <p:cNvPr id="3" name="Content Placeholder 2"/>
          <p:cNvSpPr>
            <a:spLocks noGrp="1"/>
          </p:cNvSpPr>
          <p:nvPr>
            <p:ph idx="1"/>
          </p:nvPr>
        </p:nvSpPr>
        <p:spPr>
          <a:xfrm>
            <a:off x="457200" y="1600200"/>
            <a:ext cx="8229600" cy="5029200"/>
          </a:xfrm>
        </p:spPr>
        <p:txBody>
          <a:bodyPr>
            <a:normAutofit/>
          </a:bodyPr>
          <a:lstStyle/>
          <a:p>
            <a:r>
              <a:rPr lang="en-US" sz="2400" dirty="0"/>
              <a:t>The Chief Minister shall be appointed by the Governor and the other Ministers shall be appointed by the Governor on the advice of the Chief Minister.</a:t>
            </a:r>
          </a:p>
          <a:p>
            <a:r>
              <a:rPr lang="en-US" sz="2400" dirty="0"/>
              <a:t>The total number of ministers, including the chief minister, in the council of ministers in a state shall not exceed 15 per cent of the total strength of the legislative assembly of that state</a:t>
            </a:r>
            <a:r>
              <a:rPr lang="en-US" b="1" dirty="0"/>
              <a:t>. </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457200"/>
            <a:ext cx="8229600" cy="1066800"/>
          </a:xfrm>
        </p:spPr>
        <p:txBody>
          <a:bodyPr/>
          <a:lstStyle/>
          <a:p>
            <a:r>
              <a:rPr lang="en-US" b="1" dirty="0"/>
              <a:t>Advocate General of the State</a:t>
            </a:r>
          </a:p>
        </p:txBody>
      </p:sp>
      <p:sp>
        <p:nvSpPr>
          <p:cNvPr id="3" name="Content Placeholder 2"/>
          <p:cNvSpPr>
            <a:spLocks noGrp="1"/>
          </p:cNvSpPr>
          <p:nvPr>
            <p:ph idx="1"/>
          </p:nvPr>
        </p:nvSpPr>
        <p:spPr>
          <a:xfrm>
            <a:off x="381000" y="1752600"/>
            <a:ext cx="8305800" cy="4419600"/>
          </a:xfrm>
        </p:spPr>
        <p:txBody>
          <a:bodyPr>
            <a:normAutofit lnSpcReduction="10000"/>
          </a:bodyPr>
          <a:lstStyle/>
          <a:p>
            <a:r>
              <a:rPr lang="en-US" sz="2000" dirty="0"/>
              <a:t>The Constitution (Article 165) has provided for the office of the advocate general for the states.</a:t>
            </a:r>
          </a:p>
          <a:p>
            <a:r>
              <a:rPr lang="en-US" sz="2000" dirty="0"/>
              <a:t> He is the highest law officer in the state.</a:t>
            </a:r>
          </a:p>
          <a:p>
            <a:pPr>
              <a:buFont typeface="Wingdings" pitchFamily="2" charset="2"/>
              <a:buChar char="q"/>
            </a:pPr>
            <a:r>
              <a:rPr lang="en-US" sz="2000" b="1" u="sng" dirty="0"/>
              <a:t>APPOINTMENT AND TERM</a:t>
            </a:r>
          </a:p>
          <a:p>
            <a:r>
              <a:rPr lang="en-US" sz="2000" dirty="0"/>
              <a:t>The advocate general is appointed by the governor.</a:t>
            </a:r>
          </a:p>
          <a:p>
            <a:r>
              <a:rPr lang="en-US" sz="2000" dirty="0"/>
              <a:t> He must be a person who is qualified to be appointed a judge of a high court. In other words, he must be a citizen of India and must have held a judicial office for ten years or been an advocate of a high court for ten years</a:t>
            </a:r>
          </a:p>
          <a:p>
            <a:r>
              <a:rPr lang="en-US" sz="2000" dirty="0"/>
              <a:t>The term of office of the advocate general is not fixed by the Constitution.</a:t>
            </a:r>
          </a:p>
          <a:p>
            <a:r>
              <a:rPr lang="en-US" sz="2000" dirty="0"/>
              <a:t>He holds office during the pleasure of the governor. This means that he may be removed by the governor at any time.</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DUTIES AND FUNCTIONS</a:t>
            </a:r>
            <a:r>
              <a:rPr lang="en-US" u="sng" dirty="0"/>
              <a:t> </a:t>
            </a:r>
          </a:p>
        </p:txBody>
      </p:sp>
      <p:sp>
        <p:nvSpPr>
          <p:cNvPr id="3" name="Content Placeholder 2"/>
          <p:cNvSpPr>
            <a:spLocks noGrp="1"/>
          </p:cNvSpPr>
          <p:nvPr>
            <p:ph idx="1"/>
          </p:nvPr>
        </p:nvSpPr>
        <p:spPr>
          <a:xfrm>
            <a:off x="457200" y="1295400"/>
            <a:ext cx="8229600" cy="5105400"/>
          </a:xfrm>
        </p:spPr>
        <p:txBody>
          <a:bodyPr>
            <a:normAutofit/>
          </a:bodyPr>
          <a:lstStyle/>
          <a:p>
            <a:pPr marL="514350" indent="-514350">
              <a:buFont typeface="+mj-lt"/>
              <a:buAutoNum type="arabicPeriod"/>
            </a:pPr>
            <a:r>
              <a:rPr lang="en-US" dirty="0"/>
              <a:t>To give advice to the government of the state upon such legal matters which are referred to him by the governor.</a:t>
            </a:r>
          </a:p>
          <a:p>
            <a:pPr marL="514350" indent="-514350">
              <a:buFont typeface="+mj-lt"/>
              <a:buAutoNum type="arabicPeriod"/>
            </a:pPr>
            <a:r>
              <a:rPr lang="en-US" dirty="0"/>
              <a:t>To perform such other duties of a legal character that are assigned to him by the governor.</a:t>
            </a:r>
          </a:p>
          <a:p>
            <a:pPr marL="514350" indent="-514350">
              <a:buFont typeface="+mj-lt"/>
              <a:buAutoNum type="arabicPeriod"/>
            </a:pPr>
            <a:r>
              <a:rPr lang="en-US" dirty="0"/>
              <a:t> To discharge the functions conferred on him by the Constitution or any other law.</a:t>
            </a:r>
          </a:p>
          <a:p>
            <a:pPr marL="514350" indent="-514350">
              <a:buFont typeface="+mj-lt"/>
              <a:buAutoNum type="arabicPeriod"/>
            </a:pPr>
            <a:r>
              <a:rPr lang="en-US" dirty="0"/>
              <a:t>The advocate general is entitled to appear before any court of law within the state. </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63B60-E598-458B-978B-6A97693DC70B}"/>
              </a:ext>
            </a:extLst>
          </p:cNvPr>
          <p:cNvSpPr>
            <a:spLocks noGrp="1"/>
          </p:cNvSpPr>
          <p:nvPr>
            <p:ph type="title"/>
          </p:nvPr>
        </p:nvSpPr>
        <p:spPr>
          <a:xfrm>
            <a:off x="304801" y="1371601"/>
            <a:ext cx="8403306" cy="2891713"/>
          </a:xfrm>
        </p:spPr>
        <p:txBody>
          <a:bodyPr>
            <a:normAutofit fontScale="90000"/>
          </a:bodyPr>
          <a:lstStyle/>
          <a:p>
            <a:pPr>
              <a:lnSpc>
                <a:spcPct val="250000"/>
              </a:lnSpc>
            </a:pPr>
            <a:r>
              <a:rPr lang="en-IN" dirty="0">
                <a:solidFill>
                  <a:srgbClr val="FF0000"/>
                </a:solidFill>
              </a:rPr>
              <a:t>State EXECUTIVE</a:t>
            </a:r>
            <a:br>
              <a:rPr lang="en-IN" dirty="0">
                <a:solidFill>
                  <a:srgbClr val="FF0000"/>
                </a:solidFill>
              </a:rPr>
            </a:br>
            <a:r>
              <a:rPr lang="en-IN" dirty="0">
                <a:solidFill>
                  <a:srgbClr val="FF0000"/>
                </a:solidFill>
              </a:rPr>
              <a:t>state legislature</a:t>
            </a:r>
            <a:br>
              <a:rPr lang="en-IN" dirty="0">
                <a:solidFill>
                  <a:srgbClr val="FF0000"/>
                </a:solidFill>
              </a:rPr>
            </a:br>
            <a:r>
              <a:rPr lang="en-IN" dirty="0">
                <a:solidFill>
                  <a:srgbClr val="FF0000"/>
                </a:solidFill>
              </a:rPr>
              <a:t>state JUDICIARY</a:t>
            </a:r>
          </a:p>
        </p:txBody>
      </p:sp>
      <p:sp>
        <p:nvSpPr>
          <p:cNvPr id="3" name="Text Placeholder 2">
            <a:extLst>
              <a:ext uri="{FF2B5EF4-FFF2-40B4-BE49-F238E27FC236}">
                <a16:creationId xmlns:a16="http://schemas.microsoft.com/office/drawing/2014/main" id="{CC354DBC-C31B-4446-BC91-3181C9E9852E}"/>
              </a:ext>
            </a:extLst>
          </p:cNvPr>
          <p:cNvSpPr>
            <a:spLocks noGrp="1"/>
          </p:cNvSpPr>
          <p:nvPr>
            <p:ph type="body" idx="1"/>
          </p:nvPr>
        </p:nvSpPr>
        <p:spPr/>
        <p:txBody>
          <a:bodyPr/>
          <a:lstStyle/>
          <a:p>
            <a:endParaRPr lang="en-IN"/>
          </a:p>
        </p:txBody>
      </p:sp>
      <p:sp>
        <p:nvSpPr>
          <p:cNvPr id="4" name="Footer Placeholder 3">
            <a:extLst>
              <a:ext uri="{FF2B5EF4-FFF2-40B4-BE49-F238E27FC236}">
                <a16:creationId xmlns:a16="http://schemas.microsoft.com/office/drawing/2014/main" id="{8E55706C-BE9D-459A-8CD8-67663BA19D41}"/>
              </a:ext>
            </a:extLst>
          </p:cNvPr>
          <p:cNvSpPr>
            <a:spLocks noGrp="1"/>
          </p:cNvSpPr>
          <p:nvPr>
            <p:ph type="ftr" sz="quarter" idx="11"/>
          </p:nvPr>
        </p:nvSpPr>
        <p:spPr/>
        <p:txBody>
          <a:bodyPr/>
          <a:lstStyle/>
          <a:p>
            <a:r>
              <a:rPr lang="en-US">
                <a:solidFill>
                  <a:schemeClr val="bg1"/>
                </a:solidFill>
              </a:rPr>
              <a:t>Dept of CSE, SJCET, Palai</a:t>
            </a:r>
            <a:endParaRPr lang="en-US" dirty="0">
              <a:solidFill>
                <a:schemeClr val="bg1"/>
              </a:solidFill>
            </a:endParaRPr>
          </a:p>
        </p:txBody>
      </p:sp>
    </p:spTree>
    <p:extLst>
      <p:ext uri="{BB962C8B-B14F-4D97-AF65-F5344CB8AC3E}">
        <p14:creationId xmlns:p14="http://schemas.microsoft.com/office/powerpoint/2010/main" val="4050504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UNION TERRITORIES</a:t>
            </a:r>
          </a:p>
        </p:txBody>
      </p:sp>
      <p:sp>
        <p:nvSpPr>
          <p:cNvPr id="3" name="Content Placeholder 2"/>
          <p:cNvSpPr>
            <a:spLocks noGrp="1"/>
          </p:cNvSpPr>
          <p:nvPr>
            <p:ph idx="1"/>
          </p:nvPr>
        </p:nvSpPr>
        <p:spPr>
          <a:xfrm>
            <a:off x="457200" y="1219200"/>
            <a:ext cx="8229600" cy="5257800"/>
          </a:xfrm>
        </p:spPr>
        <p:txBody>
          <a:bodyPr>
            <a:normAutofit/>
          </a:bodyPr>
          <a:lstStyle/>
          <a:p>
            <a:pPr lvl="1">
              <a:buNone/>
            </a:pPr>
            <a:r>
              <a:rPr lang="en-US" sz="1800" b="1" dirty="0"/>
              <a:t>    Under Article 1 of the Constitution, the territory of India comprises three categories of territories: </a:t>
            </a:r>
          </a:p>
          <a:p>
            <a:pPr marL="971550" lvl="1" indent="-514350">
              <a:buAutoNum type="alphaLcParenBoth"/>
            </a:pPr>
            <a:r>
              <a:rPr lang="en-US" sz="1800" b="1" dirty="0"/>
              <a:t>Territories of the states;</a:t>
            </a:r>
          </a:p>
          <a:p>
            <a:pPr marL="971550" lvl="1" indent="-514350">
              <a:buAutoNum type="alphaLcParenBoth"/>
            </a:pPr>
            <a:r>
              <a:rPr lang="en-US" sz="1800" b="1" dirty="0"/>
              <a:t> Union territories; and</a:t>
            </a:r>
          </a:p>
          <a:p>
            <a:pPr marL="971550" lvl="1" indent="-514350">
              <a:buAutoNum type="alphaLcParenBoth"/>
            </a:pPr>
            <a:r>
              <a:rPr lang="en-US" sz="1800" b="1" dirty="0"/>
              <a:t> Territories that may be acquired by the Government of India at any time. </a:t>
            </a:r>
          </a:p>
          <a:p>
            <a:pPr marL="971550" lvl="1" indent="-514350">
              <a:buFont typeface="Wingdings" pitchFamily="2" charset="2"/>
              <a:buChar char="Ø"/>
            </a:pPr>
            <a:r>
              <a:rPr lang="en-US" sz="1800" b="1" dirty="0"/>
              <a:t>At present, there are 28 States and 8 Union Territories and no acquired territories. </a:t>
            </a:r>
          </a:p>
          <a:p>
            <a:pPr lvl="1">
              <a:buFont typeface="Wingdings" pitchFamily="2" charset="2"/>
              <a:buChar char="Ø"/>
            </a:pPr>
            <a:r>
              <a:rPr lang="en-US" sz="1800" b="1" dirty="0"/>
              <a:t>The union territories, on the other hand, are those areas which are under the direct control and administration of the Central government. Hence, they are also known as ‘centrally administered territories’</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r>
              <a:rPr lang="en-US" sz="2000" dirty="0"/>
              <a:t>Articles 239 to 241 in Part VIII of the Constitution deal with the union territories. </a:t>
            </a:r>
          </a:p>
          <a:p>
            <a:r>
              <a:rPr lang="en-US" sz="2000" dirty="0"/>
              <a:t>Every union territory is administered by the President acting through an administrator appointed by him. </a:t>
            </a:r>
          </a:p>
          <a:p>
            <a:r>
              <a:rPr lang="en-US" sz="2000" dirty="0"/>
              <a:t>An administrator of a union territory is an agent of the President and not head of state like a governor. </a:t>
            </a:r>
          </a:p>
          <a:p>
            <a:r>
              <a:rPr lang="en-US" sz="2000" dirty="0"/>
              <a:t>The President can specify the designation of an administrator; it may be Lieutenant Governor or Chief Commissioner or Administrator. </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290637"/>
            <a:ext cx="8229600" cy="5592763"/>
          </a:xfrm>
        </p:spPr>
        <p:txBody>
          <a:bodyPr>
            <a:normAutofit/>
          </a:bodyPr>
          <a:lstStyle/>
          <a:p>
            <a:r>
              <a:rPr lang="en-US" sz="2000" dirty="0"/>
              <a:t>There are 8 Union territories in India. The list for the same is given below:</a:t>
            </a:r>
          </a:p>
          <a:p>
            <a:pPr>
              <a:buNone/>
            </a:pPr>
            <a:r>
              <a:rPr lang="en-US" sz="2000" dirty="0"/>
              <a:t>1. Andaman and Nicobar Islands</a:t>
            </a:r>
          </a:p>
          <a:p>
            <a:pPr>
              <a:buNone/>
            </a:pPr>
            <a:r>
              <a:rPr lang="en-US" sz="2000" dirty="0"/>
              <a:t>2. Dadra and Nagar Haveli and Daman and Diu</a:t>
            </a:r>
          </a:p>
          <a:p>
            <a:pPr>
              <a:buNone/>
            </a:pPr>
            <a:r>
              <a:rPr lang="en-US" sz="2000" dirty="0"/>
              <a:t>3. Chandigarh</a:t>
            </a:r>
          </a:p>
          <a:p>
            <a:pPr>
              <a:buNone/>
            </a:pPr>
            <a:r>
              <a:rPr lang="en-US" sz="2000" dirty="0"/>
              <a:t>4. Lakshadweep</a:t>
            </a:r>
          </a:p>
          <a:p>
            <a:pPr>
              <a:buNone/>
            </a:pPr>
            <a:r>
              <a:rPr lang="en-US" sz="2000" dirty="0"/>
              <a:t>5. Puducherry</a:t>
            </a:r>
          </a:p>
          <a:p>
            <a:pPr>
              <a:buNone/>
            </a:pPr>
            <a:r>
              <a:rPr lang="en-US" sz="2000" dirty="0"/>
              <a:t>6. Delhi</a:t>
            </a:r>
          </a:p>
          <a:p>
            <a:pPr>
              <a:buNone/>
            </a:pPr>
            <a:r>
              <a:rPr lang="en-US" sz="2000" dirty="0"/>
              <a:t>7. Ladakh</a:t>
            </a:r>
          </a:p>
          <a:p>
            <a:pPr>
              <a:buNone/>
            </a:pPr>
            <a:r>
              <a:rPr lang="en-US" sz="2000" dirty="0"/>
              <a:t>8. Jammu and Kashmir</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7946A8-1CC6-4AB7-B73B-D646B45F869A}"/>
              </a:ext>
            </a:extLst>
          </p:cNvPr>
          <p:cNvSpPr>
            <a:spLocks noGrp="1"/>
          </p:cNvSpPr>
          <p:nvPr>
            <p:ph type="ctrTitle"/>
          </p:nvPr>
        </p:nvSpPr>
        <p:spPr>
          <a:xfrm>
            <a:off x="449419" y="762000"/>
            <a:ext cx="8245162" cy="1106260"/>
          </a:xfrm>
        </p:spPr>
        <p:txBody>
          <a:bodyPr/>
          <a:lstStyle/>
          <a:p>
            <a:r>
              <a:rPr lang="en-IN" dirty="0"/>
              <a:t>state LEGISLATURE</a:t>
            </a:r>
          </a:p>
        </p:txBody>
      </p:sp>
      <p:sp>
        <p:nvSpPr>
          <p:cNvPr id="7" name="Subtitle 6">
            <a:extLst>
              <a:ext uri="{FF2B5EF4-FFF2-40B4-BE49-F238E27FC236}">
                <a16:creationId xmlns:a16="http://schemas.microsoft.com/office/drawing/2014/main" id="{439568E5-1753-40B0-8DD4-3F5AB2925321}"/>
              </a:ext>
            </a:extLst>
          </p:cNvPr>
          <p:cNvSpPr>
            <a:spLocks noGrp="1"/>
          </p:cNvSpPr>
          <p:nvPr>
            <p:ph type="subTitle" idx="1"/>
          </p:nvPr>
        </p:nvSpPr>
        <p:spPr>
          <a:xfrm>
            <a:off x="449419" y="2065317"/>
            <a:ext cx="8389781" cy="1106260"/>
          </a:xfrm>
        </p:spPr>
        <p:txBody>
          <a:bodyPr>
            <a:normAutofit lnSpcReduction="10000"/>
          </a:bodyPr>
          <a:lstStyle/>
          <a:p>
            <a:r>
              <a:rPr lang="en-US" sz="2800" cap="none" dirty="0"/>
              <a:t>The State Legislature, composition, qualification and </a:t>
            </a:r>
          </a:p>
          <a:p>
            <a:r>
              <a:rPr lang="en-US" sz="2800" cap="none" dirty="0"/>
              <a:t>disqualification of membership, functions</a:t>
            </a:r>
            <a:endParaRPr lang="en-IN" sz="2400" cap="none" dirty="0"/>
          </a:p>
        </p:txBody>
      </p:sp>
      <p:sp>
        <p:nvSpPr>
          <p:cNvPr id="4" name="Footer Placeholder 3">
            <a:extLst>
              <a:ext uri="{FF2B5EF4-FFF2-40B4-BE49-F238E27FC236}">
                <a16:creationId xmlns:a16="http://schemas.microsoft.com/office/drawing/2014/main" id="{F501C705-BF06-48BA-B771-E6FF3BA794CF}"/>
              </a:ext>
            </a:extLst>
          </p:cNvPr>
          <p:cNvSpPr>
            <a:spLocks noGrp="1"/>
          </p:cNvSpPr>
          <p:nvPr>
            <p:ph type="ftr" sz="quarter" idx="11"/>
          </p:nvPr>
        </p:nvSpPr>
        <p:spPr/>
        <p:txBody>
          <a:bodyPr/>
          <a:lstStyle/>
          <a:p>
            <a:r>
              <a:rPr lang="en-US"/>
              <a:t>Dept of CSE, SJCET, Palai</a:t>
            </a:r>
          </a:p>
        </p:txBody>
      </p:sp>
    </p:spTree>
    <p:extLst>
      <p:ext uri="{BB962C8B-B14F-4D97-AF65-F5344CB8AC3E}">
        <p14:creationId xmlns:p14="http://schemas.microsoft.com/office/powerpoint/2010/main" val="4169625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1065"/>
            <a:ext cx="8229600" cy="990600"/>
          </a:xfrm>
        </p:spPr>
        <p:txBody>
          <a:bodyPr>
            <a:normAutofit/>
          </a:bodyPr>
          <a:lstStyle/>
          <a:p>
            <a:r>
              <a:rPr lang="en-US" b="1" dirty="0"/>
              <a:t>State Legislature</a:t>
            </a:r>
          </a:p>
        </p:txBody>
      </p:sp>
      <p:sp>
        <p:nvSpPr>
          <p:cNvPr id="3" name="Content Placeholder 2"/>
          <p:cNvSpPr>
            <a:spLocks noGrp="1"/>
          </p:cNvSpPr>
          <p:nvPr>
            <p:ph idx="1"/>
          </p:nvPr>
        </p:nvSpPr>
        <p:spPr>
          <a:xfrm>
            <a:off x="457200" y="2133600"/>
            <a:ext cx="8229600" cy="3962400"/>
          </a:xfrm>
        </p:spPr>
        <p:txBody>
          <a:bodyPr>
            <a:normAutofit fontScale="92500" lnSpcReduction="10000"/>
          </a:bodyPr>
          <a:lstStyle/>
          <a:p>
            <a:pPr>
              <a:buNone/>
            </a:pPr>
            <a:r>
              <a:rPr lang="en-US" dirty="0"/>
              <a:t>    </a:t>
            </a:r>
            <a:r>
              <a:rPr lang="en-US" sz="2000" dirty="0"/>
              <a:t>Articles 168 to 212 in Part VI of the Constitution deal with the organisation, composition, duration, officers, procedures, privileges, powers and so on of the state legislature.</a:t>
            </a:r>
          </a:p>
          <a:p>
            <a:pPr>
              <a:buNone/>
            </a:pPr>
            <a:r>
              <a:rPr lang="en-US" sz="2000" u="sng" dirty="0"/>
              <a:t>ORGANISATION OF STATE LEGISLATURE</a:t>
            </a:r>
          </a:p>
          <a:p>
            <a:pPr>
              <a:buFont typeface="Wingdings" pitchFamily="2" charset="2"/>
              <a:buChar char="ü"/>
            </a:pPr>
            <a:r>
              <a:rPr lang="en-US" sz="2000" dirty="0"/>
              <a:t> There is no uniformity in the organisation of state legislatures. </a:t>
            </a:r>
          </a:p>
          <a:p>
            <a:pPr>
              <a:buFont typeface="Wingdings" pitchFamily="2" charset="2"/>
              <a:buChar char="ü"/>
            </a:pPr>
            <a:r>
              <a:rPr lang="en-US" sz="2000" dirty="0"/>
              <a:t>Most of the states have an unicameral system, while others have a bicameral system. </a:t>
            </a:r>
          </a:p>
          <a:p>
            <a:pPr>
              <a:buFont typeface="Wingdings" pitchFamily="2" charset="2"/>
              <a:buChar char="ü"/>
            </a:pPr>
            <a:r>
              <a:rPr lang="en-US" sz="2000" dirty="0"/>
              <a:t>In the states having bicameral system, the state legislature consists of the governor, the legislative council and the legislative assembly. </a:t>
            </a:r>
          </a:p>
          <a:p>
            <a:pPr>
              <a:buFont typeface="Wingdings" pitchFamily="2" charset="2"/>
              <a:buChar char="ü"/>
            </a:pPr>
            <a:r>
              <a:rPr lang="en-US" sz="2000" dirty="0"/>
              <a:t>The legislative council (</a:t>
            </a:r>
            <a:r>
              <a:rPr lang="en-US" sz="2000" dirty="0" err="1"/>
              <a:t>Vidhan</a:t>
            </a:r>
            <a:r>
              <a:rPr lang="en-US" sz="2000" dirty="0"/>
              <a:t> </a:t>
            </a:r>
            <a:r>
              <a:rPr lang="en-US" sz="2000" dirty="0" err="1"/>
              <a:t>Parishad</a:t>
            </a:r>
            <a:r>
              <a:rPr lang="en-US" sz="2000" dirty="0"/>
              <a:t>) is the upper house (second chamber or house of elders), while the legislative assembly (</a:t>
            </a:r>
            <a:r>
              <a:rPr lang="en-US" sz="2000" dirty="0" err="1"/>
              <a:t>Vidhan</a:t>
            </a:r>
            <a:r>
              <a:rPr lang="en-US" sz="2000" dirty="0"/>
              <a:t> </a:t>
            </a:r>
            <a:r>
              <a:rPr lang="en-US" sz="2000" dirty="0" err="1"/>
              <a:t>Sabha</a:t>
            </a:r>
            <a:r>
              <a:rPr lang="en-US" sz="2000" dirty="0"/>
              <a:t>) is the lower house (first chamber or popular house).</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COMPOSITION OF TWO HOUSES</a:t>
            </a:r>
          </a:p>
        </p:txBody>
      </p:sp>
      <p:sp>
        <p:nvSpPr>
          <p:cNvPr id="3" name="Content Placeholder 2"/>
          <p:cNvSpPr>
            <a:spLocks noGrp="1"/>
          </p:cNvSpPr>
          <p:nvPr>
            <p:ph idx="1"/>
          </p:nvPr>
        </p:nvSpPr>
        <p:spPr>
          <a:xfrm>
            <a:off x="457200" y="1219200"/>
            <a:ext cx="8229600" cy="5410200"/>
          </a:xfrm>
        </p:spPr>
        <p:txBody>
          <a:bodyPr>
            <a:normAutofit/>
          </a:bodyPr>
          <a:lstStyle/>
          <a:p>
            <a:pPr>
              <a:buNone/>
            </a:pPr>
            <a:r>
              <a:rPr lang="en-US" sz="2000" b="1" u="sng" dirty="0"/>
              <a:t>Composition of Legislative Assembly </a:t>
            </a:r>
          </a:p>
          <a:p>
            <a:r>
              <a:rPr lang="en-US" sz="2000" dirty="0"/>
              <a:t>The legislative assembly consists of representatives directly elected by the people on the basis of universal adult franchise. </a:t>
            </a:r>
          </a:p>
          <a:p>
            <a:r>
              <a:rPr lang="en-US" sz="2000" dirty="0"/>
              <a:t>Its maximum strength is fixed at 500 and minimum strength at 60.</a:t>
            </a:r>
          </a:p>
          <a:p>
            <a:r>
              <a:rPr lang="en-US" sz="2000" dirty="0"/>
              <a:t>The governor can nominate one member from the Anglo-Indian community</a:t>
            </a:r>
          </a:p>
          <a:p>
            <a:r>
              <a:rPr lang="en-US" sz="2000" dirty="0"/>
              <a:t>The Constitution provided for the reservation of seats for scheduled castes and scheduled tribes in the assembly of each state on the basis of population ratios.</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a:buNone/>
            </a:pPr>
            <a:r>
              <a:rPr lang="en-US" sz="2400" b="1" u="sng" dirty="0"/>
              <a:t>Composition of Legislative Council </a:t>
            </a:r>
          </a:p>
          <a:p>
            <a:r>
              <a:rPr lang="en-US" sz="2000" dirty="0"/>
              <a:t> </a:t>
            </a:r>
            <a:r>
              <a:rPr lang="en-US" sz="2400" dirty="0"/>
              <a:t>Unlike the members of the legislative assembly, the members of the legislative council are indirectly elected. </a:t>
            </a:r>
          </a:p>
          <a:p>
            <a:r>
              <a:rPr lang="en-US" sz="2400" dirty="0"/>
              <a:t> The maximum strength of the council is fixed at one-third of the total strength of the assembly and the minimum strength is fixed at 40</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DURATION OF TWO HOUSES</a:t>
            </a:r>
          </a:p>
        </p:txBody>
      </p:sp>
      <p:sp>
        <p:nvSpPr>
          <p:cNvPr id="3" name="Content Placeholder 2"/>
          <p:cNvSpPr>
            <a:spLocks noGrp="1"/>
          </p:cNvSpPr>
          <p:nvPr>
            <p:ph idx="1"/>
          </p:nvPr>
        </p:nvSpPr>
        <p:spPr>
          <a:xfrm>
            <a:off x="457200" y="1143000"/>
            <a:ext cx="8229600" cy="5410200"/>
          </a:xfrm>
        </p:spPr>
        <p:txBody>
          <a:bodyPr>
            <a:normAutofit/>
          </a:bodyPr>
          <a:lstStyle/>
          <a:p>
            <a:r>
              <a:rPr lang="en-US" sz="2400" dirty="0"/>
              <a:t>The legislative assembly is not a continuing chamber. </a:t>
            </a:r>
          </a:p>
          <a:p>
            <a:r>
              <a:rPr lang="en-US" sz="2400" dirty="0"/>
              <a:t>Its normal term is five years from the date of its first meeting after the general elections</a:t>
            </a:r>
          </a:p>
          <a:p>
            <a:r>
              <a:rPr lang="en-US" sz="2400" dirty="0"/>
              <a:t>The legislative council is a continuing chamber, that is, it is a permanent body and is not subject to dissolution. </a:t>
            </a:r>
          </a:p>
          <a:p>
            <a:r>
              <a:rPr lang="en-US" sz="2400" dirty="0"/>
              <a:t>But, one-third of its members retire on the expiration of every second year. So, a member continues as such for six years</a:t>
            </a:r>
            <a:r>
              <a:rPr lang="en-US" b="1" dirty="0"/>
              <a:t>.</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MEMBERSHIP OF STATE LEGISLATURE </a:t>
            </a:r>
            <a:br>
              <a:rPr lang="en-US" dirty="0"/>
            </a:br>
            <a:r>
              <a:rPr lang="en-US" b="1" dirty="0"/>
              <a:t>Qualifications</a:t>
            </a:r>
          </a:p>
        </p:txBody>
      </p:sp>
      <p:sp>
        <p:nvSpPr>
          <p:cNvPr id="3" name="Content Placeholder 2"/>
          <p:cNvSpPr>
            <a:spLocks noGrp="1"/>
          </p:cNvSpPr>
          <p:nvPr>
            <p:ph idx="1"/>
          </p:nvPr>
        </p:nvSpPr>
        <p:spPr>
          <a:xfrm>
            <a:off x="457200" y="1600200"/>
            <a:ext cx="8229600" cy="4953000"/>
          </a:xfrm>
        </p:spPr>
        <p:txBody>
          <a:bodyPr>
            <a:normAutofit/>
          </a:bodyPr>
          <a:lstStyle/>
          <a:p>
            <a:r>
              <a:rPr lang="en-US" sz="2000" dirty="0"/>
              <a:t>He must be a citizen of India. </a:t>
            </a:r>
          </a:p>
          <a:p>
            <a:r>
              <a:rPr lang="en-US" sz="2000" dirty="0"/>
              <a:t>To bear true faith and allegiance to the Constitution of India</a:t>
            </a:r>
          </a:p>
          <a:p>
            <a:r>
              <a:rPr lang="en-US" sz="2000" dirty="0"/>
              <a:t>To uphold the sovereignty and integrity of India</a:t>
            </a:r>
          </a:p>
          <a:p>
            <a:r>
              <a:rPr lang="en-US" sz="2000" dirty="0"/>
              <a:t>He must be not less than 30 years of age in the case of the legislative council and not less than 25 years of age in the case of the legislative assembly.</a:t>
            </a:r>
          </a:p>
          <a:p>
            <a:r>
              <a:rPr lang="en-US" sz="2000" dirty="0"/>
              <a:t>A person to be elected to the legislative assembly must be an elector for an assembly constituency in the concerned state. </a:t>
            </a:r>
          </a:p>
          <a:p>
            <a:r>
              <a:rPr lang="en-US" sz="2000" dirty="0"/>
              <a:t>He must be a member of a scheduled caste or scheduled tribe if he wants to contest a seat reserved for them.</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63562"/>
          </a:xfrm>
        </p:spPr>
        <p:txBody>
          <a:bodyPr>
            <a:normAutofit/>
          </a:bodyPr>
          <a:lstStyle/>
          <a:p>
            <a:r>
              <a:rPr lang="en-US" b="1" dirty="0"/>
              <a:t>Disqualifications</a:t>
            </a:r>
            <a:r>
              <a:rPr lang="en-US" b="1" u="sng" dirty="0"/>
              <a:t> </a:t>
            </a:r>
          </a:p>
        </p:txBody>
      </p:sp>
      <p:sp>
        <p:nvSpPr>
          <p:cNvPr id="3" name="Content Placeholder 2"/>
          <p:cNvSpPr>
            <a:spLocks noGrp="1"/>
          </p:cNvSpPr>
          <p:nvPr>
            <p:ph idx="1"/>
          </p:nvPr>
        </p:nvSpPr>
        <p:spPr>
          <a:xfrm>
            <a:off x="457200" y="1981200"/>
            <a:ext cx="8229600" cy="3970610"/>
          </a:xfrm>
        </p:spPr>
        <p:txBody>
          <a:bodyPr>
            <a:normAutofit fontScale="92500" lnSpcReduction="20000"/>
          </a:bodyPr>
          <a:lstStyle/>
          <a:p>
            <a:r>
              <a:rPr lang="en-US" sz="2000" dirty="0"/>
              <a:t>If he is of unsound mind and stands so declared by a court</a:t>
            </a:r>
          </a:p>
          <a:p>
            <a:r>
              <a:rPr lang="en-US" sz="2000" dirty="0"/>
              <a:t>If he is not a citizen of India or has voluntarily acquired the citizenship of a foreign state or is under any acknowledgement of allegiance to a foreign state</a:t>
            </a:r>
          </a:p>
          <a:p>
            <a:r>
              <a:rPr lang="en-US" sz="2000" dirty="0"/>
              <a:t>If he is so disqualified under any law made by Parliament.</a:t>
            </a:r>
          </a:p>
          <a:p>
            <a:r>
              <a:rPr lang="en-US" sz="2000" dirty="0"/>
              <a:t>He must not have been found guilty of certain election offences or corrupt practices in the elections.</a:t>
            </a:r>
          </a:p>
          <a:p>
            <a:r>
              <a:rPr lang="en-US" sz="2000" dirty="0"/>
              <a:t>He must not have been convicted for any offence resulting in imprisonment for two or more years. </a:t>
            </a:r>
          </a:p>
          <a:p>
            <a:r>
              <a:rPr lang="en-US" sz="2000" dirty="0"/>
              <a:t>He must not have failed to lodge an account of his election expenses within the time. </a:t>
            </a:r>
          </a:p>
          <a:p>
            <a:r>
              <a:rPr lang="en-US" sz="2000" dirty="0"/>
              <a:t>He must not have been dismissed from government service for corruption or disloyalty to the state. </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7946A8-1CC6-4AB7-B73B-D646B45F869A}"/>
              </a:ext>
            </a:extLst>
          </p:cNvPr>
          <p:cNvSpPr>
            <a:spLocks noGrp="1"/>
          </p:cNvSpPr>
          <p:nvPr>
            <p:ph type="ctrTitle"/>
          </p:nvPr>
        </p:nvSpPr>
        <p:spPr>
          <a:xfrm>
            <a:off x="449419" y="762000"/>
            <a:ext cx="8245162" cy="1106260"/>
          </a:xfrm>
        </p:spPr>
        <p:txBody>
          <a:bodyPr/>
          <a:lstStyle/>
          <a:p>
            <a:r>
              <a:rPr lang="en-IN" dirty="0"/>
              <a:t>state EXECUTIVE</a:t>
            </a:r>
          </a:p>
        </p:txBody>
      </p:sp>
      <p:sp>
        <p:nvSpPr>
          <p:cNvPr id="7" name="Subtitle 6">
            <a:extLst>
              <a:ext uri="{FF2B5EF4-FFF2-40B4-BE49-F238E27FC236}">
                <a16:creationId xmlns:a16="http://schemas.microsoft.com/office/drawing/2014/main" id="{439568E5-1753-40B0-8DD4-3F5AB2925321}"/>
              </a:ext>
            </a:extLst>
          </p:cNvPr>
          <p:cNvSpPr>
            <a:spLocks noGrp="1"/>
          </p:cNvSpPr>
          <p:nvPr>
            <p:ph type="subTitle" idx="1"/>
          </p:nvPr>
        </p:nvSpPr>
        <p:spPr>
          <a:xfrm>
            <a:off x="449419" y="2065317"/>
            <a:ext cx="8389781" cy="1106260"/>
          </a:xfrm>
        </p:spPr>
        <p:txBody>
          <a:bodyPr>
            <a:normAutofit fontScale="92500"/>
          </a:bodyPr>
          <a:lstStyle/>
          <a:p>
            <a:r>
              <a:rPr lang="en-US" sz="2800" cap="none" dirty="0"/>
              <a:t>The State Executive, The Governor, The Council of Ministers, The Chief Minister, Advocate General, Union Territories.</a:t>
            </a:r>
            <a:endParaRPr lang="en-IN" sz="2400" cap="none" dirty="0"/>
          </a:p>
        </p:txBody>
      </p:sp>
      <p:sp>
        <p:nvSpPr>
          <p:cNvPr id="4" name="Footer Placeholder 3">
            <a:extLst>
              <a:ext uri="{FF2B5EF4-FFF2-40B4-BE49-F238E27FC236}">
                <a16:creationId xmlns:a16="http://schemas.microsoft.com/office/drawing/2014/main" id="{F501C705-BF06-48BA-B771-E6FF3BA794CF}"/>
              </a:ext>
            </a:extLst>
          </p:cNvPr>
          <p:cNvSpPr>
            <a:spLocks noGrp="1"/>
          </p:cNvSpPr>
          <p:nvPr>
            <p:ph type="ftr" sz="quarter" idx="11"/>
          </p:nvPr>
        </p:nvSpPr>
        <p:spPr/>
        <p:txBody>
          <a:bodyPr/>
          <a:lstStyle/>
          <a:p>
            <a:r>
              <a:rPr lang="en-US"/>
              <a:t>Dept of CSE, SJCET, Palai</a:t>
            </a:r>
          </a:p>
        </p:txBody>
      </p:sp>
    </p:spTree>
    <p:extLst>
      <p:ext uri="{BB962C8B-B14F-4D97-AF65-F5344CB8AC3E}">
        <p14:creationId xmlns:p14="http://schemas.microsoft.com/office/powerpoint/2010/main" val="2534185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PRESIDING OFFICERS OF STATE LEGISLATURE</a:t>
            </a:r>
          </a:p>
        </p:txBody>
      </p:sp>
      <p:sp>
        <p:nvSpPr>
          <p:cNvPr id="3" name="Content Placeholder 2"/>
          <p:cNvSpPr>
            <a:spLocks noGrp="1"/>
          </p:cNvSpPr>
          <p:nvPr>
            <p:ph idx="1"/>
          </p:nvPr>
        </p:nvSpPr>
        <p:spPr>
          <a:xfrm>
            <a:off x="457200" y="1600200"/>
            <a:ext cx="8229600" cy="4953000"/>
          </a:xfrm>
        </p:spPr>
        <p:txBody>
          <a:bodyPr>
            <a:normAutofit/>
          </a:bodyPr>
          <a:lstStyle/>
          <a:p>
            <a:r>
              <a:rPr lang="en-US" sz="2400" dirty="0"/>
              <a:t>Each House of state legislature has its own presiding officer. </a:t>
            </a:r>
          </a:p>
          <a:p>
            <a:r>
              <a:rPr lang="en-US" sz="2400" dirty="0"/>
              <a:t>There is a Speaker and a Deputy Speaker for the legislative assembly. The Speaker and Deputy Speaker are elected by the assembly itself from amongst its members. </a:t>
            </a:r>
          </a:p>
          <a:p>
            <a:r>
              <a:rPr lang="en-US" sz="2400" dirty="0"/>
              <a:t>A Chairman and a Deputy Chairman for the legislative council. </a:t>
            </a:r>
          </a:p>
          <a:p>
            <a:r>
              <a:rPr lang="en-US" sz="2400" dirty="0"/>
              <a:t>Chairman and Deputy Chairman are elected by the council itself from amongst its members</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Powers and Functions of The State Legislature</a:t>
            </a:r>
          </a:p>
        </p:txBody>
      </p:sp>
      <p:sp>
        <p:nvSpPr>
          <p:cNvPr id="3" name="Content Placeholder 2"/>
          <p:cNvSpPr>
            <a:spLocks noGrp="1"/>
          </p:cNvSpPr>
          <p:nvPr>
            <p:ph idx="1"/>
          </p:nvPr>
        </p:nvSpPr>
        <p:spPr/>
        <p:txBody>
          <a:bodyPr/>
          <a:lstStyle/>
          <a:p>
            <a:r>
              <a:rPr lang="en-US" sz="2400" b="1" u="sng" dirty="0"/>
              <a:t>Law Making Function: </a:t>
            </a:r>
            <a:r>
              <a:rPr lang="en-US" sz="2400" dirty="0"/>
              <a:t>The State Legislature is empowered to make laws on State List and Concurrent List</a:t>
            </a:r>
          </a:p>
          <a:p>
            <a:r>
              <a:rPr lang="en-US" sz="2400" b="1" u="sng" dirty="0"/>
              <a:t>Financial Powers: </a:t>
            </a:r>
            <a:r>
              <a:rPr lang="en-US" sz="2400" dirty="0"/>
              <a:t>The State Legislature keeps control over the finances of the State</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7946A8-1CC6-4AB7-B73B-D646B45F869A}"/>
              </a:ext>
            </a:extLst>
          </p:cNvPr>
          <p:cNvSpPr>
            <a:spLocks noGrp="1"/>
          </p:cNvSpPr>
          <p:nvPr>
            <p:ph type="ctrTitle"/>
          </p:nvPr>
        </p:nvSpPr>
        <p:spPr>
          <a:xfrm>
            <a:off x="449419" y="762000"/>
            <a:ext cx="8245162" cy="1106260"/>
          </a:xfrm>
        </p:spPr>
        <p:txBody>
          <a:bodyPr/>
          <a:lstStyle/>
          <a:p>
            <a:r>
              <a:rPr lang="en-IN" dirty="0"/>
              <a:t>state JUDICIARY</a:t>
            </a:r>
          </a:p>
        </p:txBody>
      </p:sp>
      <p:sp>
        <p:nvSpPr>
          <p:cNvPr id="7" name="Subtitle 6">
            <a:extLst>
              <a:ext uri="{FF2B5EF4-FFF2-40B4-BE49-F238E27FC236}">
                <a16:creationId xmlns:a16="http://schemas.microsoft.com/office/drawing/2014/main" id="{439568E5-1753-40B0-8DD4-3F5AB2925321}"/>
              </a:ext>
            </a:extLst>
          </p:cNvPr>
          <p:cNvSpPr>
            <a:spLocks noGrp="1"/>
          </p:cNvSpPr>
          <p:nvPr>
            <p:ph type="subTitle" idx="1"/>
          </p:nvPr>
        </p:nvSpPr>
        <p:spPr>
          <a:xfrm>
            <a:off x="449419" y="2065317"/>
            <a:ext cx="8389781" cy="1106260"/>
          </a:xfrm>
        </p:spPr>
        <p:txBody>
          <a:bodyPr>
            <a:normAutofit/>
          </a:bodyPr>
          <a:lstStyle/>
          <a:p>
            <a:r>
              <a:rPr lang="en-US" sz="2800" cap="none" dirty="0"/>
              <a:t>The state judiciary, the high court, jurisdiction, writs jurisdiction</a:t>
            </a:r>
            <a:endParaRPr lang="en-IN" sz="2400" cap="none" dirty="0"/>
          </a:p>
        </p:txBody>
      </p:sp>
      <p:sp>
        <p:nvSpPr>
          <p:cNvPr id="4" name="Footer Placeholder 3">
            <a:extLst>
              <a:ext uri="{FF2B5EF4-FFF2-40B4-BE49-F238E27FC236}">
                <a16:creationId xmlns:a16="http://schemas.microsoft.com/office/drawing/2014/main" id="{F501C705-BF06-48BA-B771-E6FF3BA794CF}"/>
              </a:ext>
            </a:extLst>
          </p:cNvPr>
          <p:cNvSpPr>
            <a:spLocks noGrp="1"/>
          </p:cNvSpPr>
          <p:nvPr>
            <p:ph type="ftr" sz="quarter" idx="11"/>
          </p:nvPr>
        </p:nvSpPr>
        <p:spPr/>
        <p:txBody>
          <a:bodyPr/>
          <a:lstStyle/>
          <a:p>
            <a:r>
              <a:rPr lang="en-US"/>
              <a:t>Dept of CSE, SJCET, Palai</a:t>
            </a:r>
          </a:p>
        </p:txBody>
      </p:sp>
    </p:spTree>
    <p:extLst>
      <p:ext uri="{BB962C8B-B14F-4D97-AF65-F5344CB8AC3E}">
        <p14:creationId xmlns:p14="http://schemas.microsoft.com/office/powerpoint/2010/main" val="1361345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State Judiciary</a:t>
            </a:r>
          </a:p>
        </p:txBody>
      </p:sp>
      <p:sp>
        <p:nvSpPr>
          <p:cNvPr id="3" name="Content Placeholder 2"/>
          <p:cNvSpPr>
            <a:spLocks noGrp="1"/>
          </p:cNvSpPr>
          <p:nvPr>
            <p:ph idx="1"/>
          </p:nvPr>
        </p:nvSpPr>
        <p:spPr>
          <a:xfrm>
            <a:off x="457200" y="1371600"/>
            <a:ext cx="8229600" cy="5181600"/>
          </a:xfrm>
        </p:spPr>
        <p:txBody>
          <a:bodyPr>
            <a:normAutofit/>
          </a:bodyPr>
          <a:lstStyle/>
          <a:p>
            <a:r>
              <a:rPr lang="en-US" sz="2400" dirty="0"/>
              <a:t>In India, a single integrated judicial system, the high court operates below the Supreme Court but above the subordinate courts. </a:t>
            </a:r>
          </a:p>
          <a:p>
            <a:r>
              <a:rPr lang="en-US" sz="2400" dirty="0"/>
              <a:t>The judiciary in a state consists of a high court and a hierarchy of subordinate courts.</a:t>
            </a:r>
          </a:p>
          <a:p>
            <a:r>
              <a:rPr lang="en-US" sz="2400" dirty="0"/>
              <a:t> The high court occupies the top position in the judicial administration of a state.</a:t>
            </a:r>
          </a:p>
          <a:p>
            <a:r>
              <a:rPr lang="en-US" sz="2400" dirty="0"/>
              <a:t>Articles 214 to 231 in Part VI of the Constitution deal with the organisation, independence, jurisdiction, powers, procedures and so on of the high courts.</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High Court</a:t>
            </a:r>
          </a:p>
        </p:txBody>
      </p:sp>
      <p:sp>
        <p:nvSpPr>
          <p:cNvPr id="3" name="Content Placeholder 2"/>
          <p:cNvSpPr>
            <a:spLocks noGrp="1"/>
          </p:cNvSpPr>
          <p:nvPr>
            <p:ph idx="1"/>
          </p:nvPr>
        </p:nvSpPr>
        <p:spPr>
          <a:xfrm>
            <a:off x="457200" y="1219200"/>
            <a:ext cx="8229600" cy="5486400"/>
          </a:xfrm>
        </p:spPr>
        <p:txBody>
          <a:bodyPr>
            <a:normAutofit/>
          </a:bodyPr>
          <a:lstStyle/>
          <a:p>
            <a:r>
              <a:rPr lang="en-US" sz="2400" dirty="0"/>
              <a:t>The Constitution of India provides for a high court for each state, but the Seventh Amendment Act of 1956 </a:t>
            </a:r>
            <a:r>
              <a:rPr lang="en-US" sz="2400" dirty="0" err="1"/>
              <a:t>authorised</a:t>
            </a:r>
            <a:r>
              <a:rPr lang="en-US" sz="2400" dirty="0"/>
              <a:t> the Parliament to establish a common high court for two or more states or for two or more states and a union territory.</a:t>
            </a:r>
          </a:p>
          <a:p>
            <a:r>
              <a:rPr lang="en-US" sz="2400" dirty="0"/>
              <a:t>The Constitution does not specify the strength of a high court and leaves it to the discretion of the president</a:t>
            </a:r>
            <a:r>
              <a:rPr lang="en-US" b="1" dirty="0"/>
              <a:t>.</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Appointment of Judges</a:t>
            </a:r>
          </a:p>
        </p:txBody>
      </p:sp>
      <p:sp>
        <p:nvSpPr>
          <p:cNvPr id="3" name="Content Placeholder 2"/>
          <p:cNvSpPr>
            <a:spLocks noGrp="1"/>
          </p:cNvSpPr>
          <p:nvPr>
            <p:ph idx="1"/>
          </p:nvPr>
        </p:nvSpPr>
        <p:spPr>
          <a:xfrm>
            <a:off x="457200" y="1295400"/>
            <a:ext cx="8229600" cy="5181600"/>
          </a:xfrm>
        </p:spPr>
        <p:txBody>
          <a:bodyPr>
            <a:normAutofit/>
          </a:bodyPr>
          <a:lstStyle/>
          <a:p>
            <a:r>
              <a:rPr lang="en-US" sz="2400" dirty="0"/>
              <a:t>The judges of a high court are appointed by the President. </a:t>
            </a:r>
          </a:p>
          <a:p>
            <a:r>
              <a:rPr lang="en-US" sz="2400" dirty="0"/>
              <a:t>The chief justice is appointed by the President after consultation with the chief justice of India and the governor of the state concerned.</a:t>
            </a:r>
          </a:p>
          <a:p>
            <a:pPr>
              <a:buNone/>
            </a:pPr>
            <a:r>
              <a:rPr lang="en-US" sz="2400" u="sng" dirty="0"/>
              <a:t>Qualifications of Judges</a:t>
            </a:r>
          </a:p>
          <a:p>
            <a:pPr>
              <a:buNone/>
            </a:pPr>
            <a:r>
              <a:rPr lang="en-US" sz="2400" dirty="0"/>
              <a:t>1. He should be a citizen of India. </a:t>
            </a:r>
          </a:p>
          <a:p>
            <a:pPr>
              <a:buNone/>
            </a:pPr>
            <a:r>
              <a:rPr lang="en-US" sz="2400" dirty="0"/>
              <a:t>2. He should have held a judicial office in the territory of India for ten years; or (b) He should have been an advocate of a high court (or high courts in succession) for ten years.</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JURISDICTION AND POWERS OF HIGH COURT</a:t>
            </a:r>
          </a:p>
        </p:txBody>
      </p:sp>
      <p:sp>
        <p:nvSpPr>
          <p:cNvPr id="3" name="Content Placeholder 2"/>
          <p:cNvSpPr>
            <a:spLocks noGrp="1"/>
          </p:cNvSpPr>
          <p:nvPr>
            <p:ph idx="1"/>
          </p:nvPr>
        </p:nvSpPr>
        <p:spPr>
          <a:xfrm>
            <a:off x="457200" y="1600200"/>
            <a:ext cx="8229600" cy="5029200"/>
          </a:xfrm>
        </p:spPr>
        <p:txBody>
          <a:bodyPr>
            <a:normAutofit/>
          </a:bodyPr>
          <a:lstStyle/>
          <a:p>
            <a:r>
              <a:rPr lang="en-US" sz="2400" u="sng" dirty="0"/>
              <a:t>Original Jurisdiction:</a:t>
            </a:r>
            <a:r>
              <a:rPr lang="en-US" sz="2400" dirty="0"/>
              <a:t> It means the power of a high court to hear disputes in the first instance, not by way of appeal</a:t>
            </a:r>
          </a:p>
          <a:p>
            <a:r>
              <a:rPr lang="en-US" sz="2400" u="sng" dirty="0"/>
              <a:t>Writ Jurisdiction: </a:t>
            </a:r>
            <a:r>
              <a:rPr lang="en-US" sz="2400" dirty="0"/>
              <a:t>Article 226 of the Constitution empowers a high court to issue writs including habeas corpus, mandamus, certiorari, prohibition and quo warranto for the enforcement of the fundamental rights of the citizens and for any other purpose. </a:t>
            </a:r>
          </a:p>
          <a:p>
            <a:r>
              <a:rPr lang="en-US" sz="2400" dirty="0"/>
              <a:t>The high court can issue writs to any person, authority and government not only within its territorial jurisdiction but also outside its territorial jurisdiction.</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2400" u="sng" dirty="0"/>
              <a:t>Appellate Jurisdiction</a:t>
            </a:r>
            <a:r>
              <a:rPr lang="en-US" sz="2400" dirty="0"/>
              <a:t>: A high court is primarily a court of appeal. It hears appeals against the judgments of subordinate courts functioning in its territorial jurisdiction. It has appellate jurisdiction in both civil and criminal matters.</a:t>
            </a:r>
          </a:p>
          <a:p>
            <a:r>
              <a:rPr lang="en-US" sz="2400" u="sng" dirty="0"/>
              <a:t>Supervisory Jurisdiction: </a:t>
            </a:r>
            <a:r>
              <a:rPr lang="en-US" sz="2400" dirty="0"/>
              <a:t>A high court has the power of superintendence over all courts and tribunals functioning in its territorial jurisdiction (except military courts or tribunals).</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5105400"/>
          </a:xfrm>
        </p:spPr>
        <p:txBody>
          <a:bodyPr>
            <a:normAutofit/>
          </a:bodyPr>
          <a:lstStyle/>
          <a:p>
            <a:r>
              <a:rPr lang="en-US" sz="2400" u="sng" dirty="0"/>
              <a:t>Control over Subordinate </a:t>
            </a:r>
            <a:r>
              <a:rPr lang="en-US" sz="2400" dirty="0"/>
              <a:t>Courts: A high court has an administrative control and other powers over the subordinate courts</a:t>
            </a:r>
          </a:p>
          <a:p>
            <a:r>
              <a:rPr lang="en-US" sz="2400" u="sng" dirty="0"/>
              <a:t>A Court of Record: </a:t>
            </a:r>
            <a:r>
              <a:rPr lang="en-US" sz="2400" dirty="0"/>
              <a:t>The judgments, proceedings and acts of the high courts are recorded for perpetual memory and testimony.</a:t>
            </a:r>
          </a:p>
          <a:p>
            <a:r>
              <a:rPr lang="en-US" sz="2400" u="sng" dirty="0"/>
              <a:t>Power of Judicial Review: </a:t>
            </a:r>
            <a:r>
              <a:rPr lang="en-US" sz="2400" dirty="0"/>
              <a:t>Judicial review is the power of a high court to examine the constitutionality of legislative enactments and executive orders of both the Central and state governments.</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The State Executive</a:t>
            </a:r>
            <a:br>
              <a:rPr lang="en-US" b="1" dirty="0"/>
            </a:br>
            <a:endParaRPr lang="en-US" dirty="0"/>
          </a:p>
        </p:txBody>
      </p:sp>
      <p:sp>
        <p:nvSpPr>
          <p:cNvPr id="3" name="Content Placeholder 2"/>
          <p:cNvSpPr>
            <a:spLocks noGrp="1"/>
          </p:cNvSpPr>
          <p:nvPr>
            <p:ph idx="1"/>
          </p:nvPr>
        </p:nvSpPr>
        <p:spPr>
          <a:xfrm>
            <a:off x="457200" y="1600200"/>
            <a:ext cx="8229600" cy="4876800"/>
          </a:xfrm>
        </p:spPr>
        <p:txBody>
          <a:bodyPr>
            <a:normAutofit/>
          </a:bodyPr>
          <a:lstStyle/>
          <a:p>
            <a:r>
              <a:rPr lang="en-US" sz="2400" dirty="0"/>
              <a:t>The state executive consists of the governor, the chief minister, the council of ministers and the advocate general of the state</a:t>
            </a:r>
          </a:p>
          <a:p>
            <a:r>
              <a:rPr lang="en-US" sz="2400" dirty="0"/>
              <a:t>Part VI of the Constitution deals with the government in the states</a:t>
            </a:r>
          </a:p>
          <a:p>
            <a:r>
              <a:rPr lang="en-US" sz="2400" dirty="0"/>
              <a:t>Articles 153 to 167 in Part VI of the Constitution deal with the state executive.</a:t>
            </a:r>
          </a:p>
          <a:p>
            <a:r>
              <a:rPr lang="en-US" sz="2400" dirty="0"/>
              <a:t>There is no office of vice-governor (in the state) like that of Vice-President at the Centre. </a:t>
            </a:r>
          </a:p>
        </p:txBody>
      </p:sp>
      <p:sp>
        <p:nvSpPr>
          <p:cNvPr id="4" name="Footer Placeholder 3"/>
          <p:cNvSpPr>
            <a:spLocks noGrp="1"/>
          </p:cNvSpPr>
          <p:nvPr>
            <p:ph type="ftr" sz="quarter" idx="11"/>
          </p:nvPr>
        </p:nvSpPr>
        <p:spPr/>
        <p:txBody>
          <a:bodyPr/>
          <a:lstStyle/>
          <a:p>
            <a:r>
              <a:rPr lang="en-US" dirty="0"/>
              <a:t>Dept of CSE, SJCET, </a:t>
            </a:r>
            <a:r>
              <a:rPr lang="en-US" dirty="0" err="1"/>
              <a:t>Palai</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The Governor</a:t>
            </a:r>
          </a:p>
        </p:txBody>
      </p:sp>
      <p:sp>
        <p:nvSpPr>
          <p:cNvPr id="3" name="Content Placeholder 2"/>
          <p:cNvSpPr>
            <a:spLocks noGrp="1"/>
          </p:cNvSpPr>
          <p:nvPr>
            <p:ph idx="1"/>
          </p:nvPr>
        </p:nvSpPr>
        <p:spPr/>
        <p:txBody>
          <a:bodyPr>
            <a:normAutofit/>
          </a:bodyPr>
          <a:lstStyle/>
          <a:p>
            <a:r>
              <a:rPr lang="en-US" sz="2400" dirty="0"/>
              <a:t>The governor is the chief executive head of the state</a:t>
            </a:r>
          </a:p>
          <a:p>
            <a:r>
              <a:rPr lang="en-US" sz="2400" dirty="0"/>
              <a:t>The governor also acts as an agent of the central government. </a:t>
            </a:r>
          </a:p>
          <a:p>
            <a:r>
              <a:rPr lang="en-US" sz="2400" dirty="0"/>
              <a:t>Usually, there is a governor for each state, but the 7th Constitutional Amendment Act of 1956 facilitated the appointment of the same person as a governor for two or more states.</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APPOINTMENT OF GOVERNOR</a:t>
            </a:r>
          </a:p>
        </p:txBody>
      </p:sp>
      <p:sp>
        <p:nvSpPr>
          <p:cNvPr id="3" name="Content Placeholder 2"/>
          <p:cNvSpPr>
            <a:spLocks noGrp="1"/>
          </p:cNvSpPr>
          <p:nvPr>
            <p:ph idx="1"/>
          </p:nvPr>
        </p:nvSpPr>
        <p:spPr>
          <a:xfrm>
            <a:off x="457200" y="1219200"/>
            <a:ext cx="8229600" cy="5334000"/>
          </a:xfrm>
        </p:spPr>
        <p:txBody>
          <a:bodyPr>
            <a:normAutofit/>
          </a:bodyPr>
          <a:lstStyle/>
          <a:p>
            <a:r>
              <a:rPr lang="en-US" sz="2000" dirty="0"/>
              <a:t>The governor is neither directly elected by the people nor indirectly elected by a specially constituted electoral college as is the case with the president. </a:t>
            </a:r>
          </a:p>
          <a:p>
            <a:r>
              <a:rPr lang="en-US" sz="2000" dirty="0"/>
              <a:t>He is appointed by the president by warrant under his hand and seal.</a:t>
            </a:r>
          </a:p>
          <a:p>
            <a:pPr>
              <a:buNone/>
            </a:pPr>
            <a:r>
              <a:rPr lang="en-US" sz="2000" u="sng" dirty="0"/>
              <a:t>Qualifications for the appointment</a:t>
            </a:r>
          </a:p>
          <a:p>
            <a:pPr marL="514350" indent="-514350">
              <a:buAutoNum type="arabicPeriod"/>
            </a:pPr>
            <a:r>
              <a:rPr lang="en-US" sz="2000" dirty="0"/>
              <a:t>He should be a citizen of India.</a:t>
            </a:r>
          </a:p>
          <a:p>
            <a:pPr marL="514350" indent="-514350">
              <a:buAutoNum type="arabicPeriod"/>
            </a:pPr>
            <a:r>
              <a:rPr lang="en-US" sz="2000" dirty="0"/>
              <a:t>He should have completed the age of 35 years.</a:t>
            </a:r>
          </a:p>
          <a:p>
            <a:pPr marL="514350" indent="-514350">
              <a:buAutoNum type="arabicPeriod"/>
            </a:pPr>
            <a:r>
              <a:rPr lang="en-US" sz="2000" dirty="0"/>
              <a:t>He should not be a member of either House of Parliament or a House of the state legislature. </a:t>
            </a:r>
          </a:p>
          <a:p>
            <a:pPr marL="514350" indent="-514350">
              <a:buAutoNum type="arabicPeriod"/>
            </a:pPr>
            <a:r>
              <a:rPr lang="en-US" sz="2000" dirty="0"/>
              <a:t>He should not hold any other office of profit </a:t>
            </a:r>
            <a:endParaRPr lang="en-US" sz="2000" u="sng" dirty="0"/>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TERM OF GOVERNOR’S OFFICE</a:t>
            </a:r>
          </a:p>
        </p:txBody>
      </p:sp>
      <p:sp>
        <p:nvSpPr>
          <p:cNvPr id="3" name="Content Placeholder 2"/>
          <p:cNvSpPr>
            <a:spLocks noGrp="1"/>
          </p:cNvSpPr>
          <p:nvPr>
            <p:ph idx="1"/>
          </p:nvPr>
        </p:nvSpPr>
        <p:spPr>
          <a:xfrm>
            <a:off x="457200" y="1295400"/>
            <a:ext cx="8229600" cy="5105400"/>
          </a:xfrm>
        </p:spPr>
        <p:txBody>
          <a:bodyPr>
            <a:normAutofit/>
          </a:bodyPr>
          <a:lstStyle/>
          <a:p>
            <a:r>
              <a:rPr lang="en-US" sz="2400" dirty="0"/>
              <a:t>A governor holds office for a term of five years from the date on which he enters upon his office.</a:t>
            </a:r>
          </a:p>
          <a:p>
            <a:r>
              <a:rPr lang="en-US" sz="2400" dirty="0"/>
              <a:t>The President may transfer a Governor appointed to one state to another state for the rest of the term.</a:t>
            </a:r>
          </a:p>
          <a:p>
            <a:r>
              <a:rPr lang="en-US" sz="2400" dirty="0"/>
              <a:t>Further, a Governor whose term has expired may be reappointed in the same state or any other state. </a:t>
            </a:r>
          </a:p>
        </p:txBody>
      </p:sp>
      <p:sp>
        <p:nvSpPr>
          <p:cNvPr id="4" name="Footer Placeholder 3"/>
          <p:cNvSpPr>
            <a:spLocks noGrp="1"/>
          </p:cNvSpPr>
          <p:nvPr>
            <p:ph type="ftr" sz="quarter" idx="11"/>
          </p:nvPr>
        </p:nvSpPr>
        <p:spPr/>
        <p:txBody>
          <a:bodyPr/>
          <a:lstStyle/>
          <a:p>
            <a:r>
              <a:rPr lang="en-US"/>
              <a:t>Dept of CSE, SJCET, Palai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POWERS AND FUNCTIONS OF GOVERNOR</a:t>
            </a:r>
          </a:p>
        </p:txBody>
      </p:sp>
      <p:sp>
        <p:nvSpPr>
          <p:cNvPr id="3" name="Content Placeholder 2"/>
          <p:cNvSpPr>
            <a:spLocks noGrp="1"/>
          </p:cNvSpPr>
          <p:nvPr>
            <p:ph idx="1"/>
          </p:nvPr>
        </p:nvSpPr>
        <p:spPr>
          <a:xfrm>
            <a:off x="381000" y="1371600"/>
            <a:ext cx="8229600" cy="5257800"/>
          </a:xfrm>
        </p:spPr>
        <p:txBody>
          <a:bodyPr>
            <a:normAutofit/>
          </a:bodyPr>
          <a:lstStyle/>
          <a:p>
            <a:pPr>
              <a:buNone/>
            </a:pPr>
            <a:r>
              <a:rPr lang="en-US" dirty="0"/>
              <a:t>1. </a:t>
            </a:r>
            <a:r>
              <a:rPr lang="en-US" sz="2000" b="1" u="sng" dirty="0"/>
              <a:t>Executive powers:</a:t>
            </a:r>
            <a:r>
              <a:rPr lang="en-US" sz="2000" b="1" dirty="0"/>
              <a:t> </a:t>
            </a:r>
            <a:r>
              <a:rPr lang="en-US" sz="2000" dirty="0"/>
              <a:t>He appoints the chief minister and other ministers, advocate general of a state, state election commissioner, the chairman and members of the state public service commission, acts as the chancellor of universities in the state. He also appoints the vice chancellors of universities in the state.</a:t>
            </a:r>
          </a:p>
          <a:p>
            <a:pPr>
              <a:buNone/>
            </a:pPr>
            <a:r>
              <a:rPr lang="en-US" sz="2000" dirty="0"/>
              <a:t>2. </a:t>
            </a:r>
            <a:r>
              <a:rPr lang="en-US" sz="2000" b="1" u="sng" dirty="0"/>
              <a:t>Legislative powers</a:t>
            </a:r>
            <a:r>
              <a:rPr lang="en-US" sz="2000" b="1" dirty="0"/>
              <a:t>: </a:t>
            </a:r>
            <a:r>
              <a:rPr lang="en-US" sz="2000" dirty="0"/>
              <a:t>He can address the state legislature , He nominates one-sixth of the members of the state legislative council from amongst persons having special knowledge or practical experience in literature, science, art, cooperative movement and social service. He can nominate one member to the state legislature assembly from the Anglo-Indian Community.</a:t>
            </a:r>
          </a:p>
        </p:txBody>
      </p:sp>
      <p:sp>
        <p:nvSpPr>
          <p:cNvPr id="4" name="Footer Placeholder 3"/>
          <p:cNvSpPr>
            <a:spLocks noGrp="1"/>
          </p:cNvSpPr>
          <p:nvPr>
            <p:ph type="ftr" sz="quarter" idx="11"/>
          </p:nvPr>
        </p:nvSpPr>
        <p:spPr/>
        <p:txBody>
          <a:bodyPr/>
          <a:lstStyle/>
          <a:p>
            <a:r>
              <a:rPr lang="en-US"/>
              <a:t>Dept of CSE, SJCET, Palai</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3" name="Content Placeholder 2"/>
          <p:cNvSpPr>
            <a:spLocks noGrp="1"/>
          </p:cNvSpPr>
          <p:nvPr>
            <p:ph idx="4294967295"/>
          </p:nvPr>
        </p:nvSpPr>
        <p:spPr>
          <a:xfrm>
            <a:off x="0" y="838200"/>
            <a:ext cx="7648575" cy="5638800"/>
          </a:xfrm>
        </p:spPr>
        <p:txBody>
          <a:bodyPr>
            <a:normAutofit/>
          </a:bodyPr>
          <a:lstStyle/>
          <a:p>
            <a:pPr>
              <a:buNone/>
            </a:pPr>
            <a:r>
              <a:rPr lang="en-US" dirty="0"/>
              <a:t>3</a:t>
            </a:r>
            <a:r>
              <a:rPr lang="en-US" sz="2400" dirty="0"/>
              <a:t>. </a:t>
            </a:r>
            <a:r>
              <a:rPr lang="en-US" sz="2400" b="1" u="sng" dirty="0"/>
              <a:t>Financial powers:</a:t>
            </a:r>
            <a:r>
              <a:rPr lang="en-US" sz="2400" b="1" dirty="0"/>
              <a:t> </a:t>
            </a:r>
            <a:r>
              <a:rPr lang="en-US" sz="2400" dirty="0"/>
              <a:t>He sees that the Annual Financial Statement (state budget) is laid before the state legislature. He can make advances out of the Contingency Fund of the state to meet any unforeseen expenditure. He constitutes a finance commission after every five years</a:t>
            </a:r>
          </a:p>
          <a:p>
            <a:pPr>
              <a:buNone/>
            </a:pPr>
            <a:r>
              <a:rPr lang="en-US" sz="2400" dirty="0"/>
              <a:t>4. </a:t>
            </a:r>
            <a:r>
              <a:rPr lang="en-US" sz="2400" b="1" u="sng" dirty="0"/>
              <a:t>Judicial powers: </a:t>
            </a:r>
            <a:r>
              <a:rPr lang="en-US" sz="2400" dirty="0"/>
              <a:t>He is consulted by the president while appointing the judges of the concerned state high court. He makes appointments, postings and promotions of the district judges in consultation with the state high court. </a:t>
            </a:r>
          </a:p>
          <a:p>
            <a:endParaRPr lang="en-US" dirty="0"/>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698</TotalTime>
  <Words>3061</Words>
  <Application>Microsoft Office PowerPoint</Application>
  <PresentationFormat>On-screen Show (4:3)</PresentationFormat>
  <Paragraphs>208</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Calibri</vt:lpstr>
      <vt:lpstr>Gill Sans MT</vt:lpstr>
      <vt:lpstr>Wingdings</vt:lpstr>
      <vt:lpstr>Wingdings 2</vt:lpstr>
      <vt:lpstr>Dividend</vt:lpstr>
      <vt:lpstr>Module – 4    Government Machinery in the States</vt:lpstr>
      <vt:lpstr>State EXECUTIVE state legislature state JUDICIARY</vt:lpstr>
      <vt:lpstr>state EXECUTIVE</vt:lpstr>
      <vt:lpstr>The State Executive </vt:lpstr>
      <vt:lpstr>The Governor</vt:lpstr>
      <vt:lpstr>APPOINTMENT OF GOVERNOR</vt:lpstr>
      <vt:lpstr>TERM OF GOVERNOR’S OFFICE</vt:lpstr>
      <vt:lpstr>POWERS AND FUNCTIONS OF GOVERNOR</vt:lpstr>
      <vt:lpstr>PowerPoint Presentation</vt:lpstr>
      <vt:lpstr>Chief Minister</vt:lpstr>
      <vt:lpstr>APPOINTMENT OF CHIEF MINISTER</vt:lpstr>
      <vt:lpstr>TERM</vt:lpstr>
      <vt:lpstr>POWERS AND FUNCTIONS OF CHIEF MINISTER</vt:lpstr>
      <vt:lpstr>PowerPoint Presentation</vt:lpstr>
      <vt:lpstr>PowerPoint Presentation</vt:lpstr>
      <vt:lpstr>State Council of Ministers</vt:lpstr>
      <vt:lpstr>APPOINTMENT OF MINISTERS</vt:lpstr>
      <vt:lpstr>Advocate General of the State</vt:lpstr>
      <vt:lpstr>DUTIES AND FUNCTIONS </vt:lpstr>
      <vt:lpstr>UNION TERRITORIES</vt:lpstr>
      <vt:lpstr>PowerPoint Presentation</vt:lpstr>
      <vt:lpstr>PowerPoint Presentation</vt:lpstr>
      <vt:lpstr>state LEGISLATURE</vt:lpstr>
      <vt:lpstr>State Legislature</vt:lpstr>
      <vt:lpstr>COMPOSITION OF TWO HOUSES</vt:lpstr>
      <vt:lpstr>PowerPoint Presentation</vt:lpstr>
      <vt:lpstr>DURATION OF TWO HOUSES</vt:lpstr>
      <vt:lpstr>MEMBERSHIP OF STATE LEGISLATURE  Qualifications</vt:lpstr>
      <vt:lpstr>Disqualifications </vt:lpstr>
      <vt:lpstr>PRESIDING OFFICERS OF STATE LEGISLATURE</vt:lpstr>
      <vt:lpstr>Powers and Functions of The State Legislature</vt:lpstr>
      <vt:lpstr>state JUDICIARY</vt:lpstr>
      <vt:lpstr>The State Judiciary</vt:lpstr>
      <vt:lpstr>High Court</vt:lpstr>
      <vt:lpstr>Appointment of Judges</vt:lpstr>
      <vt:lpstr>JURISDICTION AND POWERS OF HIGH COURT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HX</dc:creator>
  <cp:lastModifiedBy>manu eldho</cp:lastModifiedBy>
  <cp:revision>40</cp:revision>
  <dcterms:created xsi:type="dcterms:W3CDTF">2006-08-16T00:00:00Z</dcterms:created>
  <dcterms:modified xsi:type="dcterms:W3CDTF">2024-06-14T12:26:07Z</dcterms:modified>
</cp:coreProperties>
</file>