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4"/>
  </p:notesMasterIdLst>
  <p:sldIdLst>
    <p:sldId id="256" r:id="rId2"/>
    <p:sldId id="257" r:id="rId3"/>
    <p:sldId id="258" r:id="rId4"/>
    <p:sldId id="260" r:id="rId5"/>
    <p:sldId id="269" r:id="rId6"/>
    <p:sldId id="261" r:id="rId7"/>
    <p:sldId id="270" r:id="rId8"/>
    <p:sldId id="259" r:id="rId9"/>
    <p:sldId id="262"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87" r:id="rId25"/>
    <p:sldId id="279" r:id="rId26"/>
    <p:sldId id="288" r:id="rId27"/>
    <p:sldId id="280" r:id="rId28"/>
    <p:sldId id="282" r:id="rId29"/>
    <p:sldId id="283" r:id="rId30"/>
    <p:sldId id="284" r:id="rId31"/>
    <p:sldId id="285" r:id="rId32"/>
    <p:sldId id="286" r:id="rId33"/>
    <p:sldId id="289" r:id="rId34"/>
    <p:sldId id="290" r:id="rId35"/>
    <p:sldId id="291" r:id="rId36"/>
    <p:sldId id="292" r:id="rId37"/>
    <p:sldId id="293" r:id="rId38"/>
    <p:sldId id="298" r:id="rId39"/>
    <p:sldId id="294" r:id="rId40"/>
    <p:sldId id="295" r:id="rId41"/>
    <p:sldId id="296" r:id="rId42"/>
    <p:sldId id="29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8" autoAdjust="0"/>
  </p:normalViewPr>
  <p:slideViewPr>
    <p:cSldViewPr>
      <p:cViewPr varScale="1">
        <p:scale>
          <a:sx n="87" d="100"/>
          <a:sy n="87" d="100"/>
        </p:scale>
        <p:origin x="133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0" d="100"/>
          <a:sy n="70" d="100"/>
        </p:scale>
        <p:origin x="3048"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96F67C-36C2-437D-9343-AF4B47B5A894}" type="datetimeFigureOut">
              <a:rPr lang="en-US" smtClean="0"/>
              <a:t>6/14/2024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A5A522-0D1B-418E-A8C9-BB3D7207215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8A5A522-0D1B-418E-A8C9-BB3D72072155}" type="slidenum">
              <a:rPr lang="en-US" smtClean="0"/>
              <a:t>1</a:t>
            </a:fld>
            <a:endParaRPr lang="en-US"/>
          </a:p>
        </p:txBody>
      </p:sp>
    </p:spTree>
    <p:extLst>
      <p:ext uri="{BB962C8B-B14F-4D97-AF65-F5344CB8AC3E}">
        <p14:creationId xmlns:p14="http://schemas.microsoft.com/office/powerpoint/2010/main" val="314501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2916F3F-E41C-48E1-8725-C635B6614898}"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0039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1680F9-C80F-437D-AA83-D5BCCCC65BA0}" type="datetime1">
              <a:rPr lang="en-US" smtClean="0"/>
              <a:t>6/14/2024</a:t>
            </a:fld>
            <a:endParaRPr lang="en-US"/>
          </a:p>
        </p:txBody>
      </p:sp>
      <p:sp>
        <p:nvSpPr>
          <p:cNvPr id="5" name="Footer Placeholder 4"/>
          <p:cNvSpPr>
            <a:spLocks noGrp="1"/>
          </p:cNvSpPr>
          <p:nvPr>
            <p:ph type="ftr" sz="quarter" idx="11"/>
          </p:nvPr>
        </p:nvSpPr>
        <p:spPr/>
        <p:txBody>
          <a:bodyPr/>
          <a:lstStyle/>
          <a:p>
            <a:r>
              <a:rPr lang="en-US"/>
              <a:t>Dept. of CSE, SJCET, Palai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3047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8C90A6A2-2FD1-4A8A-8C98-6505D12A803F}" type="datetime1">
              <a:rPr lang="en-US" smtClean="0"/>
              <a:t>6/14/2024</a:t>
            </a:fld>
            <a:endParaRPr lang="en-US"/>
          </a:p>
        </p:txBody>
      </p:sp>
      <p:sp>
        <p:nvSpPr>
          <p:cNvPr id="5" name="Footer Placeholder 4"/>
          <p:cNvSpPr>
            <a:spLocks noGrp="1"/>
          </p:cNvSpPr>
          <p:nvPr>
            <p:ph type="ftr" sz="quarter" idx="11"/>
          </p:nvPr>
        </p:nvSpPr>
        <p:spPr>
          <a:xfrm>
            <a:off x="581192" y="5951810"/>
            <a:ext cx="5922209" cy="365125"/>
          </a:xfrm>
        </p:spPr>
        <p:txBody>
          <a:bodyPr/>
          <a:lstStyle/>
          <a:p>
            <a:r>
              <a:rPr lang="en-US"/>
              <a:t>Dept. of CSE, SJCET, Palai</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69520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8F1603-0D95-4ACE-9D02-BF405C351838}" type="datetime1">
              <a:rPr lang="en-US" smtClean="0"/>
              <a:t>6/14/2024</a:t>
            </a:fld>
            <a:endParaRPr lang="en-US"/>
          </a:p>
        </p:txBody>
      </p:sp>
      <p:sp>
        <p:nvSpPr>
          <p:cNvPr id="5" name="Footer Placeholder 4"/>
          <p:cNvSpPr>
            <a:spLocks noGrp="1"/>
          </p:cNvSpPr>
          <p:nvPr>
            <p:ph type="ftr" sz="quarter" idx="11"/>
          </p:nvPr>
        </p:nvSpPr>
        <p:spPr/>
        <p:txBody>
          <a:bodyPr/>
          <a:lstStyle/>
          <a:p>
            <a:r>
              <a:rPr lang="en-US"/>
              <a:t>Dept. of CSE, SJCET, Palai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31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A43C817-F22C-4416-991C-9C48B5067B5C}"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83154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019635-07B7-4CF4-92CB-09ED6A1FD5ED}" type="datetime1">
              <a:rPr lang="en-US" smtClean="0"/>
              <a:t>6/14/2024</a:t>
            </a:fld>
            <a:endParaRPr lang="en-US"/>
          </a:p>
        </p:txBody>
      </p:sp>
      <p:sp>
        <p:nvSpPr>
          <p:cNvPr id="6" name="Footer Placeholder 5"/>
          <p:cNvSpPr>
            <a:spLocks noGrp="1"/>
          </p:cNvSpPr>
          <p:nvPr>
            <p:ph type="ftr" sz="quarter" idx="11"/>
          </p:nvPr>
        </p:nvSpPr>
        <p:spPr/>
        <p:txBody>
          <a:bodyPr/>
          <a:lstStyle/>
          <a:p>
            <a:r>
              <a:rPr lang="en-US"/>
              <a:t>Dept. of CSE, SJCET, Palai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54104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9D34D2-190D-49DB-AE4F-AF79148BDBF0}" type="datetime1">
              <a:rPr lang="en-US" smtClean="0"/>
              <a:t>6/14/2024</a:t>
            </a:fld>
            <a:endParaRPr lang="en-US"/>
          </a:p>
        </p:txBody>
      </p:sp>
      <p:sp>
        <p:nvSpPr>
          <p:cNvPr id="8" name="Footer Placeholder 7"/>
          <p:cNvSpPr>
            <a:spLocks noGrp="1"/>
          </p:cNvSpPr>
          <p:nvPr>
            <p:ph type="ftr" sz="quarter" idx="11"/>
          </p:nvPr>
        </p:nvSpPr>
        <p:spPr/>
        <p:txBody>
          <a:bodyPr/>
          <a:lstStyle/>
          <a:p>
            <a:r>
              <a:rPr lang="en-US"/>
              <a:t>Dept. of CSE, SJCET, Palai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3556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FF482D-AA67-4542-B575-05DE6E0CFD85}" type="datetime1">
              <a:rPr lang="en-US" smtClean="0"/>
              <a:t>6/14/2024</a:t>
            </a:fld>
            <a:endParaRPr lang="en-US"/>
          </a:p>
        </p:txBody>
      </p:sp>
      <p:sp>
        <p:nvSpPr>
          <p:cNvPr id="4" name="Footer Placeholder 3"/>
          <p:cNvSpPr>
            <a:spLocks noGrp="1"/>
          </p:cNvSpPr>
          <p:nvPr>
            <p:ph type="ftr" sz="quarter" idx="11"/>
          </p:nvPr>
        </p:nvSpPr>
        <p:spPr/>
        <p:txBody>
          <a:bodyPr/>
          <a:lstStyle/>
          <a:p>
            <a:r>
              <a:rPr lang="en-US"/>
              <a:t>Dept. of CSE, SJCET, Palai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92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A6A74-5A2E-49CC-9973-9CF007356B95}" type="datetime1">
              <a:rPr lang="en-US" smtClean="0"/>
              <a:t>6/14/2024</a:t>
            </a:fld>
            <a:endParaRPr lang="en-US"/>
          </a:p>
        </p:txBody>
      </p:sp>
      <p:sp>
        <p:nvSpPr>
          <p:cNvPr id="3" name="Footer Placeholder 2"/>
          <p:cNvSpPr>
            <a:spLocks noGrp="1"/>
          </p:cNvSpPr>
          <p:nvPr>
            <p:ph type="ftr" sz="quarter" idx="11"/>
          </p:nvPr>
        </p:nvSpPr>
        <p:spPr/>
        <p:txBody>
          <a:bodyPr/>
          <a:lstStyle/>
          <a:p>
            <a:r>
              <a:rPr lang="en-US"/>
              <a:t>Dept. of CSE, SJCET, Palai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720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1034ED-26DE-44BF-B93F-476A76451F19}" type="datetime1">
              <a:rPr lang="en-US" smtClean="0"/>
              <a:t>6/14/2024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28386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E1A75-A98A-45A9-AB31-15E45412414B}" type="datetime1">
              <a:rPr lang="en-US" smtClean="0"/>
              <a:t>6/14/2024</a:t>
            </a:fld>
            <a:endParaRPr lang="en-US"/>
          </a:p>
        </p:txBody>
      </p:sp>
      <p:sp>
        <p:nvSpPr>
          <p:cNvPr id="6" name="Footer Placeholder 5"/>
          <p:cNvSpPr>
            <a:spLocks noGrp="1"/>
          </p:cNvSpPr>
          <p:nvPr>
            <p:ph type="ftr" sz="quarter" idx="11"/>
          </p:nvPr>
        </p:nvSpPr>
        <p:spPr/>
        <p:txBody>
          <a:bodyPr/>
          <a:lstStyle/>
          <a:p>
            <a:r>
              <a:rPr lang="en-US"/>
              <a:t>Dept. of CSE, SJCET, Palai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25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82A006A4-5E1A-4E59-A6DB-8AF74F6DA80A}" type="datetime1">
              <a:rPr lang="en-US" smtClean="0"/>
              <a:t>6/14/2024</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Dept. of CSE, SJCET, Palai</a:t>
            </a:r>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881115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br>
              <a:rPr lang="en-US" b="1" dirty="0"/>
            </a:br>
            <a:r>
              <a:rPr lang="en-US" sz="4400" b="1" dirty="0"/>
              <a:t>Module – 5 </a:t>
            </a:r>
            <a:br>
              <a:rPr lang="en-US" dirty="0"/>
            </a:br>
            <a:br>
              <a:rPr lang="en-US" dirty="0"/>
            </a:br>
            <a:r>
              <a:rPr lang="en-US" cap="none" dirty="0"/>
              <a:t>The Federal System, Statutory Institutions, Miscellaneous Provisions</a:t>
            </a:r>
            <a:endParaRPr lang="en-US" b="1" dirty="0"/>
          </a:p>
        </p:txBody>
      </p:sp>
      <p:sp>
        <p:nvSpPr>
          <p:cNvPr id="4" name="Text Placeholder 3">
            <a:extLst>
              <a:ext uri="{FF2B5EF4-FFF2-40B4-BE49-F238E27FC236}">
                <a16:creationId xmlns:a16="http://schemas.microsoft.com/office/drawing/2014/main" id="{DC684CA9-98A6-4A86-82F4-31921488AF75}"/>
              </a:ext>
            </a:extLst>
          </p:cNvPr>
          <p:cNvSpPr>
            <a:spLocks noGrp="1"/>
          </p:cNvSpPr>
          <p:nvPr>
            <p:ph type="body" idx="1"/>
          </p:nvPr>
        </p:nvSpPr>
        <p:spPr/>
        <p:txBody>
          <a:bodyPr/>
          <a:lstStyle/>
          <a:p>
            <a:endParaRPr lang="en-IN"/>
          </a:p>
        </p:txBody>
      </p:sp>
      <p:sp>
        <p:nvSpPr>
          <p:cNvPr id="3" name="Footer Placeholder 2"/>
          <p:cNvSpPr>
            <a:spLocks noGrp="1"/>
          </p:cNvSpPr>
          <p:nvPr>
            <p:ph type="ftr" sz="quarter" idx="11"/>
          </p:nvPr>
        </p:nvSpPr>
        <p:spPr/>
        <p:txBody>
          <a:bodyPr/>
          <a:lstStyle/>
          <a:p>
            <a:r>
              <a:rPr lang="en-US" b="1" dirty="0">
                <a:solidFill>
                  <a:schemeClr val="tx1"/>
                </a:solidFill>
              </a:rPr>
              <a:t>Dept. of CSE, SJCET, Palai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ADMINISTRATIVE RELATIONS</a:t>
            </a:r>
          </a:p>
        </p:txBody>
      </p:sp>
      <p:sp>
        <p:nvSpPr>
          <p:cNvPr id="3" name="Content Placeholder 2"/>
          <p:cNvSpPr>
            <a:spLocks noGrp="1"/>
          </p:cNvSpPr>
          <p:nvPr>
            <p:ph idx="1"/>
          </p:nvPr>
        </p:nvSpPr>
        <p:spPr>
          <a:xfrm>
            <a:off x="341344" y="1524000"/>
            <a:ext cx="8229600" cy="5181600"/>
          </a:xfrm>
        </p:spPr>
        <p:txBody>
          <a:bodyPr>
            <a:normAutofit/>
          </a:bodyPr>
          <a:lstStyle/>
          <a:p>
            <a:r>
              <a:rPr lang="en-US" sz="2000" dirty="0"/>
              <a:t>Articles 256 to 263 in Part XI of the Constitution deal with the administrative relations between the Centre and the states. </a:t>
            </a:r>
          </a:p>
          <a:p>
            <a:r>
              <a:rPr lang="en-US" sz="2000" u="sng" dirty="0"/>
              <a:t>Distribution of Executive Powers</a:t>
            </a:r>
          </a:p>
          <a:p>
            <a:pPr>
              <a:buNone/>
            </a:pPr>
            <a:r>
              <a:rPr lang="en-US" sz="2000" dirty="0"/>
              <a:t>    The executive power of the Centre extends to the whole of India:</a:t>
            </a:r>
          </a:p>
          <a:p>
            <a:pPr>
              <a:buNone/>
            </a:pPr>
            <a:r>
              <a:rPr lang="en-US" sz="2000" dirty="0"/>
              <a:t> (</a:t>
            </a:r>
            <a:r>
              <a:rPr lang="en-US" sz="2000" dirty="0" err="1"/>
              <a:t>i</a:t>
            </a:r>
            <a:r>
              <a:rPr lang="en-US" sz="2000" dirty="0"/>
              <a:t>) To the matters on which the Parliament has exclusive power of legislation (i.e., the subjects enumerated in the Union List);</a:t>
            </a:r>
          </a:p>
          <a:p>
            <a:pPr>
              <a:buNone/>
            </a:pPr>
            <a:r>
              <a:rPr lang="en-US" sz="2000" dirty="0"/>
              <a:t>(ii) To the exercise of rights, authority and jurisdiction conferred on it by any treaty or agreement.</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512763"/>
            <a:ext cx="8229600" cy="6019800"/>
          </a:xfrm>
        </p:spPr>
        <p:txBody>
          <a:bodyPr>
            <a:normAutofit/>
          </a:bodyPr>
          <a:lstStyle/>
          <a:p>
            <a:r>
              <a:rPr lang="en-US" sz="2400" u="sng" dirty="0"/>
              <a:t>Obligation of States and the Centre</a:t>
            </a:r>
            <a:r>
              <a:rPr lang="en-US" sz="2400" dirty="0"/>
              <a:t> </a:t>
            </a:r>
          </a:p>
          <a:p>
            <a:pPr>
              <a:buNone/>
            </a:pPr>
            <a:r>
              <a:rPr lang="en-US" sz="2400" dirty="0"/>
              <a:t>(a) The state has to ensure compliance with the laws made by the Parliament and any existing law which apply in the state</a:t>
            </a:r>
          </a:p>
          <a:p>
            <a:pPr>
              <a:buNone/>
            </a:pPr>
            <a:r>
              <a:rPr lang="en-US" sz="2400" dirty="0"/>
              <a:t>(b) The state should not impede or prejudice the exercise of executive power of the Centre in the state</a:t>
            </a:r>
          </a:p>
          <a:p>
            <a:r>
              <a:rPr lang="en-US" sz="2400" u="sng" dirty="0"/>
              <a:t>Centre’s Directions to the States</a:t>
            </a:r>
          </a:p>
          <a:p>
            <a:pPr>
              <a:buNone/>
            </a:pPr>
            <a:r>
              <a:rPr lang="en-US" sz="2400" dirty="0"/>
              <a:t>    The construction and maintenance of means of communication, protection of the railways within the state, protection of the railways within the state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FINANCIAL RELATIONS</a:t>
            </a:r>
          </a:p>
        </p:txBody>
      </p:sp>
      <p:sp>
        <p:nvSpPr>
          <p:cNvPr id="3" name="Content Placeholder 2"/>
          <p:cNvSpPr>
            <a:spLocks noGrp="1"/>
          </p:cNvSpPr>
          <p:nvPr>
            <p:ph idx="1"/>
          </p:nvPr>
        </p:nvSpPr>
        <p:spPr>
          <a:xfrm>
            <a:off x="457200" y="1295400"/>
            <a:ext cx="8229600" cy="5257800"/>
          </a:xfrm>
        </p:spPr>
        <p:txBody>
          <a:bodyPr>
            <a:normAutofit/>
          </a:bodyPr>
          <a:lstStyle/>
          <a:p>
            <a:r>
              <a:rPr lang="en-US" sz="2400" dirty="0"/>
              <a:t>Articles 268 to 293 in Part XII of the Constitution deal with Centre state financial relations.</a:t>
            </a:r>
          </a:p>
          <a:p>
            <a:r>
              <a:rPr lang="en-US" sz="2400" u="sng" dirty="0"/>
              <a:t>Allocation of Taxing Powers</a:t>
            </a:r>
          </a:p>
          <a:p>
            <a:pPr>
              <a:buNone/>
            </a:pPr>
            <a:r>
              <a:rPr lang="en-US" sz="2400" dirty="0"/>
              <a:t>    The Parliament has exclusive power to levy taxes on subjects enumerated in the Union List and state legislature has exclusive power to levy taxes on subjects enumerated in the State List. There are no tax entries in the Concurrent List.</a:t>
            </a:r>
          </a:p>
          <a:p>
            <a:endParaRPr lang="en-US" dirty="0"/>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541338"/>
            <a:ext cx="8229600" cy="6172200"/>
          </a:xfrm>
        </p:spPr>
        <p:txBody>
          <a:bodyPr>
            <a:normAutofit/>
          </a:bodyPr>
          <a:lstStyle/>
          <a:p>
            <a:r>
              <a:rPr lang="en-US" sz="2400" u="sng" dirty="0"/>
              <a:t>Distribution of Tax Revenue</a:t>
            </a:r>
          </a:p>
          <a:p>
            <a:pPr>
              <a:buFont typeface="Wingdings" pitchFamily="2" charset="2"/>
              <a:buChar char="ü"/>
            </a:pPr>
            <a:r>
              <a:rPr lang="en-US" sz="2400" dirty="0"/>
              <a:t>Taxes Levied by the Centre but Collected and Appropriated by the States (Article 268)          E.g. Stamp duties</a:t>
            </a:r>
          </a:p>
          <a:p>
            <a:pPr>
              <a:buFont typeface="Wingdings" pitchFamily="2" charset="2"/>
              <a:buChar char="ü"/>
            </a:pPr>
            <a:r>
              <a:rPr lang="en-US" sz="2400" dirty="0"/>
              <a:t>Taxes Levied and Collected by the Centre but Assigned to the States (Article 269)</a:t>
            </a:r>
          </a:p>
          <a:p>
            <a:pPr>
              <a:buFont typeface="Wingdings" pitchFamily="2" charset="2"/>
              <a:buChar char="ü"/>
            </a:pPr>
            <a:r>
              <a:rPr lang="en-US" sz="2400" dirty="0"/>
              <a:t>Levy and Collection of Goods and Services Tax in Course of Inter-State Trade or Commerce  (Article 269-A) (E.g. GST) </a:t>
            </a:r>
          </a:p>
          <a:p>
            <a:pPr>
              <a:buFont typeface="Wingdings" pitchFamily="2" charset="2"/>
              <a:buChar char="ü"/>
            </a:pPr>
            <a:r>
              <a:rPr lang="en-US" sz="2400" dirty="0"/>
              <a:t>Taxes Levied and Collected by the Centre but Distributed between the Centre and the States     (Article 270)</a:t>
            </a:r>
          </a:p>
          <a:p>
            <a:pPr>
              <a:buFont typeface="Wingdings" pitchFamily="2" charset="2"/>
              <a:buChar char="ü"/>
            </a:pPr>
            <a:r>
              <a:rPr lang="en-US" sz="2400" dirty="0"/>
              <a:t>Taxes Levied and Collected and Retained by the States . E.g.  Agricultural income, taxes on lands and buildings etc.,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t>Grants-in-Aid to the States</a:t>
            </a:r>
          </a:p>
        </p:txBody>
      </p:sp>
      <p:sp>
        <p:nvSpPr>
          <p:cNvPr id="3" name="Content Placeholder 2"/>
          <p:cNvSpPr>
            <a:spLocks noGrp="1"/>
          </p:cNvSpPr>
          <p:nvPr>
            <p:ph idx="1"/>
          </p:nvPr>
        </p:nvSpPr>
        <p:spPr>
          <a:xfrm>
            <a:off x="457200" y="1143000"/>
            <a:ext cx="8229600" cy="5486400"/>
          </a:xfrm>
        </p:spPr>
        <p:txBody>
          <a:bodyPr>
            <a:normAutofit/>
          </a:bodyPr>
          <a:lstStyle/>
          <a:p>
            <a:pPr lvl="1">
              <a:buFont typeface="Arial" pitchFamily="34" charset="0"/>
              <a:buChar char="•"/>
            </a:pPr>
            <a:r>
              <a:rPr lang="en-US" sz="2000" dirty="0"/>
              <a:t>There are two types of grants-in-aid: Statutory grants and Discretionary grants.</a:t>
            </a:r>
          </a:p>
          <a:p>
            <a:pPr lvl="1">
              <a:buNone/>
            </a:pPr>
            <a:r>
              <a:rPr lang="en-US" sz="2000" u="sng" dirty="0"/>
              <a:t>Statutory Grants </a:t>
            </a:r>
          </a:p>
          <a:p>
            <a:pPr lvl="1">
              <a:buNone/>
            </a:pPr>
            <a:r>
              <a:rPr lang="en-US" sz="2000" dirty="0"/>
              <a:t>    Article 275 empowers the Parliament to make grants to the states which are in need of financial assistance and not to every state</a:t>
            </a:r>
          </a:p>
          <a:p>
            <a:pPr lvl="1">
              <a:buNone/>
            </a:pPr>
            <a:r>
              <a:rPr lang="en-US" sz="2000" u="sng" dirty="0"/>
              <a:t>Discretionary Grants </a:t>
            </a:r>
          </a:p>
          <a:p>
            <a:pPr lvl="1">
              <a:buNone/>
            </a:pPr>
            <a:r>
              <a:rPr lang="en-US" sz="2000" dirty="0"/>
              <a:t>    Article 282 empowers both the Centre and the states to make any grants for any public purpose, even if it is not within their respective legislative competence</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Finance Commission</a:t>
            </a: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a:t>Article 280 provides for a Finance Commission to be constituted by President of India. </a:t>
            </a:r>
          </a:p>
          <a:p>
            <a:r>
              <a:rPr lang="en-US" sz="2400" dirty="0"/>
              <a:t>The Finance Commission consists of a chairman and four other members.</a:t>
            </a:r>
          </a:p>
          <a:p>
            <a:r>
              <a:rPr lang="en-US" sz="2400" dirty="0"/>
              <a:t>The commission submits its report to the president. He lays it before both the Houses of Parliament along with an explanatory memorandum as to the action taken on its recommendations.</a:t>
            </a:r>
          </a:p>
          <a:p>
            <a:endParaRPr lang="en-US" dirty="0"/>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914400" y="152400"/>
            <a:ext cx="8229600" cy="6553200"/>
          </a:xfrm>
        </p:spPr>
        <p:txBody>
          <a:bodyPr>
            <a:normAutofit/>
          </a:bodyPr>
          <a:lstStyle/>
          <a:p>
            <a:pPr>
              <a:buNone/>
            </a:pPr>
            <a:r>
              <a:rPr lang="en-US" sz="2400" b="1" u="sng" dirty="0"/>
              <a:t>FUNCTIONS </a:t>
            </a:r>
          </a:p>
          <a:p>
            <a:pPr marL="514350" indent="-514350">
              <a:buFont typeface="+mj-lt"/>
              <a:buAutoNum type="arabicPeriod"/>
            </a:pPr>
            <a:r>
              <a:rPr lang="en-US" sz="2400" dirty="0"/>
              <a:t>The distribution of the net proceeds of taxes to be shared between the Centre and the states, and the allocation between the states of the respective shares of such proceeds.</a:t>
            </a:r>
          </a:p>
          <a:p>
            <a:pPr marL="514350" indent="-514350">
              <a:buFont typeface="+mj-lt"/>
              <a:buAutoNum type="arabicPeriod"/>
            </a:pPr>
            <a:r>
              <a:rPr lang="en-US" sz="2400" dirty="0"/>
              <a:t>The principles that should govern the grants-in-aid to the states by the Centre.</a:t>
            </a:r>
          </a:p>
          <a:p>
            <a:pPr marL="514350" indent="-514350">
              <a:buFont typeface="+mj-lt"/>
              <a:buAutoNum type="arabicPeriod"/>
            </a:pPr>
            <a:r>
              <a:rPr lang="en-US" sz="2400" dirty="0"/>
              <a:t>The measures needed to augment the consolidated fund of a state to supplement the resources of the </a:t>
            </a:r>
            <a:r>
              <a:rPr lang="en-US" sz="2400" dirty="0" err="1"/>
              <a:t>panchayats</a:t>
            </a:r>
            <a:r>
              <a:rPr lang="en-US" sz="2400" dirty="0"/>
              <a:t> and the municipalities in the state on the basis of the recommendations made by the state finance commission.</a:t>
            </a:r>
          </a:p>
          <a:p>
            <a:pPr marL="514350" indent="-514350">
              <a:buFont typeface="+mj-lt"/>
              <a:buAutoNum type="arabicPeriod"/>
            </a:pPr>
            <a:r>
              <a:rPr lang="en-US" sz="2400" dirty="0"/>
              <a:t>Any other matter referred to it by the president in the interests of sound finance.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INTER-STATE COUNCIL</a:t>
            </a:r>
          </a:p>
        </p:txBody>
      </p:sp>
      <p:sp>
        <p:nvSpPr>
          <p:cNvPr id="3" name="Content Placeholder 2"/>
          <p:cNvSpPr>
            <a:spLocks noGrp="1"/>
          </p:cNvSpPr>
          <p:nvPr>
            <p:ph idx="1"/>
          </p:nvPr>
        </p:nvSpPr>
        <p:spPr>
          <a:xfrm>
            <a:off x="457200" y="1295400"/>
            <a:ext cx="8229600" cy="5334000"/>
          </a:xfrm>
        </p:spPr>
        <p:txBody>
          <a:bodyPr>
            <a:normAutofit/>
          </a:bodyPr>
          <a:lstStyle/>
          <a:p>
            <a:r>
              <a:rPr lang="en-US" sz="2800" dirty="0"/>
              <a:t>Article 263 contemplates the establishment of an Inter-State Council for the effect coordination between the states and between Centre and states.</a:t>
            </a:r>
          </a:p>
          <a:p>
            <a:r>
              <a:rPr lang="en-US" sz="2800" dirty="0"/>
              <a:t>Thus, the President can establish such a council.</a:t>
            </a:r>
          </a:p>
          <a:p>
            <a:r>
              <a:rPr lang="en-US" sz="2800" dirty="0"/>
              <a:t>The Sarkaria Commission on Centre-State Relations (1983–88) made a strong case for the establishment of a permanent Inter-State Council under Article 263 of the Constitution</a:t>
            </a:r>
            <a:r>
              <a:rPr lang="en-US" b="1" dirty="0"/>
              <a:t>.</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2" name="Title 1"/>
          <p:cNvSpPr>
            <a:spLocks noGrp="1"/>
          </p:cNvSpPr>
          <p:nvPr>
            <p:ph type="title" idx="4294967295"/>
          </p:nvPr>
        </p:nvSpPr>
        <p:spPr>
          <a:xfrm>
            <a:off x="0" y="944563"/>
            <a:ext cx="7772400" cy="792162"/>
          </a:xfrm>
        </p:spPr>
        <p:txBody>
          <a:bodyPr/>
          <a:lstStyle/>
          <a:p>
            <a:r>
              <a:rPr lang="en-US" b="1" u="sng" dirty="0">
                <a:solidFill>
                  <a:schemeClr val="tx1"/>
                </a:solidFill>
              </a:rPr>
              <a:t>Functions </a:t>
            </a:r>
          </a:p>
        </p:txBody>
      </p:sp>
      <p:sp>
        <p:nvSpPr>
          <p:cNvPr id="3" name="Content Placeholder 2"/>
          <p:cNvSpPr>
            <a:spLocks noGrp="1"/>
          </p:cNvSpPr>
          <p:nvPr>
            <p:ph idx="4294967295"/>
          </p:nvPr>
        </p:nvSpPr>
        <p:spPr>
          <a:xfrm>
            <a:off x="0" y="944563"/>
            <a:ext cx="8229600" cy="5638800"/>
          </a:xfrm>
        </p:spPr>
        <p:txBody>
          <a:bodyPr>
            <a:normAutofit/>
          </a:bodyPr>
          <a:lstStyle/>
          <a:p>
            <a:pPr>
              <a:buFont typeface="Wingdings" pitchFamily="2" charset="2"/>
              <a:buChar char="§"/>
            </a:pPr>
            <a:r>
              <a:rPr lang="en-US" sz="2400" dirty="0"/>
              <a:t>Enquiring into and advising upon disputes which may arise between states.</a:t>
            </a:r>
          </a:p>
          <a:p>
            <a:pPr>
              <a:buFont typeface="Wingdings" pitchFamily="2" charset="2"/>
              <a:buChar char="§"/>
            </a:pPr>
            <a:r>
              <a:rPr lang="en-US" sz="2400" dirty="0"/>
              <a:t>Investigating and discussing subjects in which the states or the Centre and the states have a common interest.</a:t>
            </a:r>
          </a:p>
          <a:p>
            <a:pPr>
              <a:buFont typeface="Wingdings" pitchFamily="2" charset="2"/>
              <a:buChar char="§"/>
            </a:pPr>
            <a:r>
              <a:rPr lang="en-US" sz="2400" dirty="0"/>
              <a:t>Making recommendations upon any such subject, and particularly for the better co-ordination of policy and action on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Emergency Provisions</a:t>
            </a: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a:t>The Emergency provisions are contained from Articles 352 to 360.</a:t>
            </a:r>
          </a:p>
          <a:p>
            <a:r>
              <a:rPr lang="en-US" sz="2400" dirty="0"/>
              <a:t>These provisions enable the Central government to meet any abnormal situation effectively and to safeguard the sovereignty, unity, integrity and security of the country, the democratic political system, and the Constitution.</a:t>
            </a:r>
          </a:p>
          <a:p>
            <a:r>
              <a:rPr lang="en-US" sz="2400" dirty="0"/>
              <a:t>During an Emergency, the Central government becomes all powerful and the states go into the total control of the Centre.</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458200" cy="1143000"/>
          </a:xfrm>
        </p:spPr>
        <p:txBody>
          <a:bodyPr>
            <a:noAutofit/>
          </a:bodyPr>
          <a:lstStyle/>
          <a:p>
            <a:pPr algn="ctr"/>
            <a:r>
              <a:rPr lang="en-US" sz="3200" b="1" cap="none" dirty="0"/>
              <a:t>Relations Between The Union and The States </a:t>
            </a:r>
            <a:r>
              <a:rPr lang="en-US" b="1" cap="none" dirty="0"/>
              <a:t>(Centre-state Relations )</a:t>
            </a:r>
          </a:p>
        </p:txBody>
      </p:sp>
      <p:sp>
        <p:nvSpPr>
          <p:cNvPr id="3" name="Content Placeholder 2"/>
          <p:cNvSpPr>
            <a:spLocks noGrp="1"/>
          </p:cNvSpPr>
          <p:nvPr>
            <p:ph idx="1"/>
          </p:nvPr>
        </p:nvSpPr>
        <p:spPr/>
        <p:txBody>
          <a:bodyPr>
            <a:normAutofit/>
          </a:bodyPr>
          <a:lstStyle/>
          <a:p>
            <a:r>
              <a:rPr lang="en-US" sz="2400" dirty="0"/>
              <a:t>The Constitution of India divides all powers (Legislative, Executive and Financial) between the Centre and the states.</a:t>
            </a:r>
          </a:p>
          <a:p>
            <a:r>
              <a:rPr lang="en-US" sz="2400" dirty="0"/>
              <a:t>The Centre-state relations can be studied under three heads:</a:t>
            </a:r>
          </a:p>
          <a:p>
            <a:pPr marL="514350" indent="-514350">
              <a:buFont typeface="+mj-lt"/>
              <a:buAutoNum type="arabicPeriod"/>
            </a:pPr>
            <a:r>
              <a:rPr lang="en-US" sz="2400" dirty="0"/>
              <a:t>Legislative relations.</a:t>
            </a:r>
          </a:p>
          <a:p>
            <a:pPr marL="514350" indent="-514350">
              <a:buFont typeface="+mj-lt"/>
              <a:buAutoNum type="arabicPeriod"/>
            </a:pPr>
            <a:r>
              <a:rPr lang="en-US" sz="2400" dirty="0"/>
              <a:t>Administrative relations. </a:t>
            </a:r>
          </a:p>
          <a:p>
            <a:pPr marL="514350" indent="-514350">
              <a:buFont typeface="+mj-lt"/>
              <a:buAutoNum type="arabicPeriod"/>
            </a:pPr>
            <a:r>
              <a:rPr lang="en-US" sz="2400" dirty="0"/>
              <a:t>Financial relations. </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Constitution stipulates three types of emergencies</a:t>
            </a:r>
          </a:p>
        </p:txBody>
      </p:sp>
      <p:sp>
        <p:nvSpPr>
          <p:cNvPr id="3" name="Content Placeholder 2"/>
          <p:cNvSpPr>
            <a:spLocks noGrp="1"/>
          </p:cNvSpPr>
          <p:nvPr>
            <p:ph idx="1"/>
          </p:nvPr>
        </p:nvSpPr>
        <p:spPr>
          <a:xfrm>
            <a:off x="457200" y="1447800"/>
            <a:ext cx="8229600" cy="5257800"/>
          </a:xfrm>
        </p:spPr>
        <p:txBody>
          <a:bodyPr>
            <a:normAutofit/>
          </a:bodyPr>
          <a:lstStyle/>
          <a:p>
            <a:r>
              <a:rPr lang="en-US" sz="2000" dirty="0"/>
              <a:t>An emergency due to war, external aggression or armed rebellion (Article 352). This is popularly known as ‘National Emergency’. However, the Constitution employs the expression ‘proclamation of emergency’ to denote an emergency of this type.</a:t>
            </a:r>
          </a:p>
          <a:p>
            <a:r>
              <a:rPr lang="en-US" sz="2000" dirty="0"/>
              <a:t>An Emergency due to the failure of the constitutional machinery in the states (Article 356). This is popularly known as ‘President’s Rule’. It is also known by two other names–‘State Emergency’ or ‘constitutional Emergency’. However, the Constitution does not use the word ‘emergency’ for this situation. </a:t>
            </a:r>
          </a:p>
          <a:p>
            <a:r>
              <a:rPr lang="en-US" sz="2000" dirty="0"/>
              <a:t>Financial Emergency due to a threat to the financial stability or credit of India (Article 360).</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Freedom of Trade Commerce and Inter course</a:t>
            </a:r>
          </a:p>
        </p:txBody>
      </p:sp>
      <p:sp>
        <p:nvSpPr>
          <p:cNvPr id="3" name="Content Placeholder 2"/>
          <p:cNvSpPr>
            <a:spLocks noGrp="1"/>
          </p:cNvSpPr>
          <p:nvPr>
            <p:ph idx="1"/>
          </p:nvPr>
        </p:nvSpPr>
        <p:spPr>
          <a:xfrm>
            <a:off x="457200" y="1600200"/>
            <a:ext cx="8229600" cy="5257800"/>
          </a:xfrm>
        </p:spPr>
        <p:txBody>
          <a:bodyPr>
            <a:normAutofit/>
          </a:bodyPr>
          <a:lstStyle/>
          <a:p>
            <a:r>
              <a:rPr lang="en-US" sz="2400" dirty="0"/>
              <a:t>India had borrowed this provision from  Section 92 of the Australian Constitution, it also made sure to include the provision that the free flow of goods is allowed not only between different States but also within a State as well.</a:t>
            </a:r>
          </a:p>
          <a:p>
            <a:r>
              <a:rPr lang="en-US" sz="2400" dirty="0"/>
              <a:t>Article 301 of the Indian Constitution provides that the trade, commerce and intercourse in the country should be free throughout the country.</a:t>
            </a:r>
          </a:p>
          <a:p>
            <a:r>
              <a:rPr lang="en-US" sz="2400" dirty="0"/>
              <a:t>This provision ensures removing the imposition of any restrictions which may be put up, it ensures the free flow of goods throughout the country.</a:t>
            </a:r>
          </a:p>
          <a:p>
            <a:endParaRPr lang="en-US" dirty="0"/>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Comptroller and Auditor General of India (CAG)</a:t>
            </a:r>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t>The Constitution of India (Article 148) provides for an independent office of the Comptroller and Auditor General of India (CAG).</a:t>
            </a:r>
          </a:p>
          <a:p>
            <a:r>
              <a:rPr lang="en-US" sz="2400" dirty="0"/>
              <a:t>He is the </a:t>
            </a:r>
            <a:r>
              <a:rPr lang="en-US" sz="2400" dirty="0">
                <a:highlight>
                  <a:srgbClr val="FFFF00"/>
                </a:highlight>
              </a:rPr>
              <a:t>head of the Indian Audit and Accounts Department</a:t>
            </a:r>
            <a:r>
              <a:rPr lang="en-US" sz="2400" dirty="0"/>
              <a:t>.</a:t>
            </a:r>
          </a:p>
          <a:p>
            <a:r>
              <a:rPr lang="en-US" sz="2400" dirty="0"/>
              <a:t>His duty is to uphold the Constitution of India and laws of Parliament in the field of financial administration.</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2" name="Title 1"/>
          <p:cNvSpPr>
            <a:spLocks noGrp="1"/>
          </p:cNvSpPr>
          <p:nvPr>
            <p:ph type="title" idx="4294967295"/>
          </p:nvPr>
        </p:nvSpPr>
        <p:spPr>
          <a:xfrm>
            <a:off x="0" y="895350"/>
            <a:ext cx="7848600" cy="457200"/>
          </a:xfrm>
        </p:spPr>
        <p:txBody>
          <a:bodyPr>
            <a:normAutofit fontScale="90000"/>
          </a:bodyPr>
          <a:lstStyle/>
          <a:p>
            <a:pPr algn="l"/>
            <a:r>
              <a:rPr lang="en-US" b="1" u="sng" dirty="0">
                <a:solidFill>
                  <a:schemeClr val="tx1"/>
                </a:solidFill>
              </a:rPr>
              <a:t>APPOINTMENT AND TERM</a:t>
            </a:r>
          </a:p>
        </p:txBody>
      </p:sp>
      <p:sp>
        <p:nvSpPr>
          <p:cNvPr id="3" name="Content Placeholder 2"/>
          <p:cNvSpPr>
            <a:spLocks noGrp="1"/>
          </p:cNvSpPr>
          <p:nvPr>
            <p:ph idx="4294967295"/>
          </p:nvPr>
        </p:nvSpPr>
        <p:spPr>
          <a:xfrm>
            <a:off x="962025" y="914400"/>
            <a:ext cx="8181975" cy="5715000"/>
          </a:xfrm>
        </p:spPr>
        <p:txBody>
          <a:bodyPr>
            <a:normAutofit/>
          </a:bodyPr>
          <a:lstStyle/>
          <a:p>
            <a:r>
              <a:rPr lang="en-US" sz="2000" dirty="0"/>
              <a:t>The CAG is appointed by the president of India.</a:t>
            </a:r>
          </a:p>
          <a:p>
            <a:r>
              <a:rPr lang="en-US" sz="2000" dirty="0"/>
              <a:t>He holds office for a period of six years or </a:t>
            </a:r>
            <a:r>
              <a:rPr lang="en-US" sz="2000" dirty="0" err="1"/>
              <a:t>upto</a:t>
            </a:r>
            <a:r>
              <a:rPr lang="en-US" sz="2000" dirty="0"/>
              <a:t> the age of 65 years, whichever is earlier.</a:t>
            </a:r>
          </a:p>
          <a:p>
            <a:pPr marL="0" indent="0">
              <a:buNone/>
            </a:pPr>
            <a:endParaRPr lang="en-US" sz="2000" dirty="0"/>
          </a:p>
          <a:p>
            <a:pPr>
              <a:buNone/>
            </a:pPr>
            <a:r>
              <a:rPr lang="en-US" sz="2000" b="1" u="sng" dirty="0"/>
              <a:t>DUTIES AND POWERS</a:t>
            </a:r>
          </a:p>
          <a:p>
            <a:r>
              <a:rPr lang="en-US" sz="2000" dirty="0"/>
              <a:t>He audits the accounts related to all expenditure from the Consolidated Fund of India.</a:t>
            </a:r>
          </a:p>
          <a:p>
            <a:r>
              <a:rPr lang="en-US" sz="2000" dirty="0"/>
              <a:t>He audits all trading, manufacturing, profit and loss accounts, balance sheets and other subsidiary accounts kept by any department of the Central Government and state governments.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647700"/>
            <a:ext cx="8229600" cy="5516563"/>
          </a:xfrm>
        </p:spPr>
        <p:txBody>
          <a:bodyPr>
            <a:normAutofit/>
          </a:bodyPr>
          <a:lstStyle/>
          <a:p>
            <a:r>
              <a:rPr lang="en-US" sz="2400" dirty="0"/>
              <a:t>He audits the receipts and expenditure of the Centre and each state.</a:t>
            </a:r>
          </a:p>
          <a:p>
            <a:r>
              <a:rPr lang="en-US" sz="2400" dirty="0"/>
              <a:t>He audits the receipts and expenditure of All bodies and authorities substantially financed from the Central or state revenues.</a:t>
            </a:r>
          </a:p>
          <a:p>
            <a:r>
              <a:rPr lang="en-US" sz="2400" dirty="0"/>
              <a:t>He audits the accounts of any other authority when requested by the President or Governor.</a:t>
            </a:r>
          </a:p>
          <a:p>
            <a:r>
              <a:rPr lang="en-US" sz="2400" dirty="0"/>
              <a:t>He acts as a guide, friend and philosopher of the Public Accounts Committee of the Parliament.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Public Services</a:t>
            </a:r>
          </a:p>
        </p:txBody>
      </p:sp>
      <p:sp>
        <p:nvSpPr>
          <p:cNvPr id="3" name="Content Placeholder 2"/>
          <p:cNvSpPr>
            <a:spLocks noGrp="1"/>
          </p:cNvSpPr>
          <p:nvPr>
            <p:ph idx="1"/>
          </p:nvPr>
        </p:nvSpPr>
        <p:spPr/>
        <p:txBody>
          <a:bodyPr>
            <a:normAutofit/>
          </a:bodyPr>
          <a:lstStyle/>
          <a:p>
            <a:r>
              <a:rPr lang="en-US" sz="2800" dirty="0"/>
              <a:t>The public services (civil services or government services) in India are classified into three categories–</a:t>
            </a:r>
          </a:p>
          <a:p>
            <a:pPr marL="514350" indent="-514350">
              <a:buFont typeface="+mj-lt"/>
              <a:buAutoNum type="arabicPeriod"/>
            </a:pPr>
            <a:r>
              <a:rPr lang="en-US" sz="2800" dirty="0"/>
              <a:t>All-India services </a:t>
            </a:r>
          </a:p>
          <a:p>
            <a:pPr marL="514350" indent="-514350">
              <a:buFont typeface="+mj-lt"/>
              <a:buAutoNum type="arabicPeriod"/>
            </a:pPr>
            <a:r>
              <a:rPr lang="en-US" sz="2800" dirty="0"/>
              <a:t>Central services</a:t>
            </a:r>
          </a:p>
          <a:p>
            <a:pPr marL="514350" indent="-514350">
              <a:buFont typeface="+mj-lt"/>
              <a:buAutoNum type="arabicPeriod"/>
            </a:pPr>
            <a:r>
              <a:rPr lang="en-US" sz="2800" dirty="0"/>
              <a:t>State services</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0"/>
            <a:ext cx="7848600" cy="5951538"/>
          </a:xfrm>
        </p:spPr>
        <p:txBody>
          <a:bodyPr>
            <a:normAutofit/>
          </a:bodyPr>
          <a:lstStyle/>
          <a:p>
            <a:pPr>
              <a:buNone/>
            </a:pPr>
            <a:endParaRPr lang="en-US" sz="4000" b="1" u="sng" dirty="0">
              <a:solidFill>
                <a:schemeClr val="bg1"/>
              </a:solidFill>
            </a:endParaRPr>
          </a:p>
          <a:p>
            <a:pPr>
              <a:buNone/>
            </a:pPr>
            <a:endParaRPr lang="en-US" sz="4000" b="1" dirty="0">
              <a:solidFill>
                <a:schemeClr val="bg1"/>
              </a:solidFill>
            </a:endParaRPr>
          </a:p>
          <a:p>
            <a:pPr>
              <a:buNone/>
            </a:pPr>
            <a:r>
              <a:rPr lang="en-US" sz="3200" b="1" dirty="0">
                <a:solidFill>
                  <a:schemeClr val="tx1"/>
                </a:solidFill>
              </a:rPr>
              <a:t>ALL-INDIA SERVICES</a:t>
            </a:r>
          </a:p>
          <a:p>
            <a:pPr>
              <a:buNone/>
            </a:pPr>
            <a:r>
              <a:rPr lang="en-US" dirty="0"/>
              <a:t>  </a:t>
            </a:r>
            <a:r>
              <a:rPr lang="en-US" b="1" dirty="0"/>
              <a:t>  </a:t>
            </a:r>
            <a:r>
              <a:rPr lang="en-US" sz="2400" dirty="0"/>
              <a:t>All-India services are those services which are common to both Central and state governments. The members of these services occupy top positions (or key posts) under both the Centre and the states and serve them by turns.</a:t>
            </a:r>
          </a:p>
          <a:p>
            <a:pPr>
              <a:buNone/>
            </a:pPr>
            <a:r>
              <a:rPr lang="en-US" sz="2400" dirty="0"/>
              <a:t>    At present, there are three all-India services. </a:t>
            </a:r>
          </a:p>
          <a:p>
            <a:pPr marL="514350" indent="-514350">
              <a:buAutoNum type="arabicPeriod"/>
            </a:pPr>
            <a:r>
              <a:rPr lang="en-US" sz="2400" dirty="0"/>
              <a:t>Indian Administrative Service (IAS)</a:t>
            </a:r>
          </a:p>
          <a:p>
            <a:pPr marL="514350" indent="-514350">
              <a:buAutoNum type="arabicPeriod"/>
            </a:pPr>
            <a:r>
              <a:rPr lang="en-US" sz="2400" dirty="0"/>
              <a:t>Indian Police Service (IPS) </a:t>
            </a:r>
          </a:p>
          <a:p>
            <a:pPr marL="514350" indent="-514350">
              <a:buAutoNum type="arabicPeriod"/>
            </a:pPr>
            <a:r>
              <a:rPr lang="en-US" sz="2400"/>
              <a:t>Indian Foreign </a:t>
            </a:r>
            <a:r>
              <a:rPr lang="en-US" sz="2400" dirty="0"/>
              <a:t>Service (IFS)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962025" y="838200"/>
            <a:ext cx="8181975" cy="5334000"/>
          </a:xfrm>
        </p:spPr>
        <p:txBody>
          <a:bodyPr>
            <a:normAutofit fontScale="92500" lnSpcReduction="20000"/>
          </a:bodyPr>
          <a:lstStyle/>
          <a:p>
            <a:pPr>
              <a:buNone/>
            </a:pPr>
            <a:r>
              <a:rPr lang="en-US" sz="3200" b="1" dirty="0"/>
              <a:t>CENTRAL SERVICES</a:t>
            </a:r>
          </a:p>
          <a:p>
            <a:r>
              <a:rPr lang="en-US" sz="2800" dirty="0"/>
              <a:t>The personnel of Central services work under the exclusive jurisdiction of the Central government. They hold </a:t>
            </a:r>
            <a:r>
              <a:rPr lang="en-US" sz="2800" dirty="0" err="1"/>
              <a:t>specialised</a:t>
            </a:r>
            <a:r>
              <a:rPr lang="en-US" sz="2800" dirty="0"/>
              <a:t> (functional and technical) positions in various departments of the Central government.</a:t>
            </a:r>
          </a:p>
          <a:p>
            <a:r>
              <a:rPr lang="en-US" sz="2800" dirty="0"/>
              <a:t>Services are classified into group A, group B, group C and group D</a:t>
            </a:r>
          </a:p>
          <a:p>
            <a:endParaRPr lang="en-US" sz="2000" dirty="0"/>
          </a:p>
          <a:p>
            <a:pPr>
              <a:buNone/>
            </a:pPr>
            <a:r>
              <a:rPr lang="en-US" sz="3200" b="1" dirty="0"/>
              <a:t>STATE SERVICES</a:t>
            </a:r>
          </a:p>
          <a:p>
            <a:r>
              <a:rPr lang="en-US" sz="2600" dirty="0"/>
              <a:t>The personnel of state services work under the exclusive jurisdiction of the state government. They hold different positions (general, functional and technical) in the departments of the state government.</a:t>
            </a:r>
          </a:p>
          <a:p>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b="1" dirty="0"/>
              <a:t>Union Public Service Commission</a:t>
            </a:r>
          </a:p>
        </p:txBody>
      </p:sp>
      <p:sp>
        <p:nvSpPr>
          <p:cNvPr id="3" name="Content Placeholder 2"/>
          <p:cNvSpPr>
            <a:spLocks noGrp="1"/>
          </p:cNvSpPr>
          <p:nvPr>
            <p:ph idx="1"/>
          </p:nvPr>
        </p:nvSpPr>
        <p:spPr>
          <a:xfrm>
            <a:off x="457200" y="990600"/>
            <a:ext cx="8534400" cy="5867400"/>
          </a:xfrm>
        </p:spPr>
        <p:txBody>
          <a:bodyPr>
            <a:normAutofit/>
          </a:bodyPr>
          <a:lstStyle/>
          <a:p>
            <a:r>
              <a:rPr lang="en-US" sz="2000" dirty="0"/>
              <a:t>The Union Public Service Commission (UPSC) is the central recruiting agency in India.</a:t>
            </a:r>
          </a:p>
          <a:p>
            <a:r>
              <a:rPr lang="en-US" sz="2000" dirty="0"/>
              <a:t>Articles 315 to 323 in Constitution contain elaborate provisions regarding the composition, appointment and removal of members along with the independence, powers and functions of the UPSC.</a:t>
            </a:r>
          </a:p>
          <a:p>
            <a:r>
              <a:rPr lang="en-US" sz="2000" dirty="0"/>
              <a:t>The UPSC consists of a chairman and other members appointed by the president of India. Usually, the Commission consists of nine to eleven members including the chairman.</a:t>
            </a:r>
          </a:p>
          <a:p>
            <a:r>
              <a:rPr lang="en-US" sz="2000" dirty="0"/>
              <a:t>The chairman and members of the Commission hold office for a term of six years or until they attain the age of 65 years, whichever is earlier.</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2" name="Title 1"/>
          <p:cNvSpPr>
            <a:spLocks noGrp="1"/>
          </p:cNvSpPr>
          <p:nvPr>
            <p:ph type="title" idx="4294967295"/>
          </p:nvPr>
        </p:nvSpPr>
        <p:spPr>
          <a:xfrm>
            <a:off x="1154113" y="687388"/>
            <a:ext cx="7989887" cy="1082675"/>
          </a:xfrm>
        </p:spPr>
        <p:txBody>
          <a:bodyPr/>
          <a:lstStyle/>
          <a:p>
            <a:r>
              <a:rPr lang="en-US" b="1" dirty="0">
                <a:solidFill>
                  <a:schemeClr val="tx1"/>
                </a:solidFill>
              </a:rPr>
              <a:t>FUNCTIONS</a:t>
            </a:r>
          </a:p>
        </p:txBody>
      </p:sp>
      <p:sp>
        <p:nvSpPr>
          <p:cNvPr id="3" name="Content Placeholder 2"/>
          <p:cNvSpPr>
            <a:spLocks noGrp="1"/>
          </p:cNvSpPr>
          <p:nvPr>
            <p:ph idx="4294967295"/>
          </p:nvPr>
        </p:nvSpPr>
        <p:spPr>
          <a:xfrm>
            <a:off x="914400" y="1193800"/>
            <a:ext cx="8229600" cy="5334000"/>
          </a:xfrm>
        </p:spPr>
        <p:txBody>
          <a:bodyPr>
            <a:normAutofit/>
          </a:bodyPr>
          <a:lstStyle/>
          <a:p>
            <a:r>
              <a:rPr lang="en-US" sz="2400" dirty="0"/>
              <a:t>It conducts examinations for appointments to the all-India services, Central services and public services of the centrally administered territories.</a:t>
            </a:r>
          </a:p>
          <a:p>
            <a:r>
              <a:rPr lang="en-US" sz="2400" dirty="0"/>
              <a:t>It serves all or any of the needs of a state on the request of the state governor and with the approval of the president of India.</a:t>
            </a:r>
          </a:p>
          <a:p>
            <a:r>
              <a:rPr lang="en-US" sz="2400" dirty="0"/>
              <a:t>All matters relating to methods of recruitment to civil service and for civil posts</a:t>
            </a:r>
          </a:p>
          <a:p>
            <a:r>
              <a:rPr lang="en-US" sz="2400" dirty="0"/>
              <a:t>Any other matter related to personnel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LEGISLATIVE RELATIONS</a:t>
            </a:r>
          </a:p>
        </p:txBody>
      </p:sp>
      <p:sp>
        <p:nvSpPr>
          <p:cNvPr id="3" name="Content Placeholder 2"/>
          <p:cNvSpPr>
            <a:spLocks noGrp="1"/>
          </p:cNvSpPr>
          <p:nvPr>
            <p:ph idx="1"/>
          </p:nvPr>
        </p:nvSpPr>
        <p:spPr>
          <a:xfrm>
            <a:off x="457200" y="1295400"/>
            <a:ext cx="8229600" cy="5257800"/>
          </a:xfrm>
        </p:spPr>
        <p:txBody>
          <a:bodyPr>
            <a:normAutofit/>
          </a:bodyPr>
          <a:lstStyle/>
          <a:p>
            <a:r>
              <a:rPr lang="en-US" sz="2400" dirty="0"/>
              <a:t>Articles 245 to 255 in Part XI of the Constitution deal with the legislative relations between the Centre and the states.</a:t>
            </a:r>
          </a:p>
          <a:p>
            <a:r>
              <a:rPr lang="en-US" sz="2400" dirty="0"/>
              <a:t>There are four aspects in the Centre-states legislative relations:</a:t>
            </a:r>
          </a:p>
          <a:p>
            <a:pPr marL="514350" indent="-514350">
              <a:buFont typeface="+mj-lt"/>
              <a:buAutoNum type="arabicPeriod"/>
            </a:pPr>
            <a:r>
              <a:rPr lang="en-US" sz="2400" dirty="0"/>
              <a:t>Distribution of legislative subjects; </a:t>
            </a:r>
          </a:p>
          <a:p>
            <a:pPr marL="514350" indent="-514350">
              <a:buFont typeface="+mj-lt"/>
              <a:buAutoNum type="arabicPeriod"/>
            </a:pPr>
            <a:r>
              <a:rPr lang="en-US" sz="2400" dirty="0"/>
              <a:t>Parliamentary legislation in the state field; </a:t>
            </a:r>
          </a:p>
          <a:p>
            <a:pPr marL="514350" indent="-514350">
              <a:buFont typeface="+mj-lt"/>
              <a:buAutoNum type="arabicPeriod"/>
            </a:pPr>
            <a:r>
              <a:rPr lang="en-US" sz="2400" dirty="0"/>
              <a:t>Territorial extent of Central and state legislation; </a:t>
            </a:r>
          </a:p>
          <a:p>
            <a:pPr marL="514350" indent="-514350">
              <a:buFont typeface="+mj-lt"/>
              <a:buAutoNum type="arabicPeriod"/>
            </a:pPr>
            <a:r>
              <a:rPr lang="en-US" sz="2400" dirty="0"/>
              <a:t>Centre’s control over state legislation. </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ADMINISTRATIVE TRIBUNALS</a:t>
            </a:r>
          </a:p>
        </p:txBody>
      </p:sp>
      <p:sp>
        <p:nvSpPr>
          <p:cNvPr id="3" name="Content Placeholder 2"/>
          <p:cNvSpPr>
            <a:spLocks noGrp="1"/>
          </p:cNvSpPr>
          <p:nvPr>
            <p:ph idx="1"/>
          </p:nvPr>
        </p:nvSpPr>
        <p:spPr>
          <a:xfrm>
            <a:off x="457200" y="1219200"/>
            <a:ext cx="8229600" cy="5486400"/>
          </a:xfrm>
        </p:spPr>
        <p:txBody>
          <a:bodyPr>
            <a:normAutofit/>
          </a:bodyPr>
          <a:lstStyle/>
          <a:p>
            <a:r>
              <a:rPr lang="en-US" sz="2400" dirty="0"/>
              <a:t>Article 323 A empowers the Parliament to provide for the establishment of administrative tribunals for the adjudication of disputes relating to recruitment and conditions of service of persons appointed to public services of the Centre, the states, local bodies, public corporations and other public authorities.</a:t>
            </a:r>
          </a:p>
          <a:p>
            <a:r>
              <a:rPr lang="en-US" sz="2400" dirty="0"/>
              <a:t>The 1985 act authorizes the Central government to establish one Central administrative tribunal and the state administrative tribunals.</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Central Administrative Tribunal (CAT)</a:t>
            </a:r>
          </a:p>
        </p:txBody>
      </p:sp>
      <p:sp>
        <p:nvSpPr>
          <p:cNvPr id="3" name="Content Placeholder 2"/>
          <p:cNvSpPr>
            <a:spLocks noGrp="1"/>
          </p:cNvSpPr>
          <p:nvPr>
            <p:ph idx="1"/>
          </p:nvPr>
        </p:nvSpPr>
        <p:spPr>
          <a:xfrm>
            <a:off x="457200" y="1981200"/>
            <a:ext cx="8382000" cy="4189326"/>
          </a:xfrm>
        </p:spPr>
        <p:txBody>
          <a:bodyPr>
            <a:normAutofit fontScale="92500"/>
          </a:bodyPr>
          <a:lstStyle/>
          <a:p>
            <a:r>
              <a:rPr lang="en-US" sz="2400" dirty="0"/>
              <a:t>The Central Administrative Tribunal (CAT) was set up in 1985 with the principal bench at Delhi and additional benches in different states. </a:t>
            </a:r>
          </a:p>
          <a:p>
            <a:r>
              <a:rPr lang="en-US" sz="2400" dirty="0"/>
              <a:t>At present, it has 17 regular benches, 15 of which operate at the principal seats of high courts and the remaining two at </a:t>
            </a:r>
            <a:r>
              <a:rPr lang="en-US" sz="2400" dirty="0" err="1"/>
              <a:t>Jaipur</a:t>
            </a:r>
            <a:r>
              <a:rPr lang="en-US" sz="2400" dirty="0"/>
              <a:t> and </a:t>
            </a:r>
            <a:r>
              <a:rPr lang="en-US" sz="2400" dirty="0" err="1"/>
              <a:t>Lucknow</a:t>
            </a:r>
            <a:r>
              <a:rPr lang="en-US" sz="2400" dirty="0"/>
              <a:t>.</a:t>
            </a:r>
          </a:p>
          <a:p>
            <a:r>
              <a:rPr lang="en-US" sz="2400" dirty="0"/>
              <a:t>The CAT is a multi-member body consisting of a chairman and members.</a:t>
            </a:r>
          </a:p>
          <a:p>
            <a:r>
              <a:rPr lang="en-US" sz="2400" dirty="0"/>
              <a:t>The CAT exercises original jurisdiction in relation to recruitment and all service matters of public servants covered by it.</a:t>
            </a:r>
          </a:p>
          <a:p>
            <a:endParaRPr lang="en-US" dirty="0"/>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Administrative Tribunals</a:t>
            </a:r>
          </a:p>
        </p:txBody>
      </p:sp>
      <p:sp>
        <p:nvSpPr>
          <p:cNvPr id="3" name="Content Placeholder 2"/>
          <p:cNvSpPr>
            <a:spLocks noGrp="1"/>
          </p:cNvSpPr>
          <p:nvPr>
            <p:ph idx="1"/>
          </p:nvPr>
        </p:nvSpPr>
        <p:spPr>
          <a:xfrm>
            <a:off x="381000" y="1981200"/>
            <a:ext cx="8382000" cy="4189326"/>
          </a:xfrm>
        </p:spPr>
        <p:txBody>
          <a:bodyPr>
            <a:normAutofit lnSpcReduction="10000"/>
          </a:bodyPr>
          <a:lstStyle/>
          <a:p>
            <a:r>
              <a:rPr lang="en-US" sz="2400" dirty="0"/>
              <a:t>The Administrative Tribunals Act of 1985 empowers the Central government to establish the State Administrative Tribunals (SATs) on specific request of the concerned state governments.</a:t>
            </a:r>
          </a:p>
          <a:p>
            <a:r>
              <a:rPr lang="en-US" sz="2400" dirty="0"/>
              <a:t>SATs exercise original jurisdiction in relation to recruitment and all service matters of state government employees. </a:t>
            </a:r>
          </a:p>
          <a:p>
            <a:r>
              <a:rPr lang="en-US" sz="2400" dirty="0"/>
              <a:t>The chairman and members of the SATs are appointed by the president after consultation with the governor of the state concerned. </a:t>
            </a:r>
          </a:p>
          <a:p>
            <a:r>
              <a:rPr lang="en-US" sz="2400" dirty="0"/>
              <a:t>There is also an provision for setting up of joint administrative tribunal (JAT) for two or more states.</a:t>
            </a:r>
          </a:p>
          <a:p>
            <a:endParaRPr lang="en-US" dirty="0"/>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670719"/>
            <a:ext cx="8229600" cy="792162"/>
          </a:xfrm>
        </p:spPr>
        <p:txBody>
          <a:bodyPr/>
          <a:lstStyle/>
          <a:p>
            <a:r>
              <a:rPr lang="en-US" b="1" dirty="0"/>
              <a:t>Official Language</a:t>
            </a:r>
          </a:p>
        </p:txBody>
      </p:sp>
      <p:sp>
        <p:nvSpPr>
          <p:cNvPr id="3" name="Content Placeholder 2"/>
          <p:cNvSpPr>
            <a:spLocks noGrp="1"/>
          </p:cNvSpPr>
          <p:nvPr>
            <p:ph idx="1"/>
          </p:nvPr>
        </p:nvSpPr>
        <p:spPr>
          <a:xfrm>
            <a:off x="457200" y="1066800"/>
            <a:ext cx="8229600" cy="5791200"/>
          </a:xfrm>
        </p:spPr>
        <p:txBody>
          <a:bodyPr>
            <a:normAutofit/>
          </a:bodyPr>
          <a:lstStyle/>
          <a:p>
            <a:r>
              <a:rPr lang="en-US" sz="2400" dirty="0"/>
              <a:t>Articles 343 to 351 of the Indian Constitution deals with the official language.</a:t>
            </a:r>
          </a:p>
          <a:p>
            <a:r>
              <a:rPr lang="en-US" sz="2400" dirty="0"/>
              <a:t>The provision of official </a:t>
            </a:r>
            <a:r>
              <a:rPr lang="en-US" sz="2400" dirty="0" err="1"/>
              <a:t>langauge</a:t>
            </a:r>
            <a:r>
              <a:rPr lang="en-US" sz="2400" dirty="0"/>
              <a:t> are divided into four heads</a:t>
            </a:r>
          </a:p>
          <a:p>
            <a:pPr marL="514350" indent="-514350">
              <a:buFont typeface="+mj-lt"/>
              <a:buAutoNum type="arabicPeriod"/>
            </a:pPr>
            <a:r>
              <a:rPr lang="en-US" sz="2400" dirty="0"/>
              <a:t>Language of the Union </a:t>
            </a:r>
          </a:p>
          <a:p>
            <a:pPr marL="514350" indent="-514350">
              <a:buFont typeface="+mj-lt"/>
              <a:buAutoNum type="arabicPeriod"/>
            </a:pPr>
            <a:r>
              <a:rPr lang="en-US" sz="2400" dirty="0"/>
              <a:t>Regional languages</a:t>
            </a:r>
          </a:p>
          <a:p>
            <a:pPr marL="514350" indent="-514350">
              <a:buFont typeface="+mj-lt"/>
              <a:buAutoNum type="arabicPeriod"/>
            </a:pPr>
            <a:r>
              <a:rPr lang="en-US" sz="2400" dirty="0"/>
              <a:t>Language of the judiciary</a:t>
            </a:r>
          </a:p>
          <a:p>
            <a:pPr marL="514350" indent="-514350">
              <a:buFont typeface="+mj-lt"/>
              <a:buAutoNum type="arabicPeriod"/>
            </a:pPr>
            <a:r>
              <a:rPr lang="en-US" sz="2400" dirty="0"/>
              <a:t>Texts of laws and Special directives</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541338"/>
            <a:ext cx="8229600" cy="6172200"/>
          </a:xfrm>
        </p:spPr>
        <p:txBody>
          <a:bodyPr>
            <a:normAutofit/>
          </a:bodyPr>
          <a:lstStyle/>
          <a:p>
            <a:pPr>
              <a:buNone/>
            </a:pPr>
            <a:r>
              <a:rPr lang="en-US" sz="2000" b="1" dirty="0"/>
              <a:t>LANGUAGE OF THE UNION</a:t>
            </a:r>
          </a:p>
          <a:p>
            <a:r>
              <a:rPr lang="en-US" sz="2400" dirty="0"/>
              <a:t>Hindi written in </a:t>
            </a:r>
            <a:r>
              <a:rPr lang="en-US" sz="2400" dirty="0" err="1"/>
              <a:t>Devanagari</a:t>
            </a:r>
            <a:r>
              <a:rPr lang="en-US" sz="2400" dirty="0"/>
              <a:t> script is to be the official language of the Union along with English.</a:t>
            </a:r>
          </a:p>
          <a:p>
            <a:pPr>
              <a:buNone/>
            </a:pPr>
            <a:endParaRPr lang="en-US" b="1" dirty="0"/>
          </a:p>
          <a:p>
            <a:pPr>
              <a:buNone/>
            </a:pPr>
            <a:r>
              <a:rPr lang="en-US" sz="2000" b="1" dirty="0"/>
              <a:t>REGIONAL LANGUAGES</a:t>
            </a:r>
          </a:p>
          <a:p>
            <a:r>
              <a:rPr lang="en-US" sz="2400" dirty="0"/>
              <a:t>The legislature of a state may adopt any one or more of the languages in use in the state or Hindi as the official language of that state.</a:t>
            </a:r>
          </a:p>
          <a:p>
            <a:r>
              <a:rPr lang="en-US" sz="2400" dirty="0"/>
              <a:t>Kerala – Malayalam</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914400" y="512763"/>
            <a:ext cx="8229600" cy="6096000"/>
          </a:xfrm>
        </p:spPr>
        <p:txBody>
          <a:bodyPr>
            <a:normAutofit/>
          </a:bodyPr>
          <a:lstStyle/>
          <a:p>
            <a:pPr>
              <a:buNone/>
            </a:pPr>
            <a:r>
              <a:rPr lang="en-US" sz="2400" b="1" dirty="0"/>
              <a:t>LANGUAGE OF THE JUDICIARY AND TEXTS OF LAWS </a:t>
            </a:r>
          </a:p>
          <a:p>
            <a:r>
              <a:rPr lang="en-US" sz="2400" dirty="0"/>
              <a:t>English language can only be used for all proceedings in the Supreme Court and in every high court. </a:t>
            </a:r>
          </a:p>
          <a:p>
            <a:r>
              <a:rPr lang="en-US" sz="2400" dirty="0"/>
              <a:t>The governor of a state, with the previous consent of the president, can authorize the use of Hindi or any other official language of the state, in the proceedings in the high court of the state.</a:t>
            </a:r>
          </a:p>
          <a:p>
            <a:r>
              <a:rPr lang="en-US" sz="2400" dirty="0"/>
              <a:t>State legislature can prescribe the use of any language (other than English) with respect to bills, acts, ordinances, orders, rules, regulations or bye-laws, but a translation of the same in the English language is to be published.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Elections</a:t>
            </a:r>
          </a:p>
        </p:txBody>
      </p:sp>
      <p:sp>
        <p:nvSpPr>
          <p:cNvPr id="3" name="Content Placeholder 2"/>
          <p:cNvSpPr>
            <a:spLocks noGrp="1"/>
          </p:cNvSpPr>
          <p:nvPr>
            <p:ph idx="1"/>
          </p:nvPr>
        </p:nvSpPr>
        <p:spPr>
          <a:xfrm>
            <a:off x="457200" y="1371600"/>
            <a:ext cx="8229600" cy="5410200"/>
          </a:xfrm>
        </p:spPr>
        <p:txBody>
          <a:bodyPr>
            <a:normAutofit/>
          </a:bodyPr>
          <a:lstStyle/>
          <a:p>
            <a:r>
              <a:rPr lang="en-US" sz="2400" dirty="0"/>
              <a:t>Articles 324 to 329 of the Indian Constitution explains the electoral system in our country.</a:t>
            </a:r>
          </a:p>
          <a:p>
            <a:r>
              <a:rPr lang="en-US" sz="2400" dirty="0"/>
              <a:t>The Constitution (Article 324) provides for an independent Election Commission in order to ensure free and fair elections in the country.</a:t>
            </a:r>
          </a:p>
          <a:p>
            <a:r>
              <a:rPr lang="en-US" sz="2400" dirty="0"/>
              <a:t> Election commission consists of a chief election commissioner and two election commissioners. </a:t>
            </a:r>
          </a:p>
          <a:p>
            <a:r>
              <a:rPr lang="en-US" sz="2400" dirty="0"/>
              <a:t>There is to be only one general electoral roll for every territorial constituency for election to the Parliament and the state legislatures</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381000"/>
            <a:ext cx="7772400" cy="6248400"/>
          </a:xfrm>
        </p:spPr>
        <p:txBody>
          <a:bodyPr>
            <a:normAutofit/>
          </a:bodyPr>
          <a:lstStyle/>
          <a:p>
            <a:r>
              <a:rPr lang="en-US" sz="2800" dirty="0"/>
              <a:t>No person is to be ineligible for inclusion in the electoral roll on grounds only of religion, race, caste, sex or any of them.</a:t>
            </a:r>
          </a:p>
          <a:p>
            <a:r>
              <a:rPr lang="en-US" sz="2800" dirty="0"/>
              <a:t>Every person who is a citizen of India and who is 18 years of age, is entitled to vote at the election.</a:t>
            </a:r>
          </a:p>
          <a:p>
            <a:r>
              <a:rPr lang="en-US" sz="2800" dirty="0"/>
              <a:t>Parliament may make provision with respect to all matters relating to elections to the Parliament and the state legislatures including the preparation of electoral rolls, the delimitation of constituencies and all other matters necessary for securing their due constitution.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533400" y="1371600"/>
            <a:ext cx="8610600" cy="4487863"/>
          </a:xfrm>
        </p:spPr>
        <p:txBody>
          <a:bodyPr/>
          <a:lstStyle/>
          <a:p>
            <a:r>
              <a:rPr lang="en-US" sz="2800" dirty="0"/>
              <a:t>Elections for the </a:t>
            </a:r>
            <a:r>
              <a:rPr lang="en-US" sz="2800" dirty="0" err="1"/>
              <a:t>Lok</a:t>
            </a:r>
            <a:r>
              <a:rPr lang="en-US" sz="2800" dirty="0"/>
              <a:t> </a:t>
            </a:r>
            <a:r>
              <a:rPr lang="en-US" sz="2800" dirty="0" err="1"/>
              <a:t>Sabha</a:t>
            </a:r>
            <a:r>
              <a:rPr lang="en-US" sz="2800" dirty="0"/>
              <a:t> and every state Legislative Assembly have to take place every five years, unless called earlier.</a:t>
            </a:r>
          </a:p>
          <a:p>
            <a:r>
              <a:rPr lang="en-US" sz="2800" dirty="0"/>
              <a:t>An Electronic Voting Machine (EVM) is a simple electronic device used to record votes.</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t>Special Provisions Relating to Certain Classes</a:t>
            </a:r>
          </a:p>
        </p:txBody>
      </p:sp>
      <p:sp>
        <p:nvSpPr>
          <p:cNvPr id="3" name="Content Placeholder 2"/>
          <p:cNvSpPr>
            <a:spLocks noGrp="1"/>
          </p:cNvSpPr>
          <p:nvPr>
            <p:ph idx="1"/>
          </p:nvPr>
        </p:nvSpPr>
        <p:spPr>
          <a:xfrm>
            <a:off x="457200" y="1524000"/>
            <a:ext cx="8229600" cy="5029200"/>
          </a:xfrm>
        </p:spPr>
        <p:txBody>
          <a:bodyPr>
            <a:normAutofit/>
          </a:bodyPr>
          <a:lstStyle/>
          <a:p>
            <a:r>
              <a:rPr lang="en-US" sz="2800" dirty="0"/>
              <a:t>In order to realise the objectives of equality and justice as laid down in the Preamble, the Constitution makes special provisions for the scheduled castes (SCs), the scheduled tribes (STs), the backward classes (BCs) and the Anglo-Indians. </a:t>
            </a:r>
          </a:p>
          <a:p>
            <a:r>
              <a:rPr lang="en-US" sz="2800" dirty="0"/>
              <a:t>These special provisions are contained from Articles 330 to 342A of the Constitution.</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Distribution of Legislative Subjects</a:t>
            </a:r>
          </a:p>
        </p:txBody>
      </p:sp>
      <p:sp>
        <p:nvSpPr>
          <p:cNvPr id="3" name="Content Placeholder 2"/>
          <p:cNvSpPr>
            <a:spLocks noGrp="1"/>
          </p:cNvSpPr>
          <p:nvPr>
            <p:ph idx="1"/>
          </p:nvPr>
        </p:nvSpPr>
        <p:spPr>
          <a:xfrm>
            <a:off x="457200" y="1295400"/>
            <a:ext cx="8229600" cy="5334000"/>
          </a:xfrm>
        </p:spPr>
        <p:txBody>
          <a:bodyPr>
            <a:normAutofit/>
          </a:bodyPr>
          <a:lstStyle/>
          <a:p>
            <a:r>
              <a:rPr lang="en-US" sz="2800" dirty="0"/>
              <a:t>The Constitution provides for a three-fold distribution of legislative subjects between the Centre and the states:</a:t>
            </a:r>
          </a:p>
          <a:p>
            <a:pPr marL="514350" indent="-514350">
              <a:buFont typeface="+mj-lt"/>
              <a:buAutoNum type="arabicPeriod"/>
            </a:pPr>
            <a:r>
              <a:rPr lang="en-US" sz="2800" dirty="0"/>
              <a:t>List-I (the Union List)</a:t>
            </a:r>
          </a:p>
          <a:p>
            <a:pPr marL="514350" indent="-514350">
              <a:buFont typeface="+mj-lt"/>
              <a:buAutoNum type="arabicPeriod"/>
            </a:pPr>
            <a:r>
              <a:rPr lang="en-US" sz="2800" dirty="0"/>
              <a:t>List-II (the State List) </a:t>
            </a:r>
          </a:p>
          <a:p>
            <a:pPr marL="514350" indent="-514350">
              <a:buFont typeface="+mj-lt"/>
              <a:buAutoNum type="arabicPeriod"/>
            </a:pPr>
            <a:r>
              <a:rPr lang="en-US" sz="2800" dirty="0"/>
              <a:t>List-III (the Concurrent List)</a:t>
            </a:r>
            <a:endParaRPr lang="en-US" dirty="0"/>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541338"/>
            <a:ext cx="7648575" cy="5584825"/>
          </a:xfrm>
        </p:spPr>
        <p:txBody>
          <a:bodyPr>
            <a:normAutofit/>
          </a:bodyPr>
          <a:lstStyle/>
          <a:p>
            <a:pPr>
              <a:buNone/>
            </a:pPr>
            <a:r>
              <a:rPr lang="en-US" sz="2400" b="1" dirty="0"/>
              <a:t>Special Provisions are related to the following: </a:t>
            </a:r>
          </a:p>
          <a:p>
            <a:pPr>
              <a:buNone/>
            </a:pPr>
            <a:r>
              <a:rPr lang="en-US" sz="2000" dirty="0"/>
              <a:t>1</a:t>
            </a:r>
            <a:r>
              <a:rPr lang="en-US" sz="2400" dirty="0"/>
              <a:t>. Reservation in Legislatures</a:t>
            </a:r>
          </a:p>
          <a:p>
            <a:pPr>
              <a:buNone/>
            </a:pPr>
            <a:r>
              <a:rPr lang="en-US" sz="2400" dirty="0"/>
              <a:t>2. Special Representation in Legislatures </a:t>
            </a:r>
          </a:p>
          <a:p>
            <a:pPr>
              <a:buNone/>
            </a:pPr>
            <a:r>
              <a:rPr lang="en-US" sz="2400" dirty="0"/>
              <a:t>3. Reservation in Services and Posts</a:t>
            </a:r>
          </a:p>
          <a:p>
            <a:pPr>
              <a:buNone/>
            </a:pPr>
            <a:r>
              <a:rPr lang="en-US" sz="2400" dirty="0"/>
              <a:t>4. Educational Grants </a:t>
            </a:r>
          </a:p>
          <a:p>
            <a:pPr>
              <a:buNone/>
            </a:pPr>
            <a:r>
              <a:rPr lang="en-US" sz="2400" dirty="0"/>
              <a:t>5. Appointment of National Commissions</a:t>
            </a:r>
          </a:p>
          <a:p>
            <a:pPr>
              <a:buNone/>
            </a:pPr>
            <a:r>
              <a:rPr lang="en-US" sz="2400" dirty="0"/>
              <a:t>6. Appointment of Commissions of Investigation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Amendment of the Constitution</a:t>
            </a:r>
          </a:p>
        </p:txBody>
      </p:sp>
      <p:sp>
        <p:nvSpPr>
          <p:cNvPr id="3" name="Content Placeholder 2"/>
          <p:cNvSpPr>
            <a:spLocks noGrp="1"/>
          </p:cNvSpPr>
          <p:nvPr>
            <p:ph idx="1"/>
          </p:nvPr>
        </p:nvSpPr>
        <p:spPr>
          <a:xfrm>
            <a:off x="457200" y="1295400"/>
            <a:ext cx="8229600" cy="5257800"/>
          </a:xfrm>
        </p:spPr>
        <p:txBody>
          <a:bodyPr>
            <a:normAutofit/>
          </a:bodyPr>
          <a:lstStyle/>
          <a:p>
            <a:r>
              <a:rPr lang="en-US" sz="2400" dirty="0"/>
              <a:t>Article 368 of the Constitution deals with the powers of Parliament to amend the Constitution and its procedure.</a:t>
            </a:r>
          </a:p>
          <a:p>
            <a:pPr>
              <a:buNone/>
            </a:pPr>
            <a:r>
              <a:rPr lang="en-US" sz="2400" b="1" dirty="0"/>
              <a:t>The Constitution can be amended in three ways: </a:t>
            </a:r>
          </a:p>
          <a:p>
            <a:pPr marL="514350" indent="-514350">
              <a:buFont typeface="+mj-lt"/>
              <a:buAutoNum type="arabicPeriod"/>
            </a:pPr>
            <a:r>
              <a:rPr lang="en-US" sz="2400" dirty="0"/>
              <a:t>Amendment by simple majority of the Parliament</a:t>
            </a:r>
          </a:p>
          <a:p>
            <a:pPr marL="514350" indent="-514350">
              <a:buFont typeface="+mj-lt"/>
              <a:buAutoNum type="arabicPeriod"/>
            </a:pPr>
            <a:r>
              <a:rPr lang="en-US" sz="2400" dirty="0"/>
              <a:t>Amendment by special majority of the Parliament</a:t>
            </a:r>
          </a:p>
          <a:p>
            <a:pPr marL="514350" indent="-514350">
              <a:buFont typeface="+mj-lt"/>
              <a:buAutoNum type="arabicPeriod"/>
            </a:pPr>
            <a:r>
              <a:rPr lang="en-US" sz="2400" dirty="0"/>
              <a:t>Amendment by special majority of the Parliament and the ratification of half of the state legislatures.</a:t>
            </a:r>
          </a:p>
          <a:p>
            <a:endParaRPr lang="en-US" b="1" dirty="0"/>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541338"/>
            <a:ext cx="8229600" cy="6019800"/>
          </a:xfrm>
        </p:spPr>
        <p:txBody>
          <a:bodyPr>
            <a:normAutofit/>
          </a:bodyPr>
          <a:lstStyle/>
          <a:p>
            <a:pPr>
              <a:buNone/>
            </a:pPr>
            <a:r>
              <a:rPr lang="en-US" sz="2400" b="1" dirty="0"/>
              <a:t>PROCEDURE FOR AMENDMENT</a:t>
            </a:r>
          </a:p>
          <a:p>
            <a:r>
              <a:rPr lang="en-US" sz="2400" dirty="0"/>
              <a:t>An amendment of the Constitution can be initiated only by the introduction of a bill for the purpose in either House of Parliament and not in the state legislatures. </a:t>
            </a:r>
          </a:p>
          <a:p>
            <a:r>
              <a:rPr lang="en-US" sz="2400" dirty="0"/>
              <a:t>The bill must be passed in each House by a special majority.</a:t>
            </a:r>
          </a:p>
          <a:p>
            <a:r>
              <a:rPr lang="en-US" sz="2400" dirty="0"/>
              <a:t>After duly passed by both the Houses of Parliament and ratified by the state legislatures (where necessary)</a:t>
            </a:r>
          </a:p>
          <a:p>
            <a:r>
              <a:rPr lang="en-US" sz="2400" dirty="0"/>
              <a:t>The president must give his assent to the bill.</a:t>
            </a:r>
          </a:p>
          <a:p>
            <a:r>
              <a:rPr lang="en-US" sz="2400" dirty="0"/>
              <a:t>After the president’s assent, the bill becomes an 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0" y="541338"/>
            <a:ext cx="8229600" cy="6096000"/>
          </a:xfrm>
        </p:spPr>
        <p:txBody>
          <a:bodyPr>
            <a:normAutofit/>
          </a:bodyPr>
          <a:lstStyle/>
          <a:p>
            <a:r>
              <a:rPr lang="en-US" sz="2400" dirty="0"/>
              <a:t>The Parliament has exclusive powers to make laws with respect to any of the matters enumerated in the Union List. (</a:t>
            </a:r>
            <a:r>
              <a:rPr lang="en-US" sz="2400" dirty="0" err="1"/>
              <a:t>Defence</a:t>
            </a:r>
            <a:r>
              <a:rPr lang="en-US" sz="2400" dirty="0"/>
              <a:t>, banking, foreign affairs, currency etc.,) </a:t>
            </a:r>
          </a:p>
          <a:p>
            <a:r>
              <a:rPr lang="en-US" sz="2400" dirty="0"/>
              <a:t>The state legislature has “in normal circumstances” exclusive powers to make laws with respect to any of the matters enumerated in the State List. (Public order, police, public health and sanitation, agriculture, etc.,)</a:t>
            </a:r>
          </a:p>
          <a:p>
            <a:r>
              <a:rPr lang="en-US" sz="2400" dirty="0"/>
              <a:t>Both, the Parliament and state legislature can make laws with respect to any of the matters enumerated in the Concurrent List. (Civil procedure, marriage and divorce, population control and family planning, electricity, labour welfare etc.,)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Parliamentary Legislation in the State Field </a:t>
            </a:r>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t>The Constitution empowers the Parliament to make laws on any matter enumerated in the State List under the following five extraordinary circumstances:</a:t>
            </a:r>
          </a:p>
          <a:p>
            <a:pPr marL="514350" indent="-514350">
              <a:buFont typeface="+mj-lt"/>
              <a:buAutoNum type="arabicPeriod"/>
            </a:pPr>
            <a:r>
              <a:rPr lang="en-US" sz="2400" u="sng" dirty="0"/>
              <a:t>When Rajya </a:t>
            </a:r>
            <a:r>
              <a:rPr lang="en-US" sz="2400" u="sng" dirty="0" err="1"/>
              <a:t>Sabha</a:t>
            </a:r>
            <a:r>
              <a:rPr lang="en-US" sz="2400" u="sng" dirty="0"/>
              <a:t> Passes a Resolution </a:t>
            </a:r>
            <a:r>
              <a:rPr lang="en-US" sz="2400" dirty="0"/>
              <a:t>: If the Rajya </a:t>
            </a:r>
            <a:r>
              <a:rPr lang="en-US" sz="2400" dirty="0" err="1"/>
              <a:t>Sabha</a:t>
            </a:r>
            <a:r>
              <a:rPr lang="en-US" sz="2400" dirty="0"/>
              <a:t> declares that it is necessary in the national interest that Parliament should make laws with respect to goods and services tax or a matter in the State List</a:t>
            </a:r>
          </a:p>
          <a:p>
            <a:pPr marL="514350" indent="-514350">
              <a:buFont typeface="+mj-lt"/>
              <a:buAutoNum type="arabicPeriod"/>
            </a:pPr>
            <a:r>
              <a:rPr lang="en-US" sz="2400" u="sng" dirty="0"/>
              <a:t>During a National Emergency</a:t>
            </a:r>
            <a:r>
              <a:rPr lang="en-US" sz="2400" dirty="0"/>
              <a:t>: The Parliament acquires the power to legislate with respect to goods and services tax or matters in the State List, while a proclamation of national emergency is in operation</a:t>
            </a:r>
            <a:r>
              <a:rPr lang="en-US" b="1" dirty="0"/>
              <a:t>.</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Dept. of CSE, SJCET, Palai</a:t>
            </a:r>
          </a:p>
        </p:txBody>
      </p:sp>
      <p:sp>
        <p:nvSpPr>
          <p:cNvPr id="3" name="Content Placeholder 2"/>
          <p:cNvSpPr>
            <a:spLocks noGrp="1"/>
          </p:cNvSpPr>
          <p:nvPr>
            <p:ph idx="4294967295"/>
          </p:nvPr>
        </p:nvSpPr>
        <p:spPr>
          <a:xfrm>
            <a:off x="914400" y="685800"/>
            <a:ext cx="8229600" cy="5745163"/>
          </a:xfrm>
        </p:spPr>
        <p:txBody>
          <a:bodyPr>
            <a:normAutofit/>
          </a:bodyPr>
          <a:lstStyle/>
          <a:p>
            <a:pPr marL="514350" indent="-514350">
              <a:buNone/>
            </a:pPr>
            <a:r>
              <a:rPr lang="en-US" b="1" dirty="0"/>
              <a:t>3</a:t>
            </a:r>
            <a:r>
              <a:rPr lang="en-US" sz="2400" dirty="0"/>
              <a:t>.   </a:t>
            </a:r>
            <a:r>
              <a:rPr lang="en-US" sz="2400" u="sng" dirty="0"/>
              <a:t>When States Make a Request: </a:t>
            </a:r>
            <a:r>
              <a:rPr lang="en-US" sz="2400" dirty="0"/>
              <a:t>When the legislatures of two or more states pass resolutions requesting the Parliament to enact laws on a matter in the State List.</a:t>
            </a:r>
          </a:p>
          <a:p>
            <a:pPr marL="514350" indent="-514350">
              <a:buNone/>
            </a:pPr>
            <a:r>
              <a:rPr lang="en-US" sz="2400" dirty="0"/>
              <a:t>4.   </a:t>
            </a:r>
            <a:r>
              <a:rPr lang="en-US" sz="2400" u="sng" dirty="0"/>
              <a:t>To Implement International Agreements </a:t>
            </a:r>
            <a:r>
              <a:rPr lang="en-US" sz="2400" dirty="0"/>
              <a:t>:The Parliament can make laws on any matter in the State List for implementing the international treaties, agreements or conventions.</a:t>
            </a:r>
          </a:p>
          <a:p>
            <a:pPr marL="514350" indent="-514350">
              <a:buNone/>
            </a:pPr>
            <a:r>
              <a:rPr lang="en-US" sz="2400" dirty="0"/>
              <a:t>5.   </a:t>
            </a:r>
            <a:r>
              <a:rPr lang="en-US" sz="2400" u="sng" dirty="0"/>
              <a:t>During President’s Rule:  </a:t>
            </a:r>
            <a:r>
              <a:rPr lang="en-US" sz="2400" dirty="0"/>
              <a:t>When the President’s rule is imposed in a state, the Parliament becomes empowered to make laws with respect to any matter in the State List in relation to that state.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Territorial Extent of Central and State Legislation</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The Parliament can make laws for the whole or any part of the territory of India. </a:t>
            </a:r>
          </a:p>
          <a:p>
            <a:r>
              <a:rPr lang="en-US" sz="2400" dirty="0"/>
              <a:t>A state legislature can make laws for the whole or any part of the state. The laws made by a state legislature are not applicable outside the state.</a:t>
            </a:r>
          </a:p>
          <a:p>
            <a:r>
              <a:rPr lang="en-US" sz="2400" dirty="0"/>
              <a:t>The Parliament alone can make ‘extraterritorial legislation’. Thus, the laws of the Parliament are also applicable to the Indian citizens and their property in any part of the world. </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dirty="0"/>
              <a:t>Centre’s Control Over State Legislation</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The governor can reserve certain types of bills passed by the state legislature for the consideration of the President.</a:t>
            </a:r>
          </a:p>
          <a:p>
            <a:r>
              <a:rPr lang="en-US" sz="2400" dirty="0"/>
              <a:t>Bills on certain matters enumerated in the State List can be introduced in the state legislature only with the previous sanction of the president. (For example, the bills imposing restrictions on the freedom of trade and commerce).</a:t>
            </a:r>
          </a:p>
          <a:p>
            <a:r>
              <a:rPr lang="en-US" sz="2400" dirty="0"/>
              <a:t>The Centre can direct the states to reserve money bills and other financial bills passed by the state legislature for the President’s consideration during a financial emergency. </a:t>
            </a:r>
          </a:p>
        </p:txBody>
      </p:sp>
      <p:sp>
        <p:nvSpPr>
          <p:cNvPr id="4" name="Footer Placeholder 3"/>
          <p:cNvSpPr>
            <a:spLocks noGrp="1"/>
          </p:cNvSpPr>
          <p:nvPr>
            <p:ph type="ftr" sz="quarter" idx="11"/>
          </p:nvPr>
        </p:nvSpPr>
        <p:spPr/>
        <p:txBody>
          <a:bodyPr/>
          <a:lstStyle/>
          <a:p>
            <a:r>
              <a:rPr lang="en-US" dirty="0"/>
              <a:t>Dept. of CSE, SJCET, Palai</a:t>
            </a:r>
          </a:p>
        </p:txBody>
      </p:sp>
    </p:spTree>
  </p:cSld>
  <p:clrMapOvr>
    <a:masterClrMapping/>
  </p:clrMapOvr>
</p:sld>
</file>

<file path=ppt/theme/theme1.xml><?xml version="1.0" encoding="utf-8"?>
<a:theme xmlns:a="http://schemas.openxmlformats.org/drawingml/2006/main" name="Theme2">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2" id="{7BBC0E2E-A1A8-4CFC-B3B2-53CEACE3068D}" vid="{3C14CD12-0FE4-4CFA-ADAD-F4016A969C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1044</TotalTime>
  <Words>3515</Words>
  <Application>Microsoft Office PowerPoint</Application>
  <PresentationFormat>On-screen Show (4:3)</PresentationFormat>
  <Paragraphs>242</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Gill Sans MT</vt:lpstr>
      <vt:lpstr>Wingdings</vt:lpstr>
      <vt:lpstr>Wingdings 2</vt:lpstr>
      <vt:lpstr>Theme2</vt:lpstr>
      <vt:lpstr>    Module – 5   The Federal System, Statutory Institutions, Miscellaneous Provisions</vt:lpstr>
      <vt:lpstr>Relations Between The Union and The States (Centre-state Relations )</vt:lpstr>
      <vt:lpstr>LEGISLATIVE RELATIONS</vt:lpstr>
      <vt:lpstr>Distribution of Legislative Subjects</vt:lpstr>
      <vt:lpstr>PowerPoint Presentation</vt:lpstr>
      <vt:lpstr>Parliamentary Legislation in the State Field </vt:lpstr>
      <vt:lpstr>PowerPoint Presentation</vt:lpstr>
      <vt:lpstr>Territorial Extent of Central and State Legislation</vt:lpstr>
      <vt:lpstr>Centre’s Control Over State Legislation</vt:lpstr>
      <vt:lpstr>ADMINISTRATIVE RELATIONS</vt:lpstr>
      <vt:lpstr>PowerPoint Presentation</vt:lpstr>
      <vt:lpstr>FINANCIAL RELATIONS</vt:lpstr>
      <vt:lpstr>PowerPoint Presentation</vt:lpstr>
      <vt:lpstr>Grants-in-Aid to the States</vt:lpstr>
      <vt:lpstr>Finance Commission</vt:lpstr>
      <vt:lpstr>PowerPoint Presentation</vt:lpstr>
      <vt:lpstr>INTER-STATE COUNCIL</vt:lpstr>
      <vt:lpstr>Functions </vt:lpstr>
      <vt:lpstr>Emergency Provisions</vt:lpstr>
      <vt:lpstr>The Constitution stipulates three types of emergencies</vt:lpstr>
      <vt:lpstr>Freedom of Trade Commerce and Inter course</vt:lpstr>
      <vt:lpstr>Comptroller and Auditor General of India (CAG)</vt:lpstr>
      <vt:lpstr>APPOINTMENT AND TERM</vt:lpstr>
      <vt:lpstr>PowerPoint Presentation</vt:lpstr>
      <vt:lpstr>Public Services</vt:lpstr>
      <vt:lpstr>PowerPoint Presentation</vt:lpstr>
      <vt:lpstr>PowerPoint Presentation</vt:lpstr>
      <vt:lpstr>Union Public Service Commission</vt:lpstr>
      <vt:lpstr>FUNCTIONS</vt:lpstr>
      <vt:lpstr>ADMINISTRATIVE TRIBUNALS</vt:lpstr>
      <vt:lpstr>Central Administrative Tribunal (CAT)</vt:lpstr>
      <vt:lpstr>State Administrative Tribunals</vt:lpstr>
      <vt:lpstr>Official Language</vt:lpstr>
      <vt:lpstr>PowerPoint Presentation</vt:lpstr>
      <vt:lpstr>PowerPoint Presentation</vt:lpstr>
      <vt:lpstr>Elections</vt:lpstr>
      <vt:lpstr>PowerPoint Presentation</vt:lpstr>
      <vt:lpstr>PowerPoint Presentation</vt:lpstr>
      <vt:lpstr>Special Provisions Relating to Certain Classes</vt:lpstr>
      <vt:lpstr>PowerPoint Presentation</vt:lpstr>
      <vt:lpstr>Amendment of the Constitution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 5    Hingston Xavier Assistant Professor  Christ College of Engineering, IJK</dc:title>
  <dc:creator>HX</dc:creator>
  <cp:lastModifiedBy>manu eldho</cp:lastModifiedBy>
  <cp:revision>63</cp:revision>
  <dcterms:created xsi:type="dcterms:W3CDTF">2006-08-16T00:00:00Z</dcterms:created>
  <dcterms:modified xsi:type="dcterms:W3CDTF">2024-06-14T12:25:10Z</dcterms:modified>
</cp:coreProperties>
</file>