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1" r:id="rId4"/>
    <p:sldId id="258" r:id="rId5"/>
    <p:sldId id="260" r:id="rId6"/>
    <p:sldId id="259" r:id="rId7"/>
    <p:sldId id="262" r:id="rId8"/>
    <p:sldId id="264" r:id="rId9"/>
    <p:sldId id="265" r:id="rId10"/>
    <p:sldId id="266" r:id="rId11"/>
    <p:sldId id="267" r:id="rId12"/>
    <p:sldId id="269" r:id="rId13"/>
    <p:sldId id="268" r:id="rId14"/>
    <p:sldId id="274" r:id="rId15"/>
    <p:sldId id="270" r:id="rId16"/>
    <p:sldId id="271" r:id="rId17"/>
    <p:sldId id="273" r:id="rId18"/>
    <p:sldId id="272" r:id="rId19"/>
    <p:sldId id="275" r:id="rId20"/>
    <p:sldId id="276" r:id="rId21"/>
    <p:sldId id="277" r:id="rId22"/>
    <p:sldId id="278" r:id="rId23"/>
    <p:sldId id="280" r:id="rId24"/>
    <p:sldId id="279" r:id="rId25"/>
    <p:sldId id="282"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0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7934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4766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2273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3485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509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4887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0956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3719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23505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2/5/2024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67183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2/5/2024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21057953"/>
      </p:ext>
    </p:extLst>
  </p:cSld>
  <p:clrMap bg1="dk1" tx1="lt1" bg2="dk2" tx2="lt2" accent1="accent1" accent2="accent2" accent3="accent3" accent4="accent4" accent5="accent5" accent6="accent6" hlink="hlink" folHlink="folHlink"/>
  <p:sldLayoutIdLst>
    <p:sldLayoutId id="2147483737" r:id="rId1"/>
    <p:sldLayoutId id="2147483736" r:id="rId2"/>
    <p:sldLayoutId id="2147483735" r:id="rId3"/>
    <p:sldLayoutId id="2147483734" r:id="rId4"/>
    <p:sldLayoutId id="2147483733" r:id="rId5"/>
    <p:sldLayoutId id="2147483732" r:id="rId6"/>
    <p:sldLayoutId id="2147483731" r:id="rId7"/>
    <p:sldLayoutId id="2147483730" r:id="rId8"/>
    <p:sldLayoutId id="2147483729" r:id="rId9"/>
    <p:sldLayoutId id="2147483728" r:id="rId10"/>
    <p:sldLayoutId id="2147483727"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84E73E0-7763-B186-04CD-90560376BF86}"/>
              </a:ext>
            </a:extLst>
          </p:cNvPr>
          <p:cNvSpPr>
            <a:spLocks noGrp="1"/>
          </p:cNvSpPr>
          <p:nvPr>
            <p:ph type="ctrTitle"/>
          </p:nvPr>
        </p:nvSpPr>
        <p:spPr>
          <a:xfrm>
            <a:off x="1143001" y="1181101"/>
            <a:ext cx="4800599" cy="1552574"/>
          </a:xfrm>
        </p:spPr>
        <p:txBody>
          <a:bodyPr>
            <a:normAutofit fontScale="90000"/>
          </a:bodyPr>
          <a:lstStyle/>
          <a:p>
            <a:r>
              <a:rPr lang="tr-TR" b="1" dirty="0">
                <a:latin typeface="Agency FB" panose="020B0503020202020204" pitchFamily="34" charset="0"/>
              </a:rPr>
              <a:t>PROGRAMLAMA TEMELLERİ DERS 1</a:t>
            </a:r>
          </a:p>
        </p:txBody>
      </p:sp>
      <p:sp>
        <p:nvSpPr>
          <p:cNvPr id="3" name="Alt Başlık 2">
            <a:extLst>
              <a:ext uri="{FF2B5EF4-FFF2-40B4-BE49-F238E27FC236}">
                <a16:creationId xmlns:a16="http://schemas.microsoft.com/office/drawing/2014/main" id="{AEFCC31A-3FD5-3E0A-EFD6-25EE5D304545}"/>
              </a:ext>
            </a:extLst>
          </p:cNvPr>
          <p:cNvSpPr>
            <a:spLocks noGrp="1"/>
          </p:cNvSpPr>
          <p:nvPr>
            <p:ph type="subTitle" idx="1"/>
          </p:nvPr>
        </p:nvSpPr>
        <p:spPr>
          <a:xfrm>
            <a:off x="1464961" y="2827193"/>
            <a:ext cx="3248024" cy="1087573"/>
          </a:xfrm>
        </p:spPr>
        <p:txBody>
          <a:bodyPr anchor="b">
            <a:normAutofit/>
          </a:bodyPr>
          <a:lstStyle/>
          <a:p>
            <a:pPr marL="285750" indent="-285750">
              <a:spcAft>
                <a:spcPts val="600"/>
              </a:spcAft>
              <a:buFont typeface="Wingdings" panose="05000000000000000000" pitchFamily="2" charset="2"/>
              <a:buChar char="Ø"/>
            </a:pPr>
            <a:r>
              <a:rPr lang="tr-TR" dirty="0">
                <a:latin typeface="Agency FB" panose="020B0503020202020204" pitchFamily="34" charset="0"/>
              </a:rPr>
              <a:t>BİRİNCİ DÖNEM TEKRARI</a:t>
            </a:r>
          </a:p>
          <a:p>
            <a:pPr>
              <a:spcAft>
                <a:spcPts val="600"/>
              </a:spcAft>
            </a:pPr>
            <a:endParaRPr lang="tr-TR" dirty="0">
              <a:latin typeface="Agency FB" panose="020B0503020202020204" pitchFamily="34" charset="0"/>
            </a:endParaRPr>
          </a:p>
        </p:txBody>
      </p:sp>
      <p:pic>
        <p:nvPicPr>
          <p:cNvPr id="4" name="Picture 3" descr="Üçgen forma hizalı neon lazer ışıkları">
            <a:extLst>
              <a:ext uri="{FF2B5EF4-FFF2-40B4-BE49-F238E27FC236}">
                <a16:creationId xmlns:a16="http://schemas.microsoft.com/office/drawing/2014/main" id="{6A1D7F1C-B9A1-7EC0-F669-770B773197BA}"/>
              </a:ext>
            </a:extLst>
          </p:cNvPr>
          <p:cNvPicPr>
            <a:picLocks noChangeAspect="1"/>
          </p:cNvPicPr>
          <p:nvPr/>
        </p:nvPicPr>
        <p:blipFill rotWithShape="1">
          <a:blip r:embed="rId2"/>
          <a:srcRect l="8265" r="8814"/>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7" name="Freeform: Shape 26">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93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0AA596-3ABC-F062-40E5-EF914D46881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EE0AEF03-87C8-391F-205F-145770871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BCB9A805-71CA-AC00-1288-03762F5ABF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38CA5A8-5FF6-0503-5617-29E8C1542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C649FD3-95EA-9B30-8314-6D871D2D7B1B}"/>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250B0DF2-9EFE-5F30-CB56-78AEFEE2A7FC}"/>
              </a:ext>
            </a:extLst>
          </p:cNvPr>
          <p:cNvSpPr>
            <a:spLocks noGrp="1"/>
          </p:cNvSpPr>
          <p:nvPr>
            <p:ph type="title"/>
          </p:nvPr>
        </p:nvSpPr>
        <p:spPr>
          <a:xfrm>
            <a:off x="943897" y="182436"/>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pic>
        <p:nvPicPr>
          <p:cNvPr id="5" name="Resim 4">
            <a:extLst>
              <a:ext uri="{FF2B5EF4-FFF2-40B4-BE49-F238E27FC236}">
                <a16:creationId xmlns:a16="http://schemas.microsoft.com/office/drawing/2014/main" id="{29CC35B2-A1D4-5215-1923-B3703FFA496C}"/>
              </a:ext>
            </a:extLst>
          </p:cNvPr>
          <p:cNvPicPr>
            <a:picLocks noChangeAspect="1"/>
          </p:cNvPicPr>
          <p:nvPr/>
        </p:nvPicPr>
        <p:blipFill>
          <a:blip r:embed="rId3"/>
          <a:stretch>
            <a:fillRect/>
          </a:stretch>
        </p:blipFill>
        <p:spPr>
          <a:xfrm>
            <a:off x="1651820" y="1495779"/>
            <a:ext cx="4336025" cy="3145354"/>
          </a:xfrm>
          <a:prstGeom prst="rect">
            <a:avLst/>
          </a:prstGeom>
        </p:spPr>
      </p:pic>
    </p:spTree>
    <p:extLst>
      <p:ext uri="{BB962C8B-B14F-4D97-AF65-F5344CB8AC3E}">
        <p14:creationId xmlns:p14="http://schemas.microsoft.com/office/powerpoint/2010/main" val="82085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9500F4-7461-EB0F-F778-14D48847EB5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CEF1480-EFA7-B217-5625-B23090444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65C8A00-9F19-2413-DE93-B85C2AD84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DED8973-1B49-5678-83ED-B94A927E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A37FAE29-4E9E-AD39-393E-965473981B7A}"/>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1C9E87EF-BA21-0170-62D5-CB4BFBBF949D}"/>
              </a:ext>
            </a:extLst>
          </p:cNvPr>
          <p:cNvSpPr>
            <a:spLocks noGrp="1"/>
          </p:cNvSpPr>
          <p:nvPr>
            <p:ph type="title"/>
          </p:nvPr>
        </p:nvSpPr>
        <p:spPr>
          <a:xfrm>
            <a:off x="737419" y="384386"/>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CFA7E916-0B62-F7C2-9F8E-AE033F26F35D}"/>
              </a:ext>
            </a:extLst>
          </p:cNvPr>
          <p:cNvSpPr txBox="1"/>
          <p:nvPr/>
        </p:nvSpPr>
        <p:spPr>
          <a:xfrm>
            <a:off x="1042220" y="1899679"/>
            <a:ext cx="6135328" cy="1323439"/>
          </a:xfrm>
          <a:prstGeom prst="rect">
            <a:avLst/>
          </a:prstGeom>
          <a:noFill/>
        </p:spPr>
        <p:txBody>
          <a:bodyPr wrap="square">
            <a:spAutoFit/>
          </a:bodyPr>
          <a:lstStyle/>
          <a:p>
            <a:pPr marL="285750" indent="-285750">
              <a:buFont typeface="Wingdings" panose="05000000000000000000" pitchFamily="2" charset="2"/>
              <a:buChar char="q"/>
            </a:pPr>
            <a:r>
              <a:rPr lang="tr-TR" sz="4000" b="1" i="0" dirty="0">
                <a:effectLst/>
                <a:latin typeface="Agency FB" panose="020B0503020202020204" pitchFamily="34" charset="0"/>
              </a:rPr>
              <a:t> Örnek 2: Kullanıcıdan İki Sayı Alıp Büyüklük Karşılaştırması</a:t>
            </a:r>
            <a:endParaRPr lang="tr-TR" sz="4000" dirty="0">
              <a:latin typeface="Agency FB" panose="020B0503020202020204" pitchFamily="34" charset="0"/>
            </a:endParaRPr>
          </a:p>
        </p:txBody>
      </p:sp>
    </p:spTree>
    <p:extLst>
      <p:ext uri="{BB962C8B-B14F-4D97-AF65-F5344CB8AC3E}">
        <p14:creationId xmlns:p14="http://schemas.microsoft.com/office/powerpoint/2010/main" val="262385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E30C27-97D6-E56A-7758-C8A52C324512}"/>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0CA00F8-D923-0C9E-EB49-5BFED78CA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5C699A82-7015-B99B-F6D1-F225B3F769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C89D85B-589E-A50C-184C-B00E7D9A3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0162529-3E53-FB9F-93D1-A609557C97BD}"/>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F0B2B2EC-B501-4844-81CF-3F103B38AD2A}"/>
              </a:ext>
            </a:extLst>
          </p:cNvPr>
          <p:cNvSpPr>
            <a:spLocks noGrp="1"/>
          </p:cNvSpPr>
          <p:nvPr>
            <p:ph type="title"/>
          </p:nvPr>
        </p:nvSpPr>
        <p:spPr>
          <a:xfrm>
            <a:off x="334297" y="284938"/>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83C7D70A-048A-7941-A2BD-675C59B85442}"/>
              </a:ext>
            </a:extLst>
          </p:cNvPr>
          <p:cNvSpPr txBox="1"/>
          <p:nvPr/>
        </p:nvSpPr>
        <p:spPr>
          <a:xfrm>
            <a:off x="501446" y="1241143"/>
            <a:ext cx="5761703" cy="1200329"/>
          </a:xfrm>
          <a:prstGeom prst="rect">
            <a:avLst/>
          </a:prstGeom>
          <a:noFill/>
        </p:spPr>
        <p:txBody>
          <a:bodyPr wrap="square">
            <a:spAutoFit/>
          </a:bodyPr>
          <a:lstStyle/>
          <a:p>
            <a:pPr marL="285750" indent="-285750">
              <a:buFont typeface="Wingdings" panose="05000000000000000000" pitchFamily="2" charset="2"/>
              <a:buChar char="q"/>
            </a:pPr>
            <a:r>
              <a:rPr lang="tr-TR" sz="4000" b="1" i="0" dirty="0">
                <a:effectLst/>
                <a:latin typeface="Agency FB" panose="020B0503020202020204" pitchFamily="34" charset="0"/>
              </a:rPr>
              <a:t> </a:t>
            </a:r>
            <a:r>
              <a:rPr lang="tr-TR" sz="3200" b="1" i="0" dirty="0">
                <a:effectLst/>
                <a:latin typeface="Agency FB" panose="020B0503020202020204" pitchFamily="34" charset="0"/>
              </a:rPr>
              <a:t>Örnek 2: Kullanıcıdan İki Sayı Alıp Büyüklük Karşılaştırması - ÇÖZÜM</a:t>
            </a:r>
            <a:endParaRPr lang="tr-TR" sz="4000" dirty="0">
              <a:latin typeface="Agency FB" panose="020B0503020202020204" pitchFamily="34" charset="0"/>
            </a:endParaRPr>
          </a:p>
        </p:txBody>
      </p:sp>
      <p:pic>
        <p:nvPicPr>
          <p:cNvPr id="5" name="Resim 4">
            <a:extLst>
              <a:ext uri="{FF2B5EF4-FFF2-40B4-BE49-F238E27FC236}">
                <a16:creationId xmlns:a16="http://schemas.microsoft.com/office/drawing/2014/main" id="{57CEEB68-26B4-FBFE-23FD-DA5E9E902CC1}"/>
              </a:ext>
            </a:extLst>
          </p:cNvPr>
          <p:cNvPicPr>
            <a:picLocks noChangeAspect="1"/>
          </p:cNvPicPr>
          <p:nvPr/>
        </p:nvPicPr>
        <p:blipFill>
          <a:blip r:embed="rId3"/>
          <a:stretch>
            <a:fillRect/>
          </a:stretch>
        </p:blipFill>
        <p:spPr>
          <a:xfrm>
            <a:off x="235974" y="2753628"/>
            <a:ext cx="6027175" cy="3056949"/>
          </a:xfrm>
          <a:prstGeom prst="rect">
            <a:avLst/>
          </a:prstGeom>
        </p:spPr>
      </p:pic>
    </p:spTree>
    <p:extLst>
      <p:ext uri="{BB962C8B-B14F-4D97-AF65-F5344CB8AC3E}">
        <p14:creationId xmlns:p14="http://schemas.microsoft.com/office/powerpoint/2010/main" val="42399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A0E82C-BF11-C4A7-1435-642188527F9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D612530-C775-2144-CDCF-F7803E5E2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B3E84C1E-3352-3E83-E0DE-E99D7C8753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EFB5DBB-7D36-7EE6-BD8A-F396CA60D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2ED5F6D-32F6-E395-9223-4F18CDD33E04}"/>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0C36DB2C-19B4-978D-F467-81B13F0EDFB6}"/>
              </a:ext>
            </a:extLst>
          </p:cNvPr>
          <p:cNvSpPr>
            <a:spLocks noGrp="1"/>
          </p:cNvSpPr>
          <p:nvPr>
            <p:ph type="title"/>
          </p:nvPr>
        </p:nvSpPr>
        <p:spPr>
          <a:xfrm>
            <a:off x="334297" y="284938"/>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D70C387F-B909-2DC5-9BD3-6FB9A8625382}"/>
              </a:ext>
            </a:extLst>
          </p:cNvPr>
          <p:cNvSpPr txBox="1"/>
          <p:nvPr/>
        </p:nvSpPr>
        <p:spPr>
          <a:xfrm>
            <a:off x="1042220" y="1899679"/>
            <a:ext cx="6135328" cy="1938992"/>
          </a:xfrm>
          <a:prstGeom prst="rect">
            <a:avLst/>
          </a:prstGeom>
          <a:noFill/>
        </p:spPr>
        <p:txBody>
          <a:bodyPr wrap="square">
            <a:spAutoFit/>
          </a:bodyPr>
          <a:lstStyle/>
          <a:p>
            <a:pPr marL="285750" indent="-285750">
              <a:buFont typeface="Wingdings" panose="05000000000000000000" pitchFamily="2" charset="2"/>
              <a:buChar char="q"/>
            </a:pPr>
            <a:r>
              <a:rPr lang="tr-TR" sz="4000" b="1" i="0" dirty="0">
                <a:effectLst/>
                <a:latin typeface="Agency FB" panose="020B0503020202020204" pitchFamily="34" charset="0"/>
              </a:rPr>
              <a:t> Örnek 3: Kullanıcıdan Giriş Yaparak Yetişkin Olup Olmadığını Kontrol Etme</a:t>
            </a:r>
            <a:endParaRPr lang="tr-TR" sz="4000" dirty="0">
              <a:latin typeface="Agency FB" panose="020B0503020202020204" pitchFamily="34" charset="0"/>
            </a:endParaRPr>
          </a:p>
        </p:txBody>
      </p:sp>
    </p:spTree>
    <p:extLst>
      <p:ext uri="{BB962C8B-B14F-4D97-AF65-F5344CB8AC3E}">
        <p14:creationId xmlns:p14="http://schemas.microsoft.com/office/powerpoint/2010/main" val="290018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F557C2-B703-0119-067B-4C96C2645F3C}"/>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E384EB8-443F-04FF-F37D-85772089C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106FEB26-7D4A-3E02-1BF2-156D084695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2FEEE5B-4136-DE2A-08D4-419E96F2B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A066C81D-5878-D364-CC33-11E56E2ADEEC}"/>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9A9EDF0A-1FEC-8731-F7B6-AC17D239779D}"/>
              </a:ext>
            </a:extLst>
          </p:cNvPr>
          <p:cNvSpPr>
            <a:spLocks noGrp="1"/>
          </p:cNvSpPr>
          <p:nvPr>
            <p:ph type="title"/>
          </p:nvPr>
        </p:nvSpPr>
        <p:spPr>
          <a:xfrm>
            <a:off x="334297" y="284938"/>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74D476F0-8311-7734-9A2D-FCF3C5F262D9}"/>
              </a:ext>
            </a:extLst>
          </p:cNvPr>
          <p:cNvSpPr txBox="1"/>
          <p:nvPr/>
        </p:nvSpPr>
        <p:spPr>
          <a:xfrm>
            <a:off x="609601" y="1329194"/>
            <a:ext cx="6971070" cy="1246644"/>
          </a:xfrm>
          <a:prstGeom prst="rect">
            <a:avLst/>
          </a:prstGeom>
          <a:noFill/>
        </p:spPr>
        <p:txBody>
          <a:bodyPr wrap="square">
            <a:spAutoFit/>
          </a:bodyPr>
          <a:lstStyle/>
          <a:p>
            <a:pPr marL="285750" indent="-285750">
              <a:buFont typeface="Wingdings" panose="05000000000000000000" pitchFamily="2" charset="2"/>
              <a:buChar char="q"/>
            </a:pPr>
            <a:r>
              <a:rPr lang="tr-TR" sz="4000" b="1" i="0" dirty="0">
                <a:effectLst/>
                <a:latin typeface="Agency FB" panose="020B0503020202020204" pitchFamily="34" charset="0"/>
              </a:rPr>
              <a:t> </a:t>
            </a:r>
            <a:r>
              <a:rPr lang="tr-TR" sz="3200" b="1" i="0" dirty="0">
                <a:effectLst/>
                <a:latin typeface="Agency FB" panose="020B0503020202020204" pitchFamily="34" charset="0"/>
              </a:rPr>
              <a:t>Örnek 3: Kullanıcıdan Giriş Yaparak Yetişkin Olup Olmadığını Kontrol Etme</a:t>
            </a:r>
            <a:r>
              <a:rPr lang="tr-TR" sz="3200" b="1" dirty="0">
                <a:latin typeface="Agency FB" panose="020B0503020202020204" pitchFamily="34" charset="0"/>
              </a:rPr>
              <a:t> - ÇÖZÜM</a:t>
            </a:r>
            <a:endParaRPr lang="tr-TR" sz="4000" dirty="0">
              <a:latin typeface="Agency FB" panose="020B0503020202020204" pitchFamily="34" charset="0"/>
            </a:endParaRPr>
          </a:p>
        </p:txBody>
      </p:sp>
      <p:pic>
        <p:nvPicPr>
          <p:cNvPr id="5" name="Resim 4">
            <a:extLst>
              <a:ext uri="{FF2B5EF4-FFF2-40B4-BE49-F238E27FC236}">
                <a16:creationId xmlns:a16="http://schemas.microsoft.com/office/drawing/2014/main" id="{3AF4DAB1-8221-15E6-53B4-51AC9E66F4A6}"/>
              </a:ext>
            </a:extLst>
          </p:cNvPr>
          <p:cNvPicPr>
            <a:picLocks noChangeAspect="1"/>
          </p:cNvPicPr>
          <p:nvPr/>
        </p:nvPicPr>
        <p:blipFill>
          <a:blip r:embed="rId3"/>
          <a:stretch>
            <a:fillRect/>
          </a:stretch>
        </p:blipFill>
        <p:spPr>
          <a:xfrm>
            <a:off x="1300983" y="2892859"/>
            <a:ext cx="5588306" cy="2488126"/>
          </a:xfrm>
          <a:prstGeom prst="rect">
            <a:avLst/>
          </a:prstGeom>
        </p:spPr>
      </p:pic>
    </p:spTree>
    <p:extLst>
      <p:ext uri="{BB962C8B-B14F-4D97-AF65-F5344CB8AC3E}">
        <p14:creationId xmlns:p14="http://schemas.microsoft.com/office/powerpoint/2010/main" val="10448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00CA51-0537-D7C6-6D4E-BC5849B234FF}"/>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168E3DD-93F2-2FD1-CAE0-B8470BD20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92177AA1-98CD-F6B7-5765-511DDBBC43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2FB4A14-73E7-F20F-A7F2-6D0DE7E9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9403B30D-550A-B9C4-0280-4AB3174521E9}"/>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13EBA1C5-4955-D92D-BE61-1FFB2209F5ED}"/>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3935D6FC-3A17-D8A0-3425-05E185681BDA}"/>
              </a:ext>
            </a:extLst>
          </p:cNvPr>
          <p:cNvSpPr txBox="1"/>
          <p:nvPr/>
        </p:nvSpPr>
        <p:spPr>
          <a:xfrm>
            <a:off x="816077" y="1689175"/>
            <a:ext cx="6873692" cy="2308324"/>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a:t>
            </a:r>
            <a:r>
              <a:rPr lang="tr-TR" sz="4000" b="1" i="0" dirty="0">
                <a:effectLst/>
                <a:latin typeface="Agency FB" panose="020B0503020202020204" pitchFamily="34" charset="0"/>
              </a:rPr>
              <a:t>Örnek 4: </a:t>
            </a:r>
            <a:r>
              <a:rPr lang="tr-TR" sz="4800" b="1" i="0" dirty="0">
                <a:effectLst/>
                <a:latin typeface="Agency FB" panose="020B0503020202020204" pitchFamily="34" charset="0"/>
              </a:rPr>
              <a:t>Kullanıcının Girdiği Sayının Çift veya Tek Olup Olmadığını Kontrol Etme</a:t>
            </a:r>
            <a:endParaRPr lang="tr-TR" sz="3200" dirty="0">
              <a:latin typeface="Agency FB" panose="020B0503020202020204" pitchFamily="34" charset="0"/>
            </a:endParaRPr>
          </a:p>
        </p:txBody>
      </p:sp>
    </p:spTree>
    <p:extLst>
      <p:ext uri="{BB962C8B-B14F-4D97-AF65-F5344CB8AC3E}">
        <p14:creationId xmlns:p14="http://schemas.microsoft.com/office/powerpoint/2010/main" val="2134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FEB451-DA83-157D-F0E7-119C90A72BD9}"/>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880AA12-CCFE-2957-DCE3-C4974C197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2CCC4B8A-7AA3-D993-331F-D4507E227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791B274-005A-5D52-D83F-6999499C0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72A8E70A-25D0-D7FE-5AD2-3EE7357FAE86}"/>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318861B4-4A4A-BACD-D09E-7AD5B928AE4E}"/>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F6061346-6D0A-774C-4138-82157D81C001}"/>
              </a:ext>
            </a:extLst>
          </p:cNvPr>
          <p:cNvSpPr txBox="1"/>
          <p:nvPr/>
        </p:nvSpPr>
        <p:spPr>
          <a:xfrm>
            <a:off x="727585" y="1363652"/>
            <a:ext cx="7580671" cy="1077218"/>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Örnek 4: Kullanıcının Girdiği Sayının Çift veya Tek Olup Olmadığını Kontrol Etme - ÇÖZÜM</a:t>
            </a:r>
            <a:endParaRPr lang="tr-TR" sz="3200" dirty="0">
              <a:latin typeface="Agency FB" panose="020B0503020202020204" pitchFamily="34" charset="0"/>
            </a:endParaRPr>
          </a:p>
        </p:txBody>
      </p:sp>
      <p:pic>
        <p:nvPicPr>
          <p:cNvPr id="5" name="Resim 4">
            <a:extLst>
              <a:ext uri="{FF2B5EF4-FFF2-40B4-BE49-F238E27FC236}">
                <a16:creationId xmlns:a16="http://schemas.microsoft.com/office/drawing/2014/main" id="{4EB8E484-D2A5-0386-D9F4-38D8178C9D16}"/>
              </a:ext>
            </a:extLst>
          </p:cNvPr>
          <p:cNvPicPr>
            <a:picLocks noChangeAspect="1"/>
          </p:cNvPicPr>
          <p:nvPr/>
        </p:nvPicPr>
        <p:blipFill>
          <a:blip r:embed="rId3"/>
          <a:stretch>
            <a:fillRect/>
          </a:stretch>
        </p:blipFill>
        <p:spPr>
          <a:xfrm>
            <a:off x="1607075" y="2810979"/>
            <a:ext cx="5281251" cy="2340687"/>
          </a:xfrm>
          <a:prstGeom prst="rect">
            <a:avLst/>
          </a:prstGeom>
        </p:spPr>
      </p:pic>
    </p:spTree>
    <p:extLst>
      <p:ext uri="{BB962C8B-B14F-4D97-AF65-F5344CB8AC3E}">
        <p14:creationId xmlns:p14="http://schemas.microsoft.com/office/powerpoint/2010/main" val="19482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E2407B-A712-94C8-59F8-619B4E0D9B6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28B8BF2-5470-2867-FB24-32B04E349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E5069A03-527C-63F0-4EB5-5010810E17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79D126D-EE76-FC9D-B349-585DBB857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AB7DCAA3-3D27-511C-6C70-10BDD247A2CB}"/>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C8901BC1-0490-41A6-E632-C97C4058129A}"/>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E2A1F6E7-5D2A-1216-9636-ADE814DAAF0E}"/>
              </a:ext>
            </a:extLst>
          </p:cNvPr>
          <p:cNvSpPr txBox="1"/>
          <p:nvPr/>
        </p:nvSpPr>
        <p:spPr>
          <a:xfrm>
            <a:off x="816077" y="2010688"/>
            <a:ext cx="7580671" cy="1323439"/>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Örnek 5: </a:t>
            </a:r>
            <a:r>
              <a:rPr lang="tr-TR" sz="4000" b="1" i="0" dirty="0">
                <a:effectLst/>
                <a:latin typeface="Agency FB" panose="020B0503020202020204" pitchFamily="34" charset="0"/>
              </a:rPr>
              <a:t>Kullanıcının Girdiği İki Sayının Bölümünü ve Kalanını Hesaplamak</a:t>
            </a:r>
            <a:endParaRPr lang="tr-TR" sz="4000" dirty="0">
              <a:latin typeface="Agency FB" panose="020B0503020202020204" pitchFamily="34" charset="0"/>
            </a:endParaRPr>
          </a:p>
        </p:txBody>
      </p:sp>
    </p:spTree>
    <p:extLst>
      <p:ext uri="{BB962C8B-B14F-4D97-AF65-F5344CB8AC3E}">
        <p14:creationId xmlns:p14="http://schemas.microsoft.com/office/powerpoint/2010/main" val="33232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44E1BA-DBCB-4CEE-1596-57415F5BDFF7}"/>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5FCB57A9-950C-E6C1-AB63-ED1B958FA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3A5DB92A-DB95-2E75-992C-219D320967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03E3CF-064A-CCAC-A791-93D16A02A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4344A1A7-4483-12BD-B65F-E4D77BD3F2A5}"/>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6EC5E09C-EE4B-04B4-9812-3FDE81255BDC}"/>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FDBB1C09-6B2F-A541-9255-7694AC9EF479}"/>
              </a:ext>
            </a:extLst>
          </p:cNvPr>
          <p:cNvSpPr txBox="1"/>
          <p:nvPr/>
        </p:nvSpPr>
        <p:spPr>
          <a:xfrm>
            <a:off x="727585" y="1363652"/>
            <a:ext cx="7580671" cy="1077218"/>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Örnek 5: Kullanıcının Girdiği İki Sayının Bölümünü ve Kalanını Hesaplamak - ÇÖZÜM</a:t>
            </a:r>
            <a:endParaRPr lang="tr-TR" sz="3200" dirty="0">
              <a:latin typeface="Agency FB" panose="020B0503020202020204" pitchFamily="34" charset="0"/>
            </a:endParaRPr>
          </a:p>
        </p:txBody>
      </p:sp>
      <p:pic>
        <p:nvPicPr>
          <p:cNvPr id="7" name="Resim 6">
            <a:extLst>
              <a:ext uri="{FF2B5EF4-FFF2-40B4-BE49-F238E27FC236}">
                <a16:creationId xmlns:a16="http://schemas.microsoft.com/office/drawing/2014/main" id="{E83C834F-5E74-F12A-BAF6-56BCF8A53C0F}"/>
              </a:ext>
            </a:extLst>
          </p:cNvPr>
          <p:cNvPicPr>
            <a:picLocks noChangeAspect="1"/>
          </p:cNvPicPr>
          <p:nvPr/>
        </p:nvPicPr>
        <p:blipFill>
          <a:blip r:embed="rId3"/>
          <a:stretch>
            <a:fillRect/>
          </a:stretch>
        </p:blipFill>
        <p:spPr>
          <a:xfrm>
            <a:off x="1188357" y="2600814"/>
            <a:ext cx="5256972" cy="3146218"/>
          </a:xfrm>
          <a:prstGeom prst="rect">
            <a:avLst/>
          </a:prstGeom>
        </p:spPr>
      </p:pic>
    </p:spTree>
    <p:extLst>
      <p:ext uri="{BB962C8B-B14F-4D97-AF65-F5344CB8AC3E}">
        <p14:creationId xmlns:p14="http://schemas.microsoft.com/office/powerpoint/2010/main" val="9443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323FA-532B-2CB9-A14E-C85673FFF55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C797AA34-A69D-5ABA-1794-6A5256C78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546BE477-D41C-850C-A6B9-772F0F04E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88D2592-161C-BAB0-6F98-1A99EDF6E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1E9C523-AD76-A78D-6FE1-2A30F6654112}"/>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B425ADAF-959B-014A-EFB9-0AB8CFAF559F}"/>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5C2D88D8-509C-158E-8C99-D5FD4D112C73}"/>
              </a:ext>
            </a:extLst>
          </p:cNvPr>
          <p:cNvSpPr txBox="1"/>
          <p:nvPr/>
        </p:nvSpPr>
        <p:spPr>
          <a:xfrm>
            <a:off x="570269" y="1706333"/>
            <a:ext cx="7580671" cy="3170099"/>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a:t>
            </a:r>
            <a:r>
              <a:rPr lang="tr-TR" sz="4000" b="1" i="0" dirty="0">
                <a:effectLst/>
                <a:latin typeface="Agency FB" panose="020B0503020202020204" pitchFamily="34" charset="0"/>
              </a:rPr>
              <a:t>Örnek 6: </a:t>
            </a:r>
            <a:r>
              <a:rPr lang="tr-TR" sz="4000" dirty="0">
                <a:latin typeface="Agency FB" panose="020B0503020202020204" pitchFamily="34" charset="0"/>
              </a:rPr>
              <a:t>Kullanıcıdan iki sınav ve bir performans notu girmesini isteyiniz. Girilen 3 notun ortalaması 50 ve daha büyükse “Başarılı”; değilse “Başarısız” çıktıları veren kodu yazınız.</a:t>
            </a:r>
            <a:endParaRPr lang="tr-TR" sz="3200" dirty="0">
              <a:latin typeface="Agency FB" panose="020B0503020202020204" pitchFamily="34" charset="0"/>
            </a:endParaRPr>
          </a:p>
        </p:txBody>
      </p:sp>
    </p:spTree>
    <p:extLst>
      <p:ext uri="{BB962C8B-B14F-4D97-AF65-F5344CB8AC3E}">
        <p14:creationId xmlns:p14="http://schemas.microsoft.com/office/powerpoint/2010/main" val="426140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1C7A3F6F-2549-E161-AE33-49600738DD62}"/>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61BAF815-2B1E-7FD7-1BA8-94D2079E49E7}"/>
              </a:ext>
            </a:extLst>
          </p:cNvPr>
          <p:cNvSpPr>
            <a:spLocks noGrp="1"/>
          </p:cNvSpPr>
          <p:nvPr>
            <p:ph type="title"/>
          </p:nvPr>
        </p:nvSpPr>
        <p:spPr>
          <a:xfrm>
            <a:off x="1160891" y="1061686"/>
            <a:ext cx="7214624" cy="3101751"/>
          </a:xfrm>
        </p:spPr>
        <p:txBody>
          <a:bodyPr vert="horz" lIns="91440" tIns="45720" rIns="91440" bIns="45720" rtlCol="0" anchor="t">
            <a:normAutofit/>
          </a:bodyPr>
          <a:lstStyle/>
          <a:p>
            <a:pPr>
              <a:lnSpc>
                <a:spcPct val="90000"/>
              </a:lnSpc>
            </a:pPr>
            <a:r>
              <a:rPr lang="en-US" sz="6600" cap="all" spc="300" dirty="0"/>
              <a:t>DEĞİŞKEN TANIMLAMA KURALLARI</a:t>
            </a:r>
          </a:p>
        </p:txBody>
      </p:sp>
    </p:spTree>
    <p:extLst>
      <p:ext uri="{BB962C8B-B14F-4D97-AF65-F5344CB8AC3E}">
        <p14:creationId xmlns:p14="http://schemas.microsoft.com/office/powerpoint/2010/main" val="103032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612AE4-570F-D662-FE55-36B4908F645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77A7B29F-3E20-249E-CB4F-438066464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A831D91-3909-61D2-ED59-3D65039687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B1CD088-C4E2-D510-900B-E7AC0B78C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10E8DFA3-E25F-557B-735D-252A4F6B2C39}"/>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49F4BC9F-1C26-7F32-B75B-F568E50FEC7B}"/>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8CEDAF32-A852-F2A5-AA84-3E459AB41DFC}"/>
              </a:ext>
            </a:extLst>
          </p:cNvPr>
          <p:cNvSpPr txBox="1"/>
          <p:nvPr/>
        </p:nvSpPr>
        <p:spPr>
          <a:xfrm>
            <a:off x="727585" y="1363652"/>
            <a:ext cx="7580671" cy="584775"/>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Örnek 6: - ÇÖZÜM</a:t>
            </a:r>
            <a:endParaRPr lang="tr-TR" sz="3200" dirty="0">
              <a:latin typeface="Agency FB" panose="020B0503020202020204" pitchFamily="34" charset="0"/>
            </a:endParaRPr>
          </a:p>
        </p:txBody>
      </p:sp>
      <p:pic>
        <p:nvPicPr>
          <p:cNvPr id="5" name="Resim 4">
            <a:extLst>
              <a:ext uri="{FF2B5EF4-FFF2-40B4-BE49-F238E27FC236}">
                <a16:creationId xmlns:a16="http://schemas.microsoft.com/office/drawing/2014/main" id="{8D24585E-AFAD-71B5-E0A2-295265FF18C6}"/>
              </a:ext>
            </a:extLst>
          </p:cNvPr>
          <p:cNvPicPr>
            <a:picLocks noChangeAspect="1"/>
          </p:cNvPicPr>
          <p:nvPr/>
        </p:nvPicPr>
        <p:blipFill>
          <a:blip r:embed="rId3"/>
          <a:stretch>
            <a:fillRect/>
          </a:stretch>
        </p:blipFill>
        <p:spPr>
          <a:xfrm>
            <a:off x="1150660" y="2145311"/>
            <a:ext cx="5171770" cy="4108003"/>
          </a:xfrm>
          <a:prstGeom prst="rect">
            <a:avLst/>
          </a:prstGeom>
        </p:spPr>
      </p:pic>
    </p:spTree>
    <p:extLst>
      <p:ext uri="{BB962C8B-B14F-4D97-AF65-F5344CB8AC3E}">
        <p14:creationId xmlns:p14="http://schemas.microsoft.com/office/powerpoint/2010/main" val="403316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7DE6B0-2FF1-4E7B-04A9-EED2F7C303D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B20598A-9A4A-DA9D-C288-E11847AA0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C660B254-96DE-3C44-A27B-55F1706668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1EFED6C-2772-AA25-F3F0-EA86D8B01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5C7F3C41-4782-F838-C6A5-49DCF471BC83}"/>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03BD9C9D-6B77-687F-9D9D-238346E344F9}"/>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36A6306A-8BDD-17D6-E1FD-BFF77AA18D31}"/>
              </a:ext>
            </a:extLst>
          </p:cNvPr>
          <p:cNvSpPr txBox="1"/>
          <p:nvPr/>
        </p:nvSpPr>
        <p:spPr>
          <a:xfrm>
            <a:off x="570269" y="1706333"/>
            <a:ext cx="7580671" cy="3170099"/>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a:t>
            </a:r>
            <a:r>
              <a:rPr lang="tr-TR" sz="4000" b="1" i="0" dirty="0">
                <a:effectLst/>
                <a:latin typeface="Agency FB" panose="020B0503020202020204" pitchFamily="34" charset="0"/>
              </a:rPr>
              <a:t>Örnek 7: </a:t>
            </a:r>
            <a:r>
              <a:rPr lang="tr-TR" sz="4000" dirty="0">
                <a:latin typeface="Agency FB" panose="020B0503020202020204" pitchFamily="34" charset="0"/>
              </a:rPr>
              <a:t>Bir üçgenin iç açıları toplamı 180 derecedir. Kullanıcının girdiği üç açı değerine göre “Bu bir üçgendir.” ya da “Bu bir üçgen değildir.” çıktıları veren kodu yazınız.</a:t>
            </a:r>
            <a:endParaRPr lang="tr-TR" sz="3200" dirty="0">
              <a:latin typeface="Agency FB" panose="020B0503020202020204" pitchFamily="34" charset="0"/>
            </a:endParaRPr>
          </a:p>
        </p:txBody>
      </p:sp>
    </p:spTree>
    <p:extLst>
      <p:ext uri="{BB962C8B-B14F-4D97-AF65-F5344CB8AC3E}">
        <p14:creationId xmlns:p14="http://schemas.microsoft.com/office/powerpoint/2010/main" val="267669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430A13-1AED-FD0F-63DF-2D9FB71157B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18DC79E-60D2-807B-17C3-340073B4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5BEC16F7-CE99-9E23-234E-72BF903473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37B976F-7BBB-6FBB-9EC5-C99B7A89B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FFA011E-AD31-5AF5-EE0E-254299D3DB55}"/>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E443D7E8-E21C-CD23-2142-0F101A6D8744}"/>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98794C37-5F6C-5718-C3C3-E8B109D6926E}"/>
              </a:ext>
            </a:extLst>
          </p:cNvPr>
          <p:cNvSpPr txBox="1"/>
          <p:nvPr/>
        </p:nvSpPr>
        <p:spPr>
          <a:xfrm>
            <a:off x="727585" y="1363652"/>
            <a:ext cx="7580671" cy="584775"/>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Örnek 7: - ÇÖZÜM</a:t>
            </a:r>
            <a:endParaRPr lang="tr-TR" sz="3200" dirty="0">
              <a:latin typeface="Agency FB" panose="020B0503020202020204" pitchFamily="34" charset="0"/>
            </a:endParaRPr>
          </a:p>
        </p:txBody>
      </p:sp>
      <p:pic>
        <p:nvPicPr>
          <p:cNvPr id="7" name="Resim 6">
            <a:extLst>
              <a:ext uri="{FF2B5EF4-FFF2-40B4-BE49-F238E27FC236}">
                <a16:creationId xmlns:a16="http://schemas.microsoft.com/office/drawing/2014/main" id="{4ECE64B2-5A52-ECB1-CE4D-C4EECDC391EE}"/>
              </a:ext>
            </a:extLst>
          </p:cNvPr>
          <p:cNvPicPr>
            <a:picLocks noChangeAspect="1"/>
          </p:cNvPicPr>
          <p:nvPr/>
        </p:nvPicPr>
        <p:blipFill>
          <a:blip r:embed="rId3"/>
          <a:stretch>
            <a:fillRect/>
          </a:stretch>
        </p:blipFill>
        <p:spPr>
          <a:xfrm>
            <a:off x="953728" y="2060243"/>
            <a:ext cx="5142272" cy="3627767"/>
          </a:xfrm>
          <a:prstGeom prst="rect">
            <a:avLst/>
          </a:prstGeom>
        </p:spPr>
      </p:pic>
    </p:spTree>
    <p:extLst>
      <p:ext uri="{BB962C8B-B14F-4D97-AF65-F5344CB8AC3E}">
        <p14:creationId xmlns:p14="http://schemas.microsoft.com/office/powerpoint/2010/main" val="156094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E6EDF2-3096-8B4E-53C3-B081CB446DF9}"/>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20FEC821-D5E4-B84C-93F2-D8A6EDB50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49C79E1-1067-02E6-701C-8ACE647DDC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697BC6E-78E0-61E5-E208-3182FACB7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4B1A49B-6AE0-7979-624F-BDA508094545}"/>
              </a:ext>
            </a:extLst>
          </p:cNvPr>
          <p:cNvSpPr>
            <a:spLocks noGrp="1"/>
          </p:cNvSpPr>
          <p:nvPr>
            <p:ph type="title"/>
          </p:nvPr>
        </p:nvSpPr>
        <p:spPr>
          <a:xfrm>
            <a:off x="2290915" y="438450"/>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FB357A62-9B96-A473-FE63-EF4C2A78CDF6}"/>
              </a:ext>
            </a:extLst>
          </p:cNvPr>
          <p:cNvSpPr txBox="1"/>
          <p:nvPr/>
        </p:nvSpPr>
        <p:spPr>
          <a:xfrm>
            <a:off x="4168875" y="1673032"/>
            <a:ext cx="3549448" cy="923330"/>
          </a:xfrm>
          <a:prstGeom prst="rect">
            <a:avLst/>
          </a:prstGeom>
          <a:noFill/>
        </p:spPr>
        <p:txBody>
          <a:bodyPr wrap="square">
            <a:spAutoFit/>
          </a:bodyPr>
          <a:lstStyle/>
          <a:p>
            <a:r>
              <a:rPr lang="tr-TR" sz="5400" b="1" dirty="0">
                <a:latin typeface="Agency FB" panose="020B0503020202020204" pitchFamily="34" charset="0"/>
              </a:rPr>
              <a:t>ÖDÜLLÜ SORU</a:t>
            </a:r>
            <a:endParaRPr lang="tr-TR" sz="5400" dirty="0">
              <a:latin typeface="Agency FB" panose="020B0503020202020204" pitchFamily="34" charset="0"/>
            </a:endParaRPr>
          </a:p>
        </p:txBody>
      </p:sp>
      <p:pic>
        <p:nvPicPr>
          <p:cNvPr id="4" name="Resim 3" descr="metin, renklilik, grafik tasarım, grafik içeren bir resim">
            <a:extLst>
              <a:ext uri="{FF2B5EF4-FFF2-40B4-BE49-F238E27FC236}">
                <a16:creationId xmlns:a16="http://schemas.microsoft.com/office/drawing/2014/main" id="{62046A73-0150-77E6-8F57-66F3D1B11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904" y="2983524"/>
            <a:ext cx="3674192" cy="2064546"/>
          </a:xfrm>
          <a:prstGeom prst="rect">
            <a:avLst/>
          </a:prstGeom>
        </p:spPr>
      </p:pic>
    </p:spTree>
    <p:extLst>
      <p:ext uri="{BB962C8B-B14F-4D97-AF65-F5344CB8AC3E}">
        <p14:creationId xmlns:p14="http://schemas.microsoft.com/office/powerpoint/2010/main" val="9278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3AF7F6-3379-8807-9D29-D8F1FC56CED9}"/>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83FF94E-3BF7-58F7-C7B4-87C1F12D1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7F2DF975-CD2A-8F01-8648-578C86F825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D16B809-9DE7-CE17-8E13-D4C28A71F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DCC0FA5-87F9-A7C9-5335-7BCC495F8434}"/>
              </a:ext>
            </a:extLst>
          </p:cNvPr>
          <p:cNvSpPr>
            <a:spLocks noGrp="1"/>
          </p:cNvSpPr>
          <p:nvPr>
            <p:ph type="title"/>
          </p:nvPr>
        </p:nvSpPr>
        <p:spPr>
          <a:xfrm>
            <a:off x="1877960" y="221465"/>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DCA0F20E-9928-CE50-5D75-2E58653EC98D}"/>
              </a:ext>
            </a:extLst>
          </p:cNvPr>
          <p:cNvSpPr txBox="1"/>
          <p:nvPr/>
        </p:nvSpPr>
        <p:spPr>
          <a:xfrm>
            <a:off x="2035275" y="1706333"/>
            <a:ext cx="7580671" cy="4154984"/>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a:t>
            </a:r>
            <a:r>
              <a:rPr lang="tr-TR" sz="4000" b="1" i="0" dirty="0">
                <a:effectLst/>
                <a:latin typeface="Agency FB" panose="020B0503020202020204" pitchFamily="34" charset="0"/>
              </a:rPr>
              <a:t>Örnek 8: </a:t>
            </a:r>
            <a:r>
              <a:rPr lang="tr-TR" sz="3200" dirty="0">
                <a:latin typeface="Agency FB" panose="020B0503020202020204" pitchFamily="34" charset="0"/>
              </a:rPr>
              <a:t>Bir hava yolu firması en fazla 20 kilogram bagaj hakkı vermektedir. 20 kilogramdan sonraki her kilogram için 10 TL ek ücret almaktadır. Buna göre bagajı 20 kg ya da daha az olan yolculara “Herhangi bir ücret ödemeniz gerekmiyor.”; 20 </a:t>
            </a:r>
            <a:r>
              <a:rPr lang="tr-TR" sz="3200" dirty="0" err="1">
                <a:latin typeface="Agency FB" panose="020B0503020202020204" pitchFamily="34" charset="0"/>
              </a:rPr>
              <a:t>kg’den</a:t>
            </a:r>
            <a:r>
              <a:rPr lang="tr-TR" sz="3200" dirty="0">
                <a:latin typeface="Agency FB" panose="020B0503020202020204" pitchFamily="34" charset="0"/>
              </a:rPr>
              <a:t> fazla olanlar için de ne kadar ek ücret ödeneceğini hesaplayarak “Fazla bagaj için ….. TL ödemelisiniz.” çıktılarını veren kodu yazınız.</a:t>
            </a:r>
          </a:p>
        </p:txBody>
      </p:sp>
    </p:spTree>
    <p:extLst>
      <p:ext uri="{BB962C8B-B14F-4D97-AF65-F5344CB8AC3E}">
        <p14:creationId xmlns:p14="http://schemas.microsoft.com/office/powerpoint/2010/main" val="355903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74DC06-0B91-A4E8-1F1B-C9583375EC5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B8CBF218-4BC7-D257-2511-7563F6084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954337CA-9185-353C-E35C-7CE712A757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945CEF54-BD6F-F13C-2B8C-7E188680E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2C15DB48-F6F8-D3C1-4FC7-3847DAEA637F}"/>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2A6F0347-9B0B-A83B-2DDB-AFD9849C81A4}"/>
              </a:ext>
            </a:extLst>
          </p:cNvPr>
          <p:cNvSpPr>
            <a:spLocks noGrp="1"/>
          </p:cNvSpPr>
          <p:nvPr>
            <p:ph type="title"/>
          </p:nvPr>
        </p:nvSpPr>
        <p:spPr>
          <a:xfrm>
            <a:off x="816077" y="385682"/>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B29DE29B-3CD1-4094-B8EE-F955E1823F80}"/>
              </a:ext>
            </a:extLst>
          </p:cNvPr>
          <p:cNvSpPr txBox="1"/>
          <p:nvPr/>
        </p:nvSpPr>
        <p:spPr>
          <a:xfrm>
            <a:off x="727585" y="1363652"/>
            <a:ext cx="7580671" cy="584775"/>
          </a:xfrm>
          <a:prstGeom prst="rect">
            <a:avLst/>
          </a:prstGeom>
          <a:noFill/>
        </p:spPr>
        <p:txBody>
          <a:bodyPr wrap="square">
            <a:spAutoFit/>
          </a:bodyPr>
          <a:lstStyle/>
          <a:p>
            <a:pPr marL="285750" indent="-285750">
              <a:buFont typeface="Wingdings" panose="05000000000000000000" pitchFamily="2" charset="2"/>
              <a:buChar char="q"/>
            </a:pPr>
            <a:r>
              <a:rPr lang="tr-TR" sz="3200" b="1" i="0" dirty="0">
                <a:effectLst/>
                <a:latin typeface="Agency FB" panose="020B0503020202020204" pitchFamily="34" charset="0"/>
              </a:rPr>
              <a:t> Örnek 8: - ÇÖZÜM</a:t>
            </a:r>
            <a:endParaRPr lang="tr-TR" sz="3200" dirty="0">
              <a:latin typeface="Agency FB" panose="020B0503020202020204" pitchFamily="34" charset="0"/>
            </a:endParaRPr>
          </a:p>
        </p:txBody>
      </p:sp>
      <p:pic>
        <p:nvPicPr>
          <p:cNvPr id="3" name="Resim 2">
            <a:extLst>
              <a:ext uri="{FF2B5EF4-FFF2-40B4-BE49-F238E27FC236}">
                <a16:creationId xmlns:a16="http://schemas.microsoft.com/office/drawing/2014/main" id="{C45237D6-8670-0CDA-82CF-441009ABEA0C}"/>
              </a:ext>
            </a:extLst>
          </p:cNvPr>
          <p:cNvPicPr>
            <a:picLocks noChangeAspect="1"/>
          </p:cNvPicPr>
          <p:nvPr/>
        </p:nvPicPr>
        <p:blipFill>
          <a:blip r:embed="rId3"/>
          <a:stretch>
            <a:fillRect/>
          </a:stretch>
        </p:blipFill>
        <p:spPr>
          <a:xfrm>
            <a:off x="639370" y="2168055"/>
            <a:ext cx="6595557" cy="2554555"/>
          </a:xfrm>
          <a:prstGeom prst="rect">
            <a:avLst/>
          </a:prstGeom>
        </p:spPr>
      </p:pic>
    </p:spTree>
    <p:extLst>
      <p:ext uri="{BB962C8B-B14F-4D97-AF65-F5344CB8AC3E}">
        <p14:creationId xmlns:p14="http://schemas.microsoft.com/office/powerpoint/2010/main" val="3624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0F4CE9-48B7-554D-BE1E-24B27B0F56BB}"/>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4939BDAB-CB90-5F2D-36FF-B32A2D7F9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6353EF3F-A650-D249-0F95-A5E0D90D83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C9BBB58B-4C99-D4B0-8F80-D7F4795D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78B06E7F-7573-6996-D829-F7C1E1A8B60A}"/>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4A1B663E-30CC-36ED-161C-7F61D3F43430}"/>
              </a:ext>
            </a:extLst>
          </p:cNvPr>
          <p:cNvSpPr>
            <a:spLocks noGrp="1"/>
          </p:cNvSpPr>
          <p:nvPr>
            <p:ph type="title"/>
          </p:nvPr>
        </p:nvSpPr>
        <p:spPr>
          <a:xfrm>
            <a:off x="610284" y="1248498"/>
            <a:ext cx="7214624" cy="3101751"/>
          </a:xfrm>
        </p:spPr>
        <p:txBody>
          <a:bodyPr vert="horz" lIns="91440" tIns="45720" rIns="91440" bIns="45720" rtlCol="0" anchor="t">
            <a:normAutofit/>
          </a:bodyPr>
          <a:lstStyle/>
          <a:p>
            <a:pPr>
              <a:lnSpc>
                <a:spcPct val="90000"/>
              </a:lnSpc>
            </a:pPr>
            <a:r>
              <a:rPr lang="tr-TR" sz="6600" cap="all" spc="300" dirty="0"/>
              <a:t>VERİ TÜRLERİ</a:t>
            </a:r>
            <a:endParaRPr lang="en-US" sz="6600" cap="all" spc="300" dirty="0"/>
          </a:p>
        </p:txBody>
      </p:sp>
    </p:spTree>
    <p:extLst>
      <p:ext uri="{BB962C8B-B14F-4D97-AF65-F5344CB8AC3E}">
        <p14:creationId xmlns:p14="http://schemas.microsoft.com/office/powerpoint/2010/main" val="28803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0D4BF2-B549-36D0-3631-5F7FDDF24BF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C57636E9-B54C-4E1B-2E4F-9EA4270A3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826FA231-EAB6-E4FE-7ABB-8CAED12CC9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26409D4-A3BD-7CD3-1B59-716DF2B0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C1140C54-7734-289F-5D89-6E52DBD83644}"/>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33246B02-84D4-B3A2-7870-27BB33E868B5}"/>
              </a:ext>
            </a:extLst>
          </p:cNvPr>
          <p:cNvSpPr>
            <a:spLocks noGrp="1"/>
          </p:cNvSpPr>
          <p:nvPr>
            <p:ph type="title"/>
          </p:nvPr>
        </p:nvSpPr>
        <p:spPr>
          <a:xfrm>
            <a:off x="1160891" y="1061686"/>
            <a:ext cx="7214624" cy="3101751"/>
          </a:xfrm>
        </p:spPr>
        <p:txBody>
          <a:bodyPr vert="horz" lIns="91440" tIns="45720" rIns="91440" bIns="45720" rtlCol="0" anchor="t">
            <a:normAutofit/>
          </a:bodyPr>
          <a:lstStyle/>
          <a:p>
            <a:pPr>
              <a:lnSpc>
                <a:spcPct val="90000"/>
              </a:lnSpc>
            </a:pPr>
            <a:r>
              <a:rPr lang="tr-TR" sz="6600" cap="all" spc="300" dirty="0"/>
              <a:t>ARİTMETİKSEL</a:t>
            </a:r>
            <a:br>
              <a:rPr lang="tr-TR" sz="6600" cap="all" spc="300" dirty="0"/>
            </a:br>
            <a:r>
              <a:rPr lang="tr-TR" sz="6600" cap="all" spc="300" dirty="0"/>
              <a:t>OPERATÖRLER</a:t>
            </a:r>
            <a:endParaRPr lang="en-US" sz="6600" cap="all" spc="300" dirty="0"/>
          </a:p>
        </p:txBody>
      </p:sp>
    </p:spTree>
    <p:extLst>
      <p:ext uri="{BB962C8B-B14F-4D97-AF65-F5344CB8AC3E}">
        <p14:creationId xmlns:p14="http://schemas.microsoft.com/office/powerpoint/2010/main" val="50360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814BDF-9BFE-E17E-3D42-B918CEFA7F2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198CE86-0B14-CA5B-F1B5-91ABCCDA7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001DD520-0598-DEDB-3797-24E71453AA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F142807-10A1-2CD4-DCCD-162B7C89D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F365DD1F-2C79-47DB-23E1-A40BBCD610F4}"/>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F01A0FCF-36D6-48CC-9906-9EBC3CDB8A19}"/>
              </a:ext>
            </a:extLst>
          </p:cNvPr>
          <p:cNvSpPr>
            <a:spLocks noGrp="1"/>
          </p:cNvSpPr>
          <p:nvPr>
            <p:ph type="title"/>
          </p:nvPr>
        </p:nvSpPr>
        <p:spPr>
          <a:xfrm>
            <a:off x="1160891" y="1061686"/>
            <a:ext cx="7214624" cy="3101751"/>
          </a:xfrm>
        </p:spPr>
        <p:txBody>
          <a:bodyPr vert="horz" lIns="91440" tIns="45720" rIns="91440" bIns="45720" rtlCol="0" anchor="t">
            <a:normAutofit/>
          </a:bodyPr>
          <a:lstStyle/>
          <a:p>
            <a:pPr>
              <a:lnSpc>
                <a:spcPct val="90000"/>
              </a:lnSpc>
            </a:pPr>
            <a:r>
              <a:rPr lang="tr-TR" sz="6600" cap="all" spc="300" dirty="0"/>
              <a:t>karşılaştırma</a:t>
            </a:r>
            <a:br>
              <a:rPr lang="tr-TR" sz="6600" cap="all" spc="300" dirty="0"/>
            </a:br>
            <a:r>
              <a:rPr lang="tr-TR" sz="6600" cap="all" spc="300" dirty="0" err="1"/>
              <a:t>OPERATÖRLERi</a:t>
            </a:r>
            <a:endParaRPr lang="en-US" sz="6600" cap="all" spc="300" dirty="0"/>
          </a:p>
        </p:txBody>
      </p:sp>
    </p:spTree>
    <p:extLst>
      <p:ext uri="{BB962C8B-B14F-4D97-AF65-F5344CB8AC3E}">
        <p14:creationId xmlns:p14="http://schemas.microsoft.com/office/powerpoint/2010/main" val="189627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9F0FB3-51CC-A0F3-CF42-82E50F46814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1F836E7-6324-90FA-E843-A49377EF1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38BFC4A-CC21-94CB-B604-E75135B3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BAC44DFC-B5B2-823D-2A63-5B3377806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56C1D464-9095-9DD5-D763-62E33F318BFB}"/>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A4B0EF54-9B53-6582-7B9F-3FFC2E6D92A7}"/>
              </a:ext>
            </a:extLst>
          </p:cNvPr>
          <p:cNvSpPr>
            <a:spLocks noGrp="1"/>
          </p:cNvSpPr>
          <p:nvPr>
            <p:ph type="title"/>
          </p:nvPr>
        </p:nvSpPr>
        <p:spPr>
          <a:xfrm>
            <a:off x="1188357" y="1061686"/>
            <a:ext cx="7214624" cy="3101751"/>
          </a:xfrm>
        </p:spPr>
        <p:txBody>
          <a:bodyPr vert="horz" lIns="91440" tIns="45720" rIns="91440" bIns="45720" rtlCol="0" anchor="t">
            <a:normAutofit/>
          </a:bodyPr>
          <a:lstStyle/>
          <a:p>
            <a:pPr algn="ctr">
              <a:lnSpc>
                <a:spcPct val="90000"/>
              </a:lnSpc>
            </a:pPr>
            <a:r>
              <a:rPr lang="tr-TR" sz="6600" cap="all" spc="300" dirty="0"/>
              <a:t>mantıksal</a:t>
            </a:r>
            <a:br>
              <a:rPr lang="tr-TR" sz="6600" cap="all" spc="300" dirty="0"/>
            </a:br>
            <a:r>
              <a:rPr lang="tr-TR" sz="6600" cap="all" spc="300" dirty="0"/>
              <a:t>OPERATÖRLER</a:t>
            </a:r>
            <a:br>
              <a:rPr lang="tr-TR" sz="6600" cap="all" spc="300" dirty="0"/>
            </a:br>
            <a:r>
              <a:rPr lang="tr-TR" cap="all" spc="300" dirty="0" err="1"/>
              <a:t>or</a:t>
            </a:r>
            <a:r>
              <a:rPr lang="tr-TR" cap="all" spc="300" dirty="0"/>
              <a:t>-</a:t>
            </a:r>
            <a:r>
              <a:rPr lang="tr-TR" cap="all" spc="300" dirty="0" err="1"/>
              <a:t>and</a:t>
            </a:r>
            <a:r>
              <a:rPr lang="tr-TR" cap="all" spc="300" dirty="0"/>
              <a:t>-not</a:t>
            </a:r>
            <a:endParaRPr lang="en-US" cap="all" spc="300" dirty="0"/>
          </a:p>
        </p:txBody>
      </p:sp>
    </p:spTree>
    <p:extLst>
      <p:ext uri="{BB962C8B-B14F-4D97-AF65-F5344CB8AC3E}">
        <p14:creationId xmlns:p14="http://schemas.microsoft.com/office/powerpoint/2010/main" val="226579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971831-B129-EA36-4281-E1EB42E68176}"/>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1EF659B7-6764-2E51-5BDB-24C5F6B53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74DE49EA-B46C-0B50-E877-FF9C2E4D7C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688ED824-FBF1-D839-1C9E-349F6150F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398B6B8-AF15-8E80-51D7-176619A1462E}"/>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6FB83CE6-30A2-F89A-491D-20B2CF4E7932}"/>
              </a:ext>
            </a:extLst>
          </p:cNvPr>
          <p:cNvSpPr>
            <a:spLocks noGrp="1"/>
          </p:cNvSpPr>
          <p:nvPr>
            <p:ph type="title"/>
          </p:nvPr>
        </p:nvSpPr>
        <p:spPr>
          <a:xfrm>
            <a:off x="1188357" y="1061686"/>
            <a:ext cx="7214624" cy="3101751"/>
          </a:xfrm>
        </p:spPr>
        <p:txBody>
          <a:bodyPr vert="horz" lIns="91440" tIns="45720" rIns="91440" bIns="45720" rtlCol="0" anchor="t">
            <a:normAutofit/>
          </a:bodyPr>
          <a:lstStyle/>
          <a:p>
            <a:pPr algn="ctr">
              <a:lnSpc>
                <a:spcPct val="90000"/>
              </a:lnSpc>
            </a:pPr>
            <a:r>
              <a:rPr lang="tr-TR" sz="6600" cap="all" spc="300" dirty="0"/>
              <a:t>Veri tipini öğrenme</a:t>
            </a:r>
            <a:br>
              <a:rPr lang="tr-TR" sz="6600" cap="all" spc="300" dirty="0"/>
            </a:br>
            <a:r>
              <a:rPr lang="tr-TR" sz="6600" cap="all" spc="300" dirty="0"/>
              <a:t>(TYPE)</a:t>
            </a:r>
            <a:endParaRPr lang="en-US" cap="all" spc="300" dirty="0"/>
          </a:p>
        </p:txBody>
      </p:sp>
    </p:spTree>
    <p:extLst>
      <p:ext uri="{BB962C8B-B14F-4D97-AF65-F5344CB8AC3E}">
        <p14:creationId xmlns:p14="http://schemas.microsoft.com/office/powerpoint/2010/main" val="319982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DE8D09-07F2-3642-58FE-3929A8D1AF7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CDBA885-970A-3BF8-F3FD-622BF5900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7F185195-E410-61A4-B28C-828647B57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AC169457-50E5-DEF1-0520-13B6095C1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B98DC6B2-7388-EA1C-0F9C-FC783C971AE9}"/>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8AF9558E-67EE-863E-A123-0D527D9AE4F6}"/>
              </a:ext>
            </a:extLst>
          </p:cNvPr>
          <p:cNvSpPr>
            <a:spLocks noGrp="1"/>
          </p:cNvSpPr>
          <p:nvPr>
            <p:ph type="title"/>
          </p:nvPr>
        </p:nvSpPr>
        <p:spPr>
          <a:xfrm>
            <a:off x="334297" y="284938"/>
            <a:ext cx="8098181" cy="2635242"/>
          </a:xfrm>
        </p:spPr>
        <p:txBody>
          <a:bodyPr vert="horz" lIns="91440" tIns="45720" rIns="91440" bIns="45720" rtlCol="0" anchor="t">
            <a:normAutofit/>
          </a:bodyPr>
          <a:lstStyle/>
          <a:p>
            <a:pPr algn="ctr">
              <a:lnSpc>
                <a:spcPct val="90000"/>
              </a:lnSpc>
            </a:pPr>
            <a:r>
              <a:rPr lang="tr-TR" sz="6600" cap="all" spc="300" dirty="0"/>
              <a:t>Veri tipini dönüştürme</a:t>
            </a:r>
            <a:br>
              <a:rPr lang="tr-TR" sz="6600" cap="all" spc="300" dirty="0"/>
            </a:br>
            <a:endParaRPr lang="en-US" cap="all" spc="300" dirty="0"/>
          </a:p>
        </p:txBody>
      </p:sp>
      <p:pic>
        <p:nvPicPr>
          <p:cNvPr id="5" name="Resim 4">
            <a:extLst>
              <a:ext uri="{FF2B5EF4-FFF2-40B4-BE49-F238E27FC236}">
                <a16:creationId xmlns:a16="http://schemas.microsoft.com/office/drawing/2014/main" id="{A3FA9103-AAC4-09AC-4371-49B08F47EEDC}"/>
              </a:ext>
            </a:extLst>
          </p:cNvPr>
          <p:cNvPicPr>
            <a:picLocks noChangeAspect="1"/>
          </p:cNvPicPr>
          <p:nvPr/>
        </p:nvPicPr>
        <p:blipFill rotWithShape="1">
          <a:blip r:embed="rId3"/>
          <a:srcRect t="26613" b="5962"/>
          <a:stretch/>
        </p:blipFill>
        <p:spPr>
          <a:xfrm>
            <a:off x="1916302" y="2590581"/>
            <a:ext cx="4934169" cy="1445341"/>
          </a:xfrm>
          <a:prstGeom prst="rect">
            <a:avLst/>
          </a:prstGeom>
        </p:spPr>
      </p:pic>
    </p:spTree>
    <p:extLst>
      <p:ext uri="{BB962C8B-B14F-4D97-AF65-F5344CB8AC3E}">
        <p14:creationId xmlns:p14="http://schemas.microsoft.com/office/powerpoint/2010/main" val="69134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ACA35F-E07D-A77F-BA9A-DE777B428266}"/>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FDBD280-0DC4-1BB1-4846-04809F1C5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3660167E-3E23-138A-8299-54BF19B890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4AA5167-57A8-DFE3-6F5B-A4F211A85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ir sakus formülü">
            <a:extLst>
              <a:ext uri="{FF2B5EF4-FFF2-40B4-BE49-F238E27FC236}">
                <a16:creationId xmlns:a16="http://schemas.microsoft.com/office/drawing/2014/main" id="{C87BA9D7-F388-2B6E-ACE2-011DBAA7F522}"/>
              </a:ext>
            </a:extLst>
          </p:cNvPr>
          <p:cNvPicPr>
            <a:picLocks noChangeAspect="1"/>
          </p:cNvPicPr>
          <p:nvPr/>
        </p:nvPicPr>
        <p:blipFill rotWithShape="1">
          <a:blip r:embed="rId2"/>
          <a:srcRect l="13526" r="19570"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Başlık 1">
            <a:extLst>
              <a:ext uri="{FF2B5EF4-FFF2-40B4-BE49-F238E27FC236}">
                <a16:creationId xmlns:a16="http://schemas.microsoft.com/office/drawing/2014/main" id="{8ECD215D-EA11-DB50-4717-EA95323BDB35}"/>
              </a:ext>
            </a:extLst>
          </p:cNvPr>
          <p:cNvSpPr>
            <a:spLocks noGrp="1"/>
          </p:cNvSpPr>
          <p:nvPr>
            <p:ph type="title"/>
          </p:nvPr>
        </p:nvSpPr>
        <p:spPr>
          <a:xfrm>
            <a:off x="656973" y="281205"/>
            <a:ext cx="8098181" cy="1130907"/>
          </a:xfrm>
        </p:spPr>
        <p:txBody>
          <a:bodyPr vert="horz" lIns="91440" tIns="45720" rIns="91440" bIns="45720" rtlCol="0" anchor="t">
            <a:normAutofit/>
          </a:bodyPr>
          <a:lstStyle/>
          <a:p>
            <a:pPr>
              <a:lnSpc>
                <a:spcPct val="90000"/>
              </a:lnSpc>
            </a:pPr>
            <a:r>
              <a:rPr lang="tr-TR" sz="6600" cap="all" spc="300" dirty="0"/>
              <a:t>KARAR YAPILARI</a:t>
            </a:r>
            <a:endParaRPr lang="en-US" sz="3100" cap="all" spc="300" dirty="0"/>
          </a:p>
        </p:txBody>
      </p:sp>
      <p:sp>
        <p:nvSpPr>
          <p:cNvPr id="6" name="Metin kutusu 5">
            <a:extLst>
              <a:ext uri="{FF2B5EF4-FFF2-40B4-BE49-F238E27FC236}">
                <a16:creationId xmlns:a16="http://schemas.microsoft.com/office/drawing/2014/main" id="{FC146099-D70F-89C3-1C69-26F47F92B7D8}"/>
              </a:ext>
            </a:extLst>
          </p:cNvPr>
          <p:cNvSpPr txBox="1"/>
          <p:nvPr/>
        </p:nvSpPr>
        <p:spPr>
          <a:xfrm>
            <a:off x="530942" y="1700773"/>
            <a:ext cx="6135328" cy="2031325"/>
          </a:xfrm>
          <a:prstGeom prst="rect">
            <a:avLst/>
          </a:prstGeom>
          <a:noFill/>
        </p:spPr>
        <p:txBody>
          <a:bodyPr wrap="square">
            <a:spAutoFit/>
          </a:bodyPr>
          <a:lstStyle/>
          <a:p>
            <a:pPr marL="285750" indent="-285750">
              <a:buFont typeface="Wingdings" panose="05000000000000000000" pitchFamily="2" charset="2"/>
              <a:buChar char="§"/>
            </a:pPr>
            <a:r>
              <a:rPr lang="tr-TR" sz="1800" cap="all" spc="300" dirty="0"/>
              <a:t>Python'da karar yapıları, programın belirli koşullara göre farklı yolları izlemesini sağlayan ifadelerdir. Python'da en sık kullanılan karar yapısı </a:t>
            </a:r>
            <a:r>
              <a:rPr lang="tr-TR" sz="1800" cap="all" spc="300" dirty="0" err="1"/>
              <a:t>if</a:t>
            </a:r>
            <a:r>
              <a:rPr lang="tr-TR" sz="1800" cap="all" spc="300" dirty="0"/>
              <a:t>, elif (isteğe bağlı), ve else bloklarını içerir. </a:t>
            </a:r>
            <a:endParaRPr lang="tr-TR" dirty="0"/>
          </a:p>
        </p:txBody>
      </p:sp>
    </p:spTree>
    <p:extLst>
      <p:ext uri="{BB962C8B-B14F-4D97-AF65-F5344CB8AC3E}">
        <p14:creationId xmlns:p14="http://schemas.microsoft.com/office/powerpoint/2010/main" val="332470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Geniş ekran</PresentationFormat>
  <Paragraphs>42</Paragraphs>
  <Slides>25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25</vt:i4>
      </vt:variant>
    </vt:vector>
  </HeadingPairs>
  <TitlesOfParts>
    <vt:vector size="30" baseType="lpstr">
      <vt:lpstr>Agency FB</vt:lpstr>
      <vt:lpstr>Arial</vt:lpstr>
      <vt:lpstr>Walbaum Display</vt:lpstr>
      <vt:lpstr>Wingdings</vt:lpstr>
      <vt:lpstr>RegattaVTI</vt:lpstr>
      <vt:lpstr>PROGRAMLAMA TEMELLERİ DERS 1</vt:lpstr>
      <vt:lpstr>DEĞİŞKEN TANIMLAMA KURALLARI</vt:lpstr>
      <vt:lpstr>VERİ TÜRLERİ</vt:lpstr>
      <vt:lpstr>ARİTMETİKSEL OPERATÖRLER</vt:lpstr>
      <vt:lpstr>karşılaştırma OPERATÖRLERi</vt:lpstr>
      <vt:lpstr>mantıksal OPERATÖRLER or-and-not</vt:lpstr>
      <vt:lpstr>Veri tipini öğrenme (TYPE)</vt:lpstr>
      <vt:lpstr>Veri tipini dönüştürme </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lpstr>KARAR YAPILARI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TEMELLERİ DERS 1</dc:title>
  <dc:creator>evin dag</dc:creator>
  <cp:lastModifiedBy>evin dag</cp:lastModifiedBy>
  <cp:revision>5</cp:revision>
  <dcterms:created xsi:type="dcterms:W3CDTF">2024-02-04T22:19:24Z</dcterms:created>
  <dcterms:modified xsi:type="dcterms:W3CDTF">2024-02-04T23:37:18Z</dcterms:modified>
</cp:coreProperties>
</file>