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1" r:id="rId4"/>
    <p:sldId id="260" r:id="rId5"/>
    <p:sldId id="262" r:id="rId6"/>
    <p:sldId id="259" r:id="rId7"/>
    <p:sldId id="264" r:id="rId8"/>
    <p:sldId id="266" r:id="rId9"/>
    <p:sldId id="258" r:id="rId10"/>
    <p:sldId id="265" r:id="rId11"/>
    <p:sldId id="267" r:id="rId12"/>
    <p:sldId id="269" r:id="rId13"/>
    <p:sldId id="283" r:id="rId14"/>
    <p:sldId id="268" r:id="rId15"/>
    <p:sldId id="274" r:id="rId16"/>
    <p:sldId id="270" r:id="rId17"/>
    <p:sldId id="271" r:id="rId18"/>
    <p:sldId id="273" r:id="rId19"/>
    <p:sldId id="272" r:id="rId20"/>
    <p:sldId id="275" r:id="rId21"/>
    <p:sldId id="276" r:id="rId22"/>
    <p:sldId id="277" r:id="rId23"/>
    <p:sldId id="284" r:id="rId24"/>
    <p:sldId id="278" r:id="rId25"/>
    <p:sldId id="280"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2/12/2024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20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2/12/2024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79348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2/12/2024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4766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2/12/2024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22738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2/12/2024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3485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2/12/2024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8509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2/12/2024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48870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2/12/2024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0956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2/12/2024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3719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2/12/2024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23505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2/12/2024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67183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2/12/2024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21057953"/>
      </p:ext>
    </p:extLst>
  </p:cSld>
  <p:clrMap bg1="dk1" tx1="lt1" bg2="dk2" tx2="lt2" accent1="accent1" accent2="accent2" accent3="accent3" accent4="accent4" accent5="accent5" accent6="accent6" hlink="hlink" folHlink="folHlink"/>
  <p:sldLayoutIdLst>
    <p:sldLayoutId id="2147483737" r:id="rId1"/>
    <p:sldLayoutId id="2147483736" r:id="rId2"/>
    <p:sldLayoutId id="2147483735" r:id="rId3"/>
    <p:sldLayoutId id="2147483734" r:id="rId4"/>
    <p:sldLayoutId id="2147483733" r:id="rId5"/>
    <p:sldLayoutId id="2147483732" r:id="rId6"/>
    <p:sldLayoutId id="2147483731" r:id="rId7"/>
    <p:sldLayoutId id="2147483730" r:id="rId8"/>
    <p:sldLayoutId id="2147483729" r:id="rId9"/>
    <p:sldLayoutId id="2147483728" r:id="rId10"/>
    <p:sldLayoutId id="214748372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84E73E0-7763-B186-04CD-90560376BF86}"/>
              </a:ext>
            </a:extLst>
          </p:cNvPr>
          <p:cNvSpPr>
            <a:spLocks noGrp="1"/>
          </p:cNvSpPr>
          <p:nvPr>
            <p:ph type="ctrTitle"/>
          </p:nvPr>
        </p:nvSpPr>
        <p:spPr>
          <a:xfrm>
            <a:off x="1143001" y="1181101"/>
            <a:ext cx="4800599" cy="1552574"/>
          </a:xfrm>
        </p:spPr>
        <p:txBody>
          <a:bodyPr>
            <a:normAutofit fontScale="90000"/>
          </a:bodyPr>
          <a:lstStyle/>
          <a:p>
            <a:r>
              <a:rPr lang="tr-TR" b="1" dirty="0">
                <a:latin typeface="Agency FB" panose="020B0503020202020204" pitchFamily="34" charset="0"/>
              </a:rPr>
              <a:t>PROGRAMLAMA TEMELLERİ DERS 2</a:t>
            </a:r>
          </a:p>
        </p:txBody>
      </p:sp>
      <p:sp>
        <p:nvSpPr>
          <p:cNvPr id="3" name="Alt Başlık 2">
            <a:extLst>
              <a:ext uri="{FF2B5EF4-FFF2-40B4-BE49-F238E27FC236}">
                <a16:creationId xmlns:a16="http://schemas.microsoft.com/office/drawing/2014/main" id="{AEFCC31A-3FD5-3E0A-EFD6-25EE5D304545}"/>
              </a:ext>
            </a:extLst>
          </p:cNvPr>
          <p:cNvSpPr>
            <a:spLocks noGrp="1"/>
          </p:cNvSpPr>
          <p:nvPr>
            <p:ph type="subTitle" idx="1"/>
          </p:nvPr>
        </p:nvSpPr>
        <p:spPr>
          <a:xfrm>
            <a:off x="1464961" y="2827193"/>
            <a:ext cx="3248024" cy="1087573"/>
          </a:xfrm>
        </p:spPr>
        <p:txBody>
          <a:bodyPr anchor="b">
            <a:normAutofit/>
          </a:bodyPr>
          <a:lstStyle/>
          <a:p>
            <a:pPr marL="285750" indent="-285750">
              <a:spcAft>
                <a:spcPts val="600"/>
              </a:spcAft>
              <a:buFont typeface="Wingdings" panose="05000000000000000000" pitchFamily="2" charset="2"/>
              <a:buChar char="Ø"/>
            </a:pPr>
            <a:r>
              <a:rPr lang="tr-TR" dirty="0">
                <a:latin typeface="Agency FB" panose="020B0503020202020204" pitchFamily="34" charset="0"/>
              </a:rPr>
              <a:t>LİSTELER</a:t>
            </a:r>
          </a:p>
        </p:txBody>
      </p:sp>
      <p:pic>
        <p:nvPicPr>
          <p:cNvPr id="4" name="Picture 3" descr="Üçgen forma hizalı neon lazer ışıkları">
            <a:extLst>
              <a:ext uri="{FF2B5EF4-FFF2-40B4-BE49-F238E27FC236}">
                <a16:creationId xmlns:a16="http://schemas.microsoft.com/office/drawing/2014/main" id="{6A1D7F1C-B9A1-7EC0-F669-770B773197BA}"/>
              </a:ext>
            </a:extLst>
          </p:cNvPr>
          <p:cNvPicPr>
            <a:picLocks noChangeAspect="1"/>
          </p:cNvPicPr>
          <p:nvPr/>
        </p:nvPicPr>
        <p:blipFill rotWithShape="1">
          <a:blip r:embed="rId2"/>
          <a:srcRect l="8265" r="8814"/>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7" name="Freeform: Shape 26">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93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ACA35F-E07D-A77F-BA9A-DE777B428266}"/>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FDBD280-0DC4-1BB1-4846-04809F1C5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3660167E-3E23-138A-8299-54BF19B890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4AA5167-57A8-DFE3-6F5B-A4F211A85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C87BA9D7-F388-2B6E-ACE2-011DBAA7F522}"/>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8ECD215D-EA11-DB50-4717-EA95323BDB35}"/>
              </a:ext>
            </a:extLst>
          </p:cNvPr>
          <p:cNvSpPr>
            <a:spLocks noGrp="1"/>
          </p:cNvSpPr>
          <p:nvPr>
            <p:ph type="title"/>
          </p:nvPr>
        </p:nvSpPr>
        <p:spPr>
          <a:xfrm>
            <a:off x="224353" y="694160"/>
            <a:ext cx="8142898" cy="1508266"/>
          </a:xfrm>
        </p:spPr>
        <p:txBody>
          <a:bodyPr vert="horz" lIns="91440" tIns="45720" rIns="91440" bIns="45720" rtlCol="0" anchor="t">
            <a:normAutofit fontScale="90000"/>
          </a:bodyPr>
          <a:lstStyle/>
          <a:p>
            <a:pPr marL="857250" indent="-857250">
              <a:lnSpc>
                <a:spcPct val="90000"/>
              </a:lnSpc>
              <a:buFont typeface="Wingdings" panose="05000000000000000000" pitchFamily="2" charset="2"/>
              <a:buChar char="Ø"/>
            </a:pPr>
            <a:r>
              <a:rPr lang="tr-TR" sz="5400" cap="all" spc="300" dirty="0" err="1"/>
              <a:t>öRNEK</a:t>
            </a:r>
            <a:br>
              <a:rPr lang="tr-TR" sz="5400" cap="all" spc="300" dirty="0"/>
            </a:br>
            <a:br>
              <a:rPr lang="tr-TR" sz="5400" cap="all" spc="300" dirty="0"/>
            </a:br>
            <a:r>
              <a:rPr lang="tr-TR" dirty="0"/>
              <a:t>Renkler listesi oluşturarak indeksi 2 olan elemanı ekrana yazdırınız.</a:t>
            </a:r>
            <a:endParaRPr lang="en-US" sz="2400" cap="all" spc="300" dirty="0"/>
          </a:p>
        </p:txBody>
      </p:sp>
    </p:spTree>
    <p:extLst>
      <p:ext uri="{BB962C8B-B14F-4D97-AF65-F5344CB8AC3E}">
        <p14:creationId xmlns:p14="http://schemas.microsoft.com/office/powerpoint/2010/main" val="332470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9500F4-7461-EB0F-F778-14D48847EB5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9CEF1480-EFA7-B217-5625-B23090444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65C8A00-9F19-2413-DE93-B85C2AD84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DED8973-1B49-5678-83ED-B94A927E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A37FAE29-4E9E-AD39-393E-965473981B7A}"/>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1C9E87EF-BA21-0170-62D5-CB4BFBBF949D}"/>
              </a:ext>
            </a:extLst>
          </p:cNvPr>
          <p:cNvSpPr>
            <a:spLocks noGrp="1"/>
          </p:cNvSpPr>
          <p:nvPr>
            <p:ph type="title"/>
          </p:nvPr>
        </p:nvSpPr>
        <p:spPr>
          <a:xfrm>
            <a:off x="737419" y="384386"/>
            <a:ext cx="8098181" cy="1130907"/>
          </a:xfrm>
        </p:spPr>
        <p:txBody>
          <a:bodyPr vert="horz" lIns="91440" tIns="45720" rIns="91440" bIns="45720" rtlCol="0" anchor="t">
            <a:normAutofit/>
          </a:bodyPr>
          <a:lstStyle/>
          <a:p>
            <a:pPr marL="857250" indent="-857250">
              <a:lnSpc>
                <a:spcPct val="90000"/>
              </a:lnSpc>
              <a:buFont typeface="Wingdings" panose="05000000000000000000" pitchFamily="2" charset="2"/>
              <a:buChar char="Ø"/>
            </a:pPr>
            <a:r>
              <a:rPr lang="tr-TR" sz="4800" cap="all" spc="300" dirty="0"/>
              <a:t>Cevap</a:t>
            </a:r>
            <a:endParaRPr lang="en-US" sz="2000" cap="all" spc="300" dirty="0"/>
          </a:p>
        </p:txBody>
      </p:sp>
      <p:pic>
        <p:nvPicPr>
          <p:cNvPr id="5" name="Resim 4">
            <a:extLst>
              <a:ext uri="{FF2B5EF4-FFF2-40B4-BE49-F238E27FC236}">
                <a16:creationId xmlns:a16="http://schemas.microsoft.com/office/drawing/2014/main" id="{103C1FAD-5BC8-B7F6-908C-AF215E9F2A51}"/>
              </a:ext>
            </a:extLst>
          </p:cNvPr>
          <p:cNvPicPr>
            <a:picLocks noChangeAspect="1"/>
          </p:cNvPicPr>
          <p:nvPr/>
        </p:nvPicPr>
        <p:blipFill>
          <a:blip r:embed="rId3"/>
          <a:stretch>
            <a:fillRect/>
          </a:stretch>
        </p:blipFill>
        <p:spPr>
          <a:xfrm>
            <a:off x="381549" y="1626683"/>
            <a:ext cx="8690867" cy="703547"/>
          </a:xfrm>
          <a:prstGeom prst="rect">
            <a:avLst/>
          </a:prstGeom>
        </p:spPr>
      </p:pic>
    </p:spTree>
    <p:extLst>
      <p:ext uri="{BB962C8B-B14F-4D97-AF65-F5344CB8AC3E}">
        <p14:creationId xmlns:p14="http://schemas.microsoft.com/office/powerpoint/2010/main" val="262385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E30C27-97D6-E56A-7758-C8A52C324512}"/>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60CA00F8-D923-0C9E-EB49-5BFED78CA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5C699A82-7015-B99B-F6D1-F225B3F769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C89D85B-589E-A50C-184C-B00E7D9A3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B0162529-3E53-FB9F-93D1-A609557C97BD}"/>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6" name="Metin kutusu 5">
            <a:extLst>
              <a:ext uri="{FF2B5EF4-FFF2-40B4-BE49-F238E27FC236}">
                <a16:creationId xmlns:a16="http://schemas.microsoft.com/office/drawing/2014/main" id="{83C7D70A-048A-7941-A2BD-675C59B85442}"/>
              </a:ext>
            </a:extLst>
          </p:cNvPr>
          <p:cNvSpPr txBox="1"/>
          <p:nvPr/>
        </p:nvSpPr>
        <p:spPr>
          <a:xfrm>
            <a:off x="353962" y="592262"/>
            <a:ext cx="6980902" cy="2062103"/>
          </a:xfrm>
          <a:prstGeom prst="rect">
            <a:avLst/>
          </a:prstGeom>
          <a:noFill/>
        </p:spPr>
        <p:txBody>
          <a:bodyPr wrap="square">
            <a:spAutoFit/>
          </a:bodyPr>
          <a:lstStyle/>
          <a:p>
            <a:pPr marL="571500" indent="-571500">
              <a:buFont typeface="Wingdings" panose="05000000000000000000" pitchFamily="2" charset="2"/>
              <a:buChar char="Ø"/>
            </a:pPr>
            <a:r>
              <a:rPr lang="tr-TR" sz="3200" dirty="0"/>
              <a:t>Aşağıdaki kodun çıktısını yazınız (Python’da tek karakterden oluşan değerleri tek tırnak (‘) içinde tanımlayabilirsiniz.).</a:t>
            </a:r>
            <a:endParaRPr lang="tr-TR" sz="3200" dirty="0">
              <a:latin typeface="Agency FB" panose="020B0503020202020204" pitchFamily="34" charset="0"/>
            </a:endParaRPr>
          </a:p>
        </p:txBody>
      </p:sp>
      <p:pic>
        <p:nvPicPr>
          <p:cNvPr id="7" name="Resim 6">
            <a:extLst>
              <a:ext uri="{FF2B5EF4-FFF2-40B4-BE49-F238E27FC236}">
                <a16:creationId xmlns:a16="http://schemas.microsoft.com/office/drawing/2014/main" id="{7EF4BA8D-1826-1829-49CE-7C3CACF62191}"/>
              </a:ext>
            </a:extLst>
          </p:cNvPr>
          <p:cNvPicPr>
            <a:picLocks noChangeAspect="1"/>
          </p:cNvPicPr>
          <p:nvPr/>
        </p:nvPicPr>
        <p:blipFill>
          <a:blip r:embed="rId3"/>
          <a:stretch>
            <a:fillRect/>
          </a:stretch>
        </p:blipFill>
        <p:spPr>
          <a:xfrm>
            <a:off x="599769" y="2878393"/>
            <a:ext cx="6246465" cy="1805686"/>
          </a:xfrm>
          <a:prstGeom prst="rect">
            <a:avLst/>
          </a:prstGeom>
        </p:spPr>
      </p:pic>
    </p:spTree>
    <p:extLst>
      <p:ext uri="{BB962C8B-B14F-4D97-AF65-F5344CB8AC3E}">
        <p14:creationId xmlns:p14="http://schemas.microsoft.com/office/powerpoint/2010/main" val="42399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244C71-5D34-F2CB-164F-D8119845BC71}"/>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0A80DE15-24D9-A702-B42C-DA7BF7986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111DDBDE-F436-6278-C3C7-1D528A5449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DBD70021-3389-27EF-6079-9E7E276B6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0A46EDD1-7A12-EF50-4C4B-68841525090F}"/>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6" name="Metin kutusu 5">
            <a:extLst>
              <a:ext uri="{FF2B5EF4-FFF2-40B4-BE49-F238E27FC236}">
                <a16:creationId xmlns:a16="http://schemas.microsoft.com/office/drawing/2014/main" id="{E0750116-4436-B9C8-9354-38E4DB335C25}"/>
              </a:ext>
            </a:extLst>
          </p:cNvPr>
          <p:cNvSpPr txBox="1"/>
          <p:nvPr/>
        </p:nvSpPr>
        <p:spPr>
          <a:xfrm>
            <a:off x="363793" y="513735"/>
            <a:ext cx="7678993" cy="2062103"/>
          </a:xfrm>
          <a:prstGeom prst="rect">
            <a:avLst/>
          </a:prstGeom>
          <a:noFill/>
        </p:spPr>
        <p:txBody>
          <a:bodyPr wrap="square">
            <a:spAutoFit/>
          </a:bodyPr>
          <a:lstStyle/>
          <a:p>
            <a:pPr marL="571500" indent="-571500">
              <a:buFont typeface="Wingdings" panose="05000000000000000000" pitchFamily="2" charset="2"/>
              <a:buChar char="Ø"/>
            </a:pPr>
            <a:r>
              <a:rPr lang="tr-TR" sz="3200" dirty="0"/>
              <a:t>İndeksler negatif olarak da yazılabilir. Örneğin -1 indeksi sondaki elemanı gösterirken -2 indeksi sondan bir öncekini gösterir.</a:t>
            </a:r>
            <a:endParaRPr lang="tr-TR" sz="3200" dirty="0">
              <a:latin typeface="Agency FB" panose="020B0503020202020204" pitchFamily="34" charset="0"/>
            </a:endParaRPr>
          </a:p>
        </p:txBody>
      </p:sp>
      <p:pic>
        <p:nvPicPr>
          <p:cNvPr id="3" name="Resim 2">
            <a:extLst>
              <a:ext uri="{FF2B5EF4-FFF2-40B4-BE49-F238E27FC236}">
                <a16:creationId xmlns:a16="http://schemas.microsoft.com/office/drawing/2014/main" id="{8F220A2A-1A1A-740A-A747-BE2B82E14E55}"/>
              </a:ext>
            </a:extLst>
          </p:cNvPr>
          <p:cNvPicPr>
            <a:picLocks noChangeAspect="1"/>
          </p:cNvPicPr>
          <p:nvPr/>
        </p:nvPicPr>
        <p:blipFill>
          <a:blip r:embed="rId3"/>
          <a:stretch>
            <a:fillRect/>
          </a:stretch>
        </p:blipFill>
        <p:spPr>
          <a:xfrm>
            <a:off x="910006" y="2842601"/>
            <a:ext cx="6011903" cy="1744833"/>
          </a:xfrm>
          <a:prstGeom prst="rect">
            <a:avLst/>
          </a:prstGeom>
        </p:spPr>
      </p:pic>
    </p:spTree>
    <p:extLst>
      <p:ext uri="{BB962C8B-B14F-4D97-AF65-F5344CB8AC3E}">
        <p14:creationId xmlns:p14="http://schemas.microsoft.com/office/powerpoint/2010/main" val="203048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A0E82C-BF11-C4A7-1435-642188527F9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1D612530-C775-2144-CDCF-F7803E5E2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B3E84C1E-3352-3E83-E0DE-E99D7C8753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2EFB5DBB-7D36-7EE6-BD8A-F396CA60D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B2ED5F6D-32F6-E395-9223-4F18CDD33E04}"/>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6" name="Metin kutusu 5">
            <a:extLst>
              <a:ext uri="{FF2B5EF4-FFF2-40B4-BE49-F238E27FC236}">
                <a16:creationId xmlns:a16="http://schemas.microsoft.com/office/drawing/2014/main" id="{D70C387F-B909-2DC5-9BD3-6FB9A8625382}"/>
              </a:ext>
            </a:extLst>
          </p:cNvPr>
          <p:cNvSpPr txBox="1"/>
          <p:nvPr/>
        </p:nvSpPr>
        <p:spPr>
          <a:xfrm>
            <a:off x="481781" y="346182"/>
            <a:ext cx="6135328" cy="3539430"/>
          </a:xfrm>
          <a:prstGeom prst="rect">
            <a:avLst/>
          </a:prstGeom>
          <a:noFill/>
        </p:spPr>
        <p:txBody>
          <a:bodyPr wrap="square">
            <a:spAutoFit/>
          </a:bodyPr>
          <a:lstStyle/>
          <a:p>
            <a:pPr marL="571500" indent="-571500">
              <a:buFont typeface="Wingdings" panose="05000000000000000000" pitchFamily="2" charset="2"/>
              <a:buChar char="Ø"/>
            </a:pPr>
            <a:r>
              <a:rPr lang="tr-TR" sz="3200" dirty="0"/>
              <a:t>Listelerde indekslerle birlikte iki nokta (:) operatörü kullanılarak istenilen elemanlara ulaşılabilir. Bu işlem için liste[başlangıç </a:t>
            </a:r>
            <a:r>
              <a:rPr lang="tr-TR" sz="3200" dirty="0" err="1"/>
              <a:t>indeksi:bitiş</a:t>
            </a:r>
            <a:r>
              <a:rPr lang="tr-TR" sz="3200" dirty="0"/>
              <a:t> indeksi] yapısı kullanılır.</a:t>
            </a:r>
            <a:endParaRPr lang="tr-TR" sz="3200" dirty="0">
              <a:latin typeface="Agency FB" panose="020B0503020202020204" pitchFamily="34" charset="0"/>
            </a:endParaRPr>
          </a:p>
        </p:txBody>
      </p:sp>
    </p:spTree>
    <p:extLst>
      <p:ext uri="{BB962C8B-B14F-4D97-AF65-F5344CB8AC3E}">
        <p14:creationId xmlns:p14="http://schemas.microsoft.com/office/powerpoint/2010/main" val="290018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F557C2-B703-0119-067B-4C96C2645F3C}"/>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0E384EB8-443F-04FF-F37D-85772089C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106FEB26-7D4A-3E02-1BF2-156D084695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22FEEE5B-4136-DE2A-08D4-419E96F2B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F6CD9742-7442-81D3-D5B0-CBCC4EF36738}"/>
              </a:ext>
            </a:extLst>
          </p:cNvPr>
          <p:cNvPicPr>
            <a:picLocks noChangeAspect="1"/>
          </p:cNvPicPr>
          <p:nvPr/>
        </p:nvPicPr>
        <p:blipFill rotWithShape="1">
          <a:blip r:embed="rId2"/>
          <a:srcRect l="5806"/>
          <a:stretch/>
        </p:blipFill>
        <p:spPr>
          <a:xfrm>
            <a:off x="755737" y="324237"/>
            <a:ext cx="10891638" cy="1621335"/>
          </a:xfrm>
          <a:prstGeom prst="rect">
            <a:avLst/>
          </a:prstGeom>
        </p:spPr>
      </p:pic>
      <p:pic>
        <p:nvPicPr>
          <p:cNvPr id="11" name="Resim 10">
            <a:extLst>
              <a:ext uri="{FF2B5EF4-FFF2-40B4-BE49-F238E27FC236}">
                <a16:creationId xmlns:a16="http://schemas.microsoft.com/office/drawing/2014/main" id="{AA923ED3-DEB4-E708-AD9D-0F41152C5DAF}"/>
              </a:ext>
            </a:extLst>
          </p:cNvPr>
          <p:cNvPicPr>
            <a:picLocks noChangeAspect="1"/>
          </p:cNvPicPr>
          <p:nvPr/>
        </p:nvPicPr>
        <p:blipFill>
          <a:blip r:embed="rId3"/>
          <a:stretch>
            <a:fillRect/>
          </a:stretch>
        </p:blipFill>
        <p:spPr>
          <a:xfrm>
            <a:off x="1712723" y="2107695"/>
            <a:ext cx="8542323" cy="2138078"/>
          </a:xfrm>
          <a:prstGeom prst="rect">
            <a:avLst/>
          </a:prstGeom>
        </p:spPr>
      </p:pic>
      <p:pic>
        <p:nvPicPr>
          <p:cNvPr id="14" name="Resim 13">
            <a:extLst>
              <a:ext uri="{FF2B5EF4-FFF2-40B4-BE49-F238E27FC236}">
                <a16:creationId xmlns:a16="http://schemas.microsoft.com/office/drawing/2014/main" id="{14585DD0-DEE6-5DF2-D2F8-9BDA9D3DEE27}"/>
              </a:ext>
            </a:extLst>
          </p:cNvPr>
          <p:cNvPicPr>
            <a:picLocks noChangeAspect="1"/>
          </p:cNvPicPr>
          <p:nvPr/>
        </p:nvPicPr>
        <p:blipFill>
          <a:blip r:embed="rId4"/>
          <a:stretch>
            <a:fillRect/>
          </a:stretch>
        </p:blipFill>
        <p:spPr>
          <a:xfrm>
            <a:off x="2205176" y="4542273"/>
            <a:ext cx="7509095" cy="1854436"/>
          </a:xfrm>
          <a:prstGeom prst="rect">
            <a:avLst/>
          </a:prstGeom>
        </p:spPr>
      </p:pic>
    </p:spTree>
    <p:extLst>
      <p:ext uri="{BB962C8B-B14F-4D97-AF65-F5344CB8AC3E}">
        <p14:creationId xmlns:p14="http://schemas.microsoft.com/office/powerpoint/2010/main" val="1044872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00CA51-0537-D7C6-6D4E-BC5849B234FF}"/>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9168E3DD-93F2-2FD1-CAE0-B8470BD20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92177AA1-98CD-F6B7-5765-511DDBBC43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2FB4A14-73E7-F20F-A7F2-6D0DE7E9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a:extLst>
              <a:ext uri="{FF2B5EF4-FFF2-40B4-BE49-F238E27FC236}">
                <a16:creationId xmlns:a16="http://schemas.microsoft.com/office/drawing/2014/main" id="{8DEC5C60-266E-805A-89B9-46B6F5E96B6E}"/>
              </a:ext>
            </a:extLst>
          </p:cNvPr>
          <p:cNvPicPr>
            <a:picLocks noChangeAspect="1"/>
          </p:cNvPicPr>
          <p:nvPr/>
        </p:nvPicPr>
        <p:blipFill>
          <a:blip r:embed="rId2"/>
          <a:stretch>
            <a:fillRect/>
          </a:stretch>
        </p:blipFill>
        <p:spPr>
          <a:xfrm>
            <a:off x="762708" y="1132114"/>
            <a:ext cx="11085157" cy="2771289"/>
          </a:xfrm>
          <a:prstGeom prst="rect">
            <a:avLst/>
          </a:prstGeom>
        </p:spPr>
      </p:pic>
    </p:spTree>
    <p:extLst>
      <p:ext uri="{BB962C8B-B14F-4D97-AF65-F5344CB8AC3E}">
        <p14:creationId xmlns:p14="http://schemas.microsoft.com/office/powerpoint/2010/main" val="213494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FEB451-DA83-157D-F0E7-119C90A72BD9}"/>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6880AA12-CCFE-2957-DCE3-C4974C197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2CCC4B8A-7AA3-D993-331F-D4507E227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6791B274-005A-5D52-D83F-6999499C0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72A8E70A-25D0-D7FE-5AD2-3EE7357FAE86}"/>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pic>
        <p:nvPicPr>
          <p:cNvPr id="11" name="Resim 10">
            <a:extLst>
              <a:ext uri="{FF2B5EF4-FFF2-40B4-BE49-F238E27FC236}">
                <a16:creationId xmlns:a16="http://schemas.microsoft.com/office/drawing/2014/main" id="{2304A1F6-A1E4-2C8C-6C9E-AE2AEB005BE7}"/>
              </a:ext>
            </a:extLst>
          </p:cNvPr>
          <p:cNvPicPr>
            <a:picLocks noChangeAspect="1"/>
          </p:cNvPicPr>
          <p:nvPr/>
        </p:nvPicPr>
        <p:blipFill>
          <a:blip r:embed="rId3"/>
          <a:stretch>
            <a:fillRect/>
          </a:stretch>
        </p:blipFill>
        <p:spPr>
          <a:xfrm>
            <a:off x="811281" y="1015324"/>
            <a:ext cx="6911887" cy="2413674"/>
          </a:xfrm>
          <a:prstGeom prst="rect">
            <a:avLst/>
          </a:prstGeom>
        </p:spPr>
      </p:pic>
    </p:spTree>
    <p:extLst>
      <p:ext uri="{BB962C8B-B14F-4D97-AF65-F5344CB8AC3E}">
        <p14:creationId xmlns:p14="http://schemas.microsoft.com/office/powerpoint/2010/main" val="194825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E2407B-A712-94C8-59F8-619B4E0D9B6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028B8BF2-5470-2867-FB24-32B04E349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E5069A03-527C-63F0-4EB5-5010810E17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79D126D-EE76-FC9D-B349-585DBB8575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a:extLst>
              <a:ext uri="{FF2B5EF4-FFF2-40B4-BE49-F238E27FC236}">
                <a16:creationId xmlns:a16="http://schemas.microsoft.com/office/drawing/2014/main" id="{E769E09D-0D93-6364-A7BB-F787A9EAC3B7}"/>
              </a:ext>
            </a:extLst>
          </p:cNvPr>
          <p:cNvPicPr>
            <a:picLocks noChangeAspect="1"/>
          </p:cNvPicPr>
          <p:nvPr/>
        </p:nvPicPr>
        <p:blipFill>
          <a:blip r:embed="rId2"/>
          <a:stretch>
            <a:fillRect/>
          </a:stretch>
        </p:blipFill>
        <p:spPr>
          <a:xfrm>
            <a:off x="85861" y="485595"/>
            <a:ext cx="12020277" cy="5886810"/>
          </a:xfrm>
          <a:prstGeom prst="rect">
            <a:avLst/>
          </a:prstGeom>
        </p:spPr>
      </p:pic>
    </p:spTree>
    <p:extLst>
      <p:ext uri="{BB962C8B-B14F-4D97-AF65-F5344CB8AC3E}">
        <p14:creationId xmlns:p14="http://schemas.microsoft.com/office/powerpoint/2010/main" val="332322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44E1BA-DBCB-4CEE-1596-57415F5BDFF7}"/>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5FCB57A9-950C-E6C1-AB63-ED1B958FA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3A5DB92A-DB95-2E75-992C-219D320967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03E3CF-064A-CCAC-A791-93D16A02A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4344A1A7-4483-12BD-B65F-E4D77BD3F2A5}"/>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6EC5E09C-EE4B-04B4-9812-3FDE81255BDC}"/>
              </a:ext>
            </a:extLst>
          </p:cNvPr>
          <p:cNvSpPr>
            <a:spLocks noGrp="1"/>
          </p:cNvSpPr>
          <p:nvPr>
            <p:ph type="title"/>
          </p:nvPr>
        </p:nvSpPr>
        <p:spPr>
          <a:xfrm>
            <a:off x="344129" y="385682"/>
            <a:ext cx="9242323" cy="1130907"/>
          </a:xfrm>
        </p:spPr>
        <p:txBody>
          <a:bodyPr vert="horz" lIns="91440" tIns="45720" rIns="91440" bIns="45720" rtlCol="0" anchor="t">
            <a:normAutofit/>
          </a:bodyPr>
          <a:lstStyle/>
          <a:p>
            <a:pPr marL="857250" indent="-857250">
              <a:lnSpc>
                <a:spcPct val="90000"/>
              </a:lnSpc>
              <a:buFont typeface="Wingdings" panose="05000000000000000000" pitchFamily="2" charset="2"/>
              <a:buChar char="Ø"/>
            </a:pPr>
            <a:r>
              <a:rPr lang="tr-TR" sz="4800" dirty="0"/>
              <a:t>Liste Elemanını Değiştirme</a:t>
            </a:r>
            <a:endParaRPr lang="en-US" sz="2000" cap="all" spc="300" dirty="0"/>
          </a:p>
        </p:txBody>
      </p:sp>
      <p:sp>
        <p:nvSpPr>
          <p:cNvPr id="6" name="Metin kutusu 5">
            <a:extLst>
              <a:ext uri="{FF2B5EF4-FFF2-40B4-BE49-F238E27FC236}">
                <a16:creationId xmlns:a16="http://schemas.microsoft.com/office/drawing/2014/main" id="{FDBB1C09-6B2F-A541-9255-7694AC9EF479}"/>
              </a:ext>
            </a:extLst>
          </p:cNvPr>
          <p:cNvSpPr txBox="1"/>
          <p:nvPr/>
        </p:nvSpPr>
        <p:spPr>
          <a:xfrm>
            <a:off x="1091378" y="1167724"/>
            <a:ext cx="7580671" cy="1077218"/>
          </a:xfrm>
          <a:prstGeom prst="rect">
            <a:avLst/>
          </a:prstGeom>
          <a:noFill/>
        </p:spPr>
        <p:txBody>
          <a:bodyPr wrap="square">
            <a:spAutoFit/>
          </a:bodyPr>
          <a:lstStyle/>
          <a:p>
            <a:r>
              <a:rPr lang="nn-NO" sz="3200" dirty="0"/>
              <a:t>Liste veri tipindeki bir elemanın indeksi kullanılarak yeni değer atanabilir. </a:t>
            </a:r>
            <a:endParaRPr lang="tr-TR" sz="3200" dirty="0">
              <a:latin typeface="Agency FB" panose="020B0503020202020204" pitchFamily="34" charset="0"/>
            </a:endParaRPr>
          </a:p>
        </p:txBody>
      </p:sp>
      <p:pic>
        <p:nvPicPr>
          <p:cNvPr id="5" name="Resim 4">
            <a:extLst>
              <a:ext uri="{FF2B5EF4-FFF2-40B4-BE49-F238E27FC236}">
                <a16:creationId xmlns:a16="http://schemas.microsoft.com/office/drawing/2014/main" id="{45C94C51-4C06-FB64-5098-ED4FB97745A2}"/>
              </a:ext>
            </a:extLst>
          </p:cNvPr>
          <p:cNvPicPr>
            <a:picLocks noChangeAspect="1"/>
          </p:cNvPicPr>
          <p:nvPr/>
        </p:nvPicPr>
        <p:blipFill>
          <a:blip r:embed="rId3"/>
          <a:stretch>
            <a:fillRect/>
          </a:stretch>
        </p:blipFill>
        <p:spPr>
          <a:xfrm>
            <a:off x="958040" y="2840746"/>
            <a:ext cx="5727201" cy="1446119"/>
          </a:xfrm>
          <a:prstGeom prst="rect">
            <a:avLst/>
          </a:prstGeom>
        </p:spPr>
      </p:pic>
    </p:spTree>
    <p:extLst>
      <p:ext uri="{BB962C8B-B14F-4D97-AF65-F5344CB8AC3E}">
        <p14:creationId xmlns:p14="http://schemas.microsoft.com/office/powerpoint/2010/main" val="94439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1C7A3F6F-2549-E161-AE33-49600738DD62}"/>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61BAF815-2B1E-7FD7-1BA8-94D2079E49E7}"/>
              </a:ext>
            </a:extLst>
          </p:cNvPr>
          <p:cNvSpPr>
            <a:spLocks noGrp="1"/>
          </p:cNvSpPr>
          <p:nvPr>
            <p:ph type="title"/>
          </p:nvPr>
        </p:nvSpPr>
        <p:spPr>
          <a:xfrm>
            <a:off x="513590" y="471750"/>
            <a:ext cx="7520993" cy="4808170"/>
          </a:xfrm>
        </p:spPr>
        <p:txBody>
          <a:bodyPr vert="horz" lIns="91440" tIns="45720" rIns="91440" bIns="45720" rtlCol="0" anchor="t">
            <a:normAutofit/>
          </a:bodyPr>
          <a:lstStyle/>
          <a:p>
            <a:pPr>
              <a:lnSpc>
                <a:spcPct val="90000"/>
              </a:lnSpc>
            </a:pPr>
            <a:r>
              <a:rPr lang="tr-TR" sz="3200" dirty="0"/>
              <a:t>Python'da listeler, birden çok öğeyi saklamak için kullanılan veri yapılarıdır. Farklı verilerin bir dizi hâlinde tutulduğu koleksiyonlara liste adı verilir. Listeler, çeşitli veri tiplerini içerebilir ve değiştirilebilirler. Python programlama dilinde listeler iki köşeli parantez ile tanımlanmaktadır.</a:t>
            </a:r>
            <a:endParaRPr lang="en-US" sz="5400" cap="all" spc="300" dirty="0"/>
          </a:p>
        </p:txBody>
      </p:sp>
    </p:spTree>
    <p:extLst>
      <p:ext uri="{BB962C8B-B14F-4D97-AF65-F5344CB8AC3E}">
        <p14:creationId xmlns:p14="http://schemas.microsoft.com/office/powerpoint/2010/main" val="103032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F323FA-532B-2CB9-A14E-C85673FFF55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C797AA34-A69D-5ABA-1794-6A5256C78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546BE477-D41C-850C-A6B9-772F0F04E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88D2592-161C-BAB0-6F98-1A99EDF6E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a:extLst>
              <a:ext uri="{FF2B5EF4-FFF2-40B4-BE49-F238E27FC236}">
                <a16:creationId xmlns:a16="http://schemas.microsoft.com/office/drawing/2014/main" id="{95D72445-7945-AF75-E8D1-C3EAC37DEA4F}"/>
              </a:ext>
            </a:extLst>
          </p:cNvPr>
          <p:cNvPicPr>
            <a:picLocks noChangeAspect="1"/>
          </p:cNvPicPr>
          <p:nvPr/>
        </p:nvPicPr>
        <p:blipFill>
          <a:blip r:embed="rId2"/>
          <a:stretch>
            <a:fillRect/>
          </a:stretch>
        </p:blipFill>
        <p:spPr>
          <a:xfrm>
            <a:off x="1002130" y="1245361"/>
            <a:ext cx="10008770" cy="3080829"/>
          </a:xfrm>
          <a:prstGeom prst="rect">
            <a:avLst/>
          </a:prstGeom>
        </p:spPr>
      </p:pic>
    </p:spTree>
    <p:extLst>
      <p:ext uri="{BB962C8B-B14F-4D97-AF65-F5344CB8AC3E}">
        <p14:creationId xmlns:p14="http://schemas.microsoft.com/office/powerpoint/2010/main" val="4261402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612AE4-570F-D662-FE55-36B4908F645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77A7B29F-3E20-249E-CB4F-438066464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A831D91-3909-61D2-ED59-3D65039687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B1CD088-C4E2-D510-900B-E7AC0B78C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10E8DFA3-E25F-557B-735D-252A4F6B2C39}"/>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11" name="Metin kutusu 10">
            <a:extLst>
              <a:ext uri="{FF2B5EF4-FFF2-40B4-BE49-F238E27FC236}">
                <a16:creationId xmlns:a16="http://schemas.microsoft.com/office/drawing/2014/main" id="{2DBCECC4-FA79-0D31-6149-A493CDA24EC0}"/>
              </a:ext>
            </a:extLst>
          </p:cNvPr>
          <p:cNvSpPr txBox="1"/>
          <p:nvPr/>
        </p:nvSpPr>
        <p:spPr>
          <a:xfrm>
            <a:off x="1101499" y="1614329"/>
            <a:ext cx="7285416" cy="1200329"/>
          </a:xfrm>
          <a:prstGeom prst="rect">
            <a:avLst/>
          </a:prstGeom>
          <a:noFill/>
        </p:spPr>
        <p:txBody>
          <a:bodyPr wrap="square">
            <a:spAutoFit/>
          </a:bodyPr>
          <a:lstStyle/>
          <a:p>
            <a:pPr marL="571500" indent="-571500">
              <a:buFont typeface="Wingdings" panose="05000000000000000000" pitchFamily="2" charset="2"/>
              <a:buChar char="Ø"/>
            </a:pPr>
            <a:r>
              <a:rPr lang="tr-TR" sz="3600" dirty="0">
                <a:latin typeface="Agency FB" panose="020B0503020202020204" pitchFamily="34" charset="0"/>
              </a:rPr>
              <a:t>Değerleri sırasıyla 3,1,2 olan listeyi 1,1,2 olarak değiştiriniz.</a:t>
            </a:r>
          </a:p>
        </p:txBody>
      </p:sp>
      <p:sp>
        <p:nvSpPr>
          <p:cNvPr id="14" name="Metin kutusu 13">
            <a:extLst>
              <a:ext uri="{FF2B5EF4-FFF2-40B4-BE49-F238E27FC236}">
                <a16:creationId xmlns:a16="http://schemas.microsoft.com/office/drawing/2014/main" id="{2CAFE652-41E0-2472-940B-3FCC4894D9F8}"/>
              </a:ext>
            </a:extLst>
          </p:cNvPr>
          <p:cNvSpPr txBox="1"/>
          <p:nvPr/>
        </p:nvSpPr>
        <p:spPr>
          <a:xfrm>
            <a:off x="2871019" y="504737"/>
            <a:ext cx="6096000" cy="830997"/>
          </a:xfrm>
          <a:prstGeom prst="rect">
            <a:avLst/>
          </a:prstGeom>
          <a:noFill/>
        </p:spPr>
        <p:txBody>
          <a:bodyPr wrap="square">
            <a:spAutoFit/>
          </a:bodyPr>
          <a:lstStyle/>
          <a:p>
            <a:r>
              <a:rPr lang="tr-TR" sz="4800" dirty="0">
                <a:latin typeface="Agency FB" panose="020B0503020202020204" pitchFamily="34" charset="0"/>
              </a:rPr>
              <a:t>SIRA SİZDE</a:t>
            </a:r>
          </a:p>
        </p:txBody>
      </p:sp>
    </p:spTree>
    <p:extLst>
      <p:ext uri="{BB962C8B-B14F-4D97-AF65-F5344CB8AC3E}">
        <p14:creationId xmlns:p14="http://schemas.microsoft.com/office/powerpoint/2010/main" val="4033166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7DE6B0-2FF1-4E7B-04A9-EED2F7C303D3}"/>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B20598A-9A4A-DA9D-C288-E11847AA0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C660B254-96DE-3C44-A27B-55F1706668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1EFED6C-2772-AA25-F3F0-EA86D8B01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5C7F3C41-4782-F838-C6A5-49DCF471BC83}"/>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pic>
        <p:nvPicPr>
          <p:cNvPr id="9" name="Resim 8">
            <a:extLst>
              <a:ext uri="{FF2B5EF4-FFF2-40B4-BE49-F238E27FC236}">
                <a16:creationId xmlns:a16="http://schemas.microsoft.com/office/drawing/2014/main" id="{D37CC17C-8905-1609-0EA7-7C45F305B9C4}"/>
              </a:ext>
            </a:extLst>
          </p:cNvPr>
          <p:cNvPicPr>
            <a:picLocks noChangeAspect="1"/>
          </p:cNvPicPr>
          <p:nvPr/>
        </p:nvPicPr>
        <p:blipFill rotWithShape="1">
          <a:blip r:embed="rId3"/>
          <a:srcRect b="3396"/>
          <a:stretch/>
        </p:blipFill>
        <p:spPr>
          <a:xfrm>
            <a:off x="603844" y="675623"/>
            <a:ext cx="5128361" cy="4889436"/>
          </a:xfrm>
          <a:prstGeom prst="rect">
            <a:avLst/>
          </a:prstGeom>
        </p:spPr>
      </p:pic>
    </p:spTree>
    <p:extLst>
      <p:ext uri="{BB962C8B-B14F-4D97-AF65-F5344CB8AC3E}">
        <p14:creationId xmlns:p14="http://schemas.microsoft.com/office/powerpoint/2010/main" val="2676695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A533F9-777E-5415-EA36-80DD7A1D7F15}"/>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3DF4EFDB-310C-8D8D-FA71-6998376CF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A1C8F805-5FB7-7D92-49E2-67EC14335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665A4F11-E253-936D-A48B-3244F7EF5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925EA60B-AC23-D6E4-8E77-6CFC21962FC2}"/>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11" name="Metin kutusu 10">
            <a:extLst>
              <a:ext uri="{FF2B5EF4-FFF2-40B4-BE49-F238E27FC236}">
                <a16:creationId xmlns:a16="http://schemas.microsoft.com/office/drawing/2014/main" id="{BCF895F6-5255-3BAB-91E8-271C8DF93809}"/>
              </a:ext>
            </a:extLst>
          </p:cNvPr>
          <p:cNvSpPr txBox="1"/>
          <p:nvPr/>
        </p:nvSpPr>
        <p:spPr>
          <a:xfrm>
            <a:off x="826195" y="1489374"/>
            <a:ext cx="7285416" cy="1754326"/>
          </a:xfrm>
          <a:prstGeom prst="rect">
            <a:avLst/>
          </a:prstGeom>
          <a:noFill/>
        </p:spPr>
        <p:txBody>
          <a:bodyPr wrap="square">
            <a:spAutoFit/>
          </a:bodyPr>
          <a:lstStyle/>
          <a:p>
            <a:pPr marL="571500" indent="-571500">
              <a:buFont typeface="Wingdings" panose="05000000000000000000" pitchFamily="2" charset="2"/>
              <a:buChar char="Ø"/>
            </a:pPr>
            <a:r>
              <a:rPr lang="tr-TR" sz="3600" dirty="0">
                <a:latin typeface="Agency FB" panose="020B0503020202020204" pitchFamily="34" charset="0"/>
              </a:rPr>
              <a:t>Elemanları sırasıyla sanat, sanat, içindir olan listeyi sanat, toplum, içindir şeklinde değiştiriniz.</a:t>
            </a:r>
          </a:p>
        </p:txBody>
      </p:sp>
      <p:sp>
        <p:nvSpPr>
          <p:cNvPr id="14" name="Metin kutusu 13">
            <a:extLst>
              <a:ext uri="{FF2B5EF4-FFF2-40B4-BE49-F238E27FC236}">
                <a16:creationId xmlns:a16="http://schemas.microsoft.com/office/drawing/2014/main" id="{A2DAC8E5-FC69-5BCF-B136-BD18925F8BBF}"/>
              </a:ext>
            </a:extLst>
          </p:cNvPr>
          <p:cNvSpPr txBox="1"/>
          <p:nvPr/>
        </p:nvSpPr>
        <p:spPr>
          <a:xfrm>
            <a:off x="2871019" y="504737"/>
            <a:ext cx="6096000" cy="830997"/>
          </a:xfrm>
          <a:prstGeom prst="rect">
            <a:avLst/>
          </a:prstGeom>
          <a:noFill/>
        </p:spPr>
        <p:txBody>
          <a:bodyPr wrap="square">
            <a:spAutoFit/>
          </a:bodyPr>
          <a:lstStyle/>
          <a:p>
            <a:r>
              <a:rPr lang="tr-TR" sz="4800" dirty="0">
                <a:latin typeface="Agency FB" panose="020B0503020202020204" pitchFamily="34" charset="0"/>
              </a:rPr>
              <a:t>SIRA SİZDE</a:t>
            </a:r>
          </a:p>
        </p:txBody>
      </p:sp>
    </p:spTree>
    <p:extLst>
      <p:ext uri="{BB962C8B-B14F-4D97-AF65-F5344CB8AC3E}">
        <p14:creationId xmlns:p14="http://schemas.microsoft.com/office/powerpoint/2010/main" val="1053491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430A13-1AED-FD0F-63DF-2D9FB71157B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018DC79E-60D2-807B-17C3-340073B4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5BEC16F7-CE99-9E23-234E-72BF90347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37B976F-7BBB-6FBB-9EC5-C99B7A89B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BFFA011E-AD31-5AF5-EE0E-254299D3DB55}"/>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pic>
        <p:nvPicPr>
          <p:cNvPr id="11" name="Resim 10">
            <a:extLst>
              <a:ext uri="{FF2B5EF4-FFF2-40B4-BE49-F238E27FC236}">
                <a16:creationId xmlns:a16="http://schemas.microsoft.com/office/drawing/2014/main" id="{01F3889B-735C-CC71-DD63-13C1229C06B9}"/>
              </a:ext>
            </a:extLst>
          </p:cNvPr>
          <p:cNvPicPr>
            <a:picLocks noChangeAspect="1"/>
          </p:cNvPicPr>
          <p:nvPr/>
        </p:nvPicPr>
        <p:blipFill>
          <a:blip r:embed="rId3"/>
          <a:stretch>
            <a:fillRect/>
          </a:stretch>
        </p:blipFill>
        <p:spPr>
          <a:xfrm>
            <a:off x="779547" y="899072"/>
            <a:ext cx="6093202" cy="3527643"/>
          </a:xfrm>
          <a:prstGeom prst="rect">
            <a:avLst/>
          </a:prstGeom>
        </p:spPr>
      </p:pic>
    </p:spTree>
    <p:extLst>
      <p:ext uri="{BB962C8B-B14F-4D97-AF65-F5344CB8AC3E}">
        <p14:creationId xmlns:p14="http://schemas.microsoft.com/office/powerpoint/2010/main" val="15609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E6EDF2-3096-8B4E-53C3-B081CB446DF9}"/>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20FEC821-D5E4-B84C-93F2-D8A6EDB50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49C79E1-1067-02E6-701C-8ACE647DDC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D697BC6E-78E0-61E5-E208-3182FACB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etin kutusu 8">
            <a:extLst>
              <a:ext uri="{FF2B5EF4-FFF2-40B4-BE49-F238E27FC236}">
                <a16:creationId xmlns:a16="http://schemas.microsoft.com/office/drawing/2014/main" id="{2E14F7A9-E0E7-3574-461A-6D018F4CDBCB}"/>
              </a:ext>
            </a:extLst>
          </p:cNvPr>
          <p:cNvSpPr txBox="1"/>
          <p:nvPr/>
        </p:nvSpPr>
        <p:spPr>
          <a:xfrm>
            <a:off x="2074606" y="1244668"/>
            <a:ext cx="6096000" cy="923330"/>
          </a:xfrm>
          <a:prstGeom prst="rect">
            <a:avLst/>
          </a:prstGeom>
          <a:noFill/>
        </p:spPr>
        <p:txBody>
          <a:bodyPr wrap="square">
            <a:spAutoFit/>
          </a:bodyPr>
          <a:lstStyle/>
          <a:p>
            <a:pPr algn="l"/>
            <a:r>
              <a:rPr lang="tr-TR" b="1" i="0" dirty="0">
                <a:solidFill>
                  <a:srgbClr val="FF0000"/>
                </a:solidFill>
                <a:effectLst/>
                <a:latin typeface="Söhne"/>
              </a:rPr>
              <a:t>Liste </a:t>
            </a:r>
            <a:r>
              <a:rPr lang="tr-TR" b="1" i="0" dirty="0" err="1">
                <a:solidFill>
                  <a:srgbClr val="FF0000"/>
                </a:solidFill>
                <a:effectLst/>
                <a:latin typeface="Söhne"/>
              </a:rPr>
              <a:t>Metodları</a:t>
            </a:r>
            <a:r>
              <a:rPr lang="tr-TR" b="1" i="0" dirty="0">
                <a:solidFill>
                  <a:srgbClr val="FF0000"/>
                </a:solidFill>
                <a:effectLst/>
                <a:latin typeface="Söhne"/>
              </a:rPr>
              <a:t>:</a:t>
            </a:r>
          </a:p>
          <a:p>
            <a:pPr algn="l"/>
            <a:r>
              <a:rPr lang="tr-TR" b="0" i="0" dirty="0">
                <a:solidFill>
                  <a:srgbClr val="FF0000"/>
                </a:solidFill>
                <a:effectLst/>
                <a:latin typeface="Söhne"/>
              </a:rPr>
              <a:t>Python listeleri üzerinde birçok özel </a:t>
            </a:r>
            <a:r>
              <a:rPr lang="tr-TR" b="0" i="0" dirty="0" err="1">
                <a:solidFill>
                  <a:srgbClr val="FF0000"/>
                </a:solidFill>
                <a:effectLst/>
                <a:latin typeface="Söhne"/>
              </a:rPr>
              <a:t>metod</a:t>
            </a:r>
            <a:r>
              <a:rPr lang="tr-TR" b="0" i="0" dirty="0">
                <a:solidFill>
                  <a:srgbClr val="FF0000"/>
                </a:solidFill>
                <a:effectLst/>
                <a:latin typeface="Söhne"/>
              </a:rPr>
              <a:t> bulunur. Örneğin, eleman eklemek veya kaldırmak için kullanılabilirler.</a:t>
            </a:r>
          </a:p>
        </p:txBody>
      </p:sp>
    </p:spTree>
    <p:extLst>
      <p:ext uri="{BB962C8B-B14F-4D97-AF65-F5344CB8AC3E}">
        <p14:creationId xmlns:p14="http://schemas.microsoft.com/office/powerpoint/2010/main" val="92786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0F4CE9-48B7-554D-BE1E-24B27B0F56BB}"/>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4939BDAB-CB90-5F2D-36FF-B32A2D7F9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6353EF3F-A650-D249-0F95-A5E0D90D83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9BBB58B-4C99-D4B0-8F80-D7F4795D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78B06E7F-7573-6996-D829-F7C1E1A8B60A}"/>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4A1B663E-30CC-36ED-161C-7F61D3F43430}"/>
              </a:ext>
            </a:extLst>
          </p:cNvPr>
          <p:cNvSpPr>
            <a:spLocks noGrp="1"/>
          </p:cNvSpPr>
          <p:nvPr>
            <p:ph type="title"/>
          </p:nvPr>
        </p:nvSpPr>
        <p:spPr>
          <a:xfrm>
            <a:off x="610284" y="1248498"/>
            <a:ext cx="7214624" cy="3101751"/>
          </a:xfrm>
        </p:spPr>
        <p:txBody>
          <a:bodyPr vert="horz" lIns="91440" tIns="45720" rIns="91440" bIns="45720" rtlCol="0" anchor="t">
            <a:normAutofit/>
          </a:bodyPr>
          <a:lstStyle/>
          <a:p>
            <a:pPr marL="685800" indent="-685800">
              <a:lnSpc>
                <a:spcPct val="90000"/>
              </a:lnSpc>
              <a:buFont typeface="Wingdings" panose="05000000000000000000" pitchFamily="2" charset="2"/>
              <a:buChar char="v"/>
            </a:pPr>
            <a:r>
              <a:rPr lang="tr-TR" sz="4800" cap="all" spc="300" dirty="0"/>
              <a:t> KULLANIMI</a:t>
            </a:r>
            <a:br>
              <a:rPr lang="tr-TR" sz="6600" cap="all" spc="300" dirty="0"/>
            </a:br>
            <a:endParaRPr lang="en-US" sz="6600" cap="all" spc="300" dirty="0"/>
          </a:p>
        </p:txBody>
      </p:sp>
      <p:pic>
        <p:nvPicPr>
          <p:cNvPr id="5" name="Resim 4">
            <a:extLst>
              <a:ext uri="{FF2B5EF4-FFF2-40B4-BE49-F238E27FC236}">
                <a16:creationId xmlns:a16="http://schemas.microsoft.com/office/drawing/2014/main" id="{55C8522D-0460-9665-5CE7-E5D840CD87DE}"/>
              </a:ext>
            </a:extLst>
          </p:cNvPr>
          <p:cNvPicPr>
            <a:picLocks noChangeAspect="1"/>
          </p:cNvPicPr>
          <p:nvPr/>
        </p:nvPicPr>
        <p:blipFill>
          <a:blip r:embed="rId3"/>
          <a:stretch>
            <a:fillRect/>
          </a:stretch>
        </p:blipFill>
        <p:spPr>
          <a:xfrm>
            <a:off x="727588" y="2413244"/>
            <a:ext cx="5881554" cy="1558476"/>
          </a:xfrm>
          <a:prstGeom prst="rect">
            <a:avLst/>
          </a:prstGeom>
        </p:spPr>
      </p:pic>
    </p:spTree>
    <p:extLst>
      <p:ext uri="{BB962C8B-B14F-4D97-AF65-F5344CB8AC3E}">
        <p14:creationId xmlns:p14="http://schemas.microsoft.com/office/powerpoint/2010/main" val="288039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814BDF-9BFE-E17E-3D42-B918CEFA7F2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1198CE86-0B14-CA5B-F1B5-91ABCCDA7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001DD520-0598-DEDB-3797-24E71453AA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F142807-10A1-2CD4-DCCD-162B7C89D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F365DD1F-2C79-47DB-23E1-A40BBCD610F4}"/>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F01A0FCF-36D6-48CC-9906-9EBC3CDB8A19}"/>
              </a:ext>
            </a:extLst>
          </p:cNvPr>
          <p:cNvSpPr>
            <a:spLocks noGrp="1"/>
          </p:cNvSpPr>
          <p:nvPr>
            <p:ph type="title"/>
          </p:nvPr>
        </p:nvSpPr>
        <p:spPr>
          <a:xfrm>
            <a:off x="158000" y="499035"/>
            <a:ext cx="9094155" cy="3101751"/>
          </a:xfrm>
        </p:spPr>
        <p:txBody>
          <a:bodyPr vert="horz" lIns="91440" tIns="45720" rIns="91440" bIns="45720" rtlCol="0" anchor="t">
            <a:normAutofit/>
          </a:bodyPr>
          <a:lstStyle/>
          <a:p>
            <a:pPr marL="857250" indent="-857250">
              <a:lnSpc>
                <a:spcPct val="90000"/>
              </a:lnSpc>
              <a:buFont typeface="Wingdings" panose="05000000000000000000" pitchFamily="2" charset="2"/>
              <a:buChar char="Ø"/>
            </a:pPr>
            <a:r>
              <a:rPr lang="tr-TR" cap="all" spc="300" dirty="0" err="1"/>
              <a:t>Type</a:t>
            </a:r>
            <a:r>
              <a:rPr lang="tr-TR" cap="all" spc="300" dirty="0"/>
              <a:t> – TÜRÜNÜ GÖSTERME</a:t>
            </a:r>
            <a:endParaRPr lang="en-US" cap="all" spc="300" dirty="0"/>
          </a:p>
        </p:txBody>
      </p:sp>
      <p:pic>
        <p:nvPicPr>
          <p:cNvPr id="5" name="Resim 4">
            <a:extLst>
              <a:ext uri="{FF2B5EF4-FFF2-40B4-BE49-F238E27FC236}">
                <a16:creationId xmlns:a16="http://schemas.microsoft.com/office/drawing/2014/main" id="{79F3E032-379A-2300-9977-AEBAE2B4FA07}"/>
              </a:ext>
            </a:extLst>
          </p:cNvPr>
          <p:cNvPicPr>
            <a:picLocks noChangeAspect="1"/>
          </p:cNvPicPr>
          <p:nvPr/>
        </p:nvPicPr>
        <p:blipFill>
          <a:blip r:embed="rId3"/>
          <a:stretch>
            <a:fillRect/>
          </a:stretch>
        </p:blipFill>
        <p:spPr>
          <a:xfrm>
            <a:off x="706218" y="1706333"/>
            <a:ext cx="4612090" cy="1913374"/>
          </a:xfrm>
          <a:prstGeom prst="rect">
            <a:avLst/>
          </a:prstGeom>
        </p:spPr>
      </p:pic>
      <p:pic>
        <p:nvPicPr>
          <p:cNvPr id="7" name="Resim 6">
            <a:extLst>
              <a:ext uri="{FF2B5EF4-FFF2-40B4-BE49-F238E27FC236}">
                <a16:creationId xmlns:a16="http://schemas.microsoft.com/office/drawing/2014/main" id="{E43F2F49-993E-8080-3F43-DC8A9EE59BA3}"/>
              </a:ext>
            </a:extLst>
          </p:cNvPr>
          <p:cNvPicPr>
            <a:picLocks noChangeAspect="1"/>
          </p:cNvPicPr>
          <p:nvPr/>
        </p:nvPicPr>
        <p:blipFill>
          <a:blip r:embed="rId4"/>
          <a:stretch>
            <a:fillRect/>
          </a:stretch>
        </p:blipFill>
        <p:spPr>
          <a:xfrm>
            <a:off x="1601486" y="3836059"/>
            <a:ext cx="2606720" cy="772847"/>
          </a:xfrm>
          <a:prstGeom prst="rect">
            <a:avLst/>
          </a:prstGeom>
        </p:spPr>
      </p:pic>
    </p:spTree>
    <p:extLst>
      <p:ext uri="{BB962C8B-B14F-4D97-AF65-F5344CB8AC3E}">
        <p14:creationId xmlns:p14="http://schemas.microsoft.com/office/powerpoint/2010/main" val="189627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971831-B129-EA36-4281-E1EB42E68176}"/>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1EF659B7-6764-2E51-5BDB-24C5F6B53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74DE49EA-B46C-0B50-E877-FF9C2E4D7C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688ED824-FBF1-D839-1C9E-349F6150F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B398B6B8-AF15-8E80-51D7-176619A1462E}"/>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6FB83CE6-30A2-F89A-491D-20B2CF4E7932}"/>
              </a:ext>
            </a:extLst>
          </p:cNvPr>
          <p:cNvSpPr>
            <a:spLocks noGrp="1"/>
          </p:cNvSpPr>
          <p:nvPr>
            <p:ph type="title"/>
          </p:nvPr>
        </p:nvSpPr>
        <p:spPr>
          <a:xfrm>
            <a:off x="411609" y="1352207"/>
            <a:ext cx="7214624" cy="3101751"/>
          </a:xfrm>
        </p:spPr>
        <p:txBody>
          <a:bodyPr vert="horz" lIns="91440" tIns="45720" rIns="91440" bIns="45720" rtlCol="0" anchor="t">
            <a:normAutofit/>
          </a:bodyPr>
          <a:lstStyle/>
          <a:p>
            <a:pPr marL="571500" indent="-571500" algn="ctr">
              <a:lnSpc>
                <a:spcPct val="90000"/>
              </a:lnSpc>
              <a:buFont typeface="Wingdings" panose="05000000000000000000" pitchFamily="2" charset="2"/>
              <a:buChar char="Ø"/>
            </a:pPr>
            <a:r>
              <a:rPr lang="tr-TR" dirty="0"/>
              <a:t>Örnek: Elemanları haftanın günleri olan bir liste oluşturunuz ve ekrana yazdırınız. </a:t>
            </a:r>
            <a:endParaRPr lang="en-US" cap="all" spc="300" dirty="0"/>
          </a:p>
        </p:txBody>
      </p:sp>
    </p:spTree>
    <p:extLst>
      <p:ext uri="{BB962C8B-B14F-4D97-AF65-F5344CB8AC3E}">
        <p14:creationId xmlns:p14="http://schemas.microsoft.com/office/powerpoint/2010/main" val="319982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9F0FB3-51CC-A0F3-CF42-82E50F468145}"/>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91F836E7-6324-90FA-E843-A49377EF1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38BFC4A-CC21-94CB-B604-E75135B3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AC44DFC-B5B2-823D-2A63-5B3377806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56C1D464-9095-9DD5-D763-62E33F318BFB}"/>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pic>
        <p:nvPicPr>
          <p:cNvPr id="5" name="Resim 4">
            <a:extLst>
              <a:ext uri="{FF2B5EF4-FFF2-40B4-BE49-F238E27FC236}">
                <a16:creationId xmlns:a16="http://schemas.microsoft.com/office/drawing/2014/main" id="{EB8C7277-D487-3EF8-3437-5C18FF14A9CC}"/>
              </a:ext>
            </a:extLst>
          </p:cNvPr>
          <p:cNvPicPr>
            <a:picLocks noChangeAspect="1"/>
          </p:cNvPicPr>
          <p:nvPr/>
        </p:nvPicPr>
        <p:blipFill>
          <a:blip r:embed="rId3"/>
          <a:stretch>
            <a:fillRect/>
          </a:stretch>
        </p:blipFill>
        <p:spPr>
          <a:xfrm rot="20245573">
            <a:off x="185597" y="2471916"/>
            <a:ext cx="9334856" cy="1041095"/>
          </a:xfrm>
          <a:prstGeom prst="rect">
            <a:avLst/>
          </a:prstGeom>
        </p:spPr>
      </p:pic>
      <p:sp>
        <p:nvSpPr>
          <p:cNvPr id="11" name="Metin kutusu 10">
            <a:extLst>
              <a:ext uri="{FF2B5EF4-FFF2-40B4-BE49-F238E27FC236}">
                <a16:creationId xmlns:a16="http://schemas.microsoft.com/office/drawing/2014/main" id="{F435C721-EA30-9CC6-284F-474F71828213}"/>
              </a:ext>
            </a:extLst>
          </p:cNvPr>
          <p:cNvSpPr txBox="1"/>
          <p:nvPr/>
        </p:nvSpPr>
        <p:spPr>
          <a:xfrm>
            <a:off x="806245" y="720098"/>
            <a:ext cx="6096000" cy="646331"/>
          </a:xfrm>
          <a:prstGeom prst="rect">
            <a:avLst/>
          </a:prstGeom>
          <a:noFill/>
        </p:spPr>
        <p:txBody>
          <a:bodyPr wrap="square">
            <a:spAutoFit/>
          </a:bodyPr>
          <a:lstStyle/>
          <a:p>
            <a:pPr marL="285750" indent="-285750">
              <a:buFont typeface="Wingdings" panose="05000000000000000000" pitchFamily="2" charset="2"/>
              <a:buChar char="Ø"/>
            </a:pPr>
            <a:r>
              <a:rPr lang="tr-TR" sz="3600" cap="all" spc="300" dirty="0">
                <a:latin typeface="Agency FB" panose="020B0503020202020204" pitchFamily="34" charset="0"/>
              </a:rPr>
              <a:t> CEVAP</a:t>
            </a:r>
            <a:endParaRPr lang="tr-TR" sz="3600" dirty="0">
              <a:latin typeface="Agency FB" panose="020B0503020202020204" pitchFamily="34" charset="0"/>
            </a:endParaRPr>
          </a:p>
        </p:txBody>
      </p:sp>
    </p:spTree>
    <p:extLst>
      <p:ext uri="{BB962C8B-B14F-4D97-AF65-F5344CB8AC3E}">
        <p14:creationId xmlns:p14="http://schemas.microsoft.com/office/powerpoint/2010/main" val="226579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DE8D09-07F2-3642-58FE-3929A8D1AF7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CDBA885-970A-3BF8-F3FD-622BF5900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7F185195-E410-61A4-B28C-828647B57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C169457-50E5-DEF1-0520-13B6095C1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B98DC6B2-7388-EA1C-0F9C-FC783C971AE9}"/>
              </a:ext>
            </a:extLst>
          </p:cNvPr>
          <p:cNvPicPr>
            <a:picLocks noChangeAspect="1"/>
          </p:cNvPicPr>
          <p:nvPr/>
        </p:nvPicPr>
        <p:blipFill rotWithShape="1">
          <a:blip r:embed="rId2"/>
          <a:srcRect l="13526" r="19570" b="-1"/>
          <a:stretch/>
        </p:blipFill>
        <p:spPr>
          <a:xfrm>
            <a:off x="6085224"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8AF9558E-67EE-863E-A123-0D527D9AE4F6}"/>
              </a:ext>
            </a:extLst>
          </p:cNvPr>
          <p:cNvSpPr>
            <a:spLocks noGrp="1"/>
          </p:cNvSpPr>
          <p:nvPr>
            <p:ph type="title"/>
          </p:nvPr>
        </p:nvSpPr>
        <p:spPr>
          <a:xfrm>
            <a:off x="-147483" y="638899"/>
            <a:ext cx="9606116" cy="4188739"/>
          </a:xfrm>
        </p:spPr>
        <p:txBody>
          <a:bodyPr vert="horz" lIns="91440" tIns="45720" rIns="91440" bIns="45720" rtlCol="0" anchor="t">
            <a:noAutofit/>
          </a:bodyPr>
          <a:lstStyle/>
          <a:p>
            <a:pPr marL="457200" indent="-457200" algn="ctr">
              <a:lnSpc>
                <a:spcPct val="90000"/>
              </a:lnSpc>
              <a:buFont typeface="Wingdings" panose="05000000000000000000" pitchFamily="2" charset="2"/>
              <a:buChar char="Ø"/>
            </a:pPr>
            <a:r>
              <a:rPr lang="tr-TR" sz="3200" dirty="0">
                <a:latin typeface="Agency FB" panose="020B0503020202020204" pitchFamily="34" charset="0"/>
              </a:rPr>
              <a:t>İNDEKS KULLANIMI</a:t>
            </a:r>
            <a:br>
              <a:rPr lang="tr-TR" sz="3200" dirty="0">
                <a:latin typeface="Agency FB" panose="020B0503020202020204" pitchFamily="34" charset="0"/>
              </a:rPr>
            </a:br>
            <a:r>
              <a:rPr lang="tr-TR" sz="3200" dirty="0">
                <a:latin typeface="Agency FB" panose="020B0503020202020204" pitchFamily="34" charset="0"/>
              </a:rPr>
              <a:t> Liste içindeki elemanlara erişmek için ilgili elemanın indeksi kullanılır. Bazı kaynaklarda indis olarak da karşınıza çıkabilir. İlk elemanın indisi her zaman 0 (sıfır) olarak kabul edilir. </a:t>
            </a:r>
            <a:br>
              <a:rPr lang="tr-TR" sz="3200" dirty="0">
                <a:latin typeface="Agency FB" panose="020B0503020202020204" pitchFamily="34" charset="0"/>
              </a:rPr>
            </a:br>
            <a:r>
              <a:rPr lang="tr-TR" sz="3200" dirty="0" err="1">
                <a:latin typeface="Agency FB" panose="020B0503020202020204" pitchFamily="34" charset="0"/>
              </a:rPr>
              <a:t>sehirler</a:t>
            </a:r>
            <a:r>
              <a:rPr lang="tr-TR" sz="3200" dirty="0">
                <a:latin typeface="Agency FB" panose="020B0503020202020204" pitchFamily="34" charset="0"/>
              </a:rPr>
              <a:t>=[“Ankara”, “Bursa”, “Çanakkale”, “Denizli”, “Eskişehir”] Şehirler isimli listenin ilk elemanı olan “Ankara”, indeksi sıfır olan elemandır. Aşağıdaki tabloda indeksleri ve değerleri bir arada görebilirsiniz.</a:t>
            </a:r>
            <a:br>
              <a:rPr lang="tr-TR" sz="3200" cap="all" spc="300" dirty="0">
                <a:latin typeface="Agency FB" panose="020B0503020202020204" pitchFamily="34" charset="0"/>
              </a:rPr>
            </a:br>
            <a:endParaRPr lang="en-US" sz="1600" cap="all" spc="300" dirty="0">
              <a:latin typeface="Agency FB" panose="020B0503020202020204" pitchFamily="34" charset="0"/>
            </a:endParaRPr>
          </a:p>
        </p:txBody>
      </p:sp>
    </p:spTree>
    <p:extLst>
      <p:ext uri="{BB962C8B-B14F-4D97-AF65-F5344CB8AC3E}">
        <p14:creationId xmlns:p14="http://schemas.microsoft.com/office/powerpoint/2010/main" val="69134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0AA596-3ABC-F062-40E5-EF914D46881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EE0AEF03-87C8-391F-205F-145770871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BCB9A805-71CA-AC00-1288-03762F5ABF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38CA5A8-5FF6-0503-5617-29E8C1542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nregistrez des groupes de données avec les listes - OpenClassrooms">
            <a:extLst>
              <a:ext uri="{FF2B5EF4-FFF2-40B4-BE49-F238E27FC236}">
                <a16:creationId xmlns:a16="http://schemas.microsoft.com/office/drawing/2014/main" id="{66EEE111-BB00-F997-8A57-B738FD063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 y="1"/>
            <a:ext cx="1218474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85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0D4BF2-B549-36D0-3631-5F7FDDF24BF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C57636E9-B54C-4E1B-2E4F-9EA4270A3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826FA231-EAB6-E4FE-7ABB-8CAED12CC9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226409D4-A3BD-7CD3-1B59-716DF2B0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C1140C54-7734-289F-5D89-6E52DBD83644}"/>
              </a:ext>
            </a:extLst>
          </p:cNvPr>
          <p:cNvPicPr>
            <a:picLocks noChangeAspect="1"/>
          </p:cNvPicPr>
          <p:nvPr/>
        </p:nvPicPr>
        <p:blipFill rotWithShape="1">
          <a:blip r:embed="rId2"/>
          <a:srcRect l="13526" r="19570" b="-1"/>
          <a:stretch/>
        </p:blipFill>
        <p:spPr>
          <a:xfrm>
            <a:off x="5899354" y="10"/>
            <a:ext cx="6292645"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33246B02-84D4-B3A2-7870-27BB33E868B5}"/>
              </a:ext>
            </a:extLst>
          </p:cNvPr>
          <p:cNvSpPr>
            <a:spLocks noGrp="1"/>
          </p:cNvSpPr>
          <p:nvPr>
            <p:ph type="title"/>
          </p:nvPr>
        </p:nvSpPr>
        <p:spPr>
          <a:xfrm>
            <a:off x="472632" y="550409"/>
            <a:ext cx="7373509" cy="1720843"/>
          </a:xfrm>
        </p:spPr>
        <p:txBody>
          <a:bodyPr vert="horz" lIns="91440" tIns="45720" rIns="91440" bIns="45720" rtlCol="0" anchor="t">
            <a:normAutofit fontScale="90000"/>
          </a:bodyPr>
          <a:lstStyle/>
          <a:p>
            <a:pPr marL="571500" indent="-571500">
              <a:lnSpc>
                <a:spcPct val="90000"/>
              </a:lnSpc>
              <a:buFont typeface="Wingdings" panose="05000000000000000000" pitchFamily="2" charset="2"/>
              <a:buChar char="Ø"/>
            </a:pPr>
            <a:r>
              <a:rPr lang="tr-TR" sz="4400" cap="all" spc="300" dirty="0"/>
              <a:t>Liste elemanlarına erişim</a:t>
            </a:r>
            <a:endParaRPr lang="en-US" sz="4400" cap="all" spc="300" dirty="0"/>
          </a:p>
        </p:txBody>
      </p:sp>
      <p:pic>
        <p:nvPicPr>
          <p:cNvPr id="5" name="Resim 4">
            <a:extLst>
              <a:ext uri="{FF2B5EF4-FFF2-40B4-BE49-F238E27FC236}">
                <a16:creationId xmlns:a16="http://schemas.microsoft.com/office/drawing/2014/main" id="{5D87A986-1BA4-54BC-CA04-8E9098F69041}"/>
              </a:ext>
            </a:extLst>
          </p:cNvPr>
          <p:cNvPicPr>
            <a:picLocks noChangeAspect="1"/>
          </p:cNvPicPr>
          <p:nvPr/>
        </p:nvPicPr>
        <p:blipFill rotWithShape="1">
          <a:blip r:embed="rId3"/>
          <a:srcRect r="3894"/>
          <a:stretch/>
        </p:blipFill>
        <p:spPr>
          <a:xfrm>
            <a:off x="345069" y="2112268"/>
            <a:ext cx="7470632" cy="2220945"/>
          </a:xfrm>
          <a:prstGeom prst="rect">
            <a:avLst/>
          </a:prstGeom>
        </p:spPr>
      </p:pic>
    </p:spTree>
    <p:extLst>
      <p:ext uri="{BB962C8B-B14F-4D97-AF65-F5344CB8AC3E}">
        <p14:creationId xmlns:p14="http://schemas.microsoft.com/office/powerpoint/2010/main" val="50360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0</TotalTime>
  <Words>289</Words>
  <Application>Microsoft Office PowerPoint</Application>
  <PresentationFormat>Geniş ekran</PresentationFormat>
  <Paragraphs>22</Paragraphs>
  <Slides>25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Agency FB</vt:lpstr>
      <vt:lpstr>Arial</vt:lpstr>
      <vt:lpstr>Söhne</vt:lpstr>
      <vt:lpstr>Walbaum Display</vt:lpstr>
      <vt:lpstr>Wingdings</vt:lpstr>
      <vt:lpstr>RegattaVTI</vt:lpstr>
      <vt:lpstr>PROGRAMLAMA TEMELLERİ DERS 2</vt:lpstr>
      <vt:lpstr>Python'da listeler, birden çok öğeyi saklamak için kullanılan veri yapılarıdır. Farklı verilerin bir dizi hâlinde tutulduğu koleksiyonlara liste adı verilir. Listeler, çeşitli veri tiplerini içerebilir ve değiştirilebilirler. Python programlama dilinde listeler iki köşeli parantez ile tanımlanmaktadır.</vt:lpstr>
      <vt:lpstr> KULLANIMI </vt:lpstr>
      <vt:lpstr>Type – TÜRÜNÜ GÖSTERME</vt:lpstr>
      <vt:lpstr>Örnek: Elemanları haftanın günleri olan bir liste oluşturunuz ve ekrana yazdırınız. </vt:lpstr>
      <vt:lpstr>PowerPoint Sunusu</vt:lpstr>
      <vt:lpstr>İNDEKS KULLANIMI  Liste içindeki elemanlara erişmek için ilgili elemanın indeksi kullanılır. Bazı kaynaklarda indis olarak da karşınıza çıkabilir. İlk elemanın indisi her zaman 0 (sıfır) olarak kabul edilir.  sehirler=[“Ankara”, “Bursa”, “Çanakkale”, “Denizli”, “Eskişehir”] Şehirler isimli listenin ilk elemanı olan “Ankara”, indeksi sıfır olan elemandır. Aşağıdaki tabloda indeksleri ve değerleri bir arada görebilirsiniz. </vt:lpstr>
      <vt:lpstr>PowerPoint Sunusu</vt:lpstr>
      <vt:lpstr>Liste elemanlarına erişim</vt:lpstr>
      <vt:lpstr>öRNEK  Renkler listesi oluşturarak indeksi 2 olan elemanı ekrana yazdırınız.</vt:lpstr>
      <vt:lpstr>Cevap</vt:lpstr>
      <vt:lpstr>PowerPoint Sunusu</vt:lpstr>
      <vt:lpstr>PowerPoint Sunusu</vt:lpstr>
      <vt:lpstr>PowerPoint Sunusu</vt:lpstr>
      <vt:lpstr>PowerPoint Sunusu</vt:lpstr>
      <vt:lpstr>PowerPoint Sunusu</vt:lpstr>
      <vt:lpstr>PowerPoint Sunusu</vt:lpstr>
      <vt:lpstr>PowerPoint Sunusu</vt:lpstr>
      <vt:lpstr>Liste Elemanını Değiştirme</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TEMELLERİ DERS 1</dc:title>
  <dc:creator>evin dag</dc:creator>
  <cp:lastModifiedBy>evin dag</cp:lastModifiedBy>
  <cp:revision>7</cp:revision>
  <dcterms:created xsi:type="dcterms:W3CDTF">2024-02-04T22:19:24Z</dcterms:created>
  <dcterms:modified xsi:type="dcterms:W3CDTF">2024-02-11T21:58:13Z</dcterms:modified>
</cp:coreProperties>
</file>