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97" autoAdjust="0"/>
  </p:normalViewPr>
  <p:slideViewPr>
    <p:cSldViewPr>
      <p:cViewPr>
        <p:scale>
          <a:sx n="40" d="100"/>
          <a:sy n="40" d="100"/>
        </p:scale>
        <p:origin x="-2238" y="-6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B9FC33CB-B3D4-4F42-971F-7136E185C332}"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99659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9FC33CB-B3D4-4F42-971F-7136E185C332}"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5399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9FC33CB-B3D4-4F42-971F-7136E185C332}"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96013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9FC33CB-B3D4-4F42-971F-7136E185C332}"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71727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B9FC33CB-B3D4-4F42-971F-7136E185C332}"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7950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9FC33CB-B3D4-4F42-971F-7136E185C332}"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5318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9FC33CB-B3D4-4F42-971F-7136E185C332}" type="datetimeFigureOut">
              <a:rPr lang="tr-TR" smtClean="0"/>
              <a:t>8.11.2022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165471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9FC33CB-B3D4-4F42-971F-7136E185C332}" type="datetimeFigureOut">
              <a:rPr lang="tr-TR" smtClean="0"/>
              <a:t>8.11.2022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142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9FC33CB-B3D4-4F42-971F-7136E185C332}" type="datetimeFigureOut">
              <a:rPr lang="tr-TR" smtClean="0"/>
              <a:t>8.11.2022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88873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B9FC33CB-B3D4-4F42-971F-7136E185C332}"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27699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B9FC33CB-B3D4-4F42-971F-7136E185C332}"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232D2F7-A98B-4BCB-9AFF-F0A72E003315}" type="slidenum">
              <a:rPr lang="tr-TR" smtClean="0"/>
              <a:t>‹#›</a:t>
            </a:fld>
            <a:endParaRPr lang="tr-TR"/>
          </a:p>
        </p:txBody>
      </p:sp>
    </p:spTree>
    <p:extLst>
      <p:ext uri="{BB962C8B-B14F-4D97-AF65-F5344CB8AC3E}">
        <p14:creationId xmlns:p14="http://schemas.microsoft.com/office/powerpoint/2010/main" val="372906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99FF"/>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C33CB-B3D4-4F42-971F-7136E185C332}" type="datetimeFigureOut">
              <a:rPr lang="tr-TR" smtClean="0"/>
              <a:t>8.11.2022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2D2F7-A98B-4BCB-9AFF-F0A72E003315}" type="slidenum">
              <a:rPr lang="tr-TR" smtClean="0"/>
              <a:t>‹#›</a:t>
            </a:fld>
            <a:endParaRPr lang="tr-TR"/>
          </a:p>
        </p:txBody>
      </p:sp>
    </p:spTree>
    <p:extLst>
      <p:ext uri="{BB962C8B-B14F-4D97-AF65-F5344CB8AC3E}">
        <p14:creationId xmlns:p14="http://schemas.microsoft.com/office/powerpoint/2010/main" val="86251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1015008" y="630723"/>
            <a:ext cx="6912768" cy="523220"/>
          </a:xfrm>
          <a:prstGeom prst="rect">
            <a:avLst/>
          </a:prstGeom>
          <a:solidFill>
            <a:schemeClr val="accent4">
              <a:lumMod val="60000"/>
              <a:lumOff val="40000"/>
            </a:schemeClr>
          </a:solidFill>
        </p:spPr>
        <p:txBody>
          <a:bodyPr wrap="square" rtlCol="0">
            <a:spAutoFit/>
          </a:bodyPr>
          <a:lstStyle/>
          <a:p>
            <a:r>
              <a:rPr lang="tr-TR" sz="2800" dirty="0" smtClean="0"/>
              <a:t>GÖRÜNTÜ İŞLEME İLE EKMEĞİ İNCELEME</a:t>
            </a:r>
            <a:endParaRPr lang="tr-TR" sz="2800" dirty="0"/>
          </a:p>
        </p:txBody>
      </p:sp>
      <p:sp>
        <p:nvSpPr>
          <p:cNvPr id="6" name="Dikdörtgen 5"/>
          <p:cNvSpPr/>
          <p:nvPr/>
        </p:nvSpPr>
        <p:spPr>
          <a:xfrm>
            <a:off x="1015007" y="1628800"/>
            <a:ext cx="6912769" cy="3970318"/>
          </a:xfrm>
          <a:prstGeom prst="rect">
            <a:avLst/>
          </a:prstGeom>
        </p:spPr>
        <p:txBody>
          <a:bodyPr wrap="square">
            <a:spAutoFit/>
          </a:bodyPr>
          <a:lstStyle/>
          <a:p>
            <a:pPr lvl="0"/>
            <a:r>
              <a:rPr lang="tr-TR" sz="2800" dirty="0">
                <a:solidFill>
                  <a:prstClr val="black"/>
                </a:solidFill>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a:t>
            </a:r>
            <a:endParaRPr lang="tr-TR" sz="2800" dirty="0">
              <a:solidFill>
                <a:prstClr val="black"/>
              </a:solidFill>
            </a:endParaRPr>
          </a:p>
        </p:txBody>
      </p:sp>
    </p:spTree>
    <p:extLst>
      <p:ext uri="{BB962C8B-B14F-4D97-AF65-F5344CB8AC3E}">
        <p14:creationId xmlns:p14="http://schemas.microsoft.com/office/powerpoint/2010/main" val="343967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251520" y="260648"/>
            <a:ext cx="8568952" cy="1569660"/>
          </a:xfrm>
          <a:prstGeom prst="rect">
            <a:avLst/>
          </a:prstGeom>
          <a:noFill/>
        </p:spPr>
        <p:txBody>
          <a:bodyPr wrap="square" rtlCol="0">
            <a:spAutoFit/>
          </a:bodyPr>
          <a:lstStyle/>
          <a:p>
            <a:r>
              <a:rPr lang="tr-TR" sz="3200" dirty="0" smtClean="0"/>
              <a:t>6. Bağlantılı Bileşen Etiketleme İle Gözenek Etiketleme (Cell </a:t>
            </a:r>
            <a:r>
              <a:rPr lang="tr-TR" sz="3200" dirty="0" err="1" smtClean="0"/>
              <a:t>Labeling</a:t>
            </a:r>
            <a:r>
              <a:rPr lang="tr-TR" sz="3200" dirty="0" smtClean="0"/>
              <a:t> </a:t>
            </a:r>
            <a:r>
              <a:rPr lang="tr-TR" sz="3200" dirty="0" err="1" smtClean="0"/>
              <a:t>With</a:t>
            </a:r>
            <a:r>
              <a:rPr lang="tr-TR" sz="3200" dirty="0" smtClean="0"/>
              <a:t> </a:t>
            </a:r>
            <a:r>
              <a:rPr lang="tr-TR" sz="3200" dirty="0" err="1" smtClean="0"/>
              <a:t>Connected</a:t>
            </a:r>
            <a:r>
              <a:rPr lang="tr-TR" sz="3200" dirty="0" smtClean="0"/>
              <a:t> Component </a:t>
            </a:r>
            <a:r>
              <a:rPr lang="tr-TR" sz="3200" dirty="0" err="1" smtClean="0"/>
              <a:t>Labeling</a:t>
            </a:r>
            <a:r>
              <a:rPr lang="tr-TR" dirty="0" smtClean="0"/>
              <a:t>) </a:t>
            </a:r>
            <a:endParaRPr lang="tr-TR" dirty="0"/>
          </a:p>
        </p:txBody>
      </p:sp>
      <p:sp>
        <p:nvSpPr>
          <p:cNvPr id="3" name="Metin kutusu 2"/>
          <p:cNvSpPr txBox="1"/>
          <p:nvPr/>
        </p:nvSpPr>
        <p:spPr>
          <a:xfrm>
            <a:off x="251520" y="1830308"/>
            <a:ext cx="8568952" cy="4524315"/>
          </a:xfrm>
          <a:prstGeom prst="rect">
            <a:avLst/>
          </a:prstGeom>
          <a:noFill/>
        </p:spPr>
        <p:txBody>
          <a:bodyPr wrap="square" rtlCol="0">
            <a:spAutoFit/>
          </a:bodyPr>
          <a:lstStyle/>
          <a:p>
            <a:r>
              <a:rPr lang="tr-TR" sz="2400" dirty="0" smtClean="0"/>
              <a:t>Yöntem ile görüntü üzerindeki tüm pikseller taranarak her piksele, aşağıdaki algoritma uygulanmaktadır: </a:t>
            </a:r>
          </a:p>
          <a:p>
            <a:r>
              <a:rPr lang="tr-TR" sz="2400" dirty="0" smtClean="0"/>
              <a:t>Piksel Siyaha eşit değilse -Pikselin Tüm komşularına bak (8’li komşuluk için) -Tüm komşular siyah veya beyaz ise bu yeni bir pikseldir bu piksele yeni bir değer ata, diğer piksele geç -Komşu piksellerden herhangi biri siyah ya da beyaz piksel ise bir önceki etiket numarasına bu pikseli kaydet 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r>
              <a:rPr lang="tr-TR" dirty="0" smtClean="0"/>
              <a:t>.</a:t>
            </a:r>
            <a:endParaRPr lang="tr-TR" dirty="0"/>
          </a:p>
        </p:txBody>
      </p:sp>
    </p:spTree>
    <p:extLst>
      <p:ext uri="{BB962C8B-B14F-4D97-AF65-F5344CB8AC3E}">
        <p14:creationId xmlns:p14="http://schemas.microsoft.com/office/powerpoint/2010/main" val="4217775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251520" y="188640"/>
            <a:ext cx="8424936" cy="1569660"/>
          </a:xfrm>
          <a:prstGeom prst="rect">
            <a:avLst/>
          </a:prstGeom>
          <a:noFill/>
        </p:spPr>
        <p:txBody>
          <a:bodyPr wrap="square" rtlCol="0">
            <a:spAutoFit/>
          </a:bodyPr>
          <a:lstStyle/>
          <a:p>
            <a:r>
              <a:rPr lang="tr-TR" sz="3200" dirty="0" smtClean="0"/>
              <a:t>7. Gözeneklerin Büyüklüklerine Göre Sınıflandırılması (</a:t>
            </a:r>
            <a:r>
              <a:rPr lang="tr-TR" sz="3200" dirty="0" err="1" smtClean="0"/>
              <a:t>Classification</a:t>
            </a:r>
            <a:r>
              <a:rPr lang="tr-TR" sz="3200" dirty="0" smtClean="0"/>
              <a:t> of </a:t>
            </a:r>
            <a:r>
              <a:rPr lang="tr-TR" sz="3200" dirty="0" err="1" smtClean="0"/>
              <a:t>Cells</a:t>
            </a:r>
            <a:r>
              <a:rPr lang="tr-TR" sz="3200" dirty="0" smtClean="0"/>
              <a:t> </a:t>
            </a:r>
            <a:r>
              <a:rPr lang="tr-TR" sz="3200" dirty="0" err="1" smtClean="0"/>
              <a:t>Acording</a:t>
            </a:r>
            <a:r>
              <a:rPr lang="tr-TR" sz="3200" dirty="0" smtClean="0"/>
              <a:t> </a:t>
            </a:r>
            <a:r>
              <a:rPr lang="tr-TR" sz="3200" dirty="0" err="1" smtClean="0"/>
              <a:t>to</a:t>
            </a:r>
            <a:r>
              <a:rPr lang="tr-TR" sz="3200" dirty="0" smtClean="0"/>
              <a:t> </a:t>
            </a:r>
            <a:r>
              <a:rPr lang="tr-TR" sz="3200" dirty="0" err="1" smtClean="0"/>
              <a:t>Their</a:t>
            </a:r>
            <a:r>
              <a:rPr lang="tr-TR" sz="3200" dirty="0" smtClean="0"/>
              <a:t> Size )</a:t>
            </a:r>
            <a:endParaRPr lang="tr-TR" sz="3200" dirty="0"/>
          </a:p>
        </p:txBody>
      </p:sp>
      <p:sp>
        <p:nvSpPr>
          <p:cNvPr id="3" name="Metin kutusu 2"/>
          <p:cNvSpPr txBox="1"/>
          <p:nvPr/>
        </p:nvSpPr>
        <p:spPr>
          <a:xfrm>
            <a:off x="251520" y="1758300"/>
            <a:ext cx="8640960" cy="4832092"/>
          </a:xfrm>
          <a:prstGeom prst="rect">
            <a:avLst/>
          </a:prstGeom>
          <a:noFill/>
        </p:spPr>
        <p:txBody>
          <a:bodyPr wrap="square" rtlCol="0">
            <a:spAutoFit/>
          </a:bodyPr>
          <a:lstStyle/>
          <a:p>
            <a:r>
              <a:rPr lang="tr-TR" sz="2800" dirty="0"/>
              <a:t>G</a:t>
            </a:r>
            <a:r>
              <a:rPr lang="tr-TR" sz="2800" dirty="0" smtClean="0"/>
              <a:t>özeneklerin sayılarındaki değişimlerin gözlenmesi amacıyla gözenekler 0,002mm2 -1mm2 , 1mm2 -3mm2 , 3mm2 -5mm2 ve 5mm2 - 7mm2 olmak üzere 4 sınıfa ayrılmıştır. Her bir sınıf, bir etiket grubuna dâhil edilmiştir. Böylelikle her bir gruptaki gözeneklerin önce sınırları belirlenmiş sonra da bu sınırlara etiket grubuna göre,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a:t>
            </a:r>
            <a:r>
              <a:rPr lang="tr-TR" dirty="0" smtClean="0"/>
              <a:t>.</a:t>
            </a:r>
            <a:endParaRPr lang="tr-TR" dirty="0"/>
          </a:p>
        </p:txBody>
      </p:sp>
    </p:spTree>
    <p:extLst>
      <p:ext uri="{BB962C8B-B14F-4D97-AF65-F5344CB8AC3E}">
        <p14:creationId xmlns:p14="http://schemas.microsoft.com/office/powerpoint/2010/main" val="3883166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323528" y="188640"/>
            <a:ext cx="8496944" cy="1077218"/>
          </a:xfrm>
          <a:prstGeom prst="rect">
            <a:avLst/>
          </a:prstGeom>
          <a:noFill/>
        </p:spPr>
        <p:txBody>
          <a:bodyPr wrap="square" rtlCol="0">
            <a:spAutoFit/>
          </a:bodyPr>
          <a:lstStyle/>
          <a:p>
            <a:r>
              <a:rPr lang="tr-TR" sz="3200" dirty="0" smtClean="0"/>
              <a:t>8. ZSI Başarım İndeksinin Belirlenmesi (</a:t>
            </a:r>
            <a:r>
              <a:rPr lang="tr-TR" sz="3200" dirty="0" err="1" smtClean="0"/>
              <a:t>Determination</a:t>
            </a:r>
            <a:r>
              <a:rPr lang="tr-TR" sz="3200" dirty="0" smtClean="0"/>
              <a:t> of </a:t>
            </a:r>
            <a:r>
              <a:rPr lang="tr-TR" sz="3200" dirty="0" err="1" smtClean="0"/>
              <a:t>Segmentation</a:t>
            </a:r>
            <a:r>
              <a:rPr lang="tr-TR" sz="3200" dirty="0" smtClean="0"/>
              <a:t> </a:t>
            </a:r>
            <a:r>
              <a:rPr lang="tr-TR" sz="3200" dirty="0" err="1" smtClean="0"/>
              <a:t>Accuracy</a:t>
            </a:r>
            <a:r>
              <a:rPr lang="tr-TR" dirty="0" smtClean="0"/>
              <a:t>)</a:t>
            </a:r>
            <a:endParaRPr lang="tr-TR" dirty="0"/>
          </a:p>
        </p:txBody>
      </p:sp>
      <p:sp>
        <p:nvSpPr>
          <p:cNvPr id="3" name="Metin kutusu 2"/>
          <p:cNvSpPr txBox="1"/>
          <p:nvPr/>
        </p:nvSpPr>
        <p:spPr>
          <a:xfrm>
            <a:off x="323528" y="1265858"/>
            <a:ext cx="8496944" cy="4893647"/>
          </a:xfrm>
          <a:prstGeom prst="rect">
            <a:avLst/>
          </a:prstGeom>
          <a:noFill/>
        </p:spPr>
        <p:txBody>
          <a:bodyPr wrap="square" rtlCol="0">
            <a:spAutoFit/>
          </a:bodyPr>
          <a:lstStyle/>
          <a:p>
            <a:r>
              <a:rPr lang="tr-TR" sz="2400" dirty="0" smtClean="0"/>
              <a:t>Çalışmada farklı katkı maddeli tüm ekmek görüntüleri kullanılarak otomatik </a:t>
            </a:r>
            <a:r>
              <a:rPr lang="tr-TR" sz="2400" dirty="0" err="1" smtClean="0"/>
              <a:t>bölütlenen</a:t>
            </a:r>
            <a:r>
              <a:rPr lang="tr-TR" sz="2400" dirty="0" smtClean="0"/>
              <a:t> gözeneklerin, </a:t>
            </a:r>
            <a:r>
              <a:rPr lang="tr-TR" sz="2400" dirty="0" err="1" smtClean="0"/>
              <a:t>ImageJ</a:t>
            </a:r>
            <a:r>
              <a:rPr lang="tr-TR" sz="2400" dirty="0" smtClean="0"/>
              <a:t> programında bir uzman gıda mühendisi yardımıyla elle </a:t>
            </a:r>
            <a:r>
              <a:rPr lang="tr-TR" sz="2400" dirty="0" err="1" smtClean="0"/>
              <a:t>bölütlenmesi</a:t>
            </a:r>
            <a:r>
              <a:rPr lang="tr-TR" sz="2400" dirty="0" smtClean="0"/>
              <a:t> de yapılmıştır. Üzerinde çalışılan ekmek görüntülerinden, otomatik </a:t>
            </a:r>
            <a:r>
              <a:rPr lang="tr-TR" sz="2400" dirty="0" err="1" smtClean="0"/>
              <a:t>bölütleme</a:t>
            </a:r>
            <a:r>
              <a:rPr lang="tr-TR" sz="2400" dirty="0" smtClean="0"/>
              <a:t> sonucu elde edilen gözenekler ile elle </a:t>
            </a:r>
            <a:r>
              <a:rPr lang="tr-TR" sz="2400" dirty="0" err="1" smtClean="0"/>
              <a:t>bölütleme</a:t>
            </a:r>
            <a:r>
              <a:rPr lang="tr-TR" sz="2400" dirty="0" smtClean="0"/>
              <a:t> sonucu elde edilen gözenekler üst üste çakıştırılarak ZSI başarım indeksi belirlenmiştir. Çalışmada farklı katkı maddeli tüm ekmek görüntüleri kullanılarak otomatik </a:t>
            </a:r>
            <a:r>
              <a:rPr lang="tr-TR" sz="2400" dirty="0" err="1" smtClean="0"/>
              <a:t>bölütlenen</a:t>
            </a:r>
            <a:r>
              <a:rPr lang="tr-TR" sz="2400" dirty="0" smtClean="0"/>
              <a:t> gözeneklerin, </a:t>
            </a:r>
            <a:r>
              <a:rPr lang="tr-TR" sz="2400" dirty="0" err="1" smtClean="0"/>
              <a:t>ImageJ</a:t>
            </a:r>
            <a:r>
              <a:rPr lang="tr-TR" sz="2400" dirty="0" smtClean="0"/>
              <a:t> programında bir uzman gıda mühendisi yardımıyla elle </a:t>
            </a:r>
            <a:r>
              <a:rPr lang="tr-TR" sz="2400" dirty="0" err="1" smtClean="0"/>
              <a:t>bölütlenmesi</a:t>
            </a:r>
            <a:r>
              <a:rPr lang="tr-TR" sz="2400" dirty="0" smtClean="0"/>
              <a:t> de yapılmıştır. Üzerinde çalışılan ekmek görüntülerinden, otomatik </a:t>
            </a:r>
            <a:r>
              <a:rPr lang="tr-TR" sz="2400" dirty="0" err="1" smtClean="0"/>
              <a:t>bölütleme</a:t>
            </a:r>
            <a:r>
              <a:rPr lang="tr-TR" sz="2400" dirty="0" smtClean="0"/>
              <a:t> sonucu elde edilen gözenekler ile elle </a:t>
            </a:r>
            <a:r>
              <a:rPr lang="tr-TR" sz="2400" dirty="0" err="1" smtClean="0"/>
              <a:t>bölütleme</a:t>
            </a:r>
            <a:r>
              <a:rPr lang="tr-TR" sz="2400" dirty="0" smtClean="0"/>
              <a:t> sonucu elde edilen gözenekler üst üste çakıştırılarak ZSI başarım indeksi belirlenmiştir</a:t>
            </a:r>
            <a:endParaRPr lang="tr-TR" sz="2400" dirty="0"/>
          </a:p>
        </p:txBody>
      </p:sp>
    </p:spTree>
    <p:extLst>
      <p:ext uri="{BB962C8B-B14F-4D97-AF65-F5344CB8AC3E}">
        <p14:creationId xmlns:p14="http://schemas.microsoft.com/office/powerpoint/2010/main" val="670787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179512" y="260648"/>
            <a:ext cx="8712968" cy="1077218"/>
          </a:xfrm>
          <a:prstGeom prst="rect">
            <a:avLst/>
          </a:prstGeom>
          <a:noFill/>
        </p:spPr>
        <p:txBody>
          <a:bodyPr wrap="square" rtlCol="0">
            <a:spAutoFit/>
          </a:bodyPr>
          <a:lstStyle/>
          <a:p>
            <a:r>
              <a:rPr lang="tr-TR" sz="3200" dirty="0" smtClean="0"/>
              <a:t>9. Geliştirilen </a:t>
            </a:r>
            <a:r>
              <a:rPr lang="tr-TR" sz="3200" dirty="0" err="1" smtClean="0"/>
              <a:t>Arayüz</a:t>
            </a:r>
            <a:r>
              <a:rPr lang="tr-TR" sz="3200" dirty="0" smtClean="0"/>
              <a:t> Programı (</a:t>
            </a:r>
            <a:r>
              <a:rPr lang="tr-TR" sz="3200" dirty="0" err="1" smtClean="0"/>
              <a:t>Developed</a:t>
            </a:r>
            <a:r>
              <a:rPr lang="tr-TR" sz="3200" dirty="0" smtClean="0"/>
              <a:t> Software</a:t>
            </a:r>
            <a:r>
              <a:rPr lang="tr-TR" dirty="0"/>
              <a:t> </a:t>
            </a:r>
            <a:r>
              <a:rPr lang="tr-TR" dirty="0" smtClean="0"/>
              <a:t>)</a:t>
            </a:r>
            <a:endParaRPr lang="tr-TR" dirty="0"/>
          </a:p>
        </p:txBody>
      </p:sp>
      <p:sp>
        <p:nvSpPr>
          <p:cNvPr id="3" name="Metin kutusu 2"/>
          <p:cNvSpPr txBox="1"/>
          <p:nvPr/>
        </p:nvSpPr>
        <p:spPr>
          <a:xfrm>
            <a:off x="179512" y="1337866"/>
            <a:ext cx="8712968" cy="4401205"/>
          </a:xfrm>
          <a:prstGeom prst="rect">
            <a:avLst/>
          </a:prstGeom>
          <a:noFill/>
        </p:spPr>
        <p:txBody>
          <a:bodyPr wrap="square" rtlCol="0">
            <a:spAutoFit/>
          </a:bodyPr>
          <a:lstStyle/>
          <a:p>
            <a:r>
              <a:rPr lang="tr-TR" sz="2800" dirty="0" smtClean="0"/>
              <a:t>Çalışmada ayrıca </a:t>
            </a:r>
            <a:r>
              <a:rPr lang="tr-TR" sz="2800" dirty="0" err="1" smtClean="0"/>
              <a:t>Matlab</a:t>
            </a:r>
            <a:r>
              <a:rPr lang="tr-TR" sz="2800" dirty="0" smtClean="0"/>
              <a:t> GUI </a:t>
            </a:r>
            <a:r>
              <a:rPr lang="tr-TR" sz="2800" dirty="0" err="1" smtClean="0"/>
              <a:t>arayüz</a:t>
            </a:r>
            <a:r>
              <a:rPr lang="tr-TR" sz="2800" dirty="0" smtClean="0"/>
              <a:t> programı kullanılarak, ekmek doku/gözenek </a:t>
            </a:r>
            <a:r>
              <a:rPr lang="tr-TR" sz="2800" dirty="0" err="1" smtClean="0"/>
              <a:t>bölütleme</a:t>
            </a:r>
            <a:r>
              <a:rPr lang="tr-TR" sz="2800" dirty="0" smtClean="0"/>
              <a:t>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Sırasıyla ön işleme, gözenekleri bölütle ve sayısal verileri çıkar ikonları tıklanarak gözeneklere ait ölçümler ilgili dizine Excel dosyası olarak çıkartılabilmektedir</a:t>
            </a:r>
            <a:r>
              <a:rPr lang="tr-TR" dirty="0" smtClean="0"/>
              <a:t>.</a:t>
            </a:r>
            <a:endParaRPr lang="tr-TR" dirty="0"/>
          </a:p>
        </p:txBody>
      </p:sp>
    </p:spTree>
    <p:extLst>
      <p:ext uri="{BB962C8B-B14F-4D97-AF65-F5344CB8AC3E}">
        <p14:creationId xmlns:p14="http://schemas.microsoft.com/office/powerpoint/2010/main" val="120027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251520" y="332656"/>
            <a:ext cx="8568952" cy="1200329"/>
          </a:xfrm>
          <a:prstGeom prst="rect">
            <a:avLst/>
          </a:prstGeom>
          <a:noFill/>
        </p:spPr>
        <p:txBody>
          <a:bodyPr wrap="square" rtlCol="0">
            <a:spAutoFit/>
          </a:bodyPr>
          <a:lstStyle/>
          <a:p>
            <a:r>
              <a:rPr lang="en-US" sz="3600" dirty="0" smtClean="0"/>
              <a:t>SONUÇLAR VE TARTIŞMALAR (RESULTS AND DISCUSSIONS</a:t>
            </a:r>
            <a:r>
              <a:rPr lang="en-US" dirty="0" smtClean="0"/>
              <a:t>)</a:t>
            </a:r>
            <a:endParaRPr lang="tr-TR" dirty="0"/>
          </a:p>
        </p:txBody>
      </p:sp>
      <p:sp>
        <p:nvSpPr>
          <p:cNvPr id="5" name="Metin kutusu 4"/>
          <p:cNvSpPr txBox="1"/>
          <p:nvPr/>
        </p:nvSpPr>
        <p:spPr>
          <a:xfrm>
            <a:off x="251520" y="1532985"/>
            <a:ext cx="8568952" cy="4154984"/>
          </a:xfrm>
          <a:prstGeom prst="rect">
            <a:avLst/>
          </a:prstGeom>
          <a:noFill/>
        </p:spPr>
        <p:txBody>
          <a:bodyPr wrap="square" rtlCol="0">
            <a:spAutoFit/>
          </a:bodyPr>
          <a:lstStyle/>
          <a:p>
            <a:r>
              <a:rPr lang="tr-TR" sz="2400" dirty="0" smtClean="0"/>
              <a:t>Yapılan çalışmada </a:t>
            </a:r>
            <a:r>
              <a:rPr lang="tr-TR" sz="2400" dirty="0" err="1" smtClean="0"/>
              <a:t>bölütlenen</a:t>
            </a:r>
            <a:r>
              <a:rPr lang="tr-TR" sz="2400" dirty="0" smtClean="0"/>
              <a:t> ekmek dokusuna ait toplam gözenek sayısı, toplam gözenek alanı, yoğunluk (toplam gözenek sayısı/toplam ekmek alanı), ortalama gözenek alanı (toplam gözenek alanı/toplam gözenek sayısı), boşluk oranı (toplam gözenek alanı/toplam ekmek alanı) gibi </a:t>
            </a:r>
            <a:r>
              <a:rPr lang="tr-TR" sz="2400" dirty="0" err="1" smtClean="0"/>
              <a:t>morfometrik</a:t>
            </a:r>
            <a:r>
              <a:rPr lang="tr-TR" sz="2400" dirty="0" smtClean="0"/>
              <a:t> parametreler elde edilmiştir. 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sz="2400" dirty="0" err="1" smtClean="0"/>
              <a:t>GL’li</a:t>
            </a:r>
            <a:r>
              <a:rPr lang="tr-TR" sz="2400" dirty="0" smtClean="0"/>
              <a:t> ekmeklerde bu değer %28, %29 seviyelerinde olmaktadır</a:t>
            </a:r>
            <a:endParaRPr lang="tr-TR" sz="2400" dirty="0"/>
          </a:p>
        </p:txBody>
      </p:sp>
    </p:spTree>
    <p:extLst>
      <p:ext uri="{BB962C8B-B14F-4D97-AF65-F5344CB8AC3E}">
        <p14:creationId xmlns:p14="http://schemas.microsoft.com/office/powerpoint/2010/main" val="888470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251520" y="260648"/>
            <a:ext cx="8496944" cy="6647974"/>
          </a:xfrm>
          <a:prstGeom prst="rect">
            <a:avLst/>
          </a:prstGeom>
          <a:noFill/>
        </p:spPr>
        <p:txBody>
          <a:bodyPr wrap="square" rtlCol="0">
            <a:spAutoFit/>
          </a:bodyPr>
          <a:lstStyle/>
          <a:p>
            <a:r>
              <a:rPr lang="tr-TR" sz="2400" dirty="0" smtClean="0"/>
              <a:t>DATEM ve </a:t>
            </a:r>
            <a:r>
              <a:rPr lang="tr-TR" sz="2400" dirty="0" err="1" smtClean="0"/>
              <a:t>lipaz</a:t>
            </a:r>
            <a:r>
              <a:rPr lang="tr-TR" sz="2400" dirty="0" smtClean="0"/>
              <a:t> enzimlerinin toplam gözenek sayısı üzerindeki etkileri grafiksel olarak gösterilmiştir. </a:t>
            </a:r>
            <a:r>
              <a:rPr lang="tr-TR" sz="2400" dirty="0" err="1" smtClean="0"/>
              <a:t>DATEM’li</a:t>
            </a:r>
            <a:r>
              <a:rPr lang="tr-TR" sz="2400" dirty="0" smtClean="0"/>
              <a:t> ekmeklerdeki toplam gözenek sayısı </a:t>
            </a:r>
            <a:r>
              <a:rPr lang="tr-TR" sz="2400" dirty="0" err="1" smtClean="0"/>
              <a:t>lipazlarla</a:t>
            </a:r>
            <a:r>
              <a:rPr lang="tr-TR" sz="2400" dirty="0" smtClean="0"/>
              <a:t> kıyaslandığında daha fazla olmaktadır. Fakat bu artış </a:t>
            </a:r>
            <a:r>
              <a:rPr lang="tr-TR" sz="2400" dirty="0" err="1" smtClean="0"/>
              <a:t>DATEM’in</a:t>
            </a:r>
            <a:r>
              <a:rPr lang="tr-TR" sz="2400" dirty="0" smtClean="0"/>
              <a:t> %0,75 konsantrasyona kadar devam etmektedir. Şekil 21’de boşluk oranında meydana gelen değişim gösterilmiştir. </a:t>
            </a:r>
            <a:r>
              <a:rPr lang="tr-TR" sz="2400" dirty="0" err="1" smtClean="0"/>
              <a:t>DATEM’li</a:t>
            </a:r>
            <a:r>
              <a:rPr lang="tr-TR" sz="2400" dirty="0" smtClean="0"/>
              <a:t> ekmeklerde bu değer %31,5 ile 33 arasındayken </a:t>
            </a:r>
            <a:r>
              <a:rPr lang="tr-TR" sz="2400" dirty="0" err="1" smtClean="0"/>
              <a:t>FL’de</a:t>
            </a:r>
            <a:r>
              <a:rPr lang="tr-TR" sz="2400" dirty="0" smtClean="0"/>
              <a:t> bu değer %28-29 seviyelerinde olmaktadır. </a:t>
            </a:r>
            <a:r>
              <a:rPr lang="tr-TR" sz="2400" dirty="0" err="1" smtClean="0"/>
              <a:t>DATEM’in</a:t>
            </a:r>
            <a:r>
              <a:rPr lang="tr-TR" sz="2400" dirty="0" smtClean="0"/>
              <a:t> %0,50 ve %0,75’li konsantrasyonlarında en fazla boşluk oranı elde edilmiştir. FL için ise 30mg.kg-1 </a:t>
            </a:r>
            <a:r>
              <a:rPr lang="tr-TR" sz="2400" dirty="0" err="1" smtClean="0"/>
              <a:t>konstrasyonu</a:t>
            </a:r>
            <a:r>
              <a:rPr lang="tr-TR" sz="2400" dirty="0" smtClean="0"/>
              <a:t> ve yukarısında azalma olduğu görülmüştür. </a:t>
            </a:r>
            <a:r>
              <a:rPr lang="tr-TR" sz="2400" dirty="0" err="1" smtClean="0"/>
              <a:t>GL’nin</a:t>
            </a:r>
            <a:r>
              <a:rPr lang="tr-TR" sz="2400" dirty="0" smtClean="0"/>
              <a:t> ise boşluk oranı üzerinde ciddi bir etkisi olmadığı görülmüştür. . Çalışmada 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 </a:t>
            </a:r>
          </a:p>
          <a:p>
            <a:endParaRPr lang="tr-TR" dirty="0"/>
          </a:p>
        </p:txBody>
      </p:sp>
    </p:spTree>
    <p:extLst>
      <p:ext uri="{BB962C8B-B14F-4D97-AF65-F5344CB8AC3E}">
        <p14:creationId xmlns:p14="http://schemas.microsoft.com/office/powerpoint/2010/main" val="2779751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611560" y="404664"/>
            <a:ext cx="8136904" cy="5262979"/>
          </a:xfrm>
          <a:prstGeom prst="rect">
            <a:avLst/>
          </a:prstGeom>
          <a:noFill/>
        </p:spPr>
        <p:txBody>
          <a:bodyPr wrap="square" rtlCol="0">
            <a:spAutoFit/>
          </a:bodyPr>
          <a:lstStyle/>
          <a:p>
            <a:r>
              <a:rPr lang="tr-TR" sz="2800" dirty="0" smtClean="0"/>
              <a:t>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 Ancak öz miktarı yetersiz olan unlara uygun miktarda katkı maddesi ilavesi yapılarak üretilen ekmeklerin raf ömrü uzar, hacmi artar, ekmek içlerinin gözenek yapıları iyileşir, dokuları ve yumuşaklıkları daha iyi olur</a:t>
            </a:r>
            <a:endParaRPr lang="tr-TR" sz="2800" dirty="0"/>
          </a:p>
        </p:txBody>
      </p:sp>
    </p:spTree>
    <p:extLst>
      <p:ext uri="{BB962C8B-B14F-4D97-AF65-F5344CB8AC3E}">
        <p14:creationId xmlns:p14="http://schemas.microsoft.com/office/powerpoint/2010/main" val="3379036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539552" y="764704"/>
            <a:ext cx="8136904" cy="5693866"/>
          </a:xfrm>
          <a:prstGeom prst="rect">
            <a:avLst/>
          </a:prstGeom>
          <a:noFill/>
        </p:spPr>
        <p:txBody>
          <a:bodyPr wrap="square" rtlCol="0">
            <a:spAutoFit/>
          </a:bodyPr>
          <a:lstStyle/>
          <a:p>
            <a:r>
              <a:rPr lang="tr-TR" dirty="0" smtClean="0"/>
              <a:t> </a:t>
            </a:r>
            <a:r>
              <a:rPr lang="tr-TR" sz="2800" dirty="0" smtClean="0"/>
              <a:t>Hazırlanmış ekmeklerin istenen boyutlarda dilimlenerek, gelişmiş tarayıcılarla görüntülerin hassas bir şekilde alınıp, bilgisayar ortamında incelenebilecek hale getirilmesi mümkündür.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 </a:t>
            </a:r>
            <a:endParaRPr lang="tr-TR" sz="2800" dirty="0"/>
          </a:p>
        </p:txBody>
      </p:sp>
    </p:spTree>
    <p:extLst>
      <p:ext uri="{BB962C8B-B14F-4D97-AF65-F5344CB8AC3E}">
        <p14:creationId xmlns:p14="http://schemas.microsoft.com/office/powerpoint/2010/main" val="2140461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etin kutusu 2"/>
          <p:cNvSpPr txBox="1"/>
          <p:nvPr/>
        </p:nvSpPr>
        <p:spPr>
          <a:xfrm>
            <a:off x="395536" y="476672"/>
            <a:ext cx="8352928" cy="5693866"/>
          </a:xfrm>
          <a:prstGeom prst="rect">
            <a:avLst/>
          </a:prstGeom>
          <a:noFill/>
        </p:spPr>
        <p:txBody>
          <a:bodyPr wrap="square" rtlCol="0">
            <a:spAutoFit/>
          </a:bodyPr>
          <a:lstStyle/>
          <a:p>
            <a:r>
              <a:rPr lang="tr-TR" sz="2800" dirty="0" err="1" smtClean="0"/>
              <a:t>Kamman</a:t>
            </a:r>
            <a:r>
              <a:rPr lang="tr-TR" sz="2800" dirty="0" smtClean="0"/>
              <a:t> yapmış olduğu çalışmada ekmeğin gözenekli yapısının ve bu gözeneklere ait büyüklük, düzen, gözenek duvarı kalınlığı, şekil faktörü gibi parametrelerin ekmek kalitesine önemli etkisi olduğunu vurgulamıştır</a:t>
            </a:r>
          </a:p>
          <a:p>
            <a:r>
              <a:rPr lang="tr-TR" sz="2800" dirty="0" err="1" smtClean="0"/>
              <a:t>Ursula</a:t>
            </a:r>
            <a:r>
              <a:rPr lang="tr-TR" sz="2800" dirty="0" smtClean="0"/>
              <a:t> </a:t>
            </a:r>
            <a:r>
              <a:rPr lang="tr-TR" sz="2800" dirty="0" err="1" smtClean="0"/>
              <a:t>Gonzales</a:t>
            </a:r>
            <a:r>
              <a:rPr lang="tr-TR" sz="2800" dirty="0" smtClean="0"/>
              <a:t> ve arkadaşlarının yapmış oldukları bir çalışmada ise, görüntü işleme tekniklerinden gri seviye eş oluşum matrisi, yakın komşuluk gri seviye fark matrisi ve spektrum bölgesinde </a:t>
            </a:r>
            <a:r>
              <a:rPr lang="tr-TR" sz="2800" dirty="0" err="1" smtClean="0"/>
              <a:t>Fourier</a:t>
            </a:r>
            <a:r>
              <a:rPr lang="tr-TR" sz="2800" dirty="0" smtClean="0"/>
              <a:t>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 </a:t>
            </a:r>
            <a:endParaRPr lang="tr-TR" sz="2800" dirty="0"/>
          </a:p>
        </p:txBody>
      </p:sp>
    </p:spTree>
    <p:extLst>
      <p:ext uri="{BB962C8B-B14F-4D97-AF65-F5344CB8AC3E}">
        <p14:creationId xmlns:p14="http://schemas.microsoft.com/office/powerpoint/2010/main" val="11101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467544" y="188640"/>
            <a:ext cx="7848872" cy="707886"/>
          </a:xfrm>
          <a:prstGeom prst="rect">
            <a:avLst/>
          </a:prstGeom>
          <a:noFill/>
        </p:spPr>
        <p:txBody>
          <a:bodyPr wrap="square" rtlCol="0">
            <a:spAutoFit/>
          </a:bodyPr>
          <a:lstStyle/>
          <a:p>
            <a:r>
              <a:rPr lang="tr-TR" sz="4000" dirty="0" smtClean="0"/>
              <a:t>Deneysel metot</a:t>
            </a:r>
            <a:endParaRPr lang="tr-TR" sz="4000" dirty="0"/>
          </a:p>
        </p:txBody>
      </p:sp>
      <p:sp>
        <p:nvSpPr>
          <p:cNvPr id="3" name="Metin kutusu 2"/>
          <p:cNvSpPr txBox="1"/>
          <p:nvPr/>
        </p:nvSpPr>
        <p:spPr>
          <a:xfrm>
            <a:off x="467544" y="896526"/>
            <a:ext cx="7848872" cy="584775"/>
          </a:xfrm>
          <a:prstGeom prst="rect">
            <a:avLst/>
          </a:prstGeom>
          <a:noFill/>
        </p:spPr>
        <p:txBody>
          <a:bodyPr wrap="square" rtlCol="0">
            <a:spAutoFit/>
          </a:bodyPr>
          <a:lstStyle/>
          <a:p>
            <a:pPr marL="514350" indent="-514350">
              <a:buAutoNum type="arabicPeriod"/>
            </a:pPr>
            <a:r>
              <a:rPr lang="tr-TR" sz="3200" dirty="0" smtClean="0"/>
              <a:t>Veri Kümesi(</a:t>
            </a:r>
            <a:r>
              <a:rPr lang="tr-TR" sz="3200" dirty="0" err="1" smtClean="0"/>
              <a:t>Dataset</a:t>
            </a:r>
            <a:r>
              <a:rPr lang="tr-TR" dirty="0" smtClean="0"/>
              <a:t>) </a:t>
            </a:r>
            <a:endParaRPr lang="tr-TR" dirty="0"/>
          </a:p>
        </p:txBody>
      </p:sp>
      <p:sp>
        <p:nvSpPr>
          <p:cNvPr id="4" name="Metin kutusu 3"/>
          <p:cNvSpPr txBox="1"/>
          <p:nvPr/>
        </p:nvSpPr>
        <p:spPr>
          <a:xfrm>
            <a:off x="467544" y="1481301"/>
            <a:ext cx="7848872" cy="5262979"/>
          </a:xfrm>
          <a:prstGeom prst="rect">
            <a:avLst/>
          </a:prstGeom>
          <a:noFill/>
        </p:spPr>
        <p:txBody>
          <a:bodyPr wrap="square" rtlCol="0">
            <a:spAutoFit/>
          </a:bodyPr>
          <a:lstStyle/>
          <a:p>
            <a:r>
              <a:rPr lang="tr-TR" sz="2400" dirty="0" smtClean="0"/>
              <a:t>Çalışmada kullanılan ekmek kesit alan görüntüleri doğrudan ekmek yapım yöntemiyle (AACC 10-10B, AACC, 2000) elde edilmiştir. Fırından çıkartılan ekmekler oda sıcaklığında iki saat soğumaya bırakıldıktan sonra sonar analize tabi tutulmuştur. Analiz edilecek ekmekler önce, dilimleme makinesinde 25 mm kalınlıkta kesilmiş ve her bir ekmeğin ortasındaki/merkezindeki iki dilim analizlerde kullanılmak üzere ayrılmıştır. Görüntü işleme için belirlenen bu iki dilimin bir tarayıcı (</a:t>
            </a:r>
            <a:r>
              <a:rPr lang="tr-TR" sz="2400" dirty="0" err="1" smtClean="0"/>
              <a:t>CanoScan</a:t>
            </a:r>
            <a:r>
              <a:rPr lang="tr-TR" sz="2400" dirty="0" smtClean="0"/>
              <a:t> 4400F, </a:t>
            </a:r>
            <a:r>
              <a:rPr lang="tr-TR" sz="2400" dirty="0" err="1" smtClean="0"/>
              <a:t>Canon</a:t>
            </a:r>
            <a:r>
              <a:rPr lang="tr-TR" sz="2400" dirty="0" smtClean="0"/>
              <a:t>, Japan) aracılığı ile görüntüsü bilgisayara aktarılmıştır. Tarayıcının parlaklık ve kontrast parametreleri, tüm görüntüler için sıfıra ayarlanmıştır. Görüntüler, 300 </a:t>
            </a:r>
            <a:r>
              <a:rPr lang="tr-TR" sz="2400" dirty="0" err="1" smtClean="0"/>
              <a:t>DPI’da</a:t>
            </a:r>
            <a:r>
              <a:rPr lang="tr-TR" sz="2400" dirty="0" smtClean="0"/>
              <a:t> ve RGB renkli olarak BMP formatında 3508*2552 piksel olarak bilgisayara kaydedilmiştir</a:t>
            </a:r>
            <a:r>
              <a:rPr lang="tr-TR" dirty="0" smtClean="0"/>
              <a:t>. </a:t>
            </a:r>
            <a:endParaRPr lang="tr-TR" dirty="0"/>
          </a:p>
        </p:txBody>
      </p:sp>
    </p:spTree>
    <p:extLst>
      <p:ext uri="{BB962C8B-B14F-4D97-AF65-F5344CB8AC3E}">
        <p14:creationId xmlns:p14="http://schemas.microsoft.com/office/powerpoint/2010/main" val="2793159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467544" y="368352"/>
            <a:ext cx="7992888" cy="646331"/>
          </a:xfrm>
          <a:prstGeom prst="rect">
            <a:avLst/>
          </a:prstGeom>
          <a:noFill/>
        </p:spPr>
        <p:txBody>
          <a:bodyPr wrap="square" rtlCol="0">
            <a:spAutoFit/>
          </a:bodyPr>
          <a:lstStyle/>
          <a:p>
            <a:r>
              <a:rPr lang="tr-TR" sz="3600" dirty="0" smtClean="0"/>
              <a:t>2. Yöntemler (</a:t>
            </a:r>
            <a:r>
              <a:rPr lang="tr-TR" sz="3600" dirty="0" err="1" smtClean="0"/>
              <a:t>Methods</a:t>
            </a:r>
            <a:r>
              <a:rPr lang="tr-TR" dirty="0" smtClean="0"/>
              <a:t>)</a:t>
            </a:r>
            <a:endParaRPr lang="tr-TR" dirty="0"/>
          </a:p>
        </p:txBody>
      </p:sp>
      <p:sp>
        <p:nvSpPr>
          <p:cNvPr id="3" name="Metin kutusu 2"/>
          <p:cNvSpPr txBox="1"/>
          <p:nvPr/>
        </p:nvSpPr>
        <p:spPr>
          <a:xfrm>
            <a:off x="467544" y="1014683"/>
            <a:ext cx="8208912" cy="4401205"/>
          </a:xfrm>
          <a:prstGeom prst="rect">
            <a:avLst/>
          </a:prstGeom>
          <a:noFill/>
        </p:spPr>
        <p:txBody>
          <a:bodyPr wrap="square" rtlCol="0">
            <a:spAutoFit/>
          </a:bodyPr>
          <a:lstStyle/>
          <a:p>
            <a:r>
              <a:rPr lang="tr-TR" sz="2800" dirty="0" smtClean="0"/>
              <a:t>Öncelikle her bir ekmek görüntüsü ayrı bir görüntü olacak şekilde 104 farklı renkli ekmek görüntüsü elde edilmiştir. Daha sonra elde edilen renkli 104 adet ekmek görüntüsü gri seviye görüntüsüne dönüştürülmüştür. Ekmek gözeneklerinin otomatik </a:t>
            </a:r>
            <a:r>
              <a:rPr lang="tr-TR" sz="2800" dirty="0" err="1" smtClean="0"/>
              <a:t>bölütlenmesi</a:t>
            </a:r>
            <a:r>
              <a:rPr lang="tr-TR" sz="2800" dirty="0" smtClean="0"/>
              <a:t> temelli bir ekmek doku analizi için yapılan işlemler görülmektedir. Gerçekleştirilen </a:t>
            </a:r>
            <a:r>
              <a:rPr lang="tr-TR" sz="2800" dirty="0" err="1" smtClean="0"/>
              <a:t>bölütlemenin</a:t>
            </a:r>
            <a:r>
              <a:rPr lang="tr-TR" sz="2800" dirty="0" smtClean="0"/>
              <a:t> başarımı da elle belirlenen gözenek görüntüleri kullanılarak ZSI başarım belirleme indeksine göre test edilmiştir. </a:t>
            </a:r>
            <a:endParaRPr lang="tr-TR" sz="2800" dirty="0"/>
          </a:p>
        </p:txBody>
      </p:sp>
    </p:spTree>
    <p:extLst>
      <p:ext uri="{BB962C8B-B14F-4D97-AF65-F5344CB8AC3E}">
        <p14:creationId xmlns:p14="http://schemas.microsoft.com/office/powerpoint/2010/main" val="186321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395536" y="332656"/>
            <a:ext cx="7992888" cy="584775"/>
          </a:xfrm>
          <a:prstGeom prst="rect">
            <a:avLst/>
          </a:prstGeom>
          <a:noFill/>
        </p:spPr>
        <p:txBody>
          <a:bodyPr wrap="square" rtlCol="0">
            <a:spAutoFit/>
          </a:bodyPr>
          <a:lstStyle/>
          <a:p>
            <a:r>
              <a:rPr lang="tr-TR" sz="3200" dirty="0" smtClean="0"/>
              <a:t>3. </a:t>
            </a:r>
            <a:r>
              <a:rPr lang="tr-TR" sz="3200" dirty="0" err="1" smtClean="0"/>
              <a:t>Histogram</a:t>
            </a:r>
            <a:r>
              <a:rPr lang="tr-TR" sz="3200" dirty="0" smtClean="0"/>
              <a:t> Germe (</a:t>
            </a:r>
            <a:r>
              <a:rPr lang="tr-TR" sz="3200" dirty="0" err="1" smtClean="0"/>
              <a:t>Histogram</a:t>
            </a:r>
            <a:r>
              <a:rPr lang="tr-TR" sz="3200" dirty="0" smtClean="0"/>
              <a:t> </a:t>
            </a:r>
            <a:r>
              <a:rPr lang="tr-TR" sz="3200" dirty="0" err="1" smtClean="0"/>
              <a:t>Stretching</a:t>
            </a:r>
            <a:r>
              <a:rPr lang="tr-TR" dirty="0" smtClean="0"/>
              <a:t>)</a:t>
            </a:r>
            <a:endParaRPr lang="tr-TR" dirty="0"/>
          </a:p>
        </p:txBody>
      </p:sp>
      <p:sp>
        <p:nvSpPr>
          <p:cNvPr id="3" name="Metin kutusu 2"/>
          <p:cNvSpPr txBox="1"/>
          <p:nvPr/>
        </p:nvSpPr>
        <p:spPr>
          <a:xfrm>
            <a:off x="395536" y="1196752"/>
            <a:ext cx="8280920" cy="5262979"/>
          </a:xfrm>
          <a:prstGeom prst="rect">
            <a:avLst/>
          </a:prstGeom>
          <a:noFill/>
        </p:spPr>
        <p:txBody>
          <a:bodyPr wrap="square" rtlCol="0">
            <a:spAutoFit/>
          </a:bodyPr>
          <a:lstStyle/>
          <a:p>
            <a:r>
              <a:rPr lang="tr-TR" sz="2800" dirty="0" err="1" smtClean="0"/>
              <a:t>Adaptif</a:t>
            </a:r>
            <a:r>
              <a:rPr lang="tr-TR" sz="2800" dirty="0" smtClean="0"/>
              <a:t> </a:t>
            </a:r>
            <a:r>
              <a:rPr lang="tr-TR" sz="2800" dirty="0" err="1" smtClean="0"/>
              <a:t>histogram</a:t>
            </a:r>
            <a:r>
              <a:rPr lang="tr-TR" sz="2800" dirty="0" smtClean="0"/>
              <a:t> eşitleme olarak da bilinen </a:t>
            </a:r>
            <a:r>
              <a:rPr lang="tr-TR" sz="2800" dirty="0" err="1" smtClean="0"/>
              <a:t>histogram</a:t>
            </a:r>
            <a:r>
              <a:rPr lang="tr-TR" sz="2800" dirty="0" smtClean="0"/>
              <a:t> germe işlemi düşük kontrastlı resimlere uygulanan bir yöntem olup </a:t>
            </a:r>
            <a:r>
              <a:rPr lang="tr-TR" sz="2800" dirty="0" err="1" smtClean="0"/>
              <a:t>histogramı</a:t>
            </a:r>
            <a:r>
              <a:rPr lang="tr-TR" sz="2800" dirty="0" smtClean="0"/>
              <a:t> geniş bir bölgeye yayma mantığına dayanmaktadır Ön işlemenin ilk basamağını oluşturan bu yöntem sayesinde gri seviye görüntülerinin kontrastı iyileştirilmiştir. </a:t>
            </a:r>
          </a:p>
          <a:p>
            <a:r>
              <a:rPr lang="tr-TR" sz="2800" dirty="0" err="1" smtClean="0"/>
              <a:t>Histogram</a:t>
            </a:r>
            <a:r>
              <a:rPr lang="tr-TR" sz="2800" dirty="0" smtClean="0"/>
              <a:t> germe işlemi </a:t>
            </a:r>
            <a:r>
              <a:rPr lang="tr-TR" sz="2800" dirty="0" err="1" smtClean="0"/>
              <a:t>sonucundaı</a:t>
            </a:r>
            <a:r>
              <a:rPr lang="tr-TR" sz="2800" dirty="0" smtClean="0"/>
              <a:t> iyileştirilmiş görüntüde gözeneklerin belirginliği gri seviye görüntüsüne göre artmaktadır. </a:t>
            </a:r>
          </a:p>
          <a:p>
            <a:r>
              <a:rPr lang="tr-TR" sz="2800" dirty="0" err="1" smtClean="0"/>
              <a:t>Histogram</a:t>
            </a:r>
            <a:r>
              <a:rPr lang="tr-TR" sz="2800" dirty="0" smtClean="0"/>
              <a:t> incelendiğinde ayrık iki </a:t>
            </a:r>
            <a:r>
              <a:rPr lang="tr-TR" sz="2800" dirty="0" err="1" smtClean="0"/>
              <a:t>histogram</a:t>
            </a:r>
            <a:r>
              <a:rPr lang="tr-TR" sz="2800" dirty="0" smtClean="0"/>
              <a:t> tepesi kaybolmuştur. Piksel aralığı ise </a:t>
            </a:r>
            <a:r>
              <a:rPr lang="tr-TR" sz="2800" dirty="0" err="1" smtClean="0"/>
              <a:t>histogram</a:t>
            </a:r>
            <a:r>
              <a:rPr lang="tr-TR" sz="2800" dirty="0" smtClean="0"/>
              <a:t> boyunca yayılmıştır</a:t>
            </a:r>
            <a:r>
              <a:rPr lang="tr-TR" dirty="0" smtClean="0"/>
              <a:t>. </a:t>
            </a:r>
            <a:endParaRPr lang="tr-TR" dirty="0"/>
          </a:p>
        </p:txBody>
      </p:sp>
    </p:spTree>
    <p:extLst>
      <p:ext uri="{BB962C8B-B14F-4D97-AF65-F5344CB8AC3E}">
        <p14:creationId xmlns:p14="http://schemas.microsoft.com/office/powerpoint/2010/main" val="3433534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323528" y="332656"/>
            <a:ext cx="8352928" cy="584775"/>
          </a:xfrm>
          <a:prstGeom prst="rect">
            <a:avLst/>
          </a:prstGeom>
          <a:noFill/>
        </p:spPr>
        <p:txBody>
          <a:bodyPr wrap="square" rtlCol="0">
            <a:spAutoFit/>
          </a:bodyPr>
          <a:lstStyle/>
          <a:p>
            <a:r>
              <a:rPr lang="tr-TR" sz="3200" dirty="0" smtClean="0"/>
              <a:t>4. </a:t>
            </a:r>
            <a:r>
              <a:rPr lang="tr-TR" sz="3200" dirty="0" err="1" smtClean="0"/>
              <a:t>Histogram</a:t>
            </a:r>
            <a:r>
              <a:rPr lang="tr-TR" sz="3200" dirty="0" smtClean="0"/>
              <a:t> Eşitleme (</a:t>
            </a:r>
            <a:r>
              <a:rPr lang="tr-TR" sz="3200" dirty="0" err="1" smtClean="0"/>
              <a:t>Histogram</a:t>
            </a:r>
            <a:r>
              <a:rPr lang="tr-TR" sz="3200" dirty="0" smtClean="0"/>
              <a:t> </a:t>
            </a:r>
            <a:r>
              <a:rPr lang="tr-TR" sz="3200" dirty="0" err="1" smtClean="0"/>
              <a:t>Equalization</a:t>
            </a:r>
            <a:r>
              <a:rPr lang="tr-TR" sz="3200" dirty="0" smtClean="0"/>
              <a:t>) </a:t>
            </a:r>
            <a:endParaRPr lang="tr-TR" sz="3200" dirty="0"/>
          </a:p>
        </p:txBody>
      </p:sp>
      <p:sp>
        <p:nvSpPr>
          <p:cNvPr id="3" name="Metin kutusu 2"/>
          <p:cNvSpPr txBox="1"/>
          <p:nvPr/>
        </p:nvSpPr>
        <p:spPr>
          <a:xfrm>
            <a:off x="357572" y="1412776"/>
            <a:ext cx="8568952" cy="3970318"/>
          </a:xfrm>
          <a:prstGeom prst="rect">
            <a:avLst/>
          </a:prstGeom>
          <a:noFill/>
        </p:spPr>
        <p:txBody>
          <a:bodyPr wrap="square" rtlCol="0">
            <a:spAutoFit/>
          </a:bodyPr>
          <a:lstStyle/>
          <a:p>
            <a:r>
              <a:rPr lang="tr-TR" sz="2800" dirty="0" err="1" smtClean="0"/>
              <a:t>Histogram</a:t>
            </a:r>
            <a:r>
              <a:rPr lang="tr-TR" sz="2800" dirty="0" smtClean="0"/>
              <a:t> eşitleme renk değerleri düzgün dağılımlı olmayan görüntüler için uygun bir görüntü iyileştirme metodudur. </a:t>
            </a:r>
          </a:p>
          <a:p>
            <a:r>
              <a:rPr lang="tr-TR" sz="2800" dirty="0" smtClean="0"/>
              <a:t>Bu işlemin uygulanması sonucunda elde edilen görüntüde ekmek dokularının açık renkte, gözeneklerin ise koyu renkte olduğu görülmüştür.</a:t>
            </a:r>
          </a:p>
          <a:p>
            <a:r>
              <a:rPr lang="tr-TR" sz="2800" dirty="0" err="1" smtClean="0"/>
              <a:t>Histogram</a:t>
            </a:r>
            <a:r>
              <a:rPr lang="tr-TR" sz="2800" dirty="0" smtClean="0"/>
              <a:t> eşitleme işleminden sonra ön işleme aşaması bitmiş olup, gözeneklerin </a:t>
            </a:r>
            <a:r>
              <a:rPr lang="tr-TR" sz="2800" dirty="0" err="1" smtClean="0"/>
              <a:t>bölütlenmesiyle</a:t>
            </a:r>
            <a:r>
              <a:rPr lang="tr-TR" sz="2800" dirty="0" smtClean="0"/>
              <a:t> görüntü işleme aşamasına geçilecektir</a:t>
            </a:r>
            <a:r>
              <a:rPr lang="tr-TR" dirty="0" smtClean="0"/>
              <a:t>. </a:t>
            </a:r>
            <a:endParaRPr lang="tr-TR" dirty="0"/>
          </a:p>
        </p:txBody>
      </p:sp>
    </p:spTree>
    <p:extLst>
      <p:ext uri="{BB962C8B-B14F-4D97-AF65-F5344CB8AC3E}">
        <p14:creationId xmlns:p14="http://schemas.microsoft.com/office/powerpoint/2010/main" val="3432825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p:cNvSpPr txBox="1"/>
          <p:nvPr/>
        </p:nvSpPr>
        <p:spPr>
          <a:xfrm>
            <a:off x="395536" y="188640"/>
            <a:ext cx="8352928" cy="1077218"/>
          </a:xfrm>
          <a:prstGeom prst="rect">
            <a:avLst/>
          </a:prstGeom>
          <a:noFill/>
        </p:spPr>
        <p:txBody>
          <a:bodyPr wrap="square" rtlCol="0">
            <a:spAutoFit/>
          </a:bodyPr>
          <a:lstStyle/>
          <a:p>
            <a:r>
              <a:rPr lang="tr-TR" sz="3200" dirty="0" smtClean="0"/>
              <a:t>5. Gözeneklerin Otomatik Olarak </a:t>
            </a:r>
            <a:r>
              <a:rPr lang="tr-TR" sz="3200" dirty="0" err="1" smtClean="0"/>
              <a:t>Bölütlenmesi</a:t>
            </a:r>
            <a:endParaRPr lang="tr-TR" sz="3200" dirty="0" smtClean="0"/>
          </a:p>
          <a:p>
            <a:r>
              <a:rPr lang="tr-TR" sz="3200" dirty="0" smtClean="0"/>
              <a:t> (</a:t>
            </a:r>
            <a:r>
              <a:rPr lang="tr-TR" sz="3200" dirty="0" err="1" smtClean="0"/>
              <a:t>Automatic</a:t>
            </a:r>
            <a:r>
              <a:rPr lang="tr-TR" sz="3200" dirty="0" smtClean="0"/>
              <a:t> </a:t>
            </a:r>
            <a:r>
              <a:rPr lang="tr-TR" sz="3200" dirty="0" err="1" smtClean="0"/>
              <a:t>Segmentation</a:t>
            </a:r>
            <a:r>
              <a:rPr lang="tr-TR" sz="3200" dirty="0" smtClean="0"/>
              <a:t> of </a:t>
            </a:r>
            <a:r>
              <a:rPr lang="tr-TR" sz="3200" dirty="0" err="1" smtClean="0"/>
              <a:t>the</a:t>
            </a:r>
            <a:r>
              <a:rPr lang="tr-TR" sz="3200" dirty="0" smtClean="0"/>
              <a:t> </a:t>
            </a:r>
            <a:r>
              <a:rPr lang="tr-TR" sz="3200" dirty="0" err="1" smtClean="0"/>
              <a:t>Cells</a:t>
            </a:r>
            <a:r>
              <a:rPr lang="tr-TR" sz="3200" dirty="0" smtClean="0"/>
              <a:t> ) </a:t>
            </a:r>
            <a:endParaRPr lang="tr-TR" sz="3200" dirty="0"/>
          </a:p>
        </p:txBody>
      </p:sp>
      <p:sp>
        <p:nvSpPr>
          <p:cNvPr id="4" name="Metin kutusu 3"/>
          <p:cNvSpPr txBox="1"/>
          <p:nvPr/>
        </p:nvSpPr>
        <p:spPr>
          <a:xfrm>
            <a:off x="179512" y="1255824"/>
            <a:ext cx="8568952" cy="5262979"/>
          </a:xfrm>
          <a:prstGeom prst="rect">
            <a:avLst/>
          </a:prstGeom>
          <a:noFill/>
        </p:spPr>
        <p:txBody>
          <a:bodyPr wrap="square" rtlCol="0">
            <a:spAutoFit/>
          </a:bodyPr>
          <a:lstStyle/>
          <a:p>
            <a:r>
              <a:rPr lang="tr-TR" sz="2400" dirty="0" smtClean="0"/>
              <a:t>Bu kısımda ön işlemeden geçip, işlemeye hazır hale gelen görüntüler öncelikle otsu yöntemiyle </a:t>
            </a:r>
            <a:r>
              <a:rPr lang="tr-TR" sz="2400" dirty="0" err="1" smtClean="0"/>
              <a:t>eşiklenerek</a:t>
            </a:r>
            <a:r>
              <a:rPr lang="tr-TR" sz="2400" dirty="0" smtClean="0"/>
              <a:t>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 </a:t>
            </a:r>
          </a:p>
          <a:p>
            <a:r>
              <a:rPr lang="tr-TR" sz="2400" dirty="0" err="1" smtClean="0"/>
              <a:t>eşiklenmiş</a:t>
            </a:r>
            <a:r>
              <a:rPr lang="tr-TR" sz="2400" dirty="0" smtClean="0"/>
              <a:t> görüntüde gözeneklerin siyah, ekmek dokusunun ise beyaz olduğu görülmektedir. gözenek içleri doldurulmuş ve en büyük bağlı bileşen yöntemi kullanılarak </a:t>
            </a:r>
            <a:r>
              <a:rPr lang="tr-TR" sz="2400" dirty="0" err="1" smtClean="0"/>
              <a:t>bölütlenmiş</a:t>
            </a:r>
            <a:r>
              <a:rPr lang="tr-TR" sz="2400" dirty="0" smtClean="0"/>
              <a:t> ekmek yüzey görüntüsü gösterilmektedir. Böylelikle ekmek dokusu arka plandan ayırt edilmiştir. Bu da üzerinde doku analizi yapacağımız ekmek yüzeyinin belirlenmesi anlamına gelmektedir. Daha sonra, her ekmek görüntüsü için bu bölgede bulunan gözenekler </a:t>
            </a:r>
            <a:r>
              <a:rPr lang="tr-TR" sz="2400" dirty="0" err="1" smtClean="0"/>
              <a:t>bölütlenmiştir</a:t>
            </a:r>
            <a:r>
              <a:rPr lang="tr-TR" sz="2400" dirty="0" smtClean="0"/>
              <a:t>.</a:t>
            </a:r>
          </a:p>
        </p:txBody>
      </p:sp>
    </p:spTree>
    <p:extLst>
      <p:ext uri="{BB962C8B-B14F-4D97-AF65-F5344CB8AC3E}">
        <p14:creationId xmlns:p14="http://schemas.microsoft.com/office/powerpoint/2010/main" val="638984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1449</Words>
  <Application>Microsoft Office PowerPoint</Application>
  <PresentationFormat>Ekran Gösterisi (4:3)</PresentationFormat>
  <Paragraphs>35</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12</cp:revision>
  <dcterms:created xsi:type="dcterms:W3CDTF">2022-11-08T19:19:39Z</dcterms:created>
  <dcterms:modified xsi:type="dcterms:W3CDTF">2022-11-09T17:49:35Z</dcterms:modified>
</cp:coreProperties>
</file>