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Postulates of Quantum Mechanics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Evin O’Shea - 2017</a:t>
            </a:r>
          </a:p>
        </p:txBody>
      </p:sp>
    </p:spTree>
    <p:extLst>
      <p:ext uri="{BB962C8B-B14F-4D97-AF65-F5344CB8AC3E}">
        <p14:creationId xmlns:p14="http://schemas.microsoft.com/office/powerpoint/2010/main" val="2081075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Stern and </a:t>
            </a:r>
            <a:r>
              <a:rPr lang="en-US" dirty="0" err="1"/>
              <a:t>Gerlach</a:t>
            </a:r>
            <a:r>
              <a:rPr lang="en-US" dirty="0"/>
              <a:t>, again!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/>
                  <a:t>So a (spin-1/2) particle in the “x spin-up” state corresponds to: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dirty="0"/>
                  <a:t>&lt;1, 1&gt;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What is the probability of measuring a particle in the z spin-up or spin-down?</a:t>
                </a:r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m:rPr>
                                <m:nor/>
                              </m:rPr>
                              <a:rPr lang="en-US" sz="2800" dirty="0"/>
                              <m:t>&lt;1, 1&gt; . &lt;1, 0&gt;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m:rPr>
                            <m:nor/>
                          </m:rPr>
                          <a:rPr lang="en-US" sz="2800" dirty="0"/>
                          <m:t>&lt;1, 1&gt;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.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m:rPr>
                            <m:nor/>
                          </m:rPr>
                          <a:rPr lang="en-US" sz="2800" dirty="0"/>
                          <m:t>&lt;1, 1&gt;</m:t>
                        </m:r>
                      </m:den>
                    </m:f>
                  </m:oMath>
                </a14:m>
                <a:r>
                  <a:rPr lang="en-US" sz="2800" dirty="0"/>
                  <a:t> = ??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0" t="-1613" r="-1642" b="-1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30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Evolution of a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time evolution is given by the Schrodinger Equation:</a:t>
                </a: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40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&gt;   =</m:t>
                          </m:r>
                          <m:acc>
                            <m:accPr>
                              <m:chr m:val="̂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4000" b="0" dirty="0"/>
              </a:p>
              <a:p>
                <a:r>
                  <a:rPr lang="en-US" dirty="0"/>
                  <a:t>Furthermore the Schrodinger equation is often written (because H = E)</a:t>
                </a:r>
              </a:p>
              <a:p>
                <a:endParaRPr lang="en-US" dirty="0"/>
              </a:p>
              <a:p>
                <a:pPr marL="1371600" lvl="3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040" y="4397317"/>
            <a:ext cx="9311922" cy="1882464"/>
          </a:xfrm>
          <a:prstGeom prst="rect">
            <a:avLst/>
          </a:prstGeom>
          <a:solidFill>
            <a:schemeClr val="tx1"/>
          </a:solidFill>
          <a:effectLst>
            <a:glow rad="127000">
              <a:schemeClr val="accent2"/>
            </a:glow>
            <a:outerShdw blurRad="50800" dist="50800" dir="5400000" algn="ctr" rotWithShape="0">
              <a:schemeClr val="accent2"/>
            </a:outerShdw>
          </a:effectLst>
        </p:spPr>
      </p:pic>
    </p:spTree>
    <p:extLst>
      <p:ext uri="{BB962C8B-B14F-4D97-AF65-F5344CB8AC3E}">
        <p14:creationId xmlns:p14="http://schemas.microsoft.com/office/powerpoint/2010/main" val="2089236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Interpretations of Quantum Mechanics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93640"/>
                <a:ext cx="8915400" cy="413657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800" dirty="0"/>
                  <a:t>The Copenhagen interpretation </a:t>
                </a:r>
              </a:p>
              <a:p>
                <a:pPr lvl="1"/>
                <a:r>
                  <a:rPr lang="en-US" sz="2800" dirty="0"/>
                  <a:t>“It works, it’s a model, don’t ask me questions”</a:t>
                </a:r>
              </a:p>
              <a:p>
                <a:pPr lvl="1"/>
                <a:endParaRPr lang="en-US" sz="2800" dirty="0"/>
              </a:p>
              <a:p>
                <a:r>
                  <a:rPr lang="en-US" sz="2800" dirty="0" err="1"/>
                  <a:t>Decoherence</a:t>
                </a:r>
                <a:endParaRPr lang="en-US" sz="2800" dirty="0"/>
              </a:p>
              <a:p>
                <a:pPr lvl="1"/>
                <a:r>
                  <a:rPr lang="en-US" sz="2800" dirty="0"/>
                  <a:t>Do I lose information?</a:t>
                </a:r>
              </a:p>
              <a:p>
                <a:pPr lvl="1"/>
                <a:r>
                  <a:rPr lang="en-US" sz="2800" dirty="0"/>
                  <a:t>Well, no. You forgot about your giant instrument that consists of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𝑎𝑙𝑜𝑡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particles (a lot ~ 25)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93640"/>
                <a:ext cx="8915400" cy="4136572"/>
              </a:xfrm>
              <a:blipFill>
                <a:blip r:embed="rId2"/>
                <a:stretch>
                  <a:fillRect l="-1094" t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21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Review/Background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772816"/>
                <a:ext cx="8915400" cy="4450702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Vectors</a:t>
                </a:r>
              </a:p>
              <a:p>
                <a:pPr lvl="2"/>
                <a:r>
                  <a:rPr lang="en-US" sz="2000" dirty="0"/>
                  <a:t>Basis Vectors</a:t>
                </a:r>
              </a:p>
              <a:p>
                <a:pPr lvl="2"/>
                <a:r>
                  <a:rPr lang="en-US" sz="2000" dirty="0"/>
                  <a:t>Vector projection and orthogonality</a:t>
                </a:r>
              </a:p>
              <a:p>
                <a:r>
                  <a:rPr lang="en-US" sz="2000" dirty="0"/>
                  <a:t>What is an operator? </a:t>
                </a:r>
              </a:p>
              <a:p>
                <a:pPr lvl="2"/>
                <a:r>
                  <a:rPr lang="en-US" sz="2000"/>
                  <a:t>Matrices </a:t>
                </a:r>
                <a:r>
                  <a:rPr lang="en-US" sz="2000" dirty="0"/>
                  <a:t>(Ax=y)</a:t>
                </a:r>
              </a:p>
              <a:p>
                <a:pPr lvl="2"/>
                <a:r>
                  <a:rPr lang="en-US" sz="2000" dirty="0"/>
                  <a:t>Differentials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What are eigenvalues/eigenvectors?</a:t>
                </a:r>
              </a:p>
              <a:p>
                <a:pPr lvl="2"/>
                <a:r>
                  <a:rPr lang="en-US" sz="2000" dirty="0"/>
                  <a:t>Ax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x </a:t>
                </a:r>
              </a:p>
              <a:p>
                <a:pPr lvl="2"/>
                <a:r>
                  <a:rPr lang="en-US" sz="2000" dirty="0"/>
                  <a:t>x is eigenvector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 is the eigenvalue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72816"/>
                <a:ext cx="8915400" cy="4450702"/>
              </a:xfrm>
              <a:blipFill>
                <a:blip r:embed="rId2"/>
                <a:stretch>
                  <a:fillRect l="-684" t="-822" b="-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83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 of Quantum Mechanics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There is a LOT, it makes accurate predictions and has wide-reaching applications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Spectral lines (quantized energies)  </a:t>
                </a:r>
              </a:p>
              <a:p>
                <a:pPr marL="0" indent="0">
                  <a:buNone/>
                </a:pPr>
                <a:r>
                  <a:rPr lang="en-US" sz="2800" dirty="0"/>
                  <a:t>		(recall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h𝑐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sz="2800" dirty="0"/>
                  <a:t> )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Stern and </a:t>
                </a:r>
                <a:r>
                  <a:rPr lang="en-US" sz="2800" dirty="0" err="1"/>
                  <a:t>Gerlach</a:t>
                </a:r>
                <a:r>
                  <a:rPr lang="en-US" sz="2800" dirty="0"/>
                  <a:t> experiment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0" t="-2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91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Stern and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Gerlach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373" y="1660072"/>
            <a:ext cx="8789278" cy="4338702"/>
          </a:xfrm>
        </p:spPr>
      </p:pic>
    </p:spTree>
    <p:extLst>
      <p:ext uri="{BB962C8B-B14F-4D97-AF65-F5344CB8AC3E}">
        <p14:creationId xmlns:p14="http://schemas.microsoft.com/office/powerpoint/2010/main" val="389975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of a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state of a system is specified by a vector</a:t>
            </a:r>
          </a:p>
          <a:p>
            <a:endParaRPr lang="en-US" sz="2800" dirty="0"/>
          </a:p>
          <a:p>
            <a:r>
              <a:rPr lang="en-US" sz="2800" dirty="0"/>
              <a:t>The vector contains all of the information about the state</a:t>
            </a:r>
          </a:p>
          <a:p>
            <a:endParaRPr lang="en-US" sz="2800" dirty="0"/>
          </a:p>
          <a:p>
            <a:r>
              <a:rPr lang="en-US" sz="2800" dirty="0"/>
              <a:t>The state exists in a Hilbert space    </a:t>
            </a:r>
          </a:p>
          <a:p>
            <a:pPr marL="0" indent="0">
              <a:buNone/>
            </a:pPr>
            <a:r>
              <a:rPr lang="en-US" sz="2800" dirty="0"/>
              <a:t>			Completeness, orthogonality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2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and Operators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For all physically observable quantities (A), there exists an linear, (Hermitian) operator operator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800" dirty="0"/>
                  <a:t>) whose eigenvectors from a complete basis.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These operators will correspond to the action (operation) of measurement of a system.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0" t="-1613" r="-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36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 and Eigenvalues of operators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1645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Measurement of observable A is represented by the action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400" dirty="0"/>
                  <a:t> on a state vector |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&gt;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only possible result of a physically measurement is one of the eigenvalues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measured, then the state immediately after measurement will be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&gt;:</a:t>
                </a:r>
              </a:p>
              <a:p>
                <a:pPr marL="1828800" lvl="4" indent="0"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d>
                      <m:dPr>
                        <m:begChr m:val="|"/>
                        <m:endChr m:val="|"/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    = 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164563"/>
              </a:xfrm>
              <a:blipFill>
                <a:blip r:embed="rId2"/>
                <a:stretch>
                  <a:fillRect l="-958" t="-1171" r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42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Stern and </a:t>
            </a:r>
            <a:r>
              <a:rPr lang="en-US" dirty="0" err="1"/>
              <a:t>Gerlach</a:t>
            </a:r>
            <a:r>
              <a:rPr lang="en-US" dirty="0"/>
              <a:t> Revisited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7126287" cy="377762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Now, lets look at the underlying operator.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We model the Stern and </a:t>
                </a:r>
                <a:r>
                  <a:rPr lang="en-US" sz="2000" dirty="0" err="1"/>
                  <a:t>Gerlach</a:t>
                </a:r>
                <a:r>
                  <a:rPr lang="en-US" sz="2000" dirty="0"/>
                  <a:t> showed with the matrices: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For example look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000" dirty="0"/>
                  <a:t>, the spin-z operator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 eigenvalues are +/- 1, eigenvectors are: &lt;1, 0&gt;, &lt;0, 1&gt;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7126287" cy="3777622"/>
              </a:xfrm>
              <a:blipFill>
                <a:blip r:embed="rId2"/>
                <a:stretch>
                  <a:fillRect l="-855" t="-806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499" y="2133600"/>
            <a:ext cx="2358500" cy="316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9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Outcome of Measurements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02460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200" dirty="0"/>
                  <a:t>When measuring an observable A of a system in state </a:t>
                </a:r>
                <a:r>
                  <a:rPr lang="en-US" sz="3200" dirty="0"/>
                  <a:t>|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3200" dirty="0"/>
                  <a:t>&gt;, the probability of obtaining one of the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of the corresponding operator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3200" dirty="0"/>
                  <a:t> is given by:</a:t>
                </a:r>
              </a:p>
              <a:p>
                <a:pPr marL="457200" lvl="1" indent="0">
                  <a:buNone/>
                </a:pPr>
                <a:r>
                  <a:rPr lang="en-US" sz="32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/>
                                      <m:t>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den>
                    </m:f>
                  </m:oMath>
                </a14:m>
                <a:endParaRPr lang="en-US" sz="3200" dirty="0"/>
              </a:p>
              <a:p>
                <a:r>
                  <a:rPr lang="en-US" sz="3400" dirty="0"/>
                  <a:t>This is vector projection onto the basis state-vectors of the operator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sz="3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024604"/>
              </a:xfrm>
              <a:blipFill>
                <a:blip r:embed="rId2"/>
                <a:stretch>
                  <a:fillRect l="-1778" t="-3182" r="-2668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2174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292</TotalTime>
  <Words>505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Century Gothic</vt:lpstr>
      <vt:lpstr>Wingdings 3</vt:lpstr>
      <vt:lpstr>Wisp</vt:lpstr>
      <vt:lpstr>The Postulates of Quantum Mechanics</vt:lpstr>
      <vt:lpstr>Review/Background</vt:lpstr>
      <vt:lpstr>Evidence of Quantum Mechanics</vt:lpstr>
      <vt:lpstr>Stern and Gerlach</vt:lpstr>
      <vt:lpstr>The State of a System</vt:lpstr>
      <vt:lpstr>Observables and Operators</vt:lpstr>
      <vt:lpstr>Measurements and Eigenvalues of operators</vt:lpstr>
      <vt:lpstr>Stern and Gerlach Revisited</vt:lpstr>
      <vt:lpstr>Probabilistic Outcome of Measurements</vt:lpstr>
      <vt:lpstr>Stern and Gerlach, again!</vt:lpstr>
      <vt:lpstr>Time Evolution of a System</vt:lpstr>
      <vt:lpstr>Interpretations of Quantum Mechanics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Postulates of Quantum Mechanics</dc:title>
  <dc:creator>Evin O'Shea</dc:creator>
  <cp:lastModifiedBy>Evin O'Shea</cp:lastModifiedBy>
  <cp:revision>15</cp:revision>
  <dcterms:created xsi:type="dcterms:W3CDTF">2017-06-18T16:36:18Z</dcterms:created>
  <dcterms:modified xsi:type="dcterms:W3CDTF">2017-06-18T21:28:49Z</dcterms:modified>
</cp:coreProperties>
</file>