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_AdjPrice" ContentType="image/png"/>
  <Default Extension="_Price"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3"/>
  </p:notesMasterIdLst>
  <p:handoutMasterIdLst>
    <p:handoutMasterId r:id="rId14"/>
  </p:handoutMasterIdLst>
  <p:sldIdLst>
    <p:sldId id="256" r:id="rId5"/>
    <p:sldId id="257" r:id="rId6"/>
    <p:sldId id="258" r:id="rId7"/>
    <p:sldId id="260" r:id="rId8"/>
    <p:sldId id="259"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7C58C6-3698-4C98-9E87-CF100357D9AC}">
          <p14:sldIdLst>
            <p14:sldId id="256"/>
            <p14:sldId id="257"/>
            <p14:sldId id="258"/>
            <p14:sldId id="260"/>
            <p14:sldId id="259"/>
            <p14:sldId id="261"/>
            <p14:sldId id="262"/>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p:scale>
          <a:sx n="81" d="100"/>
          <a:sy n="81" d="100"/>
        </p:scale>
        <p:origin x="754" y="91"/>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3/27/2022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7T05:20:08.651"/>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_AdjPrice"/><Relationship Id="rId2" Type="http://schemas.openxmlformats.org/officeDocument/2006/relationships/image" Target="../media/image4._Price"/><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US" sz="6000" dirty="0">
                <a:solidFill>
                  <a:schemeClr val="bg1"/>
                </a:solidFill>
              </a:rPr>
              <a:t>Final project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algn="ctr"/>
            <a:r>
              <a:rPr lang="en-US" dirty="0">
                <a:solidFill>
                  <a:srgbClr val="7CEBFF"/>
                </a:solidFill>
              </a:rPr>
              <a:t>Statistical programing in R</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09C3-0C4F-4BF8-B1EE-615995621A6D}"/>
              </a:ext>
            </a:extLst>
          </p:cNvPr>
          <p:cNvSpPr>
            <a:spLocks noGrp="1"/>
          </p:cNvSpPr>
          <p:nvPr>
            <p:ph type="title"/>
          </p:nvPr>
        </p:nvSpPr>
        <p:spPr>
          <a:xfrm>
            <a:off x="581193" y="5262296"/>
            <a:ext cx="4858074" cy="994041"/>
          </a:xfrm>
        </p:spPr>
        <p:txBody>
          <a:bodyPr>
            <a:noAutofit/>
          </a:bodyPr>
          <a:lstStyle/>
          <a:p>
            <a:pPr marL="0" marR="0" lvl="0" indent="0" algn="r" defTabSz="457200" rtl="0" eaLnBrk="1" fontAlgn="auto" latinLnBrk="0" hangingPunct="1">
              <a:lnSpc>
                <a:spcPct val="100000"/>
              </a:lnSpc>
              <a:spcBef>
                <a:spcPct val="20000"/>
              </a:spcBef>
              <a:spcAft>
                <a:spcPts val="600"/>
              </a:spcAft>
              <a:buClr>
                <a:srgbClr val="4590B8"/>
              </a:buClr>
              <a:buSzPct val="92000"/>
              <a:buFont typeface="Wingdings 2" panose="05020102010507070707" pitchFamily="18" charset="2"/>
              <a:buNone/>
              <a:tabLst/>
              <a:defRPr/>
            </a:pPr>
            <a:r>
              <a:rPr lang="en-US" sz="1400" u="sng" cap="none" dirty="0">
                <a:solidFill>
                  <a:prstClr val="white"/>
                </a:solidFill>
                <a:latin typeface="Gill Sans MT" panose="020B0502020104020203"/>
                <a:ea typeface="+mn-ea"/>
                <a:cs typeface="+mn-cs"/>
              </a:rPr>
              <a:t>Analysis</a:t>
            </a:r>
            <a:r>
              <a:rPr kumimoji="0" lang="en-US" sz="1400" b="0" i="0" u="sng" strike="noStrike" kern="1200" cap="none" spc="0" normalizeH="0" baseline="0" noProof="0" dirty="0">
                <a:ln>
                  <a:noFill/>
                </a:ln>
                <a:solidFill>
                  <a:prstClr val="white"/>
                </a:solidFill>
                <a:effectLst/>
                <a:uLnTx/>
                <a:uFillTx/>
                <a:latin typeface="Gill Sans MT" panose="020B0502020104020203"/>
                <a:ea typeface="+mn-ea"/>
                <a:cs typeface="+mn-cs"/>
              </a:rPr>
              <a:t>:</a:t>
            </a:r>
            <a:br>
              <a:rPr kumimoji="0" lang="en-US" sz="1400" b="0" i="0" u="sng" strike="noStrike" kern="1200" cap="none" spc="0" normalizeH="0" baseline="0" noProof="0" dirty="0">
                <a:ln>
                  <a:noFill/>
                </a:ln>
                <a:solidFill>
                  <a:prstClr val="white"/>
                </a:solidFill>
                <a:effectLst/>
                <a:uLnTx/>
                <a:uFillTx/>
                <a:latin typeface="Gill Sans MT" panose="020B0502020104020203"/>
                <a:ea typeface="+mn-ea"/>
                <a:cs typeface="+mn-cs"/>
              </a:rPr>
            </a:br>
            <a:r>
              <a:rPr kumimoji="0" lang="en-US" sz="1400" b="0" i="0" strike="noStrike" kern="1200" cap="none" spc="0" normalizeH="0" baseline="0" noProof="0" dirty="0">
                <a:ln>
                  <a:noFill/>
                </a:ln>
                <a:solidFill>
                  <a:prstClr val="white"/>
                </a:solidFill>
                <a:effectLst/>
                <a:uLnTx/>
                <a:uFillTx/>
                <a:latin typeface="Gill Sans MT" panose="020B0502020104020203"/>
                <a:ea typeface="+mn-ea"/>
                <a:cs typeface="+mn-cs"/>
              </a:rPr>
              <a:t>From this chart, you can see that the state with the highest average number of packs per capita is New Hampshire and the lowest is Utah.   </a:t>
            </a:r>
            <a:br>
              <a:rPr kumimoji="0" lang="en-US" sz="1400" b="0" i="0" u="sng" strike="noStrike" kern="1200" cap="none" spc="0" normalizeH="0" baseline="0" noProof="0" dirty="0">
                <a:ln>
                  <a:noFill/>
                </a:ln>
                <a:solidFill>
                  <a:prstClr val="white"/>
                </a:solidFill>
                <a:effectLst/>
                <a:uLnTx/>
                <a:uFillTx/>
                <a:latin typeface="Gill Sans MT" panose="020B0502020104020203"/>
                <a:ea typeface="+mn-ea"/>
                <a:cs typeface="+mn-cs"/>
              </a:rPr>
            </a:br>
            <a:br>
              <a:rPr lang="en-US" sz="1400" dirty="0">
                <a:latin typeface="+mn-lt"/>
              </a:rPr>
            </a:br>
            <a:endParaRPr lang="en-US" sz="1400" dirty="0">
              <a:latin typeface="+mn-lt"/>
            </a:endParaRPr>
          </a:p>
        </p:txBody>
      </p:sp>
      <p:pic>
        <p:nvPicPr>
          <p:cNvPr id="8" name="Content Placeholder 7" descr="Chart, box and whisker chart&#10;&#10;Description automatically generated">
            <a:extLst>
              <a:ext uri="{FF2B5EF4-FFF2-40B4-BE49-F238E27FC236}">
                <a16:creationId xmlns:a16="http://schemas.microsoft.com/office/drawing/2014/main" id="{2144E9EC-8563-4B12-8448-33E144710EDE}"/>
              </a:ext>
            </a:extLst>
          </p:cNvPr>
          <p:cNvPicPr>
            <a:picLocks noGrp="1" noChangeAspect="1"/>
          </p:cNvPicPr>
          <p:nvPr>
            <p:ph idx="1"/>
          </p:nvPr>
        </p:nvPicPr>
        <p:blipFill>
          <a:blip r:embed="rId2"/>
          <a:stretch>
            <a:fillRect/>
          </a:stretch>
        </p:blipFill>
        <p:spPr>
          <a:xfrm>
            <a:off x="0" y="601663"/>
            <a:ext cx="12192000" cy="4203700"/>
          </a:xfrm>
        </p:spPr>
      </p:pic>
      <p:sp>
        <p:nvSpPr>
          <p:cNvPr id="4" name="Text Placeholder 3">
            <a:extLst>
              <a:ext uri="{FF2B5EF4-FFF2-40B4-BE49-F238E27FC236}">
                <a16:creationId xmlns:a16="http://schemas.microsoft.com/office/drawing/2014/main" id="{120E716D-547D-4AF9-822F-D55E7BC7B9D8}"/>
              </a:ext>
            </a:extLst>
          </p:cNvPr>
          <p:cNvSpPr>
            <a:spLocks noGrp="1"/>
          </p:cNvSpPr>
          <p:nvPr>
            <p:ph type="body" sz="half" idx="2"/>
          </p:nvPr>
        </p:nvSpPr>
        <p:spPr/>
        <p:txBody>
          <a:bodyPr>
            <a:noAutofit/>
          </a:bodyPr>
          <a:lstStyle/>
          <a:p>
            <a:endParaRPr lang="en-US" sz="1200" dirty="0"/>
          </a:p>
          <a:p>
            <a:r>
              <a:rPr lang="en-US" sz="1200" u="sng" dirty="0"/>
              <a:t>Code used to produce this chart:</a:t>
            </a:r>
          </a:p>
          <a:p>
            <a:r>
              <a:rPr lang="en-US" sz="1200" dirty="0" err="1"/>
              <a:t>ggplot</a:t>
            </a:r>
            <a:r>
              <a:rPr lang="en-US" sz="1200" dirty="0"/>
              <a:t>(Cigarette, </a:t>
            </a:r>
            <a:r>
              <a:rPr lang="en-US" sz="1200" dirty="0" err="1"/>
              <a:t>aes</a:t>
            </a:r>
            <a:r>
              <a:rPr lang="en-US" sz="1200" dirty="0"/>
              <a:t>(x= state, y= </a:t>
            </a:r>
            <a:r>
              <a:rPr lang="en-US" sz="1200" dirty="0" err="1"/>
              <a:t>packpc</a:t>
            </a:r>
            <a:r>
              <a:rPr lang="en-US" sz="1200" dirty="0"/>
              <a:t>)) + </a:t>
            </a:r>
            <a:r>
              <a:rPr lang="en-US" sz="1200" dirty="0" err="1"/>
              <a:t>geom_boxplot</a:t>
            </a:r>
            <a:r>
              <a:rPr lang="en-US" sz="1200" dirty="0"/>
              <a:t>() + </a:t>
            </a:r>
            <a:r>
              <a:rPr lang="en-US" sz="1200" dirty="0" err="1"/>
              <a:t>ggtitle</a:t>
            </a:r>
            <a:r>
              <a:rPr lang="en-US" sz="1200" dirty="0"/>
              <a:t>("Average Number of Packs of Cigarettes Per Capita Per State") + </a:t>
            </a:r>
            <a:r>
              <a:rPr lang="en-US" sz="1200" dirty="0" err="1"/>
              <a:t>xlab</a:t>
            </a:r>
            <a:r>
              <a:rPr lang="en-US" sz="1200" dirty="0"/>
              <a:t>("State") + </a:t>
            </a:r>
            <a:r>
              <a:rPr lang="en-US" sz="1200" dirty="0" err="1"/>
              <a:t>ylab</a:t>
            </a:r>
            <a:r>
              <a:rPr lang="en-US" sz="1200" dirty="0"/>
              <a:t>("Average Number of Packs of Cigarettes Per Capita")</a:t>
            </a:r>
          </a:p>
          <a:p>
            <a:endParaRPr lang="en-US" sz="1200" dirty="0"/>
          </a:p>
        </p:txBody>
      </p:sp>
    </p:spTree>
    <p:extLst>
      <p:ext uri="{BB962C8B-B14F-4D97-AF65-F5344CB8AC3E}">
        <p14:creationId xmlns:p14="http://schemas.microsoft.com/office/powerpoint/2010/main" val="41878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9AE9-C246-4E8D-B263-1FCDE5C72E43}"/>
              </a:ext>
            </a:extLst>
          </p:cNvPr>
          <p:cNvSpPr>
            <a:spLocks noGrp="1"/>
          </p:cNvSpPr>
          <p:nvPr>
            <p:ph type="title"/>
          </p:nvPr>
        </p:nvSpPr>
        <p:spPr>
          <a:xfrm>
            <a:off x="581192" y="5262295"/>
            <a:ext cx="4909445" cy="994041"/>
          </a:xfrm>
        </p:spPr>
        <p:txBody>
          <a:bodyPr>
            <a:normAutofit/>
          </a:bodyPr>
          <a:lstStyle/>
          <a:p>
            <a:pPr marL="0" marR="0" lvl="0" indent="0" defTabSz="457200" rtl="0" eaLnBrk="1" fontAlgn="auto" latinLnBrk="0" hangingPunct="1">
              <a:lnSpc>
                <a:spcPct val="100000"/>
              </a:lnSpc>
              <a:spcBef>
                <a:spcPct val="20000"/>
              </a:spcBef>
              <a:spcAft>
                <a:spcPts val="600"/>
              </a:spcAft>
              <a:tabLst/>
              <a:defRPr/>
            </a:pPr>
            <a:r>
              <a:rPr lang="en-US" sz="1200" u="sng" cap="none" dirty="0">
                <a:solidFill>
                  <a:prstClr val="white"/>
                </a:solidFill>
                <a:latin typeface="Gill Sans MT" panose="020B0502020104020203"/>
                <a:ea typeface="+mn-ea"/>
                <a:cs typeface="+mn-cs"/>
              </a:rPr>
              <a:t>Analysis</a:t>
            </a:r>
            <a:r>
              <a:rPr kumimoji="0" lang="en-US" sz="1200" b="0" i="0" u="sng" strike="noStrike" kern="1200" cap="none" spc="0" normalizeH="0" baseline="0" noProof="0" dirty="0">
                <a:ln>
                  <a:noFill/>
                </a:ln>
                <a:solidFill>
                  <a:prstClr val="white"/>
                </a:solidFill>
                <a:effectLst/>
                <a:uLnTx/>
                <a:uFillTx/>
                <a:latin typeface="Gill Sans MT" panose="020B0502020104020203"/>
                <a:ea typeface="+mn-ea"/>
                <a:cs typeface="+mn-cs"/>
              </a:rPr>
              <a:t>:</a:t>
            </a:r>
            <a:br>
              <a:rPr kumimoji="0" lang="en-US" sz="1200" b="0" i="0" u="sng" strike="noStrike" kern="1200" cap="none" spc="0" normalizeH="0" baseline="0" noProof="0" dirty="0">
                <a:ln>
                  <a:noFill/>
                </a:ln>
                <a:solidFill>
                  <a:prstClr val="white"/>
                </a:solidFill>
                <a:effectLst/>
                <a:uLnTx/>
                <a:uFillTx/>
                <a:latin typeface="Gill Sans MT" panose="020B0502020104020203"/>
                <a:ea typeface="+mn-ea"/>
                <a:cs typeface="+mn-cs"/>
              </a:rPr>
            </a:br>
            <a:r>
              <a:rPr kumimoji="0" lang="en-US" sz="1200" b="0" i="0" strike="noStrike" kern="1200" cap="none" spc="0" normalizeH="0" baseline="0" noProof="0" dirty="0">
                <a:ln>
                  <a:noFill/>
                </a:ln>
                <a:solidFill>
                  <a:prstClr val="white"/>
                </a:solidFill>
                <a:effectLst/>
                <a:uLnTx/>
                <a:uFillTx/>
                <a:latin typeface="Gill Sans MT" panose="020B0502020104020203"/>
                <a:ea typeface="+mn-ea"/>
                <a:cs typeface="+mn-cs"/>
              </a:rPr>
              <a:t>This data shows that as the years progressed, the median number of packs per capita decreased.</a:t>
            </a:r>
            <a:br>
              <a:rPr kumimoji="0" lang="en-US" sz="1200" b="0" i="0" u="sng" strike="noStrike" kern="1200" cap="none" spc="0" normalizeH="0" baseline="0" noProof="0" dirty="0">
                <a:ln>
                  <a:noFill/>
                </a:ln>
                <a:solidFill>
                  <a:prstClr val="white"/>
                </a:solidFill>
                <a:effectLst/>
                <a:uLnTx/>
                <a:uFillTx/>
                <a:latin typeface="Gill Sans MT" panose="020B0502020104020203"/>
                <a:ea typeface="+mn-ea"/>
                <a:cs typeface="+mn-cs"/>
              </a:rPr>
            </a:br>
            <a:endParaRPr lang="en-US" dirty="0"/>
          </a:p>
        </p:txBody>
      </p:sp>
      <p:graphicFrame>
        <p:nvGraphicFramePr>
          <p:cNvPr id="7" name="Table 7">
            <a:extLst>
              <a:ext uri="{FF2B5EF4-FFF2-40B4-BE49-F238E27FC236}">
                <a16:creationId xmlns:a16="http://schemas.microsoft.com/office/drawing/2014/main" id="{43807345-371B-45C7-BC65-38B740565A73}"/>
              </a:ext>
            </a:extLst>
          </p:cNvPr>
          <p:cNvGraphicFramePr>
            <a:graphicFrameLocks noGrp="1"/>
          </p:cNvGraphicFramePr>
          <p:nvPr>
            <p:ph idx="1"/>
            <p:extLst>
              <p:ext uri="{D42A27DB-BD31-4B8C-83A1-F6EECF244321}">
                <p14:modId xmlns:p14="http://schemas.microsoft.com/office/powerpoint/2010/main" val="2626803324"/>
              </p:ext>
            </p:extLst>
          </p:nvPr>
        </p:nvGraphicFramePr>
        <p:xfrm>
          <a:off x="447675" y="601663"/>
          <a:ext cx="11293474" cy="4450080"/>
        </p:xfrm>
        <a:graphic>
          <a:graphicData uri="http://schemas.openxmlformats.org/drawingml/2006/table">
            <a:tbl>
              <a:tblPr firstRow="1" bandRow="1">
                <a:tableStyleId>{5C22544A-7EE6-4342-B048-85BDC9FD1C3A}</a:tableStyleId>
              </a:tblPr>
              <a:tblGrid>
                <a:gridCol w="5646737">
                  <a:extLst>
                    <a:ext uri="{9D8B030D-6E8A-4147-A177-3AD203B41FA5}">
                      <a16:colId xmlns:a16="http://schemas.microsoft.com/office/drawing/2014/main" val="2942556974"/>
                    </a:ext>
                  </a:extLst>
                </a:gridCol>
                <a:gridCol w="5646737">
                  <a:extLst>
                    <a:ext uri="{9D8B030D-6E8A-4147-A177-3AD203B41FA5}">
                      <a16:colId xmlns:a16="http://schemas.microsoft.com/office/drawing/2014/main" val="1941289484"/>
                    </a:ext>
                  </a:extLst>
                </a:gridCol>
              </a:tblGrid>
              <a:tr h="370840">
                <a:tc>
                  <a:txBody>
                    <a:bodyPr/>
                    <a:lstStyle/>
                    <a:p>
                      <a:pPr algn="ctr"/>
                      <a:r>
                        <a:rPr lang="en-US" dirty="0"/>
                        <a:t>Year</a:t>
                      </a:r>
                    </a:p>
                  </a:txBody>
                  <a:tcPr/>
                </a:tc>
                <a:tc>
                  <a:txBody>
                    <a:bodyPr/>
                    <a:lstStyle/>
                    <a:p>
                      <a:pPr algn="ctr"/>
                      <a:r>
                        <a:rPr lang="en-US" dirty="0"/>
                        <a:t>Median Number of Packs Per Capita</a:t>
                      </a:r>
                    </a:p>
                  </a:txBody>
                  <a:tcPr/>
                </a:tc>
                <a:extLst>
                  <a:ext uri="{0D108BD9-81ED-4DB2-BD59-A6C34878D82A}">
                    <a16:rowId xmlns:a16="http://schemas.microsoft.com/office/drawing/2014/main" val="2107590957"/>
                  </a:ext>
                </a:extLst>
              </a:tr>
              <a:tr h="370840">
                <a:tc>
                  <a:txBody>
                    <a:bodyPr/>
                    <a:lstStyle/>
                    <a:p>
                      <a:pPr algn="ctr"/>
                      <a:r>
                        <a:rPr lang="en-US" dirty="0"/>
                        <a:t>1985</a:t>
                      </a:r>
                    </a:p>
                  </a:txBody>
                  <a:tcPr/>
                </a:tc>
                <a:tc>
                  <a:txBody>
                    <a:bodyPr/>
                    <a:lstStyle/>
                    <a:p>
                      <a:pPr algn="ctr"/>
                      <a:r>
                        <a:rPr lang="en-US" dirty="0"/>
                        <a:t>118.58</a:t>
                      </a:r>
                    </a:p>
                  </a:txBody>
                  <a:tcPr/>
                </a:tc>
                <a:extLst>
                  <a:ext uri="{0D108BD9-81ED-4DB2-BD59-A6C34878D82A}">
                    <a16:rowId xmlns:a16="http://schemas.microsoft.com/office/drawing/2014/main" val="1460330503"/>
                  </a:ext>
                </a:extLst>
              </a:tr>
              <a:tr h="370840">
                <a:tc>
                  <a:txBody>
                    <a:bodyPr/>
                    <a:lstStyle/>
                    <a:p>
                      <a:pPr algn="ctr"/>
                      <a:r>
                        <a:rPr lang="en-US" dirty="0"/>
                        <a:t>1986</a:t>
                      </a:r>
                    </a:p>
                  </a:txBody>
                  <a:tcPr/>
                </a:tc>
                <a:tc>
                  <a:txBody>
                    <a:bodyPr/>
                    <a:lstStyle/>
                    <a:p>
                      <a:pPr algn="ctr"/>
                      <a:r>
                        <a:rPr lang="en-US" dirty="0"/>
                        <a:t>166.20</a:t>
                      </a:r>
                    </a:p>
                  </a:txBody>
                  <a:tcPr/>
                </a:tc>
                <a:extLst>
                  <a:ext uri="{0D108BD9-81ED-4DB2-BD59-A6C34878D82A}">
                    <a16:rowId xmlns:a16="http://schemas.microsoft.com/office/drawing/2014/main" val="3476046836"/>
                  </a:ext>
                </a:extLst>
              </a:tr>
              <a:tr h="370840">
                <a:tc>
                  <a:txBody>
                    <a:bodyPr/>
                    <a:lstStyle/>
                    <a:p>
                      <a:pPr algn="ctr"/>
                      <a:r>
                        <a:rPr lang="en-US" dirty="0"/>
                        <a:t>1987</a:t>
                      </a:r>
                    </a:p>
                  </a:txBody>
                  <a:tcPr/>
                </a:tc>
                <a:tc>
                  <a:txBody>
                    <a:bodyPr/>
                    <a:lstStyle/>
                    <a:p>
                      <a:pPr algn="ctr"/>
                      <a:r>
                        <a:rPr lang="en-US" dirty="0"/>
                        <a:t>113.17</a:t>
                      </a:r>
                    </a:p>
                  </a:txBody>
                  <a:tcPr/>
                </a:tc>
                <a:extLst>
                  <a:ext uri="{0D108BD9-81ED-4DB2-BD59-A6C34878D82A}">
                    <a16:rowId xmlns:a16="http://schemas.microsoft.com/office/drawing/2014/main" val="2709721197"/>
                  </a:ext>
                </a:extLst>
              </a:tr>
              <a:tr h="370840">
                <a:tc>
                  <a:txBody>
                    <a:bodyPr/>
                    <a:lstStyle/>
                    <a:p>
                      <a:pPr algn="ctr"/>
                      <a:r>
                        <a:rPr lang="en-US" dirty="0"/>
                        <a:t>1988</a:t>
                      </a:r>
                    </a:p>
                  </a:txBody>
                  <a:tcPr/>
                </a:tc>
                <a:tc>
                  <a:txBody>
                    <a:bodyPr/>
                    <a:lstStyle/>
                    <a:p>
                      <a:pPr algn="ctr"/>
                      <a:r>
                        <a:rPr lang="en-US" dirty="0"/>
                        <a:t>111.38</a:t>
                      </a:r>
                    </a:p>
                  </a:txBody>
                  <a:tcPr/>
                </a:tc>
                <a:extLst>
                  <a:ext uri="{0D108BD9-81ED-4DB2-BD59-A6C34878D82A}">
                    <a16:rowId xmlns:a16="http://schemas.microsoft.com/office/drawing/2014/main" val="1617312542"/>
                  </a:ext>
                </a:extLst>
              </a:tr>
              <a:tr h="370840">
                <a:tc>
                  <a:txBody>
                    <a:bodyPr/>
                    <a:lstStyle/>
                    <a:p>
                      <a:pPr algn="ctr"/>
                      <a:r>
                        <a:rPr lang="en-US" dirty="0"/>
                        <a:t>1989</a:t>
                      </a:r>
                    </a:p>
                  </a:txBody>
                  <a:tcPr/>
                </a:tc>
                <a:tc>
                  <a:txBody>
                    <a:bodyPr/>
                    <a:lstStyle/>
                    <a:p>
                      <a:pPr algn="ctr"/>
                      <a:r>
                        <a:rPr lang="en-US" dirty="0"/>
                        <a:t>108.16</a:t>
                      </a:r>
                    </a:p>
                  </a:txBody>
                  <a:tcPr/>
                </a:tc>
                <a:extLst>
                  <a:ext uri="{0D108BD9-81ED-4DB2-BD59-A6C34878D82A}">
                    <a16:rowId xmlns:a16="http://schemas.microsoft.com/office/drawing/2014/main" val="1077690614"/>
                  </a:ext>
                </a:extLst>
              </a:tr>
              <a:tr h="370840">
                <a:tc>
                  <a:txBody>
                    <a:bodyPr/>
                    <a:lstStyle/>
                    <a:p>
                      <a:pPr algn="ctr"/>
                      <a:r>
                        <a:rPr lang="en-US" dirty="0"/>
                        <a:t>1990</a:t>
                      </a:r>
                    </a:p>
                  </a:txBody>
                  <a:tcPr/>
                </a:tc>
                <a:tc>
                  <a:txBody>
                    <a:bodyPr/>
                    <a:lstStyle/>
                    <a:p>
                      <a:pPr algn="ctr"/>
                      <a:r>
                        <a:rPr lang="en-US" dirty="0"/>
                        <a:t>100.30</a:t>
                      </a:r>
                    </a:p>
                  </a:txBody>
                  <a:tcPr/>
                </a:tc>
                <a:extLst>
                  <a:ext uri="{0D108BD9-81ED-4DB2-BD59-A6C34878D82A}">
                    <a16:rowId xmlns:a16="http://schemas.microsoft.com/office/drawing/2014/main" val="80868287"/>
                  </a:ext>
                </a:extLst>
              </a:tr>
              <a:tr h="370840">
                <a:tc>
                  <a:txBody>
                    <a:bodyPr/>
                    <a:lstStyle/>
                    <a:p>
                      <a:pPr algn="ctr"/>
                      <a:r>
                        <a:rPr lang="en-US" dirty="0"/>
                        <a:t>1991</a:t>
                      </a:r>
                    </a:p>
                  </a:txBody>
                  <a:tcPr/>
                </a:tc>
                <a:tc>
                  <a:txBody>
                    <a:bodyPr/>
                    <a:lstStyle/>
                    <a:p>
                      <a:pPr algn="ctr"/>
                      <a:r>
                        <a:rPr lang="en-US" dirty="0"/>
                        <a:t>97.89</a:t>
                      </a:r>
                    </a:p>
                  </a:txBody>
                  <a:tcPr/>
                </a:tc>
                <a:extLst>
                  <a:ext uri="{0D108BD9-81ED-4DB2-BD59-A6C34878D82A}">
                    <a16:rowId xmlns:a16="http://schemas.microsoft.com/office/drawing/2014/main" val="228550225"/>
                  </a:ext>
                </a:extLst>
              </a:tr>
              <a:tr h="370840">
                <a:tc>
                  <a:txBody>
                    <a:bodyPr/>
                    <a:lstStyle/>
                    <a:p>
                      <a:pPr algn="ctr"/>
                      <a:r>
                        <a:rPr lang="en-US" dirty="0"/>
                        <a:t>1992</a:t>
                      </a:r>
                    </a:p>
                  </a:txBody>
                  <a:tcPr/>
                </a:tc>
                <a:tc>
                  <a:txBody>
                    <a:bodyPr/>
                    <a:lstStyle/>
                    <a:p>
                      <a:pPr algn="ctr"/>
                      <a:r>
                        <a:rPr lang="en-US" dirty="0"/>
                        <a:t>95.07</a:t>
                      </a:r>
                    </a:p>
                  </a:txBody>
                  <a:tcPr/>
                </a:tc>
                <a:extLst>
                  <a:ext uri="{0D108BD9-81ED-4DB2-BD59-A6C34878D82A}">
                    <a16:rowId xmlns:a16="http://schemas.microsoft.com/office/drawing/2014/main" val="934993598"/>
                  </a:ext>
                </a:extLst>
              </a:tr>
              <a:tr h="370840">
                <a:tc>
                  <a:txBody>
                    <a:bodyPr/>
                    <a:lstStyle/>
                    <a:p>
                      <a:pPr algn="ctr"/>
                      <a:r>
                        <a:rPr lang="en-US" dirty="0"/>
                        <a:t>1993</a:t>
                      </a:r>
                    </a:p>
                  </a:txBody>
                  <a:tcPr/>
                </a:tc>
                <a:tc>
                  <a:txBody>
                    <a:bodyPr/>
                    <a:lstStyle/>
                    <a:p>
                      <a:pPr algn="ctr"/>
                      <a:r>
                        <a:rPr lang="en-US" dirty="0"/>
                        <a:t>93.19</a:t>
                      </a:r>
                    </a:p>
                  </a:txBody>
                  <a:tcPr/>
                </a:tc>
                <a:extLst>
                  <a:ext uri="{0D108BD9-81ED-4DB2-BD59-A6C34878D82A}">
                    <a16:rowId xmlns:a16="http://schemas.microsoft.com/office/drawing/2014/main" val="408288168"/>
                  </a:ext>
                </a:extLst>
              </a:tr>
              <a:tr h="370840">
                <a:tc>
                  <a:txBody>
                    <a:bodyPr/>
                    <a:lstStyle/>
                    <a:p>
                      <a:pPr algn="ctr"/>
                      <a:r>
                        <a:rPr lang="en-US" dirty="0"/>
                        <a:t>1994</a:t>
                      </a:r>
                    </a:p>
                  </a:txBody>
                  <a:tcPr/>
                </a:tc>
                <a:tc>
                  <a:txBody>
                    <a:bodyPr/>
                    <a:lstStyle/>
                    <a:p>
                      <a:pPr algn="ctr"/>
                      <a:r>
                        <a:rPr lang="en-US" dirty="0"/>
                        <a:t>92.79</a:t>
                      </a:r>
                    </a:p>
                  </a:txBody>
                  <a:tcPr/>
                </a:tc>
                <a:extLst>
                  <a:ext uri="{0D108BD9-81ED-4DB2-BD59-A6C34878D82A}">
                    <a16:rowId xmlns:a16="http://schemas.microsoft.com/office/drawing/2014/main" val="97762072"/>
                  </a:ext>
                </a:extLst>
              </a:tr>
              <a:tr h="370840">
                <a:tc>
                  <a:txBody>
                    <a:bodyPr/>
                    <a:lstStyle/>
                    <a:p>
                      <a:pPr algn="ctr"/>
                      <a:r>
                        <a:rPr lang="en-US" dirty="0"/>
                        <a:t>1995</a:t>
                      </a:r>
                    </a:p>
                  </a:txBody>
                  <a:tcPr/>
                </a:tc>
                <a:tc>
                  <a:txBody>
                    <a:bodyPr/>
                    <a:lstStyle/>
                    <a:p>
                      <a:pPr algn="ctr"/>
                      <a:r>
                        <a:rPr lang="en-US" dirty="0"/>
                        <a:t>92.83</a:t>
                      </a:r>
                    </a:p>
                  </a:txBody>
                  <a:tcPr/>
                </a:tc>
                <a:extLst>
                  <a:ext uri="{0D108BD9-81ED-4DB2-BD59-A6C34878D82A}">
                    <a16:rowId xmlns:a16="http://schemas.microsoft.com/office/drawing/2014/main" val="2969510499"/>
                  </a:ext>
                </a:extLst>
              </a:tr>
            </a:tbl>
          </a:graphicData>
        </a:graphic>
      </p:graphicFrame>
      <p:sp>
        <p:nvSpPr>
          <p:cNvPr id="4" name="Text Placeholder 3">
            <a:extLst>
              <a:ext uri="{FF2B5EF4-FFF2-40B4-BE49-F238E27FC236}">
                <a16:creationId xmlns:a16="http://schemas.microsoft.com/office/drawing/2014/main" id="{168FB0DB-997D-4423-B256-4950583CE03F}"/>
              </a:ext>
            </a:extLst>
          </p:cNvPr>
          <p:cNvSpPr>
            <a:spLocks noGrp="1"/>
          </p:cNvSpPr>
          <p:nvPr>
            <p:ph type="body" sz="half" idx="2"/>
          </p:nvPr>
        </p:nvSpPr>
        <p:spPr>
          <a:xfrm>
            <a:off x="5740823" y="5262296"/>
            <a:ext cx="5869987" cy="994041"/>
          </a:xfrm>
        </p:spPr>
        <p:txBody>
          <a:bodyPr>
            <a:normAutofit fontScale="47500" lnSpcReduction="20000"/>
          </a:bodyPr>
          <a:lstStyle/>
          <a:p>
            <a:pPr algn="l"/>
            <a:r>
              <a:rPr lang="en-US" sz="2500" u="sng" dirty="0"/>
              <a:t>Code used:</a:t>
            </a:r>
          </a:p>
          <a:p>
            <a:pPr algn="l"/>
            <a:r>
              <a:rPr lang="en-US" sz="2500" dirty="0"/>
              <a:t>library(</a:t>
            </a:r>
            <a:r>
              <a:rPr lang="en-US" sz="2500" dirty="0" err="1"/>
              <a:t>dplyr</a:t>
            </a:r>
            <a:r>
              <a:rPr lang="en-US" sz="2500" dirty="0"/>
              <a:t>)</a:t>
            </a:r>
          </a:p>
          <a:p>
            <a:pPr algn="l"/>
            <a:r>
              <a:rPr lang="en-US" sz="2500" dirty="0"/>
              <a:t>median &lt;- Cigarette %&gt;% select(year, state, </a:t>
            </a:r>
            <a:r>
              <a:rPr lang="en-US" sz="2500" dirty="0" err="1"/>
              <a:t>packpc</a:t>
            </a:r>
            <a:r>
              <a:rPr lang="en-US" sz="2500" dirty="0"/>
              <a:t>) %&gt;% </a:t>
            </a:r>
            <a:r>
              <a:rPr lang="en-US" sz="2500" dirty="0" err="1"/>
              <a:t>group_by</a:t>
            </a:r>
            <a:r>
              <a:rPr lang="en-US" sz="2500" dirty="0"/>
              <a:t>(year) %&gt;% </a:t>
            </a:r>
            <a:r>
              <a:rPr lang="en-US" sz="2500" dirty="0" err="1"/>
              <a:t>summarise</a:t>
            </a:r>
            <a:r>
              <a:rPr lang="en-US" sz="2500" dirty="0"/>
              <a:t>(</a:t>
            </a:r>
            <a:r>
              <a:rPr lang="en-US" sz="2500" dirty="0" err="1"/>
              <a:t>medianCIG</a:t>
            </a:r>
            <a:r>
              <a:rPr lang="en-US" sz="2500" dirty="0"/>
              <a:t> &lt;- median(</a:t>
            </a:r>
            <a:r>
              <a:rPr lang="en-US" sz="2500" dirty="0" err="1"/>
              <a:t>packpc</a:t>
            </a:r>
            <a:r>
              <a:rPr lang="en-US" sz="2500" dirty="0"/>
              <a:t>))</a:t>
            </a:r>
          </a:p>
          <a:p>
            <a:endParaRPr lang="en-US" dirty="0"/>
          </a:p>
        </p:txBody>
      </p:sp>
    </p:spTree>
    <p:extLst>
      <p:ext uri="{BB962C8B-B14F-4D97-AF65-F5344CB8AC3E}">
        <p14:creationId xmlns:p14="http://schemas.microsoft.com/office/powerpoint/2010/main" val="225300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A16FA41-2737-4388-AF3E-ABB0FBF248DC}"/>
              </a:ext>
            </a:extLst>
          </p:cNvPr>
          <p:cNvSpPr>
            <a:spLocks noGrp="1"/>
          </p:cNvSpPr>
          <p:nvPr>
            <p:ph type="body" sz="half" idx="2"/>
          </p:nvPr>
        </p:nvSpPr>
        <p:spPr>
          <a:xfrm>
            <a:off x="565609" y="5262296"/>
            <a:ext cx="11045202" cy="1289333"/>
          </a:xfrm>
        </p:spPr>
        <p:txBody>
          <a:bodyPr>
            <a:noAutofit/>
          </a:bodyPr>
          <a:lstStyle/>
          <a:p>
            <a:pPr algn="ctr"/>
            <a:r>
              <a:rPr lang="en-US" sz="1400" dirty="0"/>
              <a:t>From the scatter plot above, I can assume that the average price per pack and the number of packs for capita has a moderately negative correlation.  </a:t>
            </a:r>
            <a:endParaRPr lang="en-US" sz="1400" u="sng" dirty="0"/>
          </a:p>
          <a:p>
            <a:pPr algn="l"/>
            <a:r>
              <a:rPr lang="en-US" sz="1200" u="sng" dirty="0"/>
              <a:t>Code Used: </a:t>
            </a:r>
          </a:p>
          <a:p>
            <a:pPr algn="l"/>
            <a:r>
              <a:rPr lang="en-US" sz="1200" dirty="0"/>
              <a:t>c &lt;- </a:t>
            </a:r>
            <a:r>
              <a:rPr lang="en-US" sz="1200" dirty="0" err="1"/>
              <a:t>ggplot</a:t>
            </a:r>
            <a:r>
              <a:rPr lang="en-US" sz="1200" dirty="0"/>
              <a:t>(Cigarette, </a:t>
            </a:r>
            <a:r>
              <a:rPr lang="en-US" sz="1200" dirty="0" err="1"/>
              <a:t>aes</a:t>
            </a:r>
            <a:r>
              <a:rPr lang="en-US" sz="1200" dirty="0"/>
              <a:t>(x= </a:t>
            </a:r>
            <a:r>
              <a:rPr lang="en-US" sz="1200" dirty="0" err="1"/>
              <a:t>avgprs</a:t>
            </a:r>
            <a:r>
              <a:rPr lang="en-US" sz="1200" dirty="0"/>
              <a:t>, y= </a:t>
            </a:r>
            <a:r>
              <a:rPr lang="en-US" sz="1200" dirty="0" err="1"/>
              <a:t>packpc</a:t>
            </a:r>
            <a:r>
              <a:rPr lang="en-US" sz="1200" dirty="0"/>
              <a:t>))</a:t>
            </a:r>
          </a:p>
          <a:p>
            <a:pPr algn="l"/>
            <a:r>
              <a:rPr lang="en-US" sz="1200" dirty="0"/>
              <a:t>c + </a:t>
            </a:r>
            <a:r>
              <a:rPr lang="en-US" sz="1200" dirty="0" err="1"/>
              <a:t>geom_point</a:t>
            </a:r>
            <a:r>
              <a:rPr lang="en-US" sz="1200" dirty="0"/>
              <a:t>() + </a:t>
            </a:r>
            <a:r>
              <a:rPr lang="en-US" sz="1200" dirty="0" err="1"/>
              <a:t>ggtitle</a:t>
            </a:r>
            <a:r>
              <a:rPr lang="en-US" sz="1200" dirty="0"/>
              <a:t>("Average Price Per Pack vs. The Number of Packs Per Capita") + </a:t>
            </a:r>
            <a:r>
              <a:rPr lang="en-US" sz="1200" dirty="0" err="1"/>
              <a:t>xlab</a:t>
            </a:r>
            <a:r>
              <a:rPr lang="en-US" sz="1200" dirty="0"/>
              <a:t>("Average Price Per Pack") + </a:t>
            </a:r>
            <a:r>
              <a:rPr lang="en-US" sz="1200" dirty="0" err="1"/>
              <a:t>ylab</a:t>
            </a:r>
            <a:r>
              <a:rPr lang="en-US" sz="1200" dirty="0"/>
              <a:t>("Number of Packs Per Capita")</a:t>
            </a:r>
          </a:p>
          <a:p>
            <a:r>
              <a:rPr lang="en-US" sz="1200" dirty="0"/>
              <a:t> </a:t>
            </a:r>
          </a:p>
        </p:txBody>
      </p:sp>
      <p:pic>
        <p:nvPicPr>
          <p:cNvPr id="9" name="Content Placeholder 8">
            <a:extLst>
              <a:ext uri="{FF2B5EF4-FFF2-40B4-BE49-F238E27FC236}">
                <a16:creationId xmlns:a16="http://schemas.microsoft.com/office/drawing/2014/main" id="{651AD557-0015-4A4D-9CA7-7EF8C38DB7C8}"/>
              </a:ext>
            </a:extLst>
          </p:cNvPr>
          <p:cNvPicPr>
            <a:picLocks noGrp="1" noChangeAspect="1"/>
          </p:cNvPicPr>
          <p:nvPr>
            <p:ph idx="1"/>
          </p:nvPr>
        </p:nvPicPr>
        <p:blipFill>
          <a:blip r:embed="rId2"/>
          <a:stretch>
            <a:fillRect/>
          </a:stretch>
        </p:blipFill>
        <p:spPr>
          <a:xfrm>
            <a:off x="320511" y="593889"/>
            <a:ext cx="11290300" cy="4468305"/>
          </a:xfrm>
          <a:prstGeom prst="rect">
            <a:avLst/>
          </a:prstGeom>
        </p:spPr>
      </p:pic>
    </p:spTree>
    <p:extLst>
      <p:ext uri="{BB962C8B-B14F-4D97-AF65-F5344CB8AC3E}">
        <p14:creationId xmlns:p14="http://schemas.microsoft.com/office/powerpoint/2010/main" val="232365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B8DE-73D6-4F7D-B4E7-9445B41B86E4}"/>
              </a:ext>
            </a:extLst>
          </p:cNvPr>
          <p:cNvSpPr>
            <a:spLocks noGrp="1"/>
          </p:cNvSpPr>
          <p:nvPr>
            <p:ph type="title"/>
          </p:nvPr>
        </p:nvSpPr>
        <p:spPr>
          <a:xfrm>
            <a:off x="581193" y="729658"/>
            <a:ext cx="11029616" cy="1192700"/>
          </a:xfrm>
        </p:spPr>
        <p:txBody>
          <a:bodyPr>
            <a:noAutofit/>
          </a:bodyPr>
          <a:lstStyle/>
          <a:p>
            <a:pPr marL="0" marR="0" lvl="0" indent="0" defTabSz="457200" rtl="0" eaLnBrk="1" fontAlgn="auto" latinLnBrk="0" hangingPunct="1">
              <a:lnSpc>
                <a:spcPct val="100000"/>
              </a:lnSpc>
              <a:spcBef>
                <a:spcPct val="20000"/>
              </a:spcBef>
              <a:spcAft>
                <a:spcPts val="600"/>
              </a:spcAft>
              <a:tabLst/>
              <a:defRPr/>
            </a:pPr>
            <a:r>
              <a:rPr kumimoji="0" lang="en-US" sz="1600" b="0" i="0" u="none" strike="noStrike" kern="1200" cap="none" spc="0" normalizeH="0" baseline="0" noProof="0" dirty="0">
                <a:ln>
                  <a:noFill/>
                </a:ln>
                <a:solidFill>
                  <a:prstClr val="white"/>
                </a:solidFill>
                <a:effectLst/>
                <a:uLnTx/>
                <a:uFillTx/>
                <a:latin typeface="Gill Sans MT" panose="020B0502020104020203"/>
                <a:ea typeface="+mn-ea"/>
                <a:cs typeface="+mn-cs"/>
              </a:rPr>
              <a:t>Below you can see a side-by-side view of the average price per pack vs. the number of packs per capita for all states and years.  The scatter plot on the left shows the average price, whereas the chart on the left shows the price adjusted for inflation.  The chart shows that it is negatively correlated.  This is expected because as the price per pack increases, the number of packs per capita declines meaning less people went out and purchased it at the higher price.</a:t>
            </a:r>
            <a:br>
              <a:rPr kumimoji="0" lang="en-US" sz="1600" b="0" i="0" u="none" strike="noStrike" kern="1200" cap="none" spc="0" normalizeH="0" baseline="0" noProof="0" dirty="0">
                <a:ln>
                  <a:noFill/>
                </a:ln>
                <a:solidFill>
                  <a:prstClr val="white"/>
                </a:solidFill>
                <a:effectLst/>
                <a:uLnTx/>
                <a:uFillTx/>
                <a:latin typeface="Gill Sans MT" panose="020B0502020104020203"/>
                <a:ea typeface="+mn-ea"/>
                <a:cs typeface="+mn-cs"/>
              </a:rPr>
            </a:br>
            <a:endParaRPr lang="en-US" sz="1600" dirty="0">
              <a:latin typeface="+mn-lt"/>
            </a:endParaRPr>
          </a:p>
        </p:txBody>
      </p:sp>
      <p:sp>
        <p:nvSpPr>
          <p:cNvPr id="9" name="Text Placeholder 8">
            <a:extLst>
              <a:ext uri="{FF2B5EF4-FFF2-40B4-BE49-F238E27FC236}">
                <a16:creationId xmlns:a16="http://schemas.microsoft.com/office/drawing/2014/main" id="{42C11DDD-D206-4254-8A7D-F2A1BBF9B58F}"/>
              </a:ext>
            </a:extLst>
          </p:cNvPr>
          <p:cNvSpPr>
            <a:spLocks noGrp="1"/>
          </p:cNvSpPr>
          <p:nvPr>
            <p:ph type="body" idx="1"/>
          </p:nvPr>
        </p:nvSpPr>
        <p:spPr>
          <a:xfrm>
            <a:off x="395083" y="2361205"/>
            <a:ext cx="5700917" cy="1192700"/>
          </a:xfrm>
        </p:spPr>
        <p:txBody>
          <a:bodyPr/>
          <a:lstStyle/>
          <a:p>
            <a:r>
              <a:rPr lang="en-US" sz="1100" dirty="0"/>
              <a:t>c &lt;- </a:t>
            </a:r>
            <a:r>
              <a:rPr lang="en-US" sz="1100" dirty="0" err="1"/>
              <a:t>ggplot</a:t>
            </a:r>
            <a:r>
              <a:rPr lang="en-US" sz="1100" dirty="0"/>
              <a:t>(Cigarette, </a:t>
            </a:r>
            <a:r>
              <a:rPr lang="en-US" sz="1100" dirty="0" err="1"/>
              <a:t>aes</a:t>
            </a:r>
            <a:r>
              <a:rPr lang="en-US" sz="1100" dirty="0"/>
              <a:t>(x= </a:t>
            </a:r>
            <a:r>
              <a:rPr lang="en-US" sz="1100" dirty="0" err="1"/>
              <a:t>avgprs</a:t>
            </a:r>
            <a:r>
              <a:rPr lang="en-US" sz="1100" dirty="0"/>
              <a:t>, y= </a:t>
            </a:r>
            <a:r>
              <a:rPr lang="en-US" sz="1100" dirty="0" err="1"/>
              <a:t>packpc</a:t>
            </a:r>
            <a:r>
              <a:rPr lang="en-US" sz="1100" dirty="0"/>
              <a:t>))</a:t>
            </a:r>
          </a:p>
          <a:p>
            <a:r>
              <a:rPr lang="en-US" sz="1100" dirty="0"/>
              <a:t>c + </a:t>
            </a:r>
            <a:r>
              <a:rPr lang="en-US" sz="1100" dirty="0" err="1"/>
              <a:t>geom_point</a:t>
            </a:r>
            <a:r>
              <a:rPr lang="en-US" sz="1100" dirty="0"/>
              <a:t>() + </a:t>
            </a:r>
            <a:r>
              <a:rPr lang="en-US" sz="1100" dirty="0" err="1"/>
              <a:t>geom_smooth</a:t>
            </a:r>
            <a:r>
              <a:rPr lang="en-US" sz="1100" dirty="0"/>
              <a:t>(method= </a:t>
            </a:r>
            <a:r>
              <a:rPr lang="en-US" sz="1100" dirty="0" err="1"/>
              <a:t>lm</a:t>
            </a:r>
            <a:r>
              <a:rPr lang="en-US" sz="1100" dirty="0"/>
              <a:t>, se= FALSE) + </a:t>
            </a:r>
            <a:r>
              <a:rPr lang="en-US" sz="1100" dirty="0" err="1"/>
              <a:t>ggtitle</a:t>
            </a:r>
            <a:r>
              <a:rPr lang="en-US" sz="1100" dirty="0"/>
              <a:t>("Average Price Per Pack vs. The Number of Packs Per Capita") + </a:t>
            </a:r>
            <a:r>
              <a:rPr lang="en-US" sz="1100" dirty="0" err="1"/>
              <a:t>xlab</a:t>
            </a:r>
            <a:r>
              <a:rPr lang="en-US" sz="1100" dirty="0"/>
              <a:t>("Average Price Per Pack") + </a:t>
            </a:r>
            <a:r>
              <a:rPr lang="en-US" sz="1100" dirty="0" err="1"/>
              <a:t>ylab</a:t>
            </a:r>
            <a:r>
              <a:rPr lang="en-US" sz="1100" dirty="0"/>
              <a:t>("Number of Packs Per Capita")</a:t>
            </a:r>
          </a:p>
          <a:p>
            <a:endParaRPr lang="en-US" sz="900" dirty="0"/>
          </a:p>
        </p:txBody>
      </p:sp>
      <p:pic>
        <p:nvPicPr>
          <p:cNvPr id="6" name="Content Placeholder 5" descr="Chart, scatter chart&#10;&#10;Description automatically generated">
            <a:extLst>
              <a:ext uri="{FF2B5EF4-FFF2-40B4-BE49-F238E27FC236}">
                <a16:creationId xmlns:a16="http://schemas.microsoft.com/office/drawing/2014/main" id="{AC1766DD-0F2B-4B2D-AFF1-CBD6E6B489F0}"/>
              </a:ext>
            </a:extLst>
          </p:cNvPr>
          <p:cNvPicPr>
            <a:picLocks noGrp="1" noChangeAspect="1"/>
          </p:cNvPicPr>
          <p:nvPr>
            <p:ph sz="half" idx="2"/>
          </p:nvPr>
        </p:nvPicPr>
        <p:blipFill>
          <a:blip r:embed="rId2"/>
          <a:stretch>
            <a:fillRect/>
          </a:stretch>
        </p:blipFill>
        <p:spPr>
          <a:xfrm>
            <a:off x="1097569" y="3429000"/>
            <a:ext cx="4295943" cy="2935287"/>
          </a:xfrm>
        </p:spPr>
      </p:pic>
      <p:sp>
        <p:nvSpPr>
          <p:cNvPr id="10" name="Text Placeholder 9">
            <a:extLst>
              <a:ext uri="{FF2B5EF4-FFF2-40B4-BE49-F238E27FC236}">
                <a16:creationId xmlns:a16="http://schemas.microsoft.com/office/drawing/2014/main" id="{8B587D32-A1D7-4D35-8F53-004DAEC186BF}"/>
              </a:ext>
            </a:extLst>
          </p:cNvPr>
          <p:cNvSpPr>
            <a:spLocks noGrp="1"/>
          </p:cNvSpPr>
          <p:nvPr>
            <p:ph type="body" sz="quarter" idx="3"/>
          </p:nvPr>
        </p:nvSpPr>
        <p:spPr>
          <a:xfrm>
            <a:off x="6523735" y="2250892"/>
            <a:ext cx="5087073" cy="1632951"/>
          </a:xfrm>
        </p:spPr>
        <p:txBody>
          <a:bodyPr/>
          <a:lstStyle/>
          <a:p>
            <a:r>
              <a:rPr lang="en-US" sz="1100" dirty="0"/>
              <a:t>mutate(Cigarette, </a:t>
            </a:r>
            <a:r>
              <a:rPr lang="en-US" sz="1100" dirty="0" err="1"/>
              <a:t>Adj_price</a:t>
            </a:r>
            <a:r>
              <a:rPr lang="en-US" sz="1100" dirty="0"/>
              <a:t> = </a:t>
            </a:r>
            <a:r>
              <a:rPr lang="en-US" sz="1100" dirty="0" err="1"/>
              <a:t>avgprs</a:t>
            </a:r>
            <a:r>
              <a:rPr lang="en-US" sz="1100" dirty="0"/>
              <a:t>/cpi) -&gt; </a:t>
            </a:r>
            <a:r>
              <a:rPr lang="en-US" sz="1100" dirty="0" err="1"/>
              <a:t>Cigarettew_adj</a:t>
            </a:r>
            <a:r>
              <a:rPr lang="en-US" sz="1100" dirty="0"/>
              <a:t> </a:t>
            </a:r>
          </a:p>
          <a:p>
            <a:r>
              <a:rPr lang="en-US" sz="1100" dirty="0"/>
              <a:t>c &lt;- </a:t>
            </a:r>
            <a:r>
              <a:rPr lang="en-US" sz="1100" dirty="0" err="1"/>
              <a:t>ggplot</a:t>
            </a:r>
            <a:r>
              <a:rPr lang="en-US" sz="1100" dirty="0"/>
              <a:t>(</a:t>
            </a:r>
            <a:r>
              <a:rPr lang="en-US" sz="1100" dirty="0" err="1"/>
              <a:t>Cigarettew_adj</a:t>
            </a:r>
            <a:r>
              <a:rPr lang="en-US" sz="1100" dirty="0"/>
              <a:t>, </a:t>
            </a:r>
            <a:r>
              <a:rPr lang="en-US" sz="1100" dirty="0" err="1"/>
              <a:t>aes</a:t>
            </a:r>
            <a:r>
              <a:rPr lang="en-US" sz="1100" dirty="0"/>
              <a:t>(x= </a:t>
            </a:r>
            <a:r>
              <a:rPr lang="en-US" sz="1100" dirty="0" err="1"/>
              <a:t>Adj_price</a:t>
            </a:r>
            <a:r>
              <a:rPr lang="en-US" sz="1100" dirty="0"/>
              <a:t>, y= </a:t>
            </a:r>
            <a:r>
              <a:rPr lang="en-US" sz="1100" dirty="0" err="1"/>
              <a:t>packpc</a:t>
            </a:r>
            <a:r>
              <a:rPr lang="en-US" sz="1100" dirty="0"/>
              <a:t>))</a:t>
            </a:r>
          </a:p>
          <a:p>
            <a:r>
              <a:rPr lang="en-US" sz="1100" dirty="0"/>
              <a:t>c + </a:t>
            </a:r>
            <a:r>
              <a:rPr lang="en-US" sz="1100" dirty="0" err="1"/>
              <a:t>geom_point</a:t>
            </a:r>
            <a:r>
              <a:rPr lang="en-US" sz="1100" dirty="0"/>
              <a:t>() + </a:t>
            </a:r>
            <a:r>
              <a:rPr lang="en-US" sz="1100" dirty="0" err="1"/>
              <a:t>geom_smooth</a:t>
            </a:r>
            <a:r>
              <a:rPr lang="en-US" sz="1100" dirty="0"/>
              <a:t>(method= </a:t>
            </a:r>
            <a:r>
              <a:rPr lang="en-US" sz="1100" dirty="0" err="1"/>
              <a:t>lm</a:t>
            </a:r>
            <a:r>
              <a:rPr lang="en-US" sz="1100" dirty="0"/>
              <a:t>, se= FALSE) + </a:t>
            </a:r>
            <a:r>
              <a:rPr lang="en-US" sz="1100" dirty="0" err="1"/>
              <a:t>ggtitle</a:t>
            </a:r>
            <a:r>
              <a:rPr lang="en-US" sz="1100" dirty="0"/>
              <a:t>("Adjusted Average Price Per Pack vs. The Number of Packs Per Capita") + </a:t>
            </a:r>
            <a:r>
              <a:rPr lang="en-US" sz="1100" dirty="0" err="1"/>
              <a:t>xlab</a:t>
            </a:r>
            <a:r>
              <a:rPr lang="en-US" sz="1100" dirty="0"/>
              <a:t>("Average Price Per Pack Adjusted Based on Inflation") + </a:t>
            </a:r>
            <a:r>
              <a:rPr lang="en-US" sz="1100" dirty="0" err="1"/>
              <a:t>ylab</a:t>
            </a:r>
            <a:r>
              <a:rPr lang="en-US" sz="1100" dirty="0"/>
              <a:t>("Number of Packs Per Capita")</a:t>
            </a:r>
          </a:p>
          <a:p>
            <a:endParaRPr lang="en-US" dirty="0"/>
          </a:p>
        </p:txBody>
      </p:sp>
      <p:pic>
        <p:nvPicPr>
          <p:cNvPr id="8" name="Content Placeholder 7" descr="Chart, scatter chart&#10;&#10;Description automatically generated">
            <a:extLst>
              <a:ext uri="{FF2B5EF4-FFF2-40B4-BE49-F238E27FC236}">
                <a16:creationId xmlns:a16="http://schemas.microsoft.com/office/drawing/2014/main" id="{DEFBF13A-2409-42CE-9E5A-5E5F5AACBE1A}"/>
              </a:ext>
            </a:extLst>
          </p:cNvPr>
          <p:cNvPicPr>
            <a:picLocks noGrp="1" noChangeAspect="1"/>
          </p:cNvPicPr>
          <p:nvPr>
            <p:ph sz="quarter" idx="4"/>
          </p:nvPr>
        </p:nvPicPr>
        <p:blipFill>
          <a:blip r:embed="rId3"/>
          <a:stretch>
            <a:fillRect/>
          </a:stretch>
        </p:blipFill>
        <p:spPr>
          <a:xfrm>
            <a:off x="6798488" y="3428999"/>
            <a:ext cx="4295943" cy="2935287"/>
          </a:xfrm>
        </p:spPr>
      </p:pic>
    </p:spTree>
    <p:extLst>
      <p:ext uri="{BB962C8B-B14F-4D97-AF65-F5344CB8AC3E}">
        <p14:creationId xmlns:p14="http://schemas.microsoft.com/office/powerpoint/2010/main" val="380558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D7E038-9CBA-4C0F-B1AF-5D36D5D887D8}"/>
              </a:ext>
            </a:extLst>
          </p:cNvPr>
          <p:cNvPicPr>
            <a:picLocks noGrp="1" noChangeAspect="1"/>
          </p:cNvPicPr>
          <p:nvPr>
            <p:ph idx="1"/>
          </p:nvPr>
        </p:nvPicPr>
        <p:blipFill>
          <a:blip r:embed="rId2"/>
          <a:stretch>
            <a:fillRect/>
          </a:stretch>
        </p:blipFill>
        <p:spPr>
          <a:xfrm>
            <a:off x="424207" y="584462"/>
            <a:ext cx="11186604" cy="4355183"/>
          </a:xfrm>
          <a:prstGeom prst="rect">
            <a:avLst/>
          </a:prstGeom>
        </p:spPr>
      </p:pic>
      <p:sp>
        <p:nvSpPr>
          <p:cNvPr id="4" name="Text Placeholder 3">
            <a:extLst>
              <a:ext uri="{FF2B5EF4-FFF2-40B4-BE49-F238E27FC236}">
                <a16:creationId xmlns:a16="http://schemas.microsoft.com/office/drawing/2014/main" id="{F997152B-0AF2-41CC-B8D8-CD767A66A7A0}"/>
              </a:ext>
            </a:extLst>
          </p:cNvPr>
          <p:cNvSpPr>
            <a:spLocks noGrp="1"/>
          </p:cNvSpPr>
          <p:nvPr>
            <p:ph type="body" sz="half" idx="2"/>
          </p:nvPr>
        </p:nvSpPr>
        <p:spPr>
          <a:xfrm>
            <a:off x="575035" y="5262296"/>
            <a:ext cx="11035775" cy="1147931"/>
          </a:xfrm>
        </p:spPr>
        <p:txBody>
          <a:bodyPr>
            <a:normAutofit fontScale="85000" lnSpcReduction="20000"/>
          </a:bodyPr>
          <a:lstStyle/>
          <a:p>
            <a:pPr algn="ctr"/>
            <a:r>
              <a:rPr lang="en-US" sz="1300" dirty="0"/>
              <a:t>To get a better look, we added another factor to compare the data to, which is the years.  As you can see from the chart, the price went up over the years, which might have resulted in decreased number of packs per capita over time.  There could have been other factors that lead to the decline, but the chart shows that this is one possible factor.</a:t>
            </a:r>
          </a:p>
          <a:p>
            <a:pPr algn="l"/>
            <a:r>
              <a:rPr lang="en-US" u="sng" dirty="0"/>
              <a:t>Code Used:</a:t>
            </a:r>
          </a:p>
          <a:p>
            <a:pPr algn="l"/>
            <a:r>
              <a:rPr lang="en-US" dirty="0"/>
              <a:t>c &lt;- </a:t>
            </a:r>
            <a:r>
              <a:rPr lang="en-US" dirty="0" err="1"/>
              <a:t>ggplot</a:t>
            </a:r>
            <a:r>
              <a:rPr lang="en-US" dirty="0"/>
              <a:t>(Cigarette, </a:t>
            </a:r>
            <a:r>
              <a:rPr lang="en-US" dirty="0" err="1"/>
              <a:t>aes</a:t>
            </a:r>
            <a:r>
              <a:rPr lang="en-US" dirty="0"/>
              <a:t>(x= </a:t>
            </a:r>
            <a:r>
              <a:rPr lang="en-US" dirty="0" err="1"/>
              <a:t>avgprs</a:t>
            </a:r>
            <a:r>
              <a:rPr lang="en-US" dirty="0"/>
              <a:t>, y= </a:t>
            </a:r>
            <a:r>
              <a:rPr lang="en-US" dirty="0" err="1"/>
              <a:t>packpc</a:t>
            </a:r>
            <a:r>
              <a:rPr lang="en-US" dirty="0"/>
              <a:t>, color= year))</a:t>
            </a:r>
          </a:p>
          <a:p>
            <a:pPr algn="l"/>
            <a:r>
              <a:rPr lang="en-US" dirty="0"/>
              <a:t>c + </a:t>
            </a:r>
            <a:r>
              <a:rPr lang="en-US" dirty="0" err="1"/>
              <a:t>geom_point</a:t>
            </a:r>
            <a:r>
              <a:rPr lang="en-US" dirty="0"/>
              <a:t>() + </a:t>
            </a:r>
            <a:r>
              <a:rPr lang="en-US" dirty="0" err="1"/>
              <a:t>geom_smooth</a:t>
            </a:r>
            <a:r>
              <a:rPr lang="en-US" dirty="0"/>
              <a:t>(method= </a:t>
            </a:r>
            <a:r>
              <a:rPr lang="en-US" dirty="0" err="1"/>
              <a:t>lm</a:t>
            </a:r>
            <a:r>
              <a:rPr lang="en-US" dirty="0"/>
              <a:t>, se= FALSE, color= "goldenrod2") + </a:t>
            </a:r>
            <a:r>
              <a:rPr lang="en-US" dirty="0" err="1"/>
              <a:t>ggtitle</a:t>
            </a:r>
            <a:r>
              <a:rPr lang="en-US" dirty="0"/>
              <a:t>("Average Price Per Pack vs. The Number of Packs Per Capita") + </a:t>
            </a:r>
            <a:r>
              <a:rPr lang="en-US" dirty="0" err="1"/>
              <a:t>xlab</a:t>
            </a:r>
            <a:r>
              <a:rPr lang="en-US" dirty="0"/>
              <a:t>("Average Price Per Pack") + </a:t>
            </a:r>
            <a:r>
              <a:rPr lang="en-US" dirty="0" err="1"/>
              <a:t>ylab</a:t>
            </a:r>
            <a:r>
              <a:rPr lang="en-US" dirty="0"/>
              <a:t>("Number of Packs Per Capita")</a:t>
            </a:r>
          </a:p>
          <a:p>
            <a:endParaRPr lang="en-US" dirty="0"/>
          </a:p>
        </p:txBody>
      </p:sp>
    </p:spTree>
    <p:extLst>
      <p:ext uri="{BB962C8B-B14F-4D97-AF65-F5344CB8AC3E}">
        <p14:creationId xmlns:p14="http://schemas.microsoft.com/office/powerpoint/2010/main" val="73919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8343-F018-4935-9050-0454332D9AC5}"/>
              </a:ext>
            </a:extLst>
          </p:cNvPr>
          <p:cNvSpPr>
            <a:spLocks noGrp="1"/>
          </p:cNvSpPr>
          <p:nvPr>
            <p:ph type="title"/>
          </p:nvPr>
        </p:nvSpPr>
        <p:spPr/>
        <p:txBody>
          <a:bodyPr/>
          <a:lstStyle/>
          <a:p>
            <a:pPr algn="ctr"/>
            <a:r>
              <a:rPr lang="en-US" dirty="0"/>
              <a:t>T-test analysis</a:t>
            </a:r>
          </a:p>
        </p:txBody>
      </p:sp>
      <p:sp>
        <p:nvSpPr>
          <p:cNvPr id="3" name="Content Placeholder 2">
            <a:extLst>
              <a:ext uri="{FF2B5EF4-FFF2-40B4-BE49-F238E27FC236}">
                <a16:creationId xmlns:a16="http://schemas.microsoft.com/office/drawing/2014/main" id="{D8696CAF-A905-40C0-B294-D45C190541D3}"/>
              </a:ext>
            </a:extLst>
          </p:cNvPr>
          <p:cNvSpPr>
            <a:spLocks noGrp="1"/>
          </p:cNvSpPr>
          <p:nvPr>
            <p:ph sz="half" idx="1"/>
          </p:nvPr>
        </p:nvSpPr>
        <p:spPr>
          <a:xfrm>
            <a:off x="581193" y="2228003"/>
            <a:ext cx="5422390" cy="4361333"/>
          </a:xfrm>
        </p:spPr>
        <p:txBody>
          <a:bodyPr>
            <a:normAutofit fontScale="70000" lnSpcReduction="20000"/>
          </a:bodyPr>
          <a:lstStyle/>
          <a:p>
            <a:pPr marL="0" indent="0">
              <a:buNone/>
            </a:pPr>
            <a:r>
              <a:rPr lang="en-US" sz="2300" dirty="0"/>
              <a:t>We preformed a t-test analysis to see if the number of packs per capita in 1995 was significantly different than the number of packs per capita in 1985.  </a:t>
            </a:r>
          </a:p>
          <a:p>
            <a:pPr marL="0" indent="0">
              <a:buNone/>
            </a:pPr>
            <a:endParaRPr lang="en-US" sz="2300" dirty="0"/>
          </a:p>
          <a:p>
            <a:pPr marL="0" indent="0">
              <a:buNone/>
            </a:pPr>
            <a:r>
              <a:rPr lang="en-US" sz="2300" dirty="0"/>
              <a:t>Using the p-value (p-value &lt; 2.2e-16), because it is smaller than 0.05, the number of packs per capita in 1985 vs. 1995 is significantly different.</a:t>
            </a:r>
          </a:p>
          <a:p>
            <a:pPr marL="0" indent="0">
              <a:buNone/>
            </a:pPr>
            <a:endParaRPr lang="en-US" dirty="0"/>
          </a:p>
          <a:p>
            <a:pPr marL="0" indent="0">
              <a:buNone/>
            </a:pPr>
            <a:r>
              <a:rPr lang="en-US" u="sng" dirty="0"/>
              <a:t>Code Used:</a:t>
            </a:r>
          </a:p>
          <a:p>
            <a:pPr marL="0" indent="0">
              <a:buNone/>
            </a:pPr>
            <a:r>
              <a:rPr lang="en-US" sz="1600" dirty="0"/>
              <a:t>Year_1985 &lt;- </a:t>
            </a:r>
            <a:r>
              <a:rPr lang="en-US" sz="1600" dirty="0" err="1"/>
              <a:t>Cigarettew_adj</a:t>
            </a:r>
            <a:r>
              <a:rPr lang="en-US" sz="1600" dirty="0"/>
              <a:t> %&gt;% filter(year == 1985) %&gt;% select(state, year, </a:t>
            </a:r>
            <a:r>
              <a:rPr lang="en-US" sz="1600" dirty="0" err="1"/>
              <a:t>packpc</a:t>
            </a:r>
            <a:r>
              <a:rPr lang="en-US" sz="1600" dirty="0"/>
              <a:t>)</a:t>
            </a:r>
          </a:p>
          <a:p>
            <a:pPr marL="0" indent="0">
              <a:buNone/>
            </a:pPr>
            <a:endParaRPr lang="en-US" sz="1600" dirty="0"/>
          </a:p>
          <a:p>
            <a:pPr marL="0" indent="0">
              <a:buNone/>
            </a:pPr>
            <a:r>
              <a:rPr lang="en-US" sz="1600" dirty="0"/>
              <a:t>Year_1995 &lt;- filter(Cigarette, year == 1995) %&gt;% select(state, year, </a:t>
            </a:r>
            <a:r>
              <a:rPr lang="en-US" sz="1600" dirty="0" err="1"/>
              <a:t>packpc</a:t>
            </a:r>
            <a:r>
              <a:rPr lang="en-US" sz="1600" dirty="0"/>
              <a:t>)</a:t>
            </a:r>
          </a:p>
          <a:p>
            <a:pPr marL="0" indent="0">
              <a:buNone/>
            </a:pPr>
            <a:endParaRPr lang="en-US" sz="1600" dirty="0"/>
          </a:p>
          <a:p>
            <a:pPr marL="0" indent="0">
              <a:buNone/>
            </a:pPr>
            <a:r>
              <a:rPr lang="en-US" sz="1600" dirty="0" err="1"/>
              <a:t>CigYear</a:t>
            </a:r>
            <a:r>
              <a:rPr lang="en-US" sz="1600" dirty="0"/>
              <a:t> &lt;- </a:t>
            </a:r>
            <a:r>
              <a:rPr lang="en-US" sz="1600" dirty="0" err="1"/>
              <a:t>data.frame</a:t>
            </a:r>
            <a:r>
              <a:rPr lang="en-US" sz="1600" dirty="0"/>
              <a:t>(Year_1985, Year_1995)</a:t>
            </a:r>
          </a:p>
          <a:p>
            <a:pPr marL="0" indent="0">
              <a:buNone/>
            </a:pPr>
            <a:endParaRPr lang="en-US" sz="1600" dirty="0"/>
          </a:p>
          <a:p>
            <a:pPr marL="0" indent="0">
              <a:buNone/>
            </a:pPr>
            <a:r>
              <a:rPr lang="en-US" sz="1600" dirty="0" err="1"/>
              <a:t>t.cig</a:t>
            </a:r>
            <a:r>
              <a:rPr lang="en-US" sz="1600" dirty="0"/>
              <a:t> &lt;- </a:t>
            </a:r>
            <a:r>
              <a:rPr lang="en-US" sz="1600" dirty="0" err="1"/>
              <a:t>t.test</a:t>
            </a:r>
            <a:r>
              <a:rPr lang="en-US" sz="1600" dirty="0"/>
              <a:t>(</a:t>
            </a:r>
            <a:r>
              <a:rPr lang="en-US" sz="1600" dirty="0" err="1"/>
              <a:t>CigYear$packpc</a:t>
            </a:r>
            <a:r>
              <a:rPr lang="en-US" sz="1600" dirty="0"/>
              <a:t>, CigYear$packpc.1, paired= TRUE)</a:t>
            </a:r>
          </a:p>
          <a:p>
            <a:pPr marL="0" indent="0">
              <a:buNone/>
            </a:pPr>
            <a:r>
              <a:rPr lang="en-US" sz="1600" dirty="0" err="1"/>
              <a:t>t.cig</a:t>
            </a:r>
            <a:endParaRPr lang="en-US" sz="1600" dirty="0"/>
          </a:p>
        </p:txBody>
      </p:sp>
      <p:sp>
        <p:nvSpPr>
          <p:cNvPr id="4" name="Content Placeholder 3">
            <a:extLst>
              <a:ext uri="{FF2B5EF4-FFF2-40B4-BE49-F238E27FC236}">
                <a16:creationId xmlns:a16="http://schemas.microsoft.com/office/drawing/2014/main" id="{BBAC06EB-BF8A-4DEA-8532-30F1BB6B94EE}"/>
              </a:ext>
            </a:extLst>
          </p:cNvPr>
          <p:cNvSpPr>
            <a:spLocks noGrp="1"/>
          </p:cNvSpPr>
          <p:nvPr>
            <p:ph sz="half" idx="2"/>
          </p:nvPr>
        </p:nvSpPr>
        <p:spPr/>
        <p:txBody>
          <a:bodyPr>
            <a:noAutofit/>
          </a:bodyPr>
          <a:lstStyle/>
          <a:p>
            <a:r>
              <a:rPr lang="en-US" sz="1600" dirty="0"/>
              <a:t>Paired t-test</a:t>
            </a:r>
          </a:p>
          <a:p>
            <a:endParaRPr lang="en-US" sz="1600" dirty="0"/>
          </a:p>
          <a:p>
            <a:r>
              <a:rPr lang="en-US" sz="1600" dirty="0"/>
              <a:t>data:  </a:t>
            </a:r>
            <a:r>
              <a:rPr lang="en-US" sz="1600" dirty="0" err="1"/>
              <a:t>CigYear$packpc</a:t>
            </a:r>
            <a:r>
              <a:rPr lang="en-US" sz="1600" dirty="0"/>
              <a:t> and CigYear$packpc.1</a:t>
            </a:r>
          </a:p>
          <a:p>
            <a:r>
              <a:rPr lang="en-US" sz="1600" dirty="0"/>
              <a:t>t = 14.789, </a:t>
            </a:r>
            <a:r>
              <a:rPr lang="en-US" sz="1600" dirty="0" err="1"/>
              <a:t>df</a:t>
            </a:r>
            <a:r>
              <a:rPr lang="en-US" sz="1600" dirty="0"/>
              <a:t> = 47, p-value &lt; 2.2e-16</a:t>
            </a:r>
          </a:p>
          <a:p>
            <a:r>
              <a:rPr lang="en-US" sz="1600" dirty="0"/>
              <a:t>alternative hypothesis: true difference in means is not equal to 0</a:t>
            </a:r>
          </a:p>
          <a:p>
            <a:r>
              <a:rPr lang="en-US" sz="1600" dirty="0"/>
              <a:t>95 percent confidence interval:</a:t>
            </a:r>
          </a:p>
          <a:p>
            <a:r>
              <a:rPr lang="en-US" sz="1600" dirty="0"/>
              <a:t> 22.21151 29.20576</a:t>
            </a:r>
          </a:p>
          <a:p>
            <a:r>
              <a:rPr lang="en-US" sz="1600" dirty="0"/>
              <a:t>sample estimates:</a:t>
            </a:r>
          </a:p>
          <a:p>
            <a:r>
              <a:rPr lang="en-US" sz="1600" dirty="0"/>
              <a:t>mean of the differences </a:t>
            </a:r>
          </a:p>
          <a:p>
            <a:r>
              <a:rPr lang="en-US" sz="1600" dirty="0"/>
              <a:t>               25.70863 </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09053A87-61F6-4BE6-A23D-E34BC5C68292}"/>
                  </a:ext>
                </a:extLst>
              </p14:cNvPr>
              <p14:cNvContentPartPr/>
              <p14:nvPr/>
            </p14:nvContentPartPr>
            <p14:xfrm>
              <a:off x="5335152" y="1677771"/>
              <a:ext cx="360" cy="360"/>
            </p14:xfrm>
          </p:contentPart>
        </mc:Choice>
        <mc:Fallback>
          <p:pic>
            <p:nvPicPr>
              <p:cNvPr id="7" name="Ink 6">
                <a:extLst>
                  <a:ext uri="{FF2B5EF4-FFF2-40B4-BE49-F238E27FC236}">
                    <a16:creationId xmlns:a16="http://schemas.microsoft.com/office/drawing/2014/main" id="{09053A87-61F6-4BE6-A23D-E34BC5C68292}"/>
                  </a:ext>
                </a:extLst>
              </p:cNvPr>
              <p:cNvPicPr/>
              <p:nvPr/>
            </p:nvPicPr>
            <p:blipFill>
              <a:blip r:embed="rId3"/>
              <a:stretch>
                <a:fillRect/>
              </a:stretch>
            </p:blipFill>
            <p:spPr>
              <a:xfrm>
                <a:off x="5326512" y="1669131"/>
                <a:ext cx="18000" cy="18000"/>
              </a:xfrm>
              <a:prstGeom prst="rect">
                <a:avLst/>
              </a:prstGeom>
            </p:spPr>
          </p:pic>
        </mc:Fallback>
      </mc:AlternateContent>
      <p:sp>
        <p:nvSpPr>
          <p:cNvPr id="22" name="Rectangle 21">
            <a:extLst>
              <a:ext uri="{FF2B5EF4-FFF2-40B4-BE49-F238E27FC236}">
                <a16:creationId xmlns:a16="http://schemas.microsoft.com/office/drawing/2014/main" id="{B56660FA-A8E6-4ECB-AFDA-8FF318CCB7F7}"/>
              </a:ext>
            </a:extLst>
          </p:cNvPr>
          <p:cNvSpPr/>
          <p:nvPr/>
        </p:nvSpPr>
        <p:spPr>
          <a:xfrm>
            <a:off x="5967000" y="2054880"/>
            <a:ext cx="5852160" cy="4389120"/>
          </a:xfrm>
          <a:prstGeom prst="rect">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Tree>
    <p:extLst>
      <p:ext uri="{BB962C8B-B14F-4D97-AF65-F5344CB8AC3E}">
        <p14:creationId xmlns:p14="http://schemas.microsoft.com/office/powerpoint/2010/main" val="392219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0F3D6CE-1B41-41C1-B14D-412A77FDA408}"/>
              </a:ext>
            </a:extLst>
          </p:cNvPr>
          <p:cNvPicPr>
            <a:picLocks noGrp="1" noChangeAspect="1"/>
          </p:cNvPicPr>
          <p:nvPr>
            <p:ph idx="1"/>
          </p:nvPr>
        </p:nvPicPr>
        <p:blipFill>
          <a:blip r:embed="rId2"/>
          <a:stretch>
            <a:fillRect/>
          </a:stretch>
        </p:blipFill>
        <p:spPr>
          <a:xfrm>
            <a:off x="931166" y="1452437"/>
            <a:ext cx="6518800" cy="4247256"/>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F9725B-CA62-453B-BDA6-CB7D8D798B7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Personal analysis</a:t>
            </a:r>
          </a:p>
        </p:txBody>
      </p:sp>
      <p:sp>
        <p:nvSpPr>
          <p:cNvPr id="4" name="Text Placeholder 3">
            <a:extLst>
              <a:ext uri="{FF2B5EF4-FFF2-40B4-BE49-F238E27FC236}">
                <a16:creationId xmlns:a16="http://schemas.microsoft.com/office/drawing/2014/main" id="{CCF3B5BD-6042-476F-9457-96E884E1594C}"/>
              </a:ext>
            </a:extLst>
          </p:cNvPr>
          <p:cNvSpPr>
            <a:spLocks noGrp="1"/>
          </p:cNvSpPr>
          <p:nvPr>
            <p:ph type="body" sz="half" idx="2"/>
          </p:nvPr>
        </p:nvSpPr>
        <p:spPr>
          <a:xfrm>
            <a:off x="8042147" y="3505094"/>
            <a:ext cx="3568663" cy="2885471"/>
          </a:xfrm>
        </p:spPr>
        <p:txBody>
          <a:bodyPr>
            <a:normAutofit fontScale="77500" lnSpcReduction="20000"/>
          </a:bodyPr>
          <a:lstStyle/>
          <a:p>
            <a:r>
              <a:rPr lang="en-US" sz="1600" dirty="0"/>
              <a:t>In my own analysis, I wanted to see how many packs per capita over the years in specific states (CA, FL, GA, TX, VA).  I added color to help distinguish the states from 1985 to 1995.  I can see a decline in all states which is aligned with the results of the all states over the year.  The most surprising part of this analysis is the number of packs per capita in California.  It is the biggest state in this dataset and had the smallest number of packs per capita over the years.</a:t>
            </a:r>
          </a:p>
          <a:p>
            <a:endParaRPr lang="en-US" sz="1300" dirty="0"/>
          </a:p>
          <a:p>
            <a:pPr algn="l"/>
            <a:r>
              <a:rPr lang="en-US" u="sng" dirty="0"/>
              <a:t>Code Used:</a:t>
            </a:r>
          </a:p>
          <a:p>
            <a:pPr algn="l"/>
            <a:r>
              <a:rPr lang="en-US" dirty="0"/>
              <a:t>r &lt;- Cigarette %&gt;% filter(state %in% c("VA", "GA", "TX", "FL", "CA")) %&gt;% </a:t>
            </a:r>
            <a:r>
              <a:rPr lang="en-US" dirty="0" err="1"/>
              <a:t>group_by</a:t>
            </a:r>
            <a:r>
              <a:rPr lang="en-US" dirty="0"/>
              <a:t>(state) %&gt;% select(year, state, income, </a:t>
            </a:r>
            <a:r>
              <a:rPr lang="en-US" dirty="0" err="1"/>
              <a:t>packpc</a:t>
            </a:r>
            <a:r>
              <a:rPr lang="en-US" dirty="0"/>
              <a:t>)</a:t>
            </a:r>
          </a:p>
          <a:p>
            <a:pPr algn="l"/>
            <a:r>
              <a:rPr lang="en-US" dirty="0"/>
              <a:t>rh &lt;- </a:t>
            </a:r>
            <a:r>
              <a:rPr lang="en-US" dirty="0" err="1"/>
              <a:t>ggplot</a:t>
            </a:r>
            <a:r>
              <a:rPr lang="en-US" dirty="0"/>
              <a:t>(r, </a:t>
            </a:r>
            <a:r>
              <a:rPr lang="en-US" dirty="0" err="1"/>
              <a:t>aes</a:t>
            </a:r>
            <a:r>
              <a:rPr lang="en-US" dirty="0"/>
              <a:t>(x= year, y= </a:t>
            </a:r>
            <a:r>
              <a:rPr lang="en-US" dirty="0" err="1"/>
              <a:t>packpc</a:t>
            </a:r>
            <a:r>
              <a:rPr lang="en-US" dirty="0"/>
              <a:t>, color= state))</a:t>
            </a:r>
          </a:p>
          <a:p>
            <a:pPr algn="l"/>
            <a:r>
              <a:rPr lang="en-US" dirty="0"/>
              <a:t>rh + </a:t>
            </a:r>
            <a:r>
              <a:rPr lang="en-US" dirty="0" err="1"/>
              <a:t>geom_line</a:t>
            </a:r>
            <a:r>
              <a:rPr lang="en-US" dirty="0"/>
              <a:t>() + </a:t>
            </a:r>
            <a:r>
              <a:rPr lang="en-US" dirty="0" err="1"/>
              <a:t>ggtitle</a:t>
            </a:r>
            <a:r>
              <a:rPr lang="en-US" dirty="0"/>
              <a:t>("Number of Packs Per Capita in Each State From 1985 To 1995") + </a:t>
            </a:r>
            <a:r>
              <a:rPr lang="en-US" dirty="0" err="1"/>
              <a:t>xlab</a:t>
            </a:r>
            <a:r>
              <a:rPr lang="en-US" dirty="0"/>
              <a:t>("Year") + </a:t>
            </a:r>
            <a:r>
              <a:rPr lang="en-US" dirty="0" err="1"/>
              <a:t>ylab</a:t>
            </a:r>
            <a:r>
              <a:rPr lang="en-US" dirty="0"/>
              <a:t>("Number of Packs Per Capita")  </a:t>
            </a:r>
          </a:p>
        </p:txBody>
      </p:sp>
    </p:spTree>
    <p:extLst>
      <p:ext uri="{BB962C8B-B14F-4D97-AF65-F5344CB8AC3E}">
        <p14:creationId xmlns:p14="http://schemas.microsoft.com/office/powerpoint/2010/main" val="390043970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78</TotalTime>
  <Words>1086</Words>
  <Application>Microsoft Office PowerPoint</Application>
  <PresentationFormat>Widescreen</PresentationFormat>
  <Paragraphs>81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Gill Sans MT</vt:lpstr>
      <vt:lpstr>Wingdings 2</vt:lpstr>
      <vt:lpstr>Dividend</vt:lpstr>
      <vt:lpstr>Final project</vt:lpstr>
      <vt:lpstr>Analysis: From this chart, you can see that the state with the highest average number of packs per capita is New Hampshire and the lowest is Utah.     </vt:lpstr>
      <vt:lpstr>Analysis: This data shows that as the years progressed, the median number of packs per capita decreased. </vt:lpstr>
      <vt:lpstr>PowerPoint Presentation</vt:lpstr>
      <vt:lpstr>Below you can see a side-by-side view of the average price per pack vs. the number of packs per capita for all states and years.  The scatter plot on the left shows the average price, whereas the chart on the left shows the price adjusted for inflation.  The chart shows that it is negatively correlated.  This is expected because as the price per pack increases, the number of packs per capita declines meaning less people went out and purchased it at the higher price. </vt:lpstr>
      <vt:lpstr>PowerPoint Presentation</vt:lpstr>
      <vt:lpstr>T-test analysis</vt:lpstr>
      <vt:lpstr>Personal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Eva Sargeant</dc:creator>
  <cp:lastModifiedBy>Eva Sargeant</cp:lastModifiedBy>
  <cp:revision>1</cp:revision>
  <dcterms:created xsi:type="dcterms:W3CDTF">2022-03-27T04:19:56Z</dcterms:created>
  <dcterms:modified xsi:type="dcterms:W3CDTF">2022-03-27T05:38:35Z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