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393" r:id="rId9"/>
    <p:sldId id="394" r:id="rId10"/>
    <p:sldId id="395" r:id="rId11"/>
    <p:sldId id="396" r:id="rId12"/>
    <p:sldId id="279"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92" d="100"/>
          <a:sy n="92" d="100"/>
        </p:scale>
        <p:origin x="216" y="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150626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15325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4479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95620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pPr algn="ctr"/>
            <a:r>
              <a:rPr lang="en-US" dirty="0"/>
              <a:t>Machine Learning Lesson 1:</a:t>
            </a:r>
            <a:br>
              <a:rPr lang="en-US" dirty="0"/>
            </a:br>
            <a:r>
              <a:rPr lang="en-US" sz="3100" dirty="0"/>
              <a:t>Hands On Assignment</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By Evangeline Sargeant</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In the end, the algorithm was able to accurately predict prices, but more data will be needed to have a better fitting model.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Evangeline Sargeant</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Table of Contents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Step 1: Converting Categorical Data to Quantitative Data</a:t>
            </a:r>
          </a:p>
          <a:p>
            <a:r>
              <a:rPr lang="en-US" dirty="0"/>
              <a:t>Step 2: Data Wrangling</a:t>
            </a:r>
          </a:p>
          <a:p>
            <a:r>
              <a:rPr lang="en-US" dirty="0"/>
              <a:t>Step 3: Cross Validation using K-fold Cross Validation</a:t>
            </a:r>
          </a:p>
          <a:p>
            <a:r>
              <a:rPr lang="en-US" dirty="0"/>
              <a:t>Step 4: Setting up Linear Regression and Predictions</a:t>
            </a:r>
          </a:p>
          <a:p>
            <a:r>
              <a:rPr lang="en-US" dirty="0"/>
              <a:t>Step 5: Accuracy Score and Examining Error</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pPr algn="ctr"/>
            <a:r>
              <a:rPr lang="en-US" dirty="0"/>
              <a:t>Goal</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the “diamonds” dataset, the goal is to accurately predict the price of diamonds.  The variables we are using are carat, cut, color, and clarity.  Using Machine Learning, we will train and test the algorithm created.</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569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40556" y="715487"/>
            <a:ext cx="5437187" cy="2200087"/>
          </a:xfrm>
        </p:spPr>
        <p:txBody>
          <a:bodyPr vert="horz" wrap="square" lIns="0" tIns="0" rIns="0" bIns="0" rtlCol="0" anchor="b" anchorCtr="0">
            <a:noAutofit/>
          </a:bodyPr>
          <a:lstStyle/>
          <a:p>
            <a:pPr>
              <a:lnSpc>
                <a:spcPct val="100000"/>
              </a:lnSpc>
            </a:pPr>
            <a:r>
              <a:rPr lang="en-US" sz="5400" dirty="0"/>
              <a:t>Step 1: Converting Categorical to Quantitative Data</a:t>
            </a:r>
            <a:endParaRPr lang="en-US" sz="5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536950"/>
            <a:ext cx="5437187" cy="2555876"/>
          </a:xfrm>
        </p:spPr>
        <p:txBody>
          <a:bodyPr vert="horz" wrap="square" lIns="0" tIns="0" rIns="0" bIns="0" rtlCol="0">
            <a:normAutofit fontScale="77500" lnSpcReduction="20000"/>
          </a:bodyPr>
          <a:lstStyle/>
          <a:p>
            <a:pPr marL="342900" indent="-342900">
              <a:lnSpc>
                <a:spcPct val="100000"/>
              </a:lnSpc>
              <a:buFont typeface="Arial" panose="020B0604020202020204" pitchFamily="34" charset="0"/>
              <a:buChar char="•"/>
            </a:pPr>
            <a:r>
              <a:rPr lang="en-US" kern="1200" dirty="0">
                <a:latin typeface="+mn-lt"/>
                <a:ea typeface="+mn-ea"/>
                <a:cs typeface="+mn-cs"/>
              </a:rPr>
              <a:t>When analyzing the variables, I noticed that cut, color, and clarity were categorical data.</a:t>
            </a:r>
          </a:p>
          <a:p>
            <a:pPr marL="342900" indent="-342900">
              <a:lnSpc>
                <a:spcPct val="100000"/>
              </a:lnSpc>
              <a:buFont typeface="Arial" panose="020B0604020202020204" pitchFamily="34" charset="0"/>
              <a:buChar char="•"/>
            </a:pPr>
            <a:r>
              <a:rPr lang="en-US" kern="1200" dirty="0">
                <a:latin typeface="+mn-lt"/>
                <a:ea typeface="+mn-ea"/>
                <a:cs typeface="+mn-cs"/>
              </a:rPr>
              <a:t>Machine Learning can only work on numerical data.</a:t>
            </a:r>
          </a:p>
          <a:p>
            <a:pPr marL="342900" indent="-342900">
              <a:lnSpc>
                <a:spcPct val="100000"/>
              </a:lnSpc>
              <a:buFont typeface="Arial" panose="020B0604020202020204" pitchFamily="34" charset="0"/>
              <a:buChar char="•"/>
            </a:pPr>
            <a:r>
              <a:rPr lang="en-US" kern="1200" dirty="0">
                <a:latin typeface="+mn-lt"/>
                <a:ea typeface="+mn-ea"/>
                <a:cs typeface="+mn-cs"/>
              </a:rPr>
              <a:t>Using Label Encoder from </a:t>
            </a:r>
            <a:r>
              <a:rPr lang="en-US" kern="1200" dirty="0" err="1">
                <a:latin typeface="+mn-lt"/>
                <a:ea typeface="+mn-ea"/>
                <a:cs typeface="+mn-cs"/>
              </a:rPr>
              <a:t>sklearn.preprocessing</a:t>
            </a:r>
            <a:r>
              <a:rPr lang="en-US" kern="1200" dirty="0">
                <a:latin typeface="+mn-lt"/>
                <a:ea typeface="+mn-ea"/>
                <a:cs typeface="+mn-cs"/>
              </a:rPr>
              <a:t> package we were able to convert the columns and append them to the original data set.</a:t>
            </a:r>
          </a:p>
          <a:p>
            <a:pPr marL="342900" indent="-342900">
              <a:lnSpc>
                <a:spcPct val="100000"/>
              </a:lnSpc>
              <a:buFont typeface="Arial" panose="020B0604020202020204" pitchFamily="34" charset="0"/>
              <a:buChar char="•"/>
            </a:pPr>
            <a:r>
              <a:rPr lang="en-US" dirty="0"/>
              <a:t>D</a:t>
            </a:r>
            <a:r>
              <a:rPr lang="en-US" kern="1200" dirty="0">
                <a:latin typeface="+mn-lt"/>
                <a:ea typeface="+mn-ea"/>
                <a:cs typeface="+mn-cs"/>
              </a:rPr>
              <a:t>ropped the original columns from the “diamonds” dataset as well</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569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40556" y="715487"/>
            <a:ext cx="5437187" cy="2200087"/>
          </a:xfrm>
        </p:spPr>
        <p:txBody>
          <a:bodyPr vert="horz" wrap="square" lIns="0" tIns="0" rIns="0" bIns="0" rtlCol="0" anchor="b" anchorCtr="0">
            <a:noAutofit/>
          </a:bodyPr>
          <a:lstStyle/>
          <a:p>
            <a:pPr>
              <a:lnSpc>
                <a:spcPct val="100000"/>
              </a:lnSpc>
            </a:pPr>
            <a:r>
              <a:rPr lang="en-US" sz="5400" dirty="0"/>
              <a:t>Step 2: </a:t>
            </a:r>
            <a:br>
              <a:rPr lang="en-US" sz="5400" dirty="0"/>
            </a:br>
            <a:r>
              <a:rPr lang="en-US" sz="5400" dirty="0"/>
              <a:t>Data Wrangling</a:t>
            </a:r>
            <a:endParaRPr lang="en-US" sz="5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536950"/>
            <a:ext cx="5437187" cy="2555876"/>
          </a:xfrm>
        </p:spPr>
        <p:txBody>
          <a:bodyPr vert="horz" wrap="square" lIns="0" tIns="0" rIns="0" bIns="0" rtlCol="0">
            <a:normAutofit fontScale="77500" lnSpcReduction="20000"/>
          </a:bodyPr>
          <a:lstStyle/>
          <a:p>
            <a:pPr marL="342900" indent="-342900">
              <a:lnSpc>
                <a:spcPct val="100000"/>
              </a:lnSpc>
              <a:buFont typeface="Arial" panose="020B0604020202020204" pitchFamily="34" charset="0"/>
              <a:buChar char="•"/>
            </a:pPr>
            <a:r>
              <a:rPr lang="en-US" kern="1200" dirty="0">
                <a:latin typeface="+mn-lt"/>
                <a:ea typeface="+mn-ea"/>
                <a:cs typeface="+mn-cs"/>
              </a:rPr>
              <a:t>Once the variables were in the correct format, we set up the x and y variables as their own arrays</a:t>
            </a:r>
          </a:p>
          <a:p>
            <a:pPr marL="342900" indent="-342900">
              <a:lnSpc>
                <a:spcPct val="100000"/>
              </a:lnSpc>
              <a:buFont typeface="Arial" panose="020B0604020202020204" pitchFamily="34" charset="0"/>
              <a:buChar char="•"/>
            </a:pPr>
            <a:r>
              <a:rPr lang="en-US" dirty="0"/>
              <a:t>Using train test split from the </a:t>
            </a:r>
            <a:r>
              <a:rPr lang="en-US" dirty="0" err="1"/>
              <a:t>sklearn</a:t>
            </a:r>
            <a:r>
              <a:rPr lang="en-US" dirty="0"/>
              <a:t> package, we split the dataset into 4:</a:t>
            </a:r>
          </a:p>
          <a:p>
            <a:pPr marL="800100" lvl="1" indent="-342900">
              <a:lnSpc>
                <a:spcPct val="100000"/>
              </a:lnSpc>
            </a:pPr>
            <a:r>
              <a:rPr lang="en-US" kern="1200" dirty="0" err="1">
                <a:latin typeface="+mn-lt"/>
                <a:ea typeface="+mn-ea"/>
                <a:cs typeface="+mn-cs"/>
              </a:rPr>
              <a:t>X_train</a:t>
            </a:r>
            <a:endParaRPr lang="en-US" kern="1200" dirty="0">
              <a:latin typeface="+mn-lt"/>
              <a:ea typeface="+mn-ea"/>
              <a:cs typeface="+mn-cs"/>
            </a:endParaRPr>
          </a:p>
          <a:p>
            <a:pPr marL="800100" lvl="1" indent="-342900">
              <a:lnSpc>
                <a:spcPct val="100000"/>
              </a:lnSpc>
            </a:pPr>
            <a:r>
              <a:rPr lang="en-US" kern="1200" dirty="0" err="1">
                <a:latin typeface="+mn-lt"/>
                <a:ea typeface="+mn-ea"/>
                <a:cs typeface="+mn-cs"/>
              </a:rPr>
              <a:t>X_test</a:t>
            </a:r>
            <a:endParaRPr lang="en-US" kern="1200" dirty="0">
              <a:latin typeface="+mn-lt"/>
              <a:ea typeface="+mn-ea"/>
              <a:cs typeface="+mn-cs"/>
            </a:endParaRPr>
          </a:p>
          <a:p>
            <a:pPr marL="800100" lvl="1" indent="-342900">
              <a:lnSpc>
                <a:spcPct val="100000"/>
              </a:lnSpc>
            </a:pPr>
            <a:r>
              <a:rPr lang="en-US" kern="1200" dirty="0" err="1">
                <a:latin typeface="+mn-lt"/>
                <a:ea typeface="+mn-ea"/>
                <a:cs typeface="+mn-cs"/>
              </a:rPr>
              <a:t>Y_train</a:t>
            </a:r>
            <a:endParaRPr lang="en-US" kern="1200" dirty="0">
              <a:latin typeface="+mn-lt"/>
              <a:ea typeface="+mn-ea"/>
              <a:cs typeface="+mn-cs"/>
            </a:endParaRPr>
          </a:p>
          <a:p>
            <a:pPr marL="800100" lvl="1" indent="-342900">
              <a:lnSpc>
                <a:spcPct val="100000"/>
              </a:lnSpc>
            </a:pPr>
            <a:r>
              <a:rPr lang="en-US" dirty="0" err="1"/>
              <a:t>Y_test</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0802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569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40556" y="715487"/>
            <a:ext cx="5437187" cy="2200087"/>
          </a:xfrm>
        </p:spPr>
        <p:txBody>
          <a:bodyPr vert="horz" wrap="square" lIns="0" tIns="0" rIns="0" bIns="0" rtlCol="0" anchor="b" anchorCtr="0">
            <a:noAutofit/>
          </a:bodyPr>
          <a:lstStyle/>
          <a:p>
            <a:pPr>
              <a:lnSpc>
                <a:spcPct val="100000"/>
              </a:lnSpc>
            </a:pPr>
            <a:r>
              <a:rPr lang="en-US" sz="4400" dirty="0"/>
              <a:t>Step 3: </a:t>
            </a:r>
            <a:br>
              <a:rPr lang="en-US" sz="4400" dirty="0"/>
            </a:br>
            <a:r>
              <a:rPr lang="en-US" sz="4400" dirty="0"/>
              <a:t>Cross Validation using K-fold Cross Validation</a:t>
            </a:r>
            <a:endParaRPr lang="en-US" sz="4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536950"/>
            <a:ext cx="5437187" cy="2555876"/>
          </a:xfrm>
        </p:spPr>
        <p:txBody>
          <a:bodyPr vert="horz" wrap="square" lIns="0" tIns="0" rIns="0" bIns="0" rtlCol="0">
            <a:normAutofit fontScale="85000" lnSpcReduction="20000"/>
          </a:bodyPr>
          <a:lstStyle/>
          <a:p>
            <a:pPr marL="342900" indent="-342900">
              <a:lnSpc>
                <a:spcPct val="100000"/>
              </a:lnSpc>
              <a:buFont typeface="Arial" panose="020B0604020202020204" pitchFamily="34" charset="0"/>
              <a:buChar char="•"/>
            </a:pPr>
            <a:r>
              <a:rPr lang="en-US" kern="1200" dirty="0">
                <a:latin typeface="+mn-lt"/>
                <a:ea typeface="+mn-ea"/>
                <a:cs typeface="+mn-cs"/>
              </a:rPr>
              <a:t>K-Fold Cross Validation is a way to test if the split was random and there wasn</a:t>
            </a:r>
            <a:r>
              <a:rPr lang="en-US" dirty="0"/>
              <a:t>’t any bias introduced into the model.</a:t>
            </a:r>
          </a:p>
          <a:p>
            <a:pPr marL="342900" indent="-342900">
              <a:lnSpc>
                <a:spcPct val="100000"/>
              </a:lnSpc>
              <a:buFont typeface="Arial" panose="020B0604020202020204" pitchFamily="34" charset="0"/>
              <a:buChar char="•"/>
            </a:pPr>
            <a:r>
              <a:rPr lang="en-US" dirty="0"/>
              <a:t>Once completed the cross validation, the three iterations came out with an average score of 88.1%</a:t>
            </a:r>
          </a:p>
          <a:p>
            <a:pPr marL="342900" indent="-342900">
              <a:lnSpc>
                <a:spcPct val="100000"/>
              </a:lnSpc>
              <a:buFont typeface="Arial" panose="020B0604020202020204" pitchFamily="34" charset="0"/>
              <a:buChar char="•"/>
            </a:pPr>
            <a:r>
              <a:rPr lang="en-US" kern="1200" dirty="0">
                <a:latin typeface="+mn-lt"/>
                <a:ea typeface="+mn-ea"/>
                <a:cs typeface="+mn-cs"/>
              </a:rPr>
              <a:t>This means that model was accurate about 88.1% of the time, which means it stood up to the test.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79544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371409" cy="984885"/>
          </a:xfrm>
        </p:spPr>
        <p:txBody>
          <a:bodyPr vert="horz" wrap="square" lIns="0" tIns="0" rIns="0" bIns="0" rtlCol="0" anchor="ctr" anchorCtr="0">
            <a:normAutofit/>
          </a:bodyPr>
          <a:lstStyle/>
          <a:p>
            <a:r>
              <a:rPr lang="en-US" sz="2300"/>
              <a:t>Step 4: </a:t>
            </a:r>
            <a:br>
              <a:rPr lang="en-US" sz="2300"/>
            </a:br>
            <a:r>
              <a:rPr lang="en-US" sz="2300"/>
              <a:t>Setting Up Linear Regression and Predictions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7140575" y="549275"/>
            <a:ext cx="4498976" cy="1516517"/>
          </a:xfrm>
        </p:spPr>
        <p:txBody>
          <a:bodyPr vert="horz" wrap="square" lIns="0" tIns="0" rIns="0" bIns="0" rtlCol="0" anchor="ctr">
            <a:normAutofit/>
          </a:bodyPr>
          <a:lstStyle/>
          <a:p>
            <a:pPr marL="285750" indent="-285750" algn="r">
              <a:lnSpc>
                <a:spcPct val="90000"/>
              </a:lnSpc>
              <a:buFont typeface="Arial" panose="020B0604020202020204" pitchFamily="34" charset="0"/>
              <a:buChar char="•"/>
            </a:pPr>
            <a:r>
              <a:rPr lang="en-US" sz="1300" dirty="0"/>
              <a:t>Setup the linear regression using </a:t>
            </a:r>
            <a:r>
              <a:rPr lang="en-US" sz="1300" dirty="0" err="1"/>
              <a:t>x_train</a:t>
            </a:r>
            <a:r>
              <a:rPr lang="en-US" sz="1300" dirty="0"/>
              <a:t> and </a:t>
            </a:r>
            <a:r>
              <a:rPr lang="en-US" sz="1300" dirty="0" err="1"/>
              <a:t>y_train</a:t>
            </a:r>
            <a:r>
              <a:rPr lang="en-US" sz="1300" dirty="0"/>
              <a:t> datasets</a:t>
            </a:r>
          </a:p>
          <a:p>
            <a:pPr marL="285750" indent="-285750" algn="r">
              <a:lnSpc>
                <a:spcPct val="90000"/>
              </a:lnSpc>
              <a:buFont typeface="Arial" panose="020B0604020202020204" pitchFamily="34" charset="0"/>
              <a:buChar char="•"/>
            </a:pPr>
            <a:r>
              <a:rPr lang="en-US" sz="1300" dirty="0"/>
              <a:t>Used </a:t>
            </a:r>
            <a:r>
              <a:rPr lang="en-US" sz="1300" dirty="0" err="1"/>
              <a:t>lm.predict</a:t>
            </a:r>
            <a:r>
              <a:rPr lang="en-US" sz="1300" dirty="0"/>
              <a:t> on </a:t>
            </a:r>
            <a:r>
              <a:rPr lang="en-US" sz="1300" dirty="0" err="1"/>
              <a:t>x_test</a:t>
            </a:r>
            <a:r>
              <a:rPr lang="en-US" sz="1300" dirty="0"/>
              <a:t> dataset to setup pricing predictions, and then created a scatter plot with </a:t>
            </a:r>
            <a:r>
              <a:rPr lang="en-US" sz="1300" dirty="0" err="1"/>
              <a:t>y_test</a:t>
            </a:r>
            <a:r>
              <a:rPr lang="en-US" sz="1300" dirty="0"/>
              <a:t> dataset and predictions.</a:t>
            </a:r>
          </a:p>
        </p:txBody>
      </p:sp>
      <p:sp>
        <p:nvSpPr>
          <p:cNvPr id="69" name="Rectangle 68">
            <a:extLst>
              <a:ext uri="{FF2B5EF4-FFF2-40B4-BE49-F238E27FC236}">
                <a16:creationId xmlns:a16="http://schemas.microsoft.com/office/drawing/2014/main" id="{8D43D8E9-B1AB-4D81-9F4E-04AA5C5A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ECC0BED-F03F-40D6-96CE-80CAE6666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53266" y="2724807"/>
            <a:ext cx="6371409" cy="3583917"/>
          </a:xfrm>
          <a:custGeom>
            <a:avLst/>
            <a:gdLst/>
            <a:ahLst/>
            <a:cxnLst/>
            <a:rect l="l" t="t" r="r" b="b"/>
            <a:pathLst>
              <a:path w="6922273" h="4225290">
                <a:moveTo>
                  <a:pt x="0" y="0"/>
                </a:moveTo>
                <a:lnTo>
                  <a:pt x="6922273" y="0"/>
                </a:lnTo>
                <a:lnTo>
                  <a:pt x="6922273" y="4225290"/>
                </a:lnTo>
                <a:lnTo>
                  <a:pt x="0" y="4225290"/>
                </a:lnTo>
                <a:close/>
              </a:path>
            </a:pathLst>
          </a:custGeom>
        </p:spPr>
      </p:pic>
      <p:sp>
        <p:nvSpPr>
          <p:cNvPr id="73" name="Rectangle 72">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6" name="Rectangle 5">
            <a:extLst>
              <a:ext uri="{FF2B5EF4-FFF2-40B4-BE49-F238E27FC236}">
                <a16:creationId xmlns:a16="http://schemas.microsoft.com/office/drawing/2014/main" id="{FFC3A374-3F91-099B-C90D-76BA1212993B}"/>
              </a:ext>
            </a:extLst>
          </p:cNvPr>
          <p:cNvSpPr/>
          <p:nvPr/>
        </p:nvSpPr>
        <p:spPr>
          <a:xfrm>
            <a:off x="7031935" y="3175000"/>
            <a:ext cx="4943475" cy="2917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EA1A5C40-522F-00F5-1C6F-B546CECA70A0}"/>
              </a:ext>
            </a:extLst>
          </p:cNvPr>
          <p:cNvPicPr>
            <a:picLocks noChangeAspect="1"/>
          </p:cNvPicPr>
          <p:nvPr/>
        </p:nvPicPr>
        <p:blipFill>
          <a:blip r:embed="rId4"/>
          <a:stretch>
            <a:fillRect/>
          </a:stretch>
        </p:blipFill>
        <p:spPr>
          <a:xfrm>
            <a:off x="7218910" y="3192641"/>
            <a:ext cx="4498159" cy="2882541"/>
          </a:xfrm>
          <a:custGeom>
            <a:avLst/>
            <a:gdLst/>
            <a:ahLst/>
            <a:cxnLst/>
            <a:rect l="l" t="t" r="r" b="b"/>
            <a:pathLst>
              <a:path w="6922273" h="4225290">
                <a:moveTo>
                  <a:pt x="0" y="0"/>
                </a:moveTo>
                <a:lnTo>
                  <a:pt x="6922273" y="0"/>
                </a:lnTo>
                <a:lnTo>
                  <a:pt x="6922273" y="4225290"/>
                </a:lnTo>
                <a:lnTo>
                  <a:pt x="0" y="4225290"/>
                </a:lnTo>
                <a:close/>
              </a:path>
            </a:pathLst>
          </a:custGeom>
        </p:spPr>
      </p:pic>
    </p:spTree>
    <p:extLst>
      <p:ext uri="{BB962C8B-B14F-4D97-AF65-F5344CB8AC3E}">
        <p14:creationId xmlns:p14="http://schemas.microsoft.com/office/powerpoint/2010/main" val="349943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569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40556" y="715487"/>
            <a:ext cx="5437187" cy="2200087"/>
          </a:xfrm>
        </p:spPr>
        <p:txBody>
          <a:bodyPr vert="horz" wrap="square" lIns="0" tIns="0" rIns="0" bIns="0" rtlCol="0" anchor="b" anchorCtr="0">
            <a:noAutofit/>
          </a:bodyPr>
          <a:lstStyle/>
          <a:p>
            <a:pPr>
              <a:lnSpc>
                <a:spcPct val="100000"/>
              </a:lnSpc>
            </a:pPr>
            <a:r>
              <a:rPr lang="en-US" sz="4400" dirty="0"/>
              <a:t>Step 5:</a:t>
            </a:r>
            <a:br>
              <a:rPr lang="en-US" sz="4400" dirty="0"/>
            </a:br>
            <a:r>
              <a:rPr lang="en-US" sz="4400" dirty="0"/>
              <a:t>Accuracy Score and Examining Error</a:t>
            </a:r>
            <a:endParaRPr lang="en-US" sz="4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536950"/>
            <a:ext cx="5437187" cy="2555876"/>
          </a:xfrm>
        </p:spPr>
        <p:txBody>
          <a:bodyPr vert="horz" wrap="square" lIns="0" tIns="0" rIns="0" bIns="0" rtlCol="0">
            <a:normAutofit fontScale="55000" lnSpcReduction="20000"/>
          </a:bodyPr>
          <a:lstStyle/>
          <a:p>
            <a:pPr marL="342900" indent="-342900">
              <a:lnSpc>
                <a:spcPct val="100000"/>
              </a:lnSpc>
              <a:buFont typeface="Arial" panose="020B0604020202020204" pitchFamily="34" charset="0"/>
              <a:buChar char="•"/>
            </a:pPr>
            <a:r>
              <a:rPr lang="en-US" kern="1200" dirty="0">
                <a:latin typeface="+mn-lt"/>
                <a:ea typeface="+mn-ea"/>
                <a:cs typeface="+mn-cs"/>
              </a:rPr>
              <a:t>Accuracy Score= 87.6%</a:t>
            </a:r>
          </a:p>
          <a:p>
            <a:pPr marL="342900" indent="-342900">
              <a:lnSpc>
                <a:spcPct val="100000"/>
              </a:lnSpc>
              <a:buFont typeface="Arial" panose="020B0604020202020204" pitchFamily="34" charset="0"/>
              <a:buChar char="•"/>
            </a:pPr>
            <a:r>
              <a:rPr lang="en-US" dirty="0"/>
              <a:t>Examining Error using RSME= 1395.66</a:t>
            </a:r>
          </a:p>
          <a:p>
            <a:pPr marL="342900" indent="-342900">
              <a:lnSpc>
                <a:spcPct val="100000"/>
              </a:lnSpc>
              <a:buFont typeface="Arial" panose="020B0604020202020204" pitchFamily="34" charset="0"/>
              <a:buChar char="•"/>
            </a:pPr>
            <a:r>
              <a:rPr lang="en-US" kern="1200" dirty="0">
                <a:latin typeface="+mn-lt"/>
                <a:ea typeface="+mn-ea"/>
                <a:cs typeface="+mn-cs"/>
              </a:rPr>
              <a:t>Examining Error using MAE= 939.65</a:t>
            </a:r>
          </a:p>
          <a:p>
            <a:pPr marL="342900" indent="-342900">
              <a:lnSpc>
                <a:spcPct val="100000"/>
              </a:lnSpc>
              <a:buFont typeface="Arial" panose="020B0604020202020204" pitchFamily="34" charset="0"/>
              <a:buChar char="•"/>
            </a:pPr>
            <a:r>
              <a:rPr lang="en-US" dirty="0"/>
              <a:t>The goal is for the error to be close to zero.  First, I ran the RSME since it is the most popular and it penalizes large errors compared to MAE.</a:t>
            </a:r>
          </a:p>
          <a:p>
            <a:pPr marL="342900" indent="-342900">
              <a:lnSpc>
                <a:spcPct val="100000"/>
              </a:lnSpc>
              <a:buFont typeface="Arial" panose="020B0604020202020204" pitchFamily="34" charset="0"/>
              <a:buChar char="•"/>
            </a:pPr>
            <a:r>
              <a:rPr lang="en-US" dirty="0"/>
              <a:t>When the RSME came out so large, I ran MAE next to compare.</a:t>
            </a:r>
          </a:p>
          <a:p>
            <a:pPr marL="342900" indent="-342900">
              <a:lnSpc>
                <a:spcPct val="100000"/>
              </a:lnSpc>
              <a:buFont typeface="Arial" panose="020B0604020202020204" pitchFamily="34" charset="0"/>
              <a:buChar char="•"/>
            </a:pPr>
            <a:r>
              <a:rPr lang="en-US" dirty="0"/>
              <a:t>This means that the predicted data is not close to the real data analyzed.</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320559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{1AB7DC34-0833-449B-B112-8722303F498F}tf33713516_win32</Template>
  <TotalTime>38</TotalTime>
  <Words>586</Words>
  <Application>Microsoft Office PowerPoint</Application>
  <PresentationFormat>Widescreen</PresentationFormat>
  <Paragraphs>78</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Walbaum Display</vt:lpstr>
      <vt:lpstr>3DFloatVTI</vt:lpstr>
      <vt:lpstr>Machine Learning Lesson 1: Hands On Assignment</vt:lpstr>
      <vt:lpstr>Table of Contents</vt:lpstr>
      <vt:lpstr>Goal</vt:lpstr>
      <vt:lpstr>Step 1: Converting Categorical to Quantitative Data</vt:lpstr>
      <vt:lpstr>Step 2:  Data Wrangling</vt:lpstr>
      <vt:lpstr>Step 3:  Cross Validation using K-fold Cross Validation</vt:lpstr>
      <vt:lpstr>Step 4:  Setting Up Linear Regression and Predictions</vt:lpstr>
      <vt:lpstr>Step 5: Accuracy Score and Examining Error</vt:lpstr>
      <vt:lpstr>The way to get started is to quit talking and begin doing.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Lesson 1: Hands On Assignment</dc:title>
  <dc:creator>Eva Sargeant</dc:creator>
  <cp:lastModifiedBy>Eva Sargeant</cp:lastModifiedBy>
  <cp:revision>1</cp:revision>
  <dcterms:created xsi:type="dcterms:W3CDTF">2022-06-15T02:34:29Z</dcterms:created>
  <dcterms:modified xsi:type="dcterms:W3CDTF">2022-06-15T03:13:22Z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