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302" r:id="rId4"/>
    <p:sldId id="304" r:id="rId5"/>
    <p:sldId id="310" r:id="rId6"/>
    <p:sldId id="292" r:id="rId7"/>
    <p:sldId id="295" r:id="rId8"/>
    <p:sldId id="296" r:id="rId9"/>
    <p:sldId id="306" r:id="rId10"/>
    <p:sldId id="307" r:id="rId11"/>
    <p:sldId id="308" r:id="rId12"/>
    <p:sldId id="309" r:id="rId13"/>
    <p:sldId id="298" r:id="rId14"/>
    <p:sldId id="301" r:id="rId15"/>
    <p:sldId id="311" r:id="rId16"/>
    <p:sldId id="312" r:id="rId17"/>
    <p:sldId id="297" r:id="rId18"/>
    <p:sldId id="313" r:id="rId19"/>
    <p:sldId id="314" r:id="rId20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22"/>
      <p:italic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3687D-24F1-406B-8DB9-60A4690A49D8}" v="3" dt="2023-04-24T21:43:15.143"/>
    <p1510:client id="{7D20D00C-4D9B-4EB2-875E-50F0D74B0F40}" v="100" dt="2023-04-25T16:08:0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5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3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2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16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62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60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3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3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#2423 – complaining about price and driver availability</a:t>
            </a:r>
          </a:p>
          <a:p>
            <a:pPr marL="158750" indent="0">
              <a:buNone/>
            </a:pPr>
            <a:r>
              <a:rPr lang="en-US"/>
              <a:t>#2494 – Complaining about cost</a:t>
            </a:r>
          </a:p>
          <a:p>
            <a:pPr marL="158750" indent="0">
              <a:buNone/>
            </a:pPr>
            <a:r>
              <a:rPr lang="en-US"/>
              <a:t>#3511 - Bigoted</a:t>
            </a:r>
          </a:p>
        </p:txBody>
      </p:sp>
    </p:spTree>
    <p:extLst>
      <p:ext uri="{BB962C8B-B14F-4D97-AF65-F5344CB8AC3E}">
        <p14:creationId xmlns:p14="http://schemas.microsoft.com/office/powerpoint/2010/main" val="40995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763325"/>
            <a:ext cx="3422400" cy="239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Fairness in the Gig Economy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Janet Taylor and Evan Kessler</a:t>
            </a:r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6085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81950" y="3759962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990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33300" y="3759962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112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84650" y="3759962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57200" y="4140637"/>
            <a:ext cx="1532050" cy="80969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326649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Support Vector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9950" y="4276413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88.15%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9950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Accuracy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81300" y="4276413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82.96%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8129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Recall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32649" y="4276413"/>
            <a:ext cx="839811" cy="23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62.24%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3264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Precision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62723" y="4296681"/>
            <a:ext cx="974089" cy="26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70.80%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62723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F1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31350" y="3760712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86003" y="3974076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23756" y="3954036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76018" y="3953567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27368" y="3953581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9172D-2E6B-FF20-636A-24DBF2F77E08}"/>
              </a:ext>
            </a:extLst>
          </p:cNvPr>
          <p:cNvSpPr txBox="1"/>
          <p:nvPr/>
        </p:nvSpPr>
        <p:spPr>
          <a:xfrm>
            <a:off x="450700" y="1664029"/>
            <a:ext cx="3077100" cy="2062103"/>
          </a:xfrm>
          <a:custGeom>
            <a:avLst/>
            <a:gdLst>
              <a:gd name="connsiteX0" fmla="*/ 0 w 3077100"/>
              <a:gd name="connsiteY0" fmla="*/ 0 h 2062103"/>
              <a:gd name="connsiteX1" fmla="*/ 451308 w 3077100"/>
              <a:gd name="connsiteY1" fmla="*/ 0 h 2062103"/>
              <a:gd name="connsiteX2" fmla="*/ 994929 w 3077100"/>
              <a:gd name="connsiteY2" fmla="*/ 0 h 2062103"/>
              <a:gd name="connsiteX3" fmla="*/ 1507779 w 3077100"/>
              <a:gd name="connsiteY3" fmla="*/ 0 h 2062103"/>
              <a:gd name="connsiteX4" fmla="*/ 2082171 w 3077100"/>
              <a:gd name="connsiteY4" fmla="*/ 0 h 2062103"/>
              <a:gd name="connsiteX5" fmla="*/ 2595021 w 3077100"/>
              <a:gd name="connsiteY5" fmla="*/ 0 h 2062103"/>
              <a:gd name="connsiteX6" fmla="*/ 3077100 w 3077100"/>
              <a:gd name="connsiteY6" fmla="*/ 0 h 2062103"/>
              <a:gd name="connsiteX7" fmla="*/ 3077100 w 3077100"/>
              <a:gd name="connsiteY7" fmla="*/ 474284 h 2062103"/>
              <a:gd name="connsiteX8" fmla="*/ 3077100 w 3077100"/>
              <a:gd name="connsiteY8" fmla="*/ 969188 h 2062103"/>
              <a:gd name="connsiteX9" fmla="*/ 3077100 w 3077100"/>
              <a:gd name="connsiteY9" fmla="*/ 1443472 h 2062103"/>
              <a:gd name="connsiteX10" fmla="*/ 3077100 w 3077100"/>
              <a:gd name="connsiteY10" fmla="*/ 2062103 h 2062103"/>
              <a:gd name="connsiteX11" fmla="*/ 2564250 w 3077100"/>
              <a:gd name="connsiteY11" fmla="*/ 2062103 h 2062103"/>
              <a:gd name="connsiteX12" fmla="*/ 2112942 w 3077100"/>
              <a:gd name="connsiteY12" fmla="*/ 2062103 h 2062103"/>
              <a:gd name="connsiteX13" fmla="*/ 1692405 w 3077100"/>
              <a:gd name="connsiteY13" fmla="*/ 2062103 h 2062103"/>
              <a:gd name="connsiteX14" fmla="*/ 1271868 w 3077100"/>
              <a:gd name="connsiteY14" fmla="*/ 2062103 h 2062103"/>
              <a:gd name="connsiteX15" fmla="*/ 789789 w 3077100"/>
              <a:gd name="connsiteY15" fmla="*/ 2062103 h 2062103"/>
              <a:gd name="connsiteX16" fmla="*/ 0 w 3077100"/>
              <a:gd name="connsiteY16" fmla="*/ 2062103 h 2062103"/>
              <a:gd name="connsiteX17" fmla="*/ 0 w 3077100"/>
              <a:gd name="connsiteY17" fmla="*/ 1546577 h 2062103"/>
              <a:gd name="connsiteX18" fmla="*/ 0 w 3077100"/>
              <a:gd name="connsiteY18" fmla="*/ 1031052 h 2062103"/>
              <a:gd name="connsiteX19" fmla="*/ 0 w 3077100"/>
              <a:gd name="connsiteY19" fmla="*/ 494905 h 2062103"/>
              <a:gd name="connsiteX20" fmla="*/ 0 w 3077100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77100" h="2062103" extrusionOk="0">
                <a:moveTo>
                  <a:pt x="0" y="0"/>
                </a:moveTo>
                <a:cubicBezTo>
                  <a:pt x="90916" y="-44032"/>
                  <a:pt x="318133" y="42092"/>
                  <a:pt x="451308" y="0"/>
                </a:cubicBezTo>
                <a:cubicBezTo>
                  <a:pt x="584483" y="-42092"/>
                  <a:pt x="762693" y="46096"/>
                  <a:pt x="994929" y="0"/>
                </a:cubicBezTo>
                <a:cubicBezTo>
                  <a:pt x="1227165" y="-46096"/>
                  <a:pt x="1283415" y="12862"/>
                  <a:pt x="1507779" y="0"/>
                </a:cubicBezTo>
                <a:cubicBezTo>
                  <a:pt x="1732143" y="-12862"/>
                  <a:pt x="1937228" y="33071"/>
                  <a:pt x="2082171" y="0"/>
                </a:cubicBezTo>
                <a:cubicBezTo>
                  <a:pt x="2227114" y="-33071"/>
                  <a:pt x="2344663" y="21951"/>
                  <a:pt x="2595021" y="0"/>
                </a:cubicBezTo>
                <a:cubicBezTo>
                  <a:pt x="2845379" y="-21951"/>
                  <a:pt x="2952499" y="16176"/>
                  <a:pt x="3077100" y="0"/>
                </a:cubicBezTo>
                <a:cubicBezTo>
                  <a:pt x="3132141" y="204453"/>
                  <a:pt x="3037753" y="361325"/>
                  <a:pt x="3077100" y="474284"/>
                </a:cubicBezTo>
                <a:cubicBezTo>
                  <a:pt x="3116447" y="587243"/>
                  <a:pt x="3021381" y="854723"/>
                  <a:pt x="3077100" y="969188"/>
                </a:cubicBezTo>
                <a:cubicBezTo>
                  <a:pt x="3132819" y="1083653"/>
                  <a:pt x="3065001" y="1245406"/>
                  <a:pt x="3077100" y="1443472"/>
                </a:cubicBezTo>
                <a:cubicBezTo>
                  <a:pt x="3089199" y="1641538"/>
                  <a:pt x="3033539" y="1819594"/>
                  <a:pt x="3077100" y="2062103"/>
                </a:cubicBezTo>
                <a:cubicBezTo>
                  <a:pt x="2912176" y="2123060"/>
                  <a:pt x="2672512" y="2039966"/>
                  <a:pt x="2564250" y="2062103"/>
                </a:cubicBezTo>
                <a:cubicBezTo>
                  <a:pt x="2455988" y="2084240"/>
                  <a:pt x="2224348" y="2051774"/>
                  <a:pt x="2112942" y="2062103"/>
                </a:cubicBezTo>
                <a:cubicBezTo>
                  <a:pt x="2001536" y="2072432"/>
                  <a:pt x="1793879" y="2029914"/>
                  <a:pt x="1692405" y="2062103"/>
                </a:cubicBezTo>
                <a:cubicBezTo>
                  <a:pt x="1590931" y="2094292"/>
                  <a:pt x="1393429" y="2024492"/>
                  <a:pt x="1271868" y="2062103"/>
                </a:cubicBezTo>
                <a:cubicBezTo>
                  <a:pt x="1150307" y="2099714"/>
                  <a:pt x="938208" y="2034053"/>
                  <a:pt x="789789" y="2062103"/>
                </a:cubicBezTo>
                <a:cubicBezTo>
                  <a:pt x="641370" y="2090153"/>
                  <a:pt x="184172" y="1988716"/>
                  <a:pt x="0" y="2062103"/>
                </a:cubicBezTo>
                <a:cubicBezTo>
                  <a:pt x="-25135" y="1805615"/>
                  <a:pt x="60194" y="1803656"/>
                  <a:pt x="0" y="1546577"/>
                </a:cubicBezTo>
                <a:cubicBezTo>
                  <a:pt x="-60194" y="1289498"/>
                  <a:pt x="61541" y="1227851"/>
                  <a:pt x="0" y="1031052"/>
                </a:cubicBezTo>
                <a:cubicBezTo>
                  <a:pt x="-61541" y="834254"/>
                  <a:pt x="18717" y="757779"/>
                  <a:pt x="0" y="494905"/>
                </a:cubicBezTo>
                <a:cubicBezTo>
                  <a:pt x="-18717" y="232031"/>
                  <a:pt x="53931" y="242793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Good at modeling non-typical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Used fourth degree polynomial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Good all-around, but master of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Weakest metric was precision</a:t>
            </a:r>
          </a:p>
        </p:txBody>
      </p:sp>
      <p:sp>
        <p:nvSpPr>
          <p:cNvPr id="7" name="Google Shape;474;p25">
            <a:extLst>
              <a:ext uri="{FF2B5EF4-FFF2-40B4-BE49-F238E27FC236}">
                <a16:creationId xmlns:a16="http://schemas.microsoft.com/office/drawing/2014/main" id="{32D6C370-B197-B46C-58A7-58D3DD94F177}"/>
              </a:ext>
            </a:extLst>
          </p:cNvPr>
          <p:cNvSpPr/>
          <p:nvPr/>
        </p:nvSpPr>
        <p:spPr>
          <a:xfrm>
            <a:off x="3657729" y="934772"/>
            <a:ext cx="1295753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Inputs</a:t>
            </a:r>
            <a:endParaRPr sz="2400">
              <a:latin typeface="Fira Sans Extra Condensed" panose="020B0503050000020004" pitchFamily="34" charset="0"/>
            </a:endParaRPr>
          </a:p>
        </p:txBody>
      </p:sp>
      <p:sp>
        <p:nvSpPr>
          <p:cNvPr id="8" name="Google Shape;474;p25">
            <a:extLst>
              <a:ext uri="{FF2B5EF4-FFF2-40B4-BE49-F238E27FC236}">
                <a16:creationId xmlns:a16="http://schemas.microsoft.com/office/drawing/2014/main" id="{F6EDDF96-F9A8-25E4-A397-9BE99C04A5C6}"/>
              </a:ext>
            </a:extLst>
          </p:cNvPr>
          <p:cNvSpPr/>
          <p:nvPr/>
        </p:nvSpPr>
        <p:spPr>
          <a:xfrm>
            <a:off x="3671597" y="1700760"/>
            <a:ext cx="1295752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Rating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474;p25">
            <a:extLst>
              <a:ext uri="{FF2B5EF4-FFF2-40B4-BE49-F238E27FC236}">
                <a16:creationId xmlns:a16="http://schemas.microsoft.com/office/drawing/2014/main" id="{FF668AF6-37AE-DBCB-B4FF-97773C138131}"/>
              </a:ext>
            </a:extLst>
          </p:cNvPr>
          <p:cNvSpPr/>
          <p:nvPr/>
        </p:nvSpPr>
        <p:spPr>
          <a:xfrm>
            <a:off x="3694029" y="2209719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# Reviews Left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474;p25">
            <a:extLst>
              <a:ext uri="{FF2B5EF4-FFF2-40B4-BE49-F238E27FC236}">
                <a16:creationId xmlns:a16="http://schemas.microsoft.com/office/drawing/2014/main" id="{EAAE03B3-990E-5BE1-48A2-214FCCEEBE42}"/>
              </a:ext>
            </a:extLst>
          </p:cNvPr>
          <p:cNvSpPr/>
          <p:nvPr/>
        </p:nvSpPr>
        <p:spPr>
          <a:xfrm>
            <a:off x="411525" y="900893"/>
            <a:ext cx="3116275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Why?</a:t>
            </a:r>
            <a:endParaRPr sz="2400">
              <a:latin typeface="Fira Sans Extra Condensed" panose="020B05030500000200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D6CB4-3DFE-E52E-375E-9139E152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2617" y="967174"/>
            <a:ext cx="3419857" cy="2747678"/>
          </a:xfrm>
          <a:prstGeom prst="rect">
            <a:avLst/>
          </a:prstGeom>
        </p:spPr>
      </p:pic>
      <p:sp>
        <p:nvSpPr>
          <p:cNvPr id="3" name="Google Shape;474;p25">
            <a:extLst>
              <a:ext uri="{FF2B5EF4-FFF2-40B4-BE49-F238E27FC236}">
                <a16:creationId xmlns:a16="http://schemas.microsoft.com/office/drawing/2014/main" id="{E749A3DB-F8B3-0281-AFE4-627C305D7585}"/>
              </a:ext>
            </a:extLst>
          </p:cNvPr>
          <p:cNvSpPr/>
          <p:nvPr/>
        </p:nvSpPr>
        <p:spPr>
          <a:xfrm>
            <a:off x="3709494" y="2728247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Invited Review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6085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81950" y="3759962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990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33300" y="3759962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112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84650" y="3759962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57200" y="4140637"/>
            <a:ext cx="1532050" cy="80969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326649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Voting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9950" y="4276413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90.00%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9950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Accuracy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81300" y="4276413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80.32%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8129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Recall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32649" y="4276413"/>
            <a:ext cx="839811" cy="23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68.41%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3264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Precision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62723" y="4296681"/>
            <a:ext cx="974089" cy="26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73.41%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62723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F1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31350" y="3760712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86003" y="3974076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23756" y="3954036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76018" y="3953567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27368" y="3953581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9172D-2E6B-FF20-636A-24DBF2F77E08}"/>
              </a:ext>
            </a:extLst>
          </p:cNvPr>
          <p:cNvSpPr txBox="1"/>
          <p:nvPr/>
        </p:nvSpPr>
        <p:spPr>
          <a:xfrm>
            <a:off x="450700" y="1664029"/>
            <a:ext cx="3077100" cy="2031325"/>
          </a:xfrm>
          <a:custGeom>
            <a:avLst/>
            <a:gdLst>
              <a:gd name="connsiteX0" fmla="*/ 0 w 3077100"/>
              <a:gd name="connsiteY0" fmla="*/ 0 h 2031325"/>
              <a:gd name="connsiteX1" fmla="*/ 451308 w 3077100"/>
              <a:gd name="connsiteY1" fmla="*/ 0 h 2031325"/>
              <a:gd name="connsiteX2" fmla="*/ 994929 w 3077100"/>
              <a:gd name="connsiteY2" fmla="*/ 0 h 2031325"/>
              <a:gd name="connsiteX3" fmla="*/ 1507779 w 3077100"/>
              <a:gd name="connsiteY3" fmla="*/ 0 h 2031325"/>
              <a:gd name="connsiteX4" fmla="*/ 2082171 w 3077100"/>
              <a:gd name="connsiteY4" fmla="*/ 0 h 2031325"/>
              <a:gd name="connsiteX5" fmla="*/ 2595021 w 3077100"/>
              <a:gd name="connsiteY5" fmla="*/ 0 h 2031325"/>
              <a:gd name="connsiteX6" fmla="*/ 3077100 w 3077100"/>
              <a:gd name="connsiteY6" fmla="*/ 0 h 2031325"/>
              <a:gd name="connsiteX7" fmla="*/ 3077100 w 3077100"/>
              <a:gd name="connsiteY7" fmla="*/ 467205 h 2031325"/>
              <a:gd name="connsiteX8" fmla="*/ 3077100 w 3077100"/>
              <a:gd name="connsiteY8" fmla="*/ 954723 h 2031325"/>
              <a:gd name="connsiteX9" fmla="*/ 3077100 w 3077100"/>
              <a:gd name="connsiteY9" fmla="*/ 1421928 h 2031325"/>
              <a:gd name="connsiteX10" fmla="*/ 3077100 w 3077100"/>
              <a:gd name="connsiteY10" fmla="*/ 2031325 h 2031325"/>
              <a:gd name="connsiteX11" fmla="*/ 2564250 w 3077100"/>
              <a:gd name="connsiteY11" fmla="*/ 2031325 h 2031325"/>
              <a:gd name="connsiteX12" fmla="*/ 2112942 w 3077100"/>
              <a:gd name="connsiteY12" fmla="*/ 2031325 h 2031325"/>
              <a:gd name="connsiteX13" fmla="*/ 1692405 w 3077100"/>
              <a:gd name="connsiteY13" fmla="*/ 2031325 h 2031325"/>
              <a:gd name="connsiteX14" fmla="*/ 1271868 w 3077100"/>
              <a:gd name="connsiteY14" fmla="*/ 2031325 h 2031325"/>
              <a:gd name="connsiteX15" fmla="*/ 789789 w 3077100"/>
              <a:gd name="connsiteY15" fmla="*/ 2031325 h 2031325"/>
              <a:gd name="connsiteX16" fmla="*/ 0 w 3077100"/>
              <a:gd name="connsiteY16" fmla="*/ 2031325 h 2031325"/>
              <a:gd name="connsiteX17" fmla="*/ 0 w 3077100"/>
              <a:gd name="connsiteY17" fmla="*/ 1523494 h 2031325"/>
              <a:gd name="connsiteX18" fmla="*/ 0 w 3077100"/>
              <a:gd name="connsiteY18" fmla="*/ 1015663 h 2031325"/>
              <a:gd name="connsiteX19" fmla="*/ 0 w 3077100"/>
              <a:gd name="connsiteY19" fmla="*/ 487518 h 2031325"/>
              <a:gd name="connsiteX20" fmla="*/ 0 w 3077100"/>
              <a:gd name="connsiteY20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77100" h="2031325" extrusionOk="0">
                <a:moveTo>
                  <a:pt x="0" y="0"/>
                </a:moveTo>
                <a:cubicBezTo>
                  <a:pt x="90916" y="-44032"/>
                  <a:pt x="318133" y="42092"/>
                  <a:pt x="451308" y="0"/>
                </a:cubicBezTo>
                <a:cubicBezTo>
                  <a:pt x="584483" y="-42092"/>
                  <a:pt x="762693" y="46096"/>
                  <a:pt x="994929" y="0"/>
                </a:cubicBezTo>
                <a:cubicBezTo>
                  <a:pt x="1227165" y="-46096"/>
                  <a:pt x="1283415" y="12862"/>
                  <a:pt x="1507779" y="0"/>
                </a:cubicBezTo>
                <a:cubicBezTo>
                  <a:pt x="1732143" y="-12862"/>
                  <a:pt x="1937228" y="33071"/>
                  <a:pt x="2082171" y="0"/>
                </a:cubicBezTo>
                <a:cubicBezTo>
                  <a:pt x="2227114" y="-33071"/>
                  <a:pt x="2344663" y="21951"/>
                  <a:pt x="2595021" y="0"/>
                </a:cubicBezTo>
                <a:cubicBezTo>
                  <a:pt x="2845379" y="-21951"/>
                  <a:pt x="2952499" y="16176"/>
                  <a:pt x="3077100" y="0"/>
                </a:cubicBezTo>
                <a:cubicBezTo>
                  <a:pt x="3125973" y="135599"/>
                  <a:pt x="3070760" y="364490"/>
                  <a:pt x="3077100" y="467205"/>
                </a:cubicBezTo>
                <a:cubicBezTo>
                  <a:pt x="3083440" y="569920"/>
                  <a:pt x="3073041" y="782940"/>
                  <a:pt x="3077100" y="954723"/>
                </a:cubicBezTo>
                <a:cubicBezTo>
                  <a:pt x="3081159" y="1126506"/>
                  <a:pt x="3029276" y="1242482"/>
                  <a:pt x="3077100" y="1421928"/>
                </a:cubicBezTo>
                <a:cubicBezTo>
                  <a:pt x="3124924" y="1601374"/>
                  <a:pt x="3027750" y="1787939"/>
                  <a:pt x="3077100" y="2031325"/>
                </a:cubicBezTo>
                <a:cubicBezTo>
                  <a:pt x="2912176" y="2092282"/>
                  <a:pt x="2672512" y="2009188"/>
                  <a:pt x="2564250" y="2031325"/>
                </a:cubicBezTo>
                <a:cubicBezTo>
                  <a:pt x="2455988" y="2053462"/>
                  <a:pt x="2224348" y="2020996"/>
                  <a:pt x="2112942" y="2031325"/>
                </a:cubicBezTo>
                <a:cubicBezTo>
                  <a:pt x="2001536" y="2041654"/>
                  <a:pt x="1793879" y="1999136"/>
                  <a:pt x="1692405" y="2031325"/>
                </a:cubicBezTo>
                <a:cubicBezTo>
                  <a:pt x="1590931" y="2063514"/>
                  <a:pt x="1393429" y="1993714"/>
                  <a:pt x="1271868" y="2031325"/>
                </a:cubicBezTo>
                <a:cubicBezTo>
                  <a:pt x="1150307" y="2068936"/>
                  <a:pt x="938208" y="2003275"/>
                  <a:pt x="789789" y="2031325"/>
                </a:cubicBezTo>
                <a:cubicBezTo>
                  <a:pt x="641370" y="2059375"/>
                  <a:pt x="184172" y="1957938"/>
                  <a:pt x="0" y="2031325"/>
                </a:cubicBezTo>
                <a:cubicBezTo>
                  <a:pt x="-42920" y="1895444"/>
                  <a:pt x="49484" y="1693285"/>
                  <a:pt x="0" y="1523494"/>
                </a:cubicBezTo>
                <a:cubicBezTo>
                  <a:pt x="-49484" y="1353703"/>
                  <a:pt x="52220" y="1200792"/>
                  <a:pt x="0" y="1015663"/>
                </a:cubicBezTo>
                <a:cubicBezTo>
                  <a:pt x="-52220" y="830534"/>
                  <a:pt x="18130" y="729916"/>
                  <a:pt x="0" y="487518"/>
                </a:cubicBezTo>
                <a:cubicBezTo>
                  <a:pt x="-18130" y="245121"/>
                  <a:pt x="7178" y="193289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MNB has great precision but very poor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DTC has great recall but poor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Best of both worlds – 70% DTC, 30% MNB</a:t>
            </a:r>
          </a:p>
          <a:p>
            <a:pPr algn="ctr"/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</a:rPr>
              <a:t>Final model!</a:t>
            </a:r>
          </a:p>
        </p:txBody>
      </p:sp>
      <p:sp>
        <p:nvSpPr>
          <p:cNvPr id="7" name="Google Shape;474;p25">
            <a:extLst>
              <a:ext uri="{FF2B5EF4-FFF2-40B4-BE49-F238E27FC236}">
                <a16:creationId xmlns:a16="http://schemas.microsoft.com/office/drawing/2014/main" id="{32D6C370-B197-B46C-58A7-58D3DD94F177}"/>
              </a:ext>
            </a:extLst>
          </p:cNvPr>
          <p:cNvSpPr/>
          <p:nvPr/>
        </p:nvSpPr>
        <p:spPr>
          <a:xfrm>
            <a:off x="3657729" y="934772"/>
            <a:ext cx="1295753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Inputs</a:t>
            </a:r>
            <a:endParaRPr sz="2400">
              <a:latin typeface="Fira Sans Extra Condensed" panose="020B0503050000020004" pitchFamily="34" charset="0"/>
            </a:endParaRPr>
          </a:p>
        </p:txBody>
      </p:sp>
      <p:sp>
        <p:nvSpPr>
          <p:cNvPr id="8" name="Google Shape;474;p25">
            <a:extLst>
              <a:ext uri="{FF2B5EF4-FFF2-40B4-BE49-F238E27FC236}">
                <a16:creationId xmlns:a16="http://schemas.microsoft.com/office/drawing/2014/main" id="{F6EDDF96-F9A8-25E4-A397-9BE99C04A5C6}"/>
              </a:ext>
            </a:extLst>
          </p:cNvPr>
          <p:cNvSpPr/>
          <p:nvPr/>
        </p:nvSpPr>
        <p:spPr>
          <a:xfrm>
            <a:off x="3671597" y="1700760"/>
            <a:ext cx="1295752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Rating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474;p25">
            <a:extLst>
              <a:ext uri="{FF2B5EF4-FFF2-40B4-BE49-F238E27FC236}">
                <a16:creationId xmlns:a16="http://schemas.microsoft.com/office/drawing/2014/main" id="{FF668AF6-37AE-DBCB-B4FF-97773C138131}"/>
              </a:ext>
            </a:extLst>
          </p:cNvPr>
          <p:cNvSpPr/>
          <p:nvPr/>
        </p:nvSpPr>
        <p:spPr>
          <a:xfrm>
            <a:off x="3694029" y="2209719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# Reviews Left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474;p25">
            <a:extLst>
              <a:ext uri="{FF2B5EF4-FFF2-40B4-BE49-F238E27FC236}">
                <a16:creationId xmlns:a16="http://schemas.microsoft.com/office/drawing/2014/main" id="{EAAE03B3-990E-5BE1-48A2-214FCCEEBE42}"/>
              </a:ext>
            </a:extLst>
          </p:cNvPr>
          <p:cNvSpPr/>
          <p:nvPr/>
        </p:nvSpPr>
        <p:spPr>
          <a:xfrm>
            <a:off x="411525" y="900893"/>
            <a:ext cx="3116275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Why?</a:t>
            </a:r>
            <a:endParaRPr sz="2400">
              <a:latin typeface="Fira Sans Extra Condensed" panose="020B05030500000200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D6CB4-3DFE-E52E-375E-9139E152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2617" y="967174"/>
            <a:ext cx="3419857" cy="2747678"/>
          </a:xfrm>
          <a:prstGeom prst="rect">
            <a:avLst/>
          </a:prstGeom>
        </p:spPr>
      </p:pic>
      <p:sp>
        <p:nvSpPr>
          <p:cNvPr id="3" name="Google Shape;474;p25">
            <a:extLst>
              <a:ext uri="{FF2B5EF4-FFF2-40B4-BE49-F238E27FC236}">
                <a16:creationId xmlns:a16="http://schemas.microsoft.com/office/drawing/2014/main" id="{E749A3DB-F8B3-0281-AFE4-627C305D7585}"/>
              </a:ext>
            </a:extLst>
          </p:cNvPr>
          <p:cNvSpPr/>
          <p:nvPr/>
        </p:nvSpPr>
        <p:spPr>
          <a:xfrm>
            <a:off x="3709494" y="2728247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Invited Review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474;p25">
            <a:extLst>
              <a:ext uri="{FF2B5EF4-FFF2-40B4-BE49-F238E27FC236}">
                <a16:creationId xmlns:a16="http://schemas.microsoft.com/office/drawing/2014/main" id="{37244921-7C78-42B4-66D4-7AF0F6447736}"/>
              </a:ext>
            </a:extLst>
          </p:cNvPr>
          <p:cNvSpPr/>
          <p:nvPr/>
        </p:nvSpPr>
        <p:spPr>
          <a:xfrm>
            <a:off x="3709494" y="3244104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TF-IDF data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87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A0B-D79A-5265-6428-77D9E152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+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F16A-6335-9F23-9550-D7142832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124125"/>
          </a:xfrm>
        </p:spPr>
        <p:txBody>
          <a:bodyPr/>
          <a:lstStyle/>
          <a:p>
            <a:r>
              <a:rPr lang="en-US" sz="1400"/>
              <a:t>These metrics are the average of each metric from each round of a 5-fold cross validation</a:t>
            </a:r>
          </a:p>
          <a:p>
            <a:r>
              <a:rPr lang="en-US" sz="1400"/>
              <a:t>Similar accuracy – because the number of true negatives (unambiguously fair reviews) outweigh all other classes significantly</a:t>
            </a:r>
          </a:p>
          <a:p>
            <a:r>
              <a:rPr lang="en-US" sz="1400"/>
              <a:t>We focus on recall &amp; precision</a:t>
            </a:r>
            <a:br>
              <a:rPr lang="en-US" sz="1400"/>
            </a:br>
            <a:r>
              <a:rPr lang="en-US" sz="1400"/>
              <a:t>	- Make sure as few drivers are penalized unfairly as possible</a:t>
            </a:r>
            <a:br>
              <a:rPr lang="en-US" sz="1400"/>
            </a:br>
            <a:r>
              <a:rPr lang="en-US" sz="1400"/>
              <a:t>	- But don’t unnecessarily ignore valid complaints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4166F83-F8C7-B072-3AA4-F9F54895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5" y="3472941"/>
            <a:ext cx="8619565" cy="14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A131-B3D6-AD19-33C0-6188768C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2690"/>
            <a:ext cx="8520600" cy="572700"/>
          </a:xfrm>
        </p:spPr>
        <p:txBody>
          <a:bodyPr/>
          <a:lstStyle/>
          <a:p>
            <a:pPr algn="ctr"/>
            <a:r>
              <a:rPr lang="en-US"/>
              <a:t>Identification of Ten Samples w/Voting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8FFDE-D821-146E-EBAB-BEF6ADDE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6" y="1055447"/>
            <a:ext cx="8339667" cy="30326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4B5B3-2C63-7FFC-7075-2AB10AD6BDC4}"/>
              </a:ext>
            </a:extLst>
          </p:cNvPr>
          <p:cNvSpPr txBox="1"/>
          <p:nvPr/>
        </p:nvSpPr>
        <p:spPr>
          <a:xfrm>
            <a:off x="2082801" y="4284132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model had ever seen any of these!</a:t>
            </a:r>
            <a:br>
              <a:rPr lang="en-US"/>
            </a:br>
            <a:r>
              <a:rPr lang="en-US"/>
              <a:t>Note #2423 and #3511</a:t>
            </a:r>
          </a:p>
        </p:txBody>
      </p:sp>
    </p:spTree>
    <p:extLst>
      <p:ext uri="{BB962C8B-B14F-4D97-AF65-F5344CB8AC3E}">
        <p14:creationId xmlns:p14="http://schemas.microsoft.com/office/powerpoint/2010/main" val="3014352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25042" y="1425116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>
            <a:off x="4343701" y="780793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349756" y="1356517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448867" y="-27068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580217" y="1596370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349756" y="1356267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448717" y="30503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580217" y="2052167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349756" y="1932582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349756" y="1932127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448717" y="88128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580217" y="2508198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349756" y="2508198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349756" y="2507948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448717" y="145704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580217" y="2964210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349756" y="2964210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580217" y="3420229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448717" y="203279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448867" y="-84640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580217" y="1140140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343701" y="3420261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4854531" y="781966"/>
            <a:ext cx="3513761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Difficult to find public stores of Uber and Lyft driver reviews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09480" y="1197966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Availability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4860586" y="1358016"/>
            <a:ext cx="3507706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was not cleaned perfectly – some things slipped through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4860586" y="1943604"/>
            <a:ext cx="3507706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not have much time to thoroughly label datasets – more data would significantly help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4860586" y="2504329"/>
            <a:ext cx="3507706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many hours were spent attempting to find the best hyperparameters, some models were quite intensive to run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09480" y="1653404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09480" y="2109516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Labeling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09562" y="2565441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Processing Power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09442" y="3021466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Asymmetry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09480" y="3477466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Unfairness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4850882" y="3085729"/>
            <a:ext cx="351741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the data present, Uber reviews had an extra predictor (Lyft did not prompt reviews) so the models are more tailored towards Uber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4860586" y="3667129"/>
            <a:ext cx="3507706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course, “unfairness” is still quite a social concept – it is subjective, and though we agreed the criteria we created summarized it, that may not be true.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639255" y="2459004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23556" y="1988127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0F10D-988A-BB1C-52CA-D8D03E73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62" y="4361534"/>
            <a:ext cx="8520600" cy="572700"/>
          </a:xfrm>
        </p:spPr>
        <p:txBody>
          <a:bodyPr/>
          <a:lstStyle/>
          <a:p>
            <a:pPr algn="ctr"/>
            <a:r>
              <a:rPr lang="en-US" sz="1600" b="1">
                <a:latin typeface="Amasis MT Pro Medium" panose="02040604050005020304" pitchFamily="18" charset="0"/>
              </a:rPr>
              <a:t>However, we still believe very useful information can be extrapolated from our research!</a:t>
            </a:r>
          </a:p>
        </p:txBody>
      </p:sp>
    </p:spTree>
    <p:extLst>
      <p:ext uri="{BB962C8B-B14F-4D97-AF65-F5344CB8AC3E}">
        <p14:creationId xmlns:p14="http://schemas.microsoft.com/office/powerpoint/2010/main" val="2931649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524933"/>
            <a:ext cx="3916800" cy="4211742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850" y="25970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76116" y="381525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Ideas for Further Study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1554701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1554701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055101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524933"/>
            <a:ext cx="3916800" cy="4211742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 txBox="1"/>
          <p:nvPr/>
        </p:nvSpPr>
        <p:spPr>
          <a:xfrm>
            <a:off x="588600" y="2790062"/>
            <a:ext cx="1788900" cy="4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as a tool for Driver Service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588600" y="3271662"/>
            <a:ext cx="1788900" cy="141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Reviews flagged by the model could be used to prepare lists of reviews for driver services to review and decide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53700" y="2805626"/>
            <a:ext cx="1788900" cy="46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…or use as a standalone tool!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53700" y="3271663"/>
            <a:ext cx="1788900" cy="134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could be incorporated into the existing algorithms for driver ratings, and flagged reviews could be weighted less (or not at all).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2943763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Classes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271663"/>
            <a:ext cx="1788900" cy="1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classes could be added – perhaps representing a “borderline” review which has both fair and unfair aspects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2788925"/>
            <a:ext cx="1941300" cy="48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Details on Review Reasoning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271663"/>
            <a:ext cx="1788900" cy="134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Further expand the model to learn why a review was unfair – could be useful for areas of company improvement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(more on next slide!)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90238" y="26271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311438" y="39396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Implementation Ideas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83650" y="1554701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48750" y="1554701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68250" y="2055101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38429" y="1962138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294877" y="1962076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1962070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1962076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277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F744-1CF2-068A-C482-0581A294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B320-7748-FA1B-12B7-D7ADB9E8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72936" cy="3681992"/>
          </a:xfrm>
        </p:spPr>
        <p:txBody>
          <a:bodyPr/>
          <a:lstStyle/>
          <a:p>
            <a:r>
              <a:rPr lang="en-US" sz="1400"/>
              <a:t>Attempted Bisected k-Means clustering with both k=10 and k=30 to poor results</a:t>
            </a:r>
          </a:p>
          <a:p>
            <a:r>
              <a:rPr lang="en-US" sz="1400"/>
              <a:t>Generally grouped unfair and fair reviews together in clusters</a:t>
            </a:r>
          </a:p>
          <a:p>
            <a:endParaRPr lang="en-US"/>
          </a:p>
          <a:p>
            <a:pPr marL="114300" indent="0">
              <a:buNone/>
            </a:pPr>
            <a:r>
              <a:rPr lang="en-US" b="1"/>
              <a:t>However, it was good at determining </a:t>
            </a:r>
            <a:r>
              <a:rPr lang="en-US" b="1" i="1"/>
              <a:t>why a </a:t>
            </a:r>
            <a:r>
              <a:rPr lang="en-US" b="1"/>
              <a:t>driver left a review! (ex. cluster 4 w/k=30 was primarily reviews left because of friendly drivers)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054FD05-23BE-5C3D-00EA-8CF9B156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" b="-187"/>
          <a:stretch/>
        </p:blipFill>
        <p:spPr>
          <a:xfrm>
            <a:off x="4087905" y="1015383"/>
            <a:ext cx="4988862" cy="36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1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4B1AC-7030-DD67-7ED7-320363D373F6}"/>
              </a:ext>
            </a:extLst>
          </p:cNvPr>
          <p:cNvSpPr txBox="1"/>
          <p:nvPr/>
        </p:nvSpPr>
        <p:spPr>
          <a:xfrm>
            <a:off x="334433" y="1633031"/>
            <a:ext cx="8475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Fira Sans Extra Condensed" panose="020B0503050000020004" pitchFamily="34" charset="0"/>
              </a:rPr>
              <a:t>Thank you for listening!</a:t>
            </a:r>
            <a:endParaRPr lang="en-US" sz="4400">
              <a:solidFill>
                <a:schemeClr val="bg1"/>
              </a:solidFill>
              <a:latin typeface="Fira Sans Extra Condensed" panose="020B0503050000020004" pitchFamily="34" charset="0"/>
            </a:endParaRPr>
          </a:p>
          <a:p>
            <a:pPr algn="ctr"/>
            <a:r>
              <a:rPr lang="en-US" sz="4400">
                <a:solidFill>
                  <a:schemeClr val="bg1"/>
                </a:solidFill>
                <a:latin typeface="Fira Sans Extra Condensed" panose="020B0503050000020004" pitchFamily="34" charset="0"/>
              </a:rPr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748362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4B1AC-7030-DD67-7ED7-320363D373F6}"/>
              </a:ext>
            </a:extLst>
          </p:cNvPr>
          <p:cNvSpPr txBox="1"/>
          <p:nvPr/>
        </p:nvSpPr>
        <p:spPr>
          <a:xfrm>
            <a:off x="334433" y="817423"/>
            <a:ext cx="84751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Fira Sans Extra Condensed" panose="020B0503050000020004" pitchFamily="34" charset="0"/>
              </a:rPr>
              <a:t>References</a:t>
            </a:r>
            <a:endParaRPr lang="en-US" sz="4400">
              <a:solidFill>
                <a:schemeClr val="bg1"/>
              </a:solidFill>
              <a:latin typeface="Fira Sans Extra Condensed" panose="020B05030500000200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effectLst/>
              </a:rPr>
              <a:t>[1]</a:t>
            </a:r>
          </a:p>
          <a:p>
            <a:r>
              <a:rPr lang="en-US" sz="1400">
                <a:solidFill>
                  <a:schemeClr val="bg1"/>
                </a:solidFill>
                <a:effectLst/>
              </a:rPr>
              <a:t>How Ratings Work - Driver App Basics. </a:t>
            </a:r>
            <a:r>
              <a:rPr lang="en-US" sz="1400" i="1">
                <a:solidFill>
                  <a:schemeClr val="bg1"/>
                </a:solidFill>
                <a:effectLst/>
              </a:rPr>
              <a:t>Uber</a:t>
            </a:r>
            <a:r>
              <a:rPr lang="en-US" sz="1400">
                <a:solidFill>
                  <a:schemeClr val="bg1"/>
                </a:solidFill>
                <a:effectLst/>
              </a:rPr>
              <a:t>. Retrieved April 25, 2023 from https://www.uber.com/ca/en/drive/basics/how-ratings-work/</a:t>
            </a:r>
          </a:p>
          <a:p>
            <a:r>
              <a:rPr lang="en-US" sz="1400">
                <a:solidFill>
                  <a:schemeClr val="bg1"/>
                </a:solidFill>
                <a:effectLst/>
              </a:rPr>
              <a:t>[2]</a:t>
            </a:r>
          </a:p>
          <a:p>
            <a:r>
              <a:rPr lang="en-US" sz="1400">
                <a:solidFill>
                  <a:schemeClr val="bg1"/>
                </a:solidFill>
                <a:effectLst/>
              </a:rPr>
              <a:t>James Cook. 2015. Leaked Charts Show How Uber. </a:t>
            </a:r>
            <a:r>
              <a:rPr lang="en-US" sz="1400" i="1">
                <a:solidFill>
                  <a:schemeClr val="bg1"/>
                </a:solidFill>
                <a:effectLst/>
              </a:rPr>
              <a:t>Business Insider</a:t>
            </a:r>
            <a:r>
              <a:rPr lang="en-US" sz="1400">
                <a:solidFill>
                  <a:schemeClr val="bg1"/>
                </a:solidFill>
                <a:effectLst/>
              </a:rPr>
              <a:t>. Retrieved April 25, 2022 from https://www.businessinsider.com/leaked-charts-show-how-ubers-driver-rating-system-works-2015-2</a:t>
            </a:r>
          </a:p>
          <a:p>
            <a:r>
              <a:rPr lang="en-US" sz="1400">
                <a:solidFill>
                  <a:schemeClr val="bg1"/>
                </a:solidFill>
                <a:effectLst/>
              </a:rPr>
              <a:t>[3]</a:t>
            </a:r>
          </a:p>
          <a:p>
            <a:r>
              <a:rPr lang="en-US" sz="1400">
                <a:solidFill>
                  <a:schemeClr val="bg1"/>
                </a:solidFill>
                <a:effectLst/>
              </a:rPr>
              <a:t>Marissa Miller. 2020. How bad Uber ratings affect drivers. </a:t>
            </a:r>
            <a:r>
              <a:rPr lang="en-US" sz="1400" i="1">
                <a:solidFill>
                  <a:schemeClr val="bg1"/>
                </a:solidFill>
                <a:effectLst/>
              </a:rPr>
              <a:t>Mic</a:t>
            </a:r>
            <a:r>
              <a:rPr lang="en-US" sz="1400">
                <a:solidFill>
                  <a:schemeClr val="bg1"/>
                </a:solidFill>
                <a:effectLst/>
              </a:rPr>
              <a:t>. Retrieved April 25, 2022 from https://www.mic.com/life/how-bad-uber-ratings-affect-drivers-careers-why-you-shouldnt-be-scared-to-report-bad-behavior-17865617</a:t>
            </a:r>
          </a:p>
          <a:p>
            <a:pPr algn="ctr"/>
            <a:endParaRPr lang="en-US" sz="100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6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6">
            <a:extLst>
              <a:ext uri="{FF2B5EF4-FFF2-40B4-BE49-F238E27FC236}">
                <a16:creationId xmlns:a16="http://schemas.microsoft.com/office/drawing/2014/main" id="{94CCC790-6EF6-3150-3952-2862EFAD7747}"/>
              </a:ext>
            </a:extLst>
          </p:cNvPr>
          <p:cNvSpPr/>
          <p:nvPr/>
        </p:nvSpPr>
        <p:spPr>
          <a:xfrm>
            <a:off x="4746928" y="159026"/>
            <a:ext cx="4253947" cy="4858248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Amasis MT Pro Medium" panose="02040604050005020304" pitchFamily="18" charset="0"/>
              </a:rPr>
              <a:t>“4.6 is the important number when it comes to driver ratings. If a driver's rating is 4.6 or lower then Uber is going to start considering kicking that driver off the system.”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Amasis MT Pro Medium" panose="02040604050005020304" pitchFamily="18" charset="0"/>
              </a:rPr>
              <a:t>Source: Business Insider</a:t>
            </a:r>
            <a:endParaRPr sz="1200" b="1">
              <a:latin typeface="Amasis MT Pro Medium" panose="02040604050005020304" pitchFamily="18" charset="0"/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F30DC20D-5332-2777-BF71-FC6458B8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5" y="2489168"/>
            <a:ext cx="4428875" cy="24953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B948FE-2845-A6FF-EA6D-03B72DD9C45D}"/>
              </a:ext>
            </a:extLst>
          </p:cNvPr>
          <p:cNvSpPr txBox="1">
            <a:spLocks/>
          </p:cNvSpPr>
          <p:nvPr/>
        </p:nvSpPr>
        <p:spPr>
          <a:xfrm>
            <a:off x="283071" y="159026"/>
            <a:ext cx="4148982" cy="10336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atin typeface="Fira Sans Extra Condensed" panose="020B0503050000020004" pitchFamily="34" charset="0"/>
              </a:rPr>
              <a:t>Why care about review fairness?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6408AD-52B8-A2C6-B51E-A274D2E67C9E}"/>
              </a:ext>
            </a:extLst>
          </p:cNvPr>
          <p:cNvSpPr txBox="1">
            <a:spLocks/>
          </p:cNvSpPr>
          <p:nvPr/>
        </p:nvSpPr>
        <p:spPr>
          <a:xfrm>
            <a:off x="248091" y="1272181"/>
            <a:ext cx="4148982" cy="15902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Doesn’t take much to have a major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 last 500 reviews are taken into account when calculating a driver’s overall rating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They can become ineligible for bonuses or receive fewer offers to drive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200" b="1">
                <a:latin typeface="Roboto" panose="02000000000000000000" pitchFamily="2" charset="0"/>
                <a:ea typeface="Roboto" panose="02000000000000000000" pitchFamily="2" charset="0"/>
              </a:rPr>
              <a:t>Imagine losing a major source of income to something out of your control!</a:t>
            </a:r>
          </a:p>
        </p:txBody>
      </p:sp>
    </p:spTree>
    <p:extLst>
      <p:ext uri="{BB962C8B-B14F-4D97-AF65-F5344CB8AC3E}">
        <p14:creationId xmlns:p14="http://schemas.microsoft.com/office/powerpoint/2010/main" val="3310121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Validate models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criteria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the 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499" y="2300250"/>
            <a:ext cx="2040243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Ensure that models are generous, but not to the point where justified reviews are ignored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49" y="1690638"/>
            <a:ext cx="1918083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Define a mechanism for determining whether a review is fair or unfair</a:t>
            </a:r>
            <a:endParaRPr sz="11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models that can correctly help narrow down unfair reviews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Exploration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 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Explore ways this could be integrated into existing systems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Look for trends that amplify likelihood of unfairness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776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What makes a review (likely) unfair?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Mentioning cost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Drivers have no control over how much riders are charged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Mentioning wait times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799" y="2431216"/>
            <a:ext cx="282463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Drivers cannot control how long it took fo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 a rider request to be accepted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Complaining about personal traits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135620" y="3252342"/>
            <a:ext cx="332258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Drivers cannot control accents or other traits and have beliefs that should be respected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Accidental low ratings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3500654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Review body and text 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is a glowing review of the driver, but a potential </a:t>
            </a:r>
            <a:r>
              <a:rPr lang="en-US" sz="1200" err="1">
                <a:latin typeface="Roboto"/>
                <a:ea typeface="Roboto"/>
                <a:cs typeface="Roboto"/>
                <a:sym typeface="Roboto"/>
              </a:rPr>
              <a:t>misclick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left a low rating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3;p19">
            <a:extLst>
              <a:ext uri="{FF2B5EF4-FFF2-40B4-BE49-F238E27FC236}">
                <a16:creationId xmlns:a16="http://schemas.microsoft.com/office/drawing/2014/main" id="{C27F8FD3-A08A-9536-36BB-1D095CC4EF48}"/>
              </a:ext>
            </a:extLst>
          </p:cNvPr>
          <p:cNvSpPr/>
          <p:nvPr/>
        </p:nvSpPr>
        <p:spPr>
          <a:xfrm>
            <a:off x="355601" y="929934"/>
            <a:ext cx="3024976" cy="10783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Using this criteria, we labeled 650 Uber reviews as fair or unfair.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283;p19">
            <a:extLst>
              <a:ext uri="{FF2B5EF4-FFF2-40B4-BE49-F238E27FC236}">
                <a16:creationId xmlns:a16="http://schemas.microsoft.com/office/drawing/2014/main" id="{DA8F06D2-9AFB-FE42-8EAD-F42FC9D1511B}"/>
              </a:ext>
            </a:extLst>
          </p:cNvPr>
          <p:cNvSpPr/>
          <p:nvPr/>
        </p:nvSpPr>
        <p:spPr>
          <a:xfrm>
            <a:off x="5794880" y="3972550"/>
            <a:ext cx="3137453" cy="108971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112 out of the 650 labeled (about 17%) were unfair!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90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003-79FB-5E52-AE7C-64D26D22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AECE-C6D1-8545-279A-6EF1210B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79284" cy="127267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/>
              <a:t>15,455 data points gathered from Lyft and</a:t>
            </a:r>
            <a:br>
              <a:rPr lang="en-US" sz="1200"/>
            </a:br>
            <a:r>
              <a:rPr lang="en-US" sz="1200"/>
              <a:t>Uber’s Trustpilot pages using </a:t>
            </a:r>
            <a:r>
              <a:rPr lang="en-US" sz="1200" err="1"/>
              <a:t>Octoparse</a:t>
            </a:r>
            <a:endParaRPr lang="en-US" sz="1200"/>
          </a:p>
          <a:p>
            <a:pPr>
              <a:lnSpc>
                <a:spcPct val="114999"/>
              </a:lnSpc>
            </a:pPr>
            <a:r>
              <a:rPr lang="en-US" sz="1200"/>
              <a:t>Filtered down to 6,475 data points</a:t>
            </a:r>
            <a:br>
              <a:rPr lang="en-US" sz="1200"/>
            </a:br>
            <a:r>
              <a:rPr lang="en-US" sz="1200"/>
              <a:t>	- Only reviews that mention drivers</a:t>
            </a:r>
            <a:br>
              <a:rPr lang="en-US" sz="1200"/>
            </a:br>
            <a:r>
              <a:rPr lang="en-US" sz="1200"/>
              <a:t>	- Excluding reviews with invalid data for key predictors</a:t>
            </a:r>
            <a:endParaRPr lang="en-US" sz="9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9B402A-B303-422D-A311-75E6F168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29" y="834558"/>
            <a:ext cx="3378013" cy="3339913"/>
          </a:xfrm>
          <a:prstGeom prst="rect">
            <a:avLst/>
          </a:prstGeom>
        </p:spPr>
      </p:pic>
      <p:sp>
        <p:nvSpPr>
          <p:cNvPr id="5" name="Google Shape;474;p25">
            <a:extLst>
              <a:ext uri="{FF2B5EF4-FFF2-40B4-BE49-F238E27FC236}">
                <a16:creationId xmlns:a16="http://schemas.microsoft.com/office/drawing/2014/main" id="{8B47F3F9-D06F-3091-D618-F5748299733E}"/>
              </a:ext>
            </a:extLst>
          </p:cNvPr>
          <p:cNvSpPr/>
          <p:nvPr/>
        </p:nvSpPr>
        <p:spPr>
          <a:xfrm>
            <a:off x="301158" y="2504514"/>
            <a:ext cx="5079284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Units of Analysis</a:t>
            </a:r>
            <a:endParaRPr sz="2400">
              <a:latin typeface="Fira Sans Extra Condensed" panose="020B0503050000020004" pitchFamily="34" charset="0"/>
            </a:endParaRPr>
          </a:p>
        </p:txBody>
      </p:sp>
      <p:sp>
        <p:nvSpPr>
          <p:cNvPr id="6" name="Google Shape;633;p28">
            <a:extLst>
              <a:ext uri="{FF2B5EF4-FFF2-40B4-BE49-F238E27FC236}">
                <a16:creationId xmlns:a16="http://schemas.microsoft.com/office/drawing/2014/main" id="{BD70E513-DAE4-E7CD-25D1-91C6DE04F82D}"/>
              </a:ext>
            </a:extLst>
          </p:cNvPr>
          <p:cNvSpPr txBox="1"/>
          <p:nvPr/>
        </p:nvSpPr>
        <p:spPr>
          <a:xfrm>
            <a:off x="301158" y="3356896"/>
            <a:ext cx="141632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474;p25">
            <a:extLst>
              <a:ext uri="{FF2B5EF4-FFF2-40B4-BE49-F238E27FC236}">
                <a16:creationId xmlns:a16="http://schemas.microsoft.com/office/drawing/2014/main" id="{8A1A619D-AA19-F2E0-6022-638899AEFB5D}"/>
              </a:ext>
            </a:extLst>
          </p:cNvPr>
          <p:cNvSpPr/>
          <p:nvPr/>
        </p:nvSpPr>
        <p:spPr>
          <a:xfrm>
            <a:off x="301158" y="3292925"/>
            <a:ext cx="1694619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b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Rating: 1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</a:rPr>
              <a:t>☆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to 5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</a:rPr>
              <a:t>☆</a:t>
            </a:r>
          </a:p>
        </p:txBody>
      </p:sp>
      <p:sp>
        <p:nvSpPr>
          <p:cNvPr id="8" name="Google Shape;474;p25">
            <a:extLst>
              <a:ext uri="{FF2B5EF4-FFF2-40B4-BE49-F238E27FC236}">
                <a16:creationId xmlns:a16="http://schemas.microsoft.com/office/drawing/2014/main" id="{C3DB3289-CCC2-BE7A-828A-CD11F3603058}"/>
              </a:ext>
            </a:extLst>
          </p:cNvPr>
          <p:cNvSpPr/>
          <p:nvPr/>
        </p:nvSpPr>
        <p:spPr>
          <a:xfrm>
            <a:off x="2112120" y="3281979"/>
            <a:ext cx="1378503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Review Body</a:t>
            </a:r>
            <a:endParaRPr lang="en-US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474;p25">
            <a:extLst>
              <a:ext uri="{FF2B5EF4-FFF2-40B4-BE49-F238E27FC236}">
                <a16:creationId xmlns:a16="http://schemas.microsoft.com/office/drawing/2014/main" id="{7B0EEF75-E491-0C95-F491-EF10C6038BB0}"/>
              </a:ext>
            </a:extLst>
          </p:cNvPr>
          <p:cNvSpPr/>
          <p:nvPr/>
        </p:nvSpPr>
        <p:spPr>
          <a:xfrm>
            <a:off x="3598611" y="3281979"/>
            <a:ext cx="1758230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Review Title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474;p25">
            <a:extLst>
              <a:ext uri="{FF2B5EF4-FFF2-40B4-BE49-F238E27FC236}">
                <a16:creationId xmlns:a16="http://schemas.microsoft.com/office/drawing/2014/main" id="{A1BC379D-BE26-44DA-B7FF-2C04A25DC572}"/>
              </a:ext>
            </a:extLst>
          </p:cNvPr>
          <p:cNvSpPr/>
          <p:nvPr/>
        </p:nvSpPr>
        <p:spPr>
          <a:xfrm>
            <a:off x="269351" y="3781838"/>
            <a:ext cx="3221271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Total # of Reviews Left By User</a:t>
            </a:r>
            <a:endParaRPr lang="en-US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Google Shape;474;p25">
            <a:extLst>
              <a:ext uri="{FF2B5EF4-FFF2-40B4-BE49-F238E27FC236}">
                <a16:creationId xmlns:a16="http://schemas.microsoft.com/office/drawing/2014/main" id="{6177C710-E5C8-F886-E8DE-5E569231BD85}"/>
              </a:ext>
            </a:extLst>
          </p:cNvPr>
          <p:cNvSpPr/>
          <p:nvPr/>
        </p:nvSpPr>
        <p:spPr>
          <a:xfrm>
            <a:off x="3598610" y="3807585"/>
            <a:ext cx="1758230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Invited Review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Google Shape;474;p25">
            <a:extLst>
              <a:ext uri="{FF2B5EF4-FFF2-40B4-BE49-F238E27FC236}">
                <a16:creationId xmlns:a16="http://schemas.microsoft.com/office/drawing/2014/main" id="{01147F55-E154-DC0F-9368-DE3F93D9181F}"/>
              </a:ext>
            </a:extLst>
          </p:cNvPr>
          <p:cNvSpPr/>
          <p:nvPr/>
        </p:nvSpPr>
        <p:spPr>
          <a:xfrm>
            <a:off x="269351" y="4291609"/>
            <a:ext cx="1694619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Company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Google Shape;474;p25">
            <a:extLst>
              <a:ext uri="{FF2B5EF4-FFF2-40B4-BE49-F238E27FC236}">
                <a16:creationId xmlns:a16="http://schemas.microsoft.com/office/drawing/2014/main" id="{EEF1A74B-64A7-B947-42A9-B585BFFE04B0}"/>
              </a:ext>
            </a:extLst>
          </p:cNvPr>
          <p:cNvSpPr/>
          <p:nvPr/>
        </p:nvSpPr>
        <p:spPr>
          <a:xfrm>
            <a:off x="1995777" y="4263104"/>
            <a:ext cx="3395207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Date of Ride Experience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937B12-07DD-1C60-1478-CD46704A4265}"/>
              </a:ext>
            </a:extLst>
          </p:cNvPr>
          <p:cNvSpPr txBox="1">
            <a:spLocks/>
          </p:cNvSpPr>
          <p:nvPr/>
        </p:nvSpPr>
        <p:spPr>
          <a:xfrm>
            <a:off x="5889403" y="4199395"/>
            <a:ext cx="2517639" cy="49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en-US" sz="1200"/>
              <a:t>Observe - bimodal at 5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☆</a:t>
            </a:r>
            <a:r>
              <a:rPr lang="en-US" sz="1200"/>
              <a:t> and 1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☆</a:t>
            </a:r>
            <a:r>
              <a:rPr lang="en-US" sz="1200"/>
              <a:t>! (Why?)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4481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D28F-D371-6F2E-083D-7F8826B5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32" y="207959"/>
            <a:ext cx="8516367" cy="572700"/>
          </a:xfrm>
        </p:spPr>
        <p:txBody>
          <a:bodyPr/>
          <a:lstStyle/>
          <a:p>
            <a:pPr algn="ctr"/>
            <a:r>
              <a:rPr lang="en-US"/>
              <a:t>Results of Sentiment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27483-D1D8-6FD5-DB6A-A7641203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2" y="780659"/>
            <a:ext cx="6874935" cy="41548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342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8DA7-512D-D12F-EEEE-8EF4E0B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35" y="445025"/>
            <a:ext cx="4109965" cy="572700"/>
          </a:xfrm>
        </p:spPr>
        <p:txBody>
          <a:bodyPr/>
          <a:lstStyle/>
          <a:p>
            <a:pPr algn="r"/>
            <a:r>
              <a:rPr lang="en-US"/>
              <a:t>Time Valued Sentiment Analysis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6A63C35-2E07-55F5-5862-B778F76A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2201308"/>
            <a:ext cx="4572000" cy="2939476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35E6714-5290-0786-51F5-9B399C09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"/>
            <a:ext cx="4652682" cy="2982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B936B-07E6-995E-9E0A-0D439D48A9A7}"/>
              </a:ext>
            </a:extLst>
          </p:cNvPr>
          <p:cNvSpPr txBox="1"/>
          <p:nvPr/>
        </p:nvSpPr>
        <p:spPr>
          <a:xfrm>
            <a:off x="88246" y="3147826"/>
            <a:ext cx="439550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Month by month &amp; specific days</a:t>
            </a:r>
          </a:p>
          <a:p>
            <a:pPr marL="285750" lvl="5" indent="-285750">
              <a:buFont typeface="Arial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Notice periods of abnormal sentiment</a:t>
            </a:r>
          </a:p>
          <a:p>
            <a:pPr marL="285750" lvl="5" indent="-285750">
              <a:buFont typeface="Arial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What do these periods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48467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6085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81950" y="3759962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990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33300" y="3759962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112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84650" y="3759962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57200" y="4140637"/>
            <a:ext cx="1532050" cy="80969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326649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Multinomial Na</a:t>
            </a:r>
            <a:r>
              <a:rPr lang="en-US">
                <a:solidFill>
                  <a:schemeClr val="dk1"/>
                </a:solidFill>
              </a:rPr>
              <a:t>ï</a:t>
            </a:r>
            <a:r>
              <a:rPr lang="en">
                <a:solidFill>
                  <a:schemeClr val="dk1"/>
                </a:solidFill>
              </a:rPr>
              <a:t>ve Bayes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9950" y="4276413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88.62%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9950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Accuracy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81300" y="4276413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63.40%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8129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Recall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32650" y="4276413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69.51%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3264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Precision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62723" y="4296681"/>
            <a:ext cx="974089" cy="26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65.40%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62723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F1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31350" y="3760712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86003" y="3974076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23756" y="3954036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76018" y="3953567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27368" y="3953581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9172D-2E6B-FF20-636A-24DBF2F77E08}"/>
              </a:ext>
            </a:extLst>
          </p:cNvPr>
          <p:cNvSpPr txBox="1"/>
          <p:nvPr/>
        </p:nvSpPr>
        <p:spPr>
          <a:xfrm>
            <a:off x="450700" y="1664029"/>
            <a:ext cx="3077100" cy="1631216"/>
          </a:xfrm>
          <a:custGeom>
            <a:avLst/>
            <a:gdLst>
              <a:gd name="connsiteX0" fmla="*/ 0 w 3077100"/>
              <a:gd name="connsiteY0" fmla="*/ 0 h 1631216"/>
              <a:gd name="connsiteX1" fmla="*/ 451308 w 3077100"/>
              <a:gd name="connsiteY1" fmla="*/ 0 h 1631216"/>
              <a:gd name="connsiteX2" fmla="*/ 994929 w 3077100"/>
              <a:gd name="connsiteY2" fmla="*/ 0 h 1631216"/>
              <a:gd name="connsiteX3" fmla="*/ 1507779 w 3077100"/>
              <a:gd name="connsiteY3" fmla="*/ 0 h 1631216"/>
              <a:gd name="connsiteX4" fmla="*/ 2082171 w 3077100"/>
              <a:gd name="connsiteY4" fmla="*/ 0 h 1631216"/>
              <a:gd name="connsiteX5" fmla="*/ 2595021 w 3077100"/>
              <a:gd name="connsiteY5" fmla="*/ 0 h 1631216"/>
              <a:gd name="connsiteX6" fmla="*/ 3077100 w 3077100"/>
              <a:gd name="connsiteY6" fmla="*/ 0 h 1631216"/>
              <a:gd name="connsiteX7" fmla="*/ 3077100 w 3077100"/>
              <a:gd name="connsiteY7" fmla="*/ 511114 h 1631216"/>
              <a:gd name="connsiteX8" fmla="*/ 3077100 w 3077100"/>
              <a:gd name="connsiteY8" fmla="*/ 1038541 h 1631216"/>
              <a:gd name="connsiteX9" fmla="*/ 3077100 w 3077100"/>
              <a:gd name="connsiteY9" fmla="*/ 1631216 h 1631216"/>
              <a:gd name="connsiteX10" fmla="*/ 2564250 w 3077100"/>
              <a:gd name="connsiteY10" fmla="*/ 1631216 h 1631216"/>
              <a:gd name="connsiteX11" fmla="*/ 2051400 w 3077100"/>
              <a:gd name="connsiteY11" fmla="*/ 1631216 h 1631216"/>
              <a:gd name="connsiteX12" fmla="*/ 1600092 w 3077100"/>
              <a:gd name="connsiteY12" fmla="*/ 1631216 h 1631216"/>
              <a:gd name="connsiteX13" fmla="*/ 1179555 w 3077100"/>
              <a:gd name="connsiteY13" fmla="*/ 1631216 h 1631216"/>
              <a:gd name="connsiteX14" fmla="*/ 759018 w 3077100"/>
              <a:gd name="connsiteY14" fmla="*/ 1631216 h 1631216"/>
              <a:gd name="connsiteX15" fmla="*/ 0 w 3077100"/>
              <a:gd name="connsiteY15" fmla="*/ 1631216 h 1631216"/>
              <a:gd name="connsiteX16" fmla="*/ 0 w 3077100"/>
              <a:gd name="connsiteY16" fmla="*/ 1103789 h 1631216"/>
              <a:gd name="connsiteX17" fmla="*/ 0 w 3077100"/>
              <a:gd name="connsiteY17" fmla="*/ 592675 h 1631216"/>
              <a:gd name="connsiteX18" fmla="*/ 0 w 3077100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77100" h="1631216" extrusionOk="0">
                <a:moveTo>
                  <a:pt x="0" y="0"/>
                </a:moveTo>
                <a:cubicBezTo>
                  <a:pt x="90916" y="-44032"/>
                  <a:pt x="318133" y="42092"/>
                  <a:pt x="451308" y="0"/>
                </a:cubicBezTo>
                <a:cubicBezTo>
                  <a:pt x="584483" y="-42092"/>
                  <a:pt x="762693" y="46096"/>
                  <a:pt x="994929" y="0"/>
                </a:cubicBezTo>
                <a:cubicBezTo>
                  <a:pt x="1227165" y="-46096"/>
                  <a:pt x="1283415" y="12862"/>
                  <a:pt x="1507779" y="0"/>
                </a:cubicBezTo>
                <a:cubicBezTo>
                  <a:pt x="1732143" y="-12862"/>
                  <a:pt x="1937228" y="33071"/>
                  <a:pt x="2082171" y="0"/>
                </a:cubicBezTo>
                <a:cubicBezTo>
                  <a:pt x="2227114" y="-33071"/>
                  <a:pt x="2344663" y="21951"/>
                  <a:pt x="2595021" y="0"/>
                </a:cubicBezTo>
                <a:cubicBezTo>
                  <a:pt x="2845379" y="-21951"/>
                  <a:pt x="2952499" y="16176"/>
                  <a:pt x="3077100" y="0"/>
                </a:cubicBezTo>
                <a:cubicBezTo>
                  <a:pt x="3085074" y="215829"/>
                  <a:pt x="3074580" y="325136"/>
                  <a:pt x="3077100" y="511114"/>
                </a:cubicBezTo>
                <a:cubicBezTo>
                  <a:pt x="3079620" y="697092"/>
                  <a:pt x="3018095" y="775181"/>
                  <a:pt x="3077100" y="1038541"/>
                </a:cubicBezTo>
                <a:cubicBezTo>
                  <a:pt x="3136105" y="1301901"/>
                  <a:pt x="3056491" y="1450688"/>
                  <a:pt x="3077100" y="1631216"/>
                </a:cubicBezTo>
                <a:cubicBezTo>
                  <a:pt x="2875865" y="1673744"/>
                  <a:pt x="2756050" y="1628246"/>
                  <a:pt x="2564250" y="1631216"/>
                </a:cubicBezTo>
                <a:cubicBezTo>
                  <a:pt x="2372450" y="1634186"/>
                  <a:pt x="2159662" y="1609079"/>
                  <a:pt x="2051400" y="1631216"/>
                </a:cubicBezTo>
                <a:cubicBezTo>
                  <a:pt x="1943138" y="1653353"/>
                  <a:pt x="1711498" y="1620887"/>
                  <a:pt x="1600092" y="1631216"/>
                </a:cubicBezTo>
                <a:cubicBezTo>
                  <a:pt x="1488686" y="1641545"/>
                  <a:pt x="1281029" y="1599027"/>
                  <a:pt x="1179555" y="1631216"/>
                </a:cubicBezTo>
                <a:cubicBezTo>
                  <a:pt x="1078081" y="1663405"/>
                  <a:pt x="880579" y="1593605"/>
                  <a:pt x="759018" y="1631216"/>
                </a:cubicBezTo>
                <a:cubicBezTo>
                  <a:pt x="637457" y="1668827"/>
                  <a:pt x="362820" y="1544085"/>
                  <a:pt x="0" y="1631216"/>
                </a:cubicBezTo>
                <a:cubicBezTo>
                  <a:pt x="-42069" y="1399330"/>
                  <a:pt x="41045" y="1362259"/>
                  <a:pt x="0" y="1103789"/>
                </a:cubicBezTo>
                <a:cubicBezTo>
                  <a:pt x="-41045" y="845319"/>
                  <a:pt x="55689" y="844158"/>
                  <a:pt x="0" y="592675"/>
                </a:cubicBezTo>
                <a:cubicBezTo>
                  <a:pt x="-55689" y="341192"/>
                  <a:pt x="12347" y="267042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Natural at 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Simple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Most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Poor recall</a:t>
            </a:r>
          </a:p>
        </p:txBody>
      </p:sp>
      <p:sp>
        <p:nvSpPr>
          <p:cNvPr id="7" name="Google Shape;474;p25">
            <a:extLst>
              <a:ext uri="{FF2B5EF4-FFF2-40B4-BE49-F238E27FC236}">
                <a16:creationId xmlns:a16="http://schemas.microsoft.com/office/drawing/2014/main" id="{32D6C370-B197-B46C-58A7-58D3DD94F177}"/>
              </a:ext>
            </a:extLst>
          </p:cNvPr>
          <p:cNvSpPr/>
          <p:nvPr/>
        </p:nvSpPr>
        <p:spPr>
          <a:xfrm>
            <a:off x="3659014" y="892649"/>
            <a:ext cx="1295753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Inputs</a:t>
            </a:r>
            <a:endParaRPr sz="2400">
              <a:latin typeface="Fira Sans Extra Condensed" panose="020B0503050000020004" pitchFamily="34" charset="0"/>
            </a:endParaRPr>
          </a:p>
        </p:txBody>
      </p:sp>
      <p:sp>
        <p:nvSpPr>
          <p:cNvPr id="8" name="Google Shape;474;p25">
            <a:extLst>
              <a:ext uri="{FF2B5EF4-FFF2-40B4-BE49-F238E27FC236}">
                <a16:creationId xmlns:a16="http://schemas.microsoft.com/office/drawing/2014/main" id="{F6EDDF96-F9A8-25E4-A397-9BE99C04A5C6}"/>
              </a:ext>
            </a:extLst>
          </p:cNvPr>
          <p:cNvSpPr/>
          <p:nvPr/>
        </p:nvSpPr>
        <p:spPr>
          <a:xfrm>
            <a:off x="3671597" y="1700760"/>
            <a:ext cx="1295752" cy="65025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Review Body (TF-IDF)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474;p25">
            <a:extLst>
              <a:ext uri="{FF2B5EF4-FFF2-40B4-BE49-F238E27FC236}">
                <a16:creationId xmlns:a16="http://schemas.microsoft.com/office/drawing/2014/main" id="{FF668AF6-37AE-DBCB-B4FF-97773C138131}"/>
              </a:ext>
            </a:extLst>
          </p:cNvPr>
          <p:cNvSpPr/>
          <p:nvPr/>
        </p:nvSpPr>
        <p:spPr>
          <a:xfrm>
            <a:off x="3695314" y="2410743"/>
            <a:ext cx="1223155" cy="7545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Review Title (TF-IDF)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474;p25">
            <a:extLst>
              <a:ext uri="{FF2B5EF4-FFF2-40B4-BE49-F238E27FC236}">
                <a16:creationId xmlns:a16="http://schemas.microsoft.com/office/drawing/2014/main" id="{EAAE03B3-990E-5BE1-48A2-214FCCEEBE42}"/>
              </a:ext>
            </a:extLst>
          </p:cNvPr>
          <p:cNvSpPr/>
          <p:nvPr/>
        </p:nvSpPr>
        <p:spPr>
          <a:xfrm>
            <a:off x="411525" y="900893"/>
            <a:ext cx="3116275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Why?</a:t>
            </a:r>
            <a:endParaRPr sz="2400">
              <a:latin typeface="Fira Sans Extra Condensed" panose="020B05030500000200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D6CB4-3DFE-E52E-375E-9139E152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17" y="967174"/>
            <a:ext cx="3419858" cy="27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7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6085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81950" y="3759962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990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33300" y="3759962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11250" y="4140637"/>
            <a:ext cx="1565700" cy="830301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84650" y="3759962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57200" y="4140637"/>
            <a:ext cx="1532050" cy="80969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326649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Decision Tree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9950" y="4276413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88.46%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9950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Accuracy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81300" y="4276413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8129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Recall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32649" y="4276413"/>
            <a:ext cx="839811" cy="23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60.26%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32649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Precision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62723" y="4296681"/>
            <a:ext cx="974089" cy="26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75.10%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62723" y="4574187"/>
            <a:ext cx="1220100" cy="3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masis MT Pro Medium" panose="02040604050005020304" pitchFamily="18" charset="0"/>
                <a:ea typeface="Roboto"/>
                <a:cs typeface="Roboto"/>
                <a:sym typeface="Roboto"/>
              </a:rPr>
              <a:t>F1</a:t>
            </a:r>
            <a:endParaRPr sz="1200">
              <a:solidFill>
                <a:schemeClr val="dk1"/>
              </a:solidFill>
              <a:latin typeface="Amasis MT Pro Medium" panose="0204060405000502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31350" y="3760712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86003" y="3974076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23756" y="3954036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76018" y="3953567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27368" y="3953581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9172D-2E6B-FF20-636A-24DBF2F77E08}"/>
              </a:ext>
            </a:extLst>
          </p:cNvPr>
          <p:cNvSpPr txBox="1"/>
          <p:nvPr/>
        </p:nvSpPr>
        <p:spPr>
          <a:xfrm>
            <a:off x="450700" y="1664029"/>
            <a:ext cx="3077100" cy="2031325"/>
          </a:xfrm>
          <a:custGeom>
            <a:avLst/>
            <a:gdLst>
              <a:gd name="connsiteX0" fmla="*/ 0 w 3077100"/>
              <a:gd name="connsiteY0" fmla="*/ 0 h 2031325"/>
              <a:gd name="connsiteX1" fmla="*/ 451308 w 3077100"/>
              <a:gd name="connsiteY1" fmla="*/ 0 h 2031325"/>
              <a:gd name="connsiteX2" fmla="*/ 994929 w 3077100"/>
              <a:gd name="connsiteY2" fmla="*/ 0 h 2031325"/>
              <a:gd name="connsiteX3" fmla="*/ 1507779 w 3077100"/>
              <a:gd name="connsiteY3" fmla="*/ 0 h 2031325"/>
              <a:gd name="connsiteX4" fmla="*/ 2082171 w 3077100"/>
              <a:gd name="connsiteY4" fmla="*/ 0 h 2031325"/>
              <a:gd name="connsiteX5" fmla="*/ 2595021 w 3077100"/>
              <a:gd name="connsiteY5" fmla="*/ 0 h 2031325"/>
              <a:gd name="connsiteX6" fmla="*/ 3077100 w 3077100"/>
              <a:gd name="connsiteY6" fmla="*/ 0 h 2031325"/>
              <a:gd name="connsiteX7" fmla="*/ 3077100 w 3077100"/>
              <a:gd name="connsiteY7" fmla="*/ 467205 h 2031325"/>
              <a:gd name="connsiteX8" fmla="*/ 3077100 w 3077100"/>
              <a:gd name="connsiteY8" fmla="*/ 954723 h 2031325"/>
              <a:gd name="connsiteX9" fmla="*/ 3077100 w 3077100"/>
              <a:gd name="connsiteY9" fmla="*/ 1421928 h 2031325"/>
              <a:gd name="connsiteX10" fmla="*/ 3077100 w 3077100"/>
              <a:gd name="connsiteY10" fmla="*/ 2031325 h 2031325"/>
              <a:gd name="connsiteX11" fmla="*/ 2564250 w 3077100"/>
              <a:gd name="connsiteY11" fmla="*/ 2031325 h 2031325"/>
              <a:gd name="connsiteX12" fmla="*/ 2112942 w 3077100"/>
              <a:gd name="connsiteY12" fmla="*/ 2031325 h 2031325"/>
              <a:gd name="connsiteX13" fmla="*/ 1692405 w 3077100"/>
              <a:gd name="connsiteY13" fmla="*/ 2031325 h 2031325"/>
              <a:gd name="connsiteX14" fmla="*/ 1271868 w 3077100"/>
              <a:gd name="connsiteY14" fmla="*/ 2031325 h 2031325"/>
              <a:gd name="connsiteX15" fmla="*/ 789789 w 3077100"/>
              <a:gd name="connsiteY15" fmla="*/ 2031325 h 2031325"/>
              <a:gd name="connsiteX16" fmla="*/ 0 w 3077100"/>
              <a:gd name="connsiteY16" fmla="*/ 2031325 h 2031325"/>
              <a:gd name="connsiteX17" fmla="*/ 0 w 3077100"/>
              <a:gd name="connsiteY17" fmla="*/ 1523494 h 2031325"/>
              <a:gd name="connsiteX18" fmla="*/ 0 w 3077100"/>
              <a:gd name="connsiteY18" fmla="*/ 1015663 h 2031325"/>
              <a:gd name="connsiteX19" fmla="*/ 0 w 3077100"/>
              <a:gd name="connsiteY19" fmla="*/ 487518 h 2031325"/>
              <a:gd name="connsiteX20" fmla="*/ 0 w 3077100"/>
              <a:gd name="connsiteY20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77100" h="2031325" extrusionOk="0">
                <a:moveTo>
                  <a:pt x="0" y="0"/>
                </a:moveTo>
                <a:cubicBezTo>
                  <a:pt x="90916" y="-44032"/>
                  <a:pt x="318133" y="42092"/>
                  <a:pt x="451308" y="0"/>
                </a:cubicBezTo>
                <a:cubicBezTo>
                  <a:pt x="584483" y="-42092"/>
                  <a:pt x="762693" y="46096"/>
                  <a:pt x="994929" y="0"/>
                </a:cubicBezTo>
                <a:cubicBezTo>
                  <a:pt x="1227165" y="-46096"/>
                  <a:pt x="1283415" y="12862"/>
                  <a:pt x="1507779" y="0"/>
                </a:cubicBezTo>
                <a:cubicBezTo>
                  <a:pt x="1732143" y="-12862"/>
                  <a:pt x="1937228" y="33071"/>
                  <a:pt x="2082171" y="0"/>
                </a:cubicBezTo>
                <a:cubicBezTo>
                  <a:pt x="2227114" y="-33071"/>
                  <a:pt x="2344663" y="21951"/>
                  <a:pt x="2595021" y="0"/>
                </a:cubicBezTo>
                <a:cubicBezTo>
                  <a:pt x="2845379" y="-21951"/>
                  <a:pt x="2952499" y="16176"/>
                  <a:pt x="3077100" y="0"/>
                </a:cubicBezTo>
                <a:cubicBezTo>
                  <a:pt x="3125973" y="135599"/>
                  <a:pt x="3070760" y="364490"/>
                  <a:pt x="3077100" y="467205"/>
                </a:cubicBezTo>
                <a:cubicBezTo>
                  <a:pt x="3083440" y="569920"/>
                  <a:pt x="3073041" y="782940"/>
                  <a:pt x="3077100" y="954723"/>
                </a:cubicBezTo>
                <a:cubicBezTo>
                  <a:pt x="3081159" y="1126506"/>
                  <a:pt x="3029276" y="1242482"/>
                  <a:pt x="3077100" y="1421928"/>
                </a:cubicBezTo>
                <a:cubicBezTo>
                  <a:pt x="3124924" y="1601374"/>
                  <a:pt x="3027750" y="1787939"/>
                  <a:pt x="3077100" y="2031325"/>
                </a:cubicBezTo>
                <a:cubicBezTo>
                  <a:pt x="2912176" y="2092282"/>
                  <a:pt x="2672512" y="2009188"/>
                  <a:pt x="2564250" y="2031325"/>
                </a:cubicBezTo>
                <a:cubicBezTo>
                  <a:pt x="2455988" y="2053462"/>
                  <a:pt x="2224348" y="2020996"/>
                  <a:pt x="2112942" y="2031325"/>
                </a:cubicBezTo>
                <a:cubicBezTo>
                  <a:pt x="2001536" y="2041654"/>
                  <a:pt x="1793879" y="1999136"/>
                  <a:pt x="1692405" y="2031325"/>
                </a:cubicBezTo>
                <a:cubicBezTo>
                  <a:pt x="1590931" y="2063514"/>
                  <a:pt x="1393429" y="1993714"/>
                  <a:pt x="1271868" y="2031325"/>
                </a:cubicBezTo>
                <a:cubicBezTo>
                  <a:pt x="1150307" y="2068936"/>
                  <a:pt x="938208" y="2003275"/>
                  <a:pt x="789789" y="2031325"/>
                </a:cubicBezTo>
                <a:cubicBezTo>
                  <a:pt x="641370" y="2059375"/>
                  <a:pt x="184172" y="1957938"/>
                  <a:pt x="0" y="2031325"/>
                </a:cubicBezTo>
                <a:cubicBezTo>
                  <a:pt x="-42920" y="1895444"/>
                  <a:pt x="49484" y="1693285"/>
                  <a:pt x="0" y="1523494"/>
                </a:cubicBezTo>
                <a:cubicBezTo>
                  <a:pt x="-49484" y="1353703"/>
                  <a:pt x="52220" y="1200792"/>
                  <a:pt x="0" y="1015663"/>
                </a:cubicBezTo>
                <a:cubicBezTo>
                  <a:pt x="-52220" y="830534"/>
                  <a:pt x="18130" y="729916"/>
                  <a:pt x="0" y="487518"/>
                </a:cubicBezTo>
                <a:cubicBezTo>
                  <a:pt x="-18130" y="245121"/>
                  <a:pt x="7178" y="193289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Natural at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Utilized Gini impurity w/few parent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Best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Poor precision and tended to mislabel fair reviews</a:t>
            </a:r>
          </a:p>
        </p:txBody>
      </p:sp>
      <p:sp>
        <p:nvSpPr>
          <p:cNvPr id="7" name="Google Shape;474;p25">
            <a:extLst>
              <a:ext uri="{FF2B5EF4-FFF2-40B4-BE49-F238E27FC236}">
                <a16:creationId xmlns:a16="http://schemas.microsoft.com/office/drawing/2014/main" id="{32D6C370-B197-B46C-58A7-58D3DD94F177}"/>
              </a:ext>
            </a:extLst>
          </p:cNvPr>
          <p:cNvSpPr/>
          <p:nvPr/>
        </p:nvSpPr>
        <p:spPr>
          <a:xfrm>
            <a:off x="3657729" y="934772"/>
            <a:ext cx="1295753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Inputs</a:t>
            </a:r>
            <a:endParaRPr sz="2400">
              <a:latin typeface="Fira Sans Extra Condensed" panose="020B0503050000020004" pitchFamily="34" charset="0"/>
            </a:endParaRPr>
          </a:p>
        </p:txBody>
      </p:sp>
      <p:sp>
        <p:nvSpPr>
          <p:cNvPr id="8" name="Google Shape;474;p25">
            <a:extLst>
              <a:ext uri="{FF2B5EF4-FFF2-40B4-BE49-F238E27FC236}">
                <a16:creationId xmlns:a16="http://schemas.microsoft.com/office/drawing/2014/main" id="{F6EDDF96-F9A8-25E4-A397-9BE99C04A5C6}"/>
              </a:ext>
            </a:extLst>
          </p:cNvPr>
          <p:cNvSpPr/>
          <p:nvPr/>
        </p:nvSpPr>
        <p:spPr>
          <a:xfrm>
            <a:off x="3671597" y="1700760"/>
            <a:ext cx="1295752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Rating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474;p25">
            <a:extLst>
              <a:ext uri="{FF2B5EF4-FFF2-40B4-BE49-F238E27FC236}">
                <a16:creationId xmlns:a16="http://schemas.microsoft.com/office/drawing/2014/main" id="{FF668AF6-37AE-DBCB-B4FF-97773C138131}"/>
              </a:ext>
            </a:extLst>
          </p:cNvPr>
          <p:cNvSpPr/>
          <p:nvPr/>
        </p:nvSpPr>
        <p:spPr>
          <a:xfrm>
            <a:off x="3694029" y="2209719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# Reviews Left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474;p25">
            <a:extLst>
              <a:ext uri="{FF2B5EF4-FFF2-40B4-BE49-F238E27FC236}">
                <a16:creationId xmlns:a16="http://schemas.microsoft.com/office/drawing/2014/main" id="{EAAE03B3-990E-5BE1-48A2-214FCCEEBE42}"/>
              </a:ext>
            </a:extLst>
          </p:cNvPr>
          <p:cNvSpPr/>
          <p:nvPr/>
        </p:nvSpPr>
        <p:spPr>
          <a:xfrm>
            <a:off x="411525" y="900893"/>
            <a:ext cx="3116275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 Extra Condensed" panose="020B0503050000020004" pitchFamily="34" charset="0"/>
              </a:rPr>
              <a:t>Why?</a:t>
            </a:r>
            <a:endParaRPr sz="2400">
              <a:latin typeface="Fira Sans Extra Condensed" panose="020B05030500000200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D6CB4-3DFE-E52E-375E-9139E152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2617" y="967174"/>
            <a:ext cx="3419857" cy="2747679"/>
          </a:xfrm>
          <a:prstGeom prst="rect">
            <a:avLst/>
          </a:prstGeom>
        </p:spPr>
      </p:pic>
      <p:sp>
        <p:nvSpPr>
          <p:cNvPr id="3" name="Google Shape;474;p25">
            <a:extLst>
              <a:ext uri="{FF2B5EF4-FFF2-40B4-BE49-F238E27FC236}">
                <a16:creationId xmlns:a16="http://schemas.microsoft.com/office/drawing/2014/main" id="{E749A3DB-F8B3-0281-AFE4-627C305D7585}"/>
              </a:ext>
            </a:extLst>
          </p:cNvPr>
          <p:cNvSpPr/>
          <p:nvPr/>
        </p:nvSpPr>
        <p:spPr>
          <a:xfrm>
            <a:off x="3709494" y="2728247"/>
            <a:ext cx="1223155" cy="43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Invited Review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7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32" grpId="0" animBg="1"/>
    </p:bld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On-screen Show (16:9)</PresentationFormat>
  <Paragraphs>174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Big Data Infographics by Slidesgo</vt:lpstr>
      <vt:lpstr>Slidesgo Final Pages</vt:lpstr>
      <vt:lpstr>Fairness in the Gig Economy</vt:lpstr>
      <vt:lpstr>PowerPoint Presentation</vt:lpstr>
      <vt:lpstr>Our Objectives</vt:lpstr>
      <vt:lpstr>What makes a review (likely) unfair?</vt:lpstr>
      <vt:lpstr>Data Collection and Cleaning</vt:lpstr>
      <vt:lpstr>Results of Sentiment Analysis</vt:lpstr>
      <vt:lpstr>Time Valued Sentiment Analysis</vt:lpstr>
      <vt:lpstr>Multinomial Naïve Bayes Classifier</vt:lpstr>
      <vt:lpstr>Decision Tree Classifier</vt:lpstr>
      <vt:lpstr>Support Vector Classifier</vt:lpstr>
      <vt:lpstr>Voting Classifier</vt:lpstr>
      <vt:lpstr>Interpretation + Validation</vt:lpstr>
      <vt:lpstr>Identification of Ten Samples w/Voting Classifier</vt:lpstr>
      <vt:lpstr>However, we still believe very useful information can be extrapolated from our research!</vt:lpstr>
      <vt:lpstr>PowerPoint Presentation</vt:lpstr>
      <vt:lpstr>Experiment: Clustering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cp:lastModifiedBy>Janet Taylor</cp:lastModifiedBy>
  <cp:revision>2</cp:revision>
  <dcterms:modified xsi:type="dcterms:W3CDTF">2023-05-01T15:27:56Z</dcterms:modified>
</cp:coreProperties>
</file>