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2450b01488_1_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0" name="Google Shape;110;g2450b014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c6f90357f_0_3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6" name="Google Shape;116;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2450b01488_3_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3" name="Google Shape;123;g2450b0148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2450b01488_3_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0" name="Google Shape;130;g2450b01488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450b01488_3_1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7" name="Google Shape;137;g2450b0148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c6f90357f_0_4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3" name="Google Shape;14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4e8fef980_0_1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24e8fef98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4e8fef980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Google Shape;155;g24e8fef9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24e8fef980_0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24e8fef9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90357f_0_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 name="Google Shape;7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f90357f_0_1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8" name="Google Shape;7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0357f_0_1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4" name="Google Shape;8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2450b01488_0_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3" name="Google Shape;93;g2450b014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90357f_0_2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 name="Google Shape;100;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c6f90357f_0_3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5" name="Google Shape;105;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16200" y="188125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Classification of Haptik user queries into correct business Verticals</a:t>
            </a:r>
            <a:endParaRPr sz="3600"/>
          </a:p>
        </p:txBody>
      </p:sp>
      <p:sp>
        <p:nvSpPr>
          <p:cNvPr id="60" name="Google Shape;60;p13"/>
          <p:cNvSpPr txBox="1"/>
          <p:nvPr>
            <p:ph idx="1" type="subTitle"/>
          </p:nvPr>
        </p:nvSpPr>
        <p:spPr>
          <a:xfrm>
            <a:off x="512700" y="3913039"/>
            <a:ext cx="8118600" cy="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Mudassir and Pramod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490250" y="526350"/>
            <a:ext cx="7391400" cy="4162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000000"/>
                </a:solidFill>
              </a:rPr>
              <a:t>MultiLabel Approaches</a:t>
            </a:r>
            <a:endParaRPr sz="3000">
              <a:solidFill>
                <a:srgbClr val="000000"/>
              </a:solidFill>
            </a:endParaRPr>
          </a:p>
          <a:p>
            <a:pPr indent="0" lvl="0" marL="0" rtl="0">
              <a:spcBef>
                <a:spcPts val="0"/>
              </a:spcBef>
              <a:spcAft>
                <a:spcPts val="0"/>
              </a:spcAft>
              <a:buNone/>
            </a:pPr>
            <a:r>
              <a:t/>
            </a:r>
            <a:endParaRPr sz="2400">
              <a:solidFill>
                <a:srgbClr val="000000"/>
              </a:solidFill>
            </a:endParaRPr>
          </a:p>
          <a:p>
            <a:pPr indent="0" lvl="0" marL="0" rtl="0">
              <a:spcBef>
                <a:spcPts val="0"/>
              </a:spcBef>
              <a:spcAft>
                <a:spcPts val="0"/>
              </a:spcAft>
              <a:buNone/>
            </a:pPr>
            <a:r>
              <a:t/>
            </a:r>
            <a:endParaRPr sz="2400">
              <a:solidFill>
                <a:srgbClr val="000000"/>
              </a:solidFill>
            </a:endParaRPr>
          </a:p>
          <a:p>
            <a:pPr indent="0" lvl="0" marL="0" rtl="0">
              <a:spcBef>
                <a:spcPts val="0"/>
              </a:spcBef>
              <a:spcAft>
                <a:spcPts val="0"/>
              </a:spcAft>
              <a:buNone/>
            </a:pPr>
            <a:r>
              <a:t/>
            </a:r>
            <a:endParaRPr sz="2400">
              <a:solidFill>
                <a:srgbClr val="000000"/>
              </a:solidFill>
            </a:endParaRPr>
          </a:p>
          <a:p>
            <a:pPr indent="0" lvl="0" marL="0" rtl="0">
              <a:spcBef>
                <a:spcPts val="0"/>
              </a:spcBef>
              <a:spcAft>
                <a:spcPts val="0"/>
              </a:spcAft>
              <a:buNone/>
            </a:pPr>
            <a:r>
              <a:t/>
            </a:r>
            <a:endParaRPr sz="2400">
              <a:solidFill>
                <a:srgbClr val="000000"/>
              </a:solidFill>
            </a:endParaRPr>
          </a:p>
          <a:p>
            <a:pPr indent="0" lvl="0" marL="0" rtl="0">
              <a:spcBef>
                <a:spcPts val="0"/>
              </a:spcBef>
              <a:spcAft>
                <a:spcPts val="0"/>
              </a:spcAft>
              <a:buNone/>
            </a:pPr>
            <a:r>
              <a:t/>
            </a:r>
            <a:endParaRPr sz="2400">
              <a:solidFill>
                <a:srgbClr val="000000"/>
              </a:solidFill>
            </a:endParaRPr>
          </a:p>
          <a:p>
            <a:pPr indent="0" lvl="0" marL="0" rtl="0">
              <a:spcBef>
                <a:spcPts val="0"/>
              </a:spcBef>
              <a:spcAft>
                <a:spcPts val="0"/>
              </a:spcAft>
              <a:buNone/>
            </a:pPr>
            <a:r>
              <a:t/>
            </a:r>
            <a:endParaRPr sz="2400">
              <a:solidFill>
                <a:srgbClr val="000000"/>
              </a:solidFill>
            </a:endParaRPr>
          </a:p>
          <a:p>
            <a:pPr indent="0" lvl="0" marL="0" rtl="0">
              <a:spcBef>
                <a:spcPts val="0"/>
              </a:spcBef>
              <a:spcAft>
                <a:spcPts val="0"/>
              </a:spcAft>
              <a:buNone/>
            </a:pPr>
            <a:r>
              <a:t/>
            </a:r>
            <a:endParaRPr sz="2400">
              <a:solidFill>
                <a:srgbClr val="000000"/>
              </a:solidFill>
            </a:endParaRPr>
          </a:p>
          <a:p>
            <a:pPr indent="0" lvl="0" marL="0" rtl="0">
              <a:spcBef>
                <a:spcPts val="0"/>
              </a:spcBef>
              <a:spcAft>
                <a:spcPts val="0"/>
              </a:spcAft>
              <a:buNone/>
            </a:pPr>
            <a:r>
              <a:t/>
            </a:r>
            <a:endParaRPr sz="2400">
              <a:solidFill>
                <a:srgbClr val="000000"/>
              </a:solidFill>
            </a:endParaRPr>
          </a:p>
          <a:p>
            <a:pPr indent="0" lvl="0" marL="0" rtl="0">
              <a:spcBef>
                <a:spcPts val="0"/>
              </a:spcBef>
              <a:spcAft>
                <a:spcPts val="0"/>
              </a:spcAft>
              <a:buNone/>
            </a:pPr>
            <a:r>
              <a:t/>
            </a:r>
            <a:endParaRPr sz="2400">
              <a:solidFill>
                <a:srgbClr val="000000"/>
              </a:solidFill>
            </a:endParaRPr>
          </a:p>
          <a:p>
            <a:pPr indent="0" lvl="0" marL="0">
              <a:spcBef>
                <a:spcPts val="0"/>
              </a:spcBef>
              <a:spcAft>
                <a:spcPts val="0"/>
              </a:spcAft>
              <a:buNone/>
            </a:pPr>
            <a:r>
              <a:t/>
            </a:r>
            <a:endParaRPr sz="1200">
              <a:solidFill>
                <a:srgbClr val="000000"/>
              </a:solidFill>
            </a:endParaRPr>
          </a:p>
          <a:p>
            <a:pPr indent="0" lvl="0" marL="0" rtl="0">
              <a:spcBef>
                <a:spcPts val="0"/>
              </a:spcBef>
              <a:spcAft>
                <a:spcPts val="0"/>
              </a:spcAft>
              <a:buNone/>
            </a:pPr>
            <a:r>
              <a:rPr lang="en" sz="1200">
                <a:solidFill>
                  <a:srgbClr val="000000"/>
                </a:solidFill>
              </a:rPr>
              <a:t>Source : https://nickcdryan.wordpress.com/2017/01/23/multi-label-classification-a-guided-tour/</a:t>
            </a:r>
            <a:endParaRPr sz="1200">
              <a:solidFill>
                <a:srgbClr val="000000"/>
              </a:solidFill>
            </a:endParaRPr>
          </a:p>
        </p:txBody>
      </p:sp>
      <p:pic>
        <p:nvPicPr>
          <p:cNvPr descr="screen-shot-2017-01-27-at-11-18-23-pm.png" id="113" name="Google Shape;113;p22"/>
          <p:cNvPicPr preferRelativeResize="0"/>
          <p:nvPr/>
        </p:nvPicPr>
        <p:blipFill rotWithShape="1">
          <a:blip r:embed="rId3">
            <a:alphaModFix/>
          </a:blip>
          <a:srcRect b="6244" l="0" r="0" t="0"/>
          <a:stretch/>
        </p:blipFill>
        <p:spPr>
          <a:xfrm>
            <a:off x="1137588" y="1547400"/>
            <a:ext cx="6429375" cy="272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sp>
        <p:nvSpPr>
          <p:cNvPr id="118" name="Google Shape;118;p23"/>
          <p:cNvSpPr txBox="1"/>
          <p:nvPr>
            <p:ph idx="1" type="body"/>
          </p:nvPr>
        </p:nvSpPr>
        <p:spPr>
          <a:xfrm>
            <a:off x="676200" y="1160575"/>
            <a:ext cx="7791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Trains n binary classifiers , one for each label</a:t>
            </a:r>
            <a:endParaRPr sz="1800"/>
          </a:p>
          <a:p>
            <a:pPr indent="-342900" lvl="0" marL="457200" rtl="0">
              <a:spcBef>
                <a:spcPts val="0"/>
              </a:spcBef>
              <a:spcAft>
                <a:spcPts val="0"/>
              </a:spcAft>
              <a:buSzPts val="1800"/>
              <a:buChar char="●"/>
            </a:pPr>
            <a:r>
              <a:rPr lang="en" sz="1800"/>
              <a:t>Aggregates all predictions to act as a multilabel classifier</a:t>
            </a:r>
            <a:endParaRPr sz="1800"/>
          </a:p>
          <a:p>
            <a:pPr indent="-342900" lvl="0" marL="457200" rtl="0">
              <a:spcBef>
                <a:spcPts val="0"/>
              </a:spcBef>
              <a:spcAft>
                <a:spcPts val="0"/>
              </a:spcAft>
              <a:buSzPts val="1800"/>
              <a:buChar char="●"/>
            </a:pPr>
            <a:r>
              <a:rPr lang="en" sz="1800"/>
              <a:t>Can work with any binary classifier</a:t>
            </a:r>
            <a:endParaRPr sz="1800"/>
          </a:p>
          <a:p>
            <a:pPr indent="-342900" lvl="0" marL="457200" rtl="0">
              <a:spcBef>
                <a:spcPts val="0"/>
              </a:spcBef>
              <a:spcAft>
                <a:spcPts val="0"/>
              </a:spcAft>
              <a:buSzPts val="1800"/>
              <a:buChar char="●"/>
            </a:pPr>
            <a:r>
              <a:rPr lang="en" sz="1800"/>
              <a:t>Implemented using OneVsRestClassifier sklearn with LinearSVC</a:t>
            </a:r>
            <a:endParaRPr sz="1800"/>
          </a:p>
          <a:p>
            <a:pPr indent="-342900" lvl="0" marL="457200">
              <a:spcBef>
                <a:spcPts val="0"/>
              </a:spcBef>
              <a:spcAft>
                <a:spcPts val="0"/>
              </a:spcAft>
              <a:buSzPts val="1800"/>
              <a:buChar char="●"/>
            </a:pPr>
            <a:r>
              <a:rPr lang="en" sz="1800"/>
              <a:t>Subset Accuracy : 73.95%</a:t>
            </a:r>
            <a:endParaRPr sz="1800"/>
          </a:p>
        </p:txBody>
      </p:sp>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Binary Relevance</a:t>
            </a:r>
            <a:endParaRPr/>
          </a:p>
        </p:txBody>
      </p:sp>
      <p:pic>
        <p:nvPicPr>
          <p:cNvPr descr="binaryRelevance.png" id="120" name="Google Shape;120;p23"/>
          <p:cNvPicPr preferRelativeResize="0"/>
          <p:nvPr/>
        </p:nvPicPr>
        <p:blipFill>
          <a:blip r:embed="rId3">
            <a:alphaModFix/>
          </a:blip>
          <a:stretch>
            <a:fillRect/>
          </a:stretch>
        </p:blipFill>
        <p:spPr>
          <a:xfrm>
            <a:off x="2405300" y="2828913"/>
            <a:ext cx="4133850" cy="231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676200" y="1160575"/>
            <a:ext cx="7791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RandomForestClassifier in sklearn supports multilabel classification</a:t>
            </a:r>
            <a:endParaRPr sz="1800"/>
          </a:p>
          <a:p>
            <a:pPr indent="-342900" lvl="0" marL="457200" rtl="0">
              <a:spcBef>
                <a:spcPts val="0"/>
              </a:spcBef>
              <a:spcAft>
                <a:spcPts val="0"/>
              </a:spcAft>
              <a:buSzPts val="1800"/>
              <a:buChar char="●"/>
            </a:pPr>
            <a:r>
              <a:rPr lang="en" sz="1800"/>
              <a:t>Creates a multitude of decision trees and outputs the mode of the predicted classes</a:t>
            </a:r>
            <a:endParaRPr sz="1800"/>
          </a:p>
          <a:p>
            <a:pPr indent="-342900" lvl="0" marL="457200" rtl="0">
              <a:spcBef>
                <a:spcPts val="0"/>
              </a:spcBef>
              <a:spcAft>
                <a:spcPts val="0"/>
              </a:spcAft>
              <a:buSzPts val="1800"/>
              <a:buChar char="●"/>
            </a:pPr>
            <a:r>
              <a:rPr lang="en" sz="1800"/>
              <a:t>Subset Accuracy : 71.45%</a:t>
            </a:r>
            <a:endParaRPr sz="1800"/>
          </a:p>
        </p:txBody>
      </p:sp>
      <p:sp>
        <p:nvSpPr>
          <p:cNvPr id="126" name="Google Shape;126;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Random Forest</a:t>
            </a:r>
            <a:endParaRPr/>
          </a:p>
        </p:txBody>
      </p:sp>
      <p:pic>
        <p:nvPicPr>
          <p:cNvPr id="127" name="Google Shape;127;p24"/>
          <p:cNvPicPr preferRelativeResize="0"/>
          <p:nvPr/>
        </p:nvPicPr>
        <p:blipFill>
          <a:blip r:embed="rId3">
            <a:alphaModFix/>
          </a:blip>
          <a:stretch>
            <a:fillRect/>
          </a:stretch>
        </p:blipFill>
        <p:spPr>
          <a:xfrm>
            <a:off x="2471725" y="2538763"/>
            <a:ext cx="4200525" cy="237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LabelPowerset</a:t>
            </a:r>
            <a:endParaRPr/>
          </a:p>
        </p:txBody>
      </p:sp>
      <p:sp>
        <p:nvSpPr>
          <p:cNvPr id="133" name="Google Shape;133;p25"/>
          <p:cNvSpPr txBox="1"/>
          <p:nvPr>
            <p:ph idx="1" type="body"/>
          </p:nvPr>
        </p:nvSpPr>
        <p:spPr>
          <a:xfrm>
            <a:off x="676200" y="1160575"/>
            <a:ext cx="7791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Each combination of labels becomes a single label</a:t>
            </a:r>
            <a:endParaRPr sz="1800"/>
          </a:p>
          <a:p>
            <a:pPr indent="-342900" lvl="0" marL="457200" rtl="0">
              <a:spcBef>
                <a:spcPts val="0"/>
              </a:spcBef>
              <a:spcAft>
                <a:spcPts val="0"/>
              </a:spcAft>
              <a:buSzPts val="1800"/>
              <a:buChar char="●"/>
            </a:pPr>
            <a:r>
              <a:rPr lang="en" sz="1800"/>
              <a:t>The problem is converted into multiclass</a:t>
            </a:r>
            <a:endParaRPr sz="1800"/>
          </a:p>
          <a:p>
            <a:pPr indent="-342900" lvl="0" marL="457200" rtl="0">
              <a:spcBef>
                <a:spcPts val="0"/>
              </a:spcBef>
              <a:spcAft>
                <a:spcPts val="0"/>
              </a:spcAft>
              <a:buSzPts val="1800"/>
              <a:buChar char="●"/>
            </a:pPr>
            <a:r>
              <a:rPr lang="en" sz="1800"/>
              <a:t>Can become complex (2</a:t>
            </a:r>
            <a:r>
              <a:rPr baseline="30000" lang="en" sz="1800"/>
              <a:t>L </a:t>
            </a:r>
            <a:r>
              <a:rPr lang="en" sz="1800"/>
              <a:t>labels)</a:t>
            </a:r>
            <a:endParaRPr sz="1800"/>
          </a:p>
          <a:p>
            <a:pPr indent="-342900" lvl="0" marL="457200" rtl="0">
              <a:spcBef>
                <a:spcPts val="0"/>
              </a:spcBef>
              <a:spcAft>
                <a:spcPts val="0"/>
              </a:spcAft>
              <a:buSzPts val="1800"/>
              <a:buChar char="●"/>
            </a:pPr>
            <a:r>
              <a:rPr lang="en" sz="1800"/>
              <a:t>Used LabelPowerset with LinearSVC</a:t>
            </a:r>
            <a:endParaRPr sz="1800"/>
          </a:p>
          <a:p>
            <a:pPr indent="-342900" lvl="0" marL="457200" rtl="0">
              <a:spcBef>
                <a:spcPts val="0"/>
              </a:spcBef>
              <a:spcAft>
                <a:spcPts val="0"/>
              </a:spcAft>
              <a:buSzPts val="1800"/>
              <a:buChar char="●"/>
            </a:pPr>
            <a:r>
              <a:rPr lang="en" sz="1800"/>
              <a:t>Subset Accuracy: 80.51%</a:t>
            </a:r>
            <a:endParaRPr sz="1800"/>
          </a:p>
        </p:txBody>
      </p:sp>
      <p:pic>
        <p:nvPicPr>
          <p:cNvPr id="134" name="Google Shape;134;p25"/>
          <p:cNvPicPr preferRelativeResize="0"/>
          <p:nvPr/>
        </p:nvPicPr>
        <p:blipFill>
          <a:blip r:embed="rId3">
            <a:alphaModFix/>
          </a:blip>
          <a:stretch>
            <a:fillRect/>
          </a:stretch>
        </p:blipFill>
        <p:spPr>
          <a:xfrm>
            <a:off x="2481263" y="2800350"/>
            <a:ext cx="4181475" cy="234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Cross Validation</a:t>
            </a:r>
            <a:endParaRPr/>
          </a:p>
        </p:txBody>
      </p:sp>
      <p:sp>
        <p:nvSpPr>
          <p:cNvPr id="140" name="Google Shape;140;p26"/>
          <p:cNvSpPr txBox="1"/>
          <p:nvPr>
            <p:ph idx="1" type="body"/>
          </p:nvPr>
        </p:nvSpPr>
        <p:spPr>
          <a:xfrm>
            <a:off x="676200" y="1531975"/>
            <a:ext cx="7791600" cy="33972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sz="1800"/>
              <a:t>Stratified Cross-Validation</a:t>
            </a:r>
            <a:endParaRPr sz="1800"/>
          </a:p>
          <a:p>
            <a:pPr indent="-342900" lvl="0" marL="457200" rtl="0">
              <a:lnSpc>
                <a:spcPct val="200000"/>
              </a:lnSpc>
              <a:spcBef>
                <a:spcPts val="0"/>
              </a:spcBef>
              <a:spcAft>
                <a:spcPts val="0"/>
              </a:spcAft>
              <a:buSzPts val="1800"/>
              <a:buChar char="●"/>
            </a:pPr>
            <a:r>
              <a:rPr lang="en" sz="1800"/>
              <a:t>LabelPowerset to ensure distribution of combination of labels</a:t>
            </a:r>
            <a:endParaRPr sz="1800"/>
          </a:p>
          <a:p>
            <a:pPr indent="-342900" lvl="0" marL="457200" rtl="0">
              <a:lnSpc>
                <a:spcPct val="200000"/>
              </a:lnSpc>
              <a:spcBef>
                <a:spcPts val="0"/>
              </a:spcBef>
              <a:spcAft>
                <a:spcPts val="0"/>
              </a:spcAft>
              <a:buSzPts val="1800"/>
              <a:buChar char="●"/>
            </a:pPr>
            <a:r>
              <a:rPr lang="en" sz="1800"/>
              <a:t>Used 3 folds</a:t>
            </a:r>
            <a:endParaRPr sz="1800"/>
          </a:p>
          <a:p>
            <a:pPr indent="-342900" lvl="0" marL="457200" rtl="0">
              <a:lnSpc>
                <a:spcPct val="200000"/>
              </a:lnSpc>
              <a:spcBef>
                <a:spcPts val="0"/>
              </a:spcBef>
              <a:spcAft>
                <a:spcPts val="0"/>
              </a:spcAft>
              <a:buSzPts val="1800"/>
              <a:buChar char="●"/>
            </a:pPr>
            <a:r>
              <a:rPr lang="en" sz="1800"/>
              <a:t>Consistent accuracy across the folds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Further Work</a:t>
            </a:r>
            <a:endParaRPr/>
          </a:p>
        </p:txBody>
      </p:sp>
      <p:sp>
        <p:nvSpPr>
          <p:cNvPr id="146" name="Google Shape;146;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nSpc>
                <a:spcPct val="150000"/>
              </a:lnSpc>
              <a:spcBef>
                <a:spcPts val="0"/>
              </a:spcBef>
              <a:spcAft>
                <a:spcPts val="0"/>
              </a:spcAft>
              <a:buSzPts val="2000"/>
              <a:buChar char="●"/>
            </a:pPr>
            <a:r>
              <a:rPr lang="en" sz="2000"/>
              <a:t>Named Entity Recognition</a:t>
            </a:r>
            <a:endParaRPr sz="2000"/>
          </a:p>
          <a:p>
            <a:pPr indent="-355600" lvl="0" marL="457200" rtl="0">
              <a:lnSpc>
                <a:spcPct val="150000"/>
              </a:lnSpc>
              <a:spcBef>
                <a:spcPts val="0"/>
              </a:spcBef>
              <a:spcAft>
                <a:spcPts val="0"/>
              </a:spcAft>
              <a:buSzPts val="2000"/>
              <a:buChar char="●"/>
            </a:pPr>
            <a:r>
              <a:rPr lang="en" sz="2000"/>
              <a:t>Ensembling</a:t>
            </a:r>
            <a:endParaRPr sz="2000"/>
          </a:p>
          <a:p>
            <a:pPr indent="-355600" lvl="0" marL="457200" rtl="0">
              <a:lnSpc>
                <a:spcPct val="150000"/>
              </a:lnSpc>
              <a:spcBef>
                <a:spcPts val="0"/>
              </a:spcBef>
              <a:spcAft>
                <a:spcPts val="0"/>
              </a:spcAft>
              <a:buSzPts val="2000"/>
              <a:buChar char="●"/>
            </a:pPr>
            <a:r>
              <a:rPr lang="en" sz="2000"/>
              <a:t>Using better classification models</a:t>
            </a:r>
            <a:endParaRPr sz="2000"/>
          </a:p>
          <a:p>
            <a:pPr indent="-355600" lvl="0" marL="457200" rtl="0">
              <a:lnSpc>
                <a:spcPct val="150000"/>
              </a:lnSpc>
              <a:spcBef>
                <a:spcPts val="0"/>
              </a:spcBef>
              <a:spcAft>
                <a:spcPts val="0"/>
              </a:spcAft>
              <a:buSzPts val="2000"/>
              <a:buChar char="●"/>
            </a:pPr>
            <a:r>
              <a:rPr lang="en" sz="2000"/>
              <a:t>Improving individual labels</a:t>
            </a:r>
            <a:endParaRPr sz="2000"/>
          </a:p>
          <a:p>
            <a:pPr indent="-355600" lvl="0" marL="457200" rtl="0">
              <a:lnSpc>
                <a:spcPct val="150000"/>
              </a:lnSpc>
              <a:spcBef>
                <a:spcPts val="0"/>
              </a:spcBef>
              <a:spcAft>
                <a:spcPts val="0"/>
              </a:spcAft>
              <a:buSzPts val="2000"/>
              <a:buChar char="●"/>
            </a:pPr>
            <a:r>
              <a:rPr lang="en" sz="2000"/>
              <a:t>Spell check</a:t>
            </a:r>
            <a:endParaRPr sz="2000"/>
          </a:p>
          <a:p>
            <a:pPr indent="-355600" lvl="0" marL="457200">
              <a:lnSpc>
                <a:spcPct val="150000"/>
              </a:lnSpc>
              <a:spcBef>
                <a:spcPts val="0"/>
              </a:spcBef>
              <a:spcAft>
                <a:spcPts val="0"/>
              </a:spcAft>
              <a:buSzPts val="2000"/>
              <a:buChar char="●"/>
            </a:pPr>
            <a:r>
              <a:rPr lang="en" sz="2000"/>
              <a:t>Better labelling</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90250" y="526350"/>
            <a:ext cx="8418900" cy="649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solidFill>
                  <a:srgbClr val="000000"/>
                </a:solidFill>
              </a:rPr>
              <a:t> Acknowledgement </a:t>
            </a:r>
            <a:endParaRPr>
              <a:solidFill>
                <a:srgbClr val="000000"/>
              </a:solidFill>
            </a:endParaRPr>
          </a:p>
        </p:txBody>
      </p:sp>
      <p:sp>
        <p:nvSpPr>
          <p:cNvPr id="152" name="Google Shape;152;p28"/>
          <p:cNvSpPr txBox="1"/>
          <p:nvPr/>
        </p:nvSpPr>
        <p:spPr>
          <a:xfrm>
            <a:off x="736475" y="1354175"/>
            <a:ext cx="7958700" cy="329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2000">
                <a:solidFill>
                  <a:srgbClr val="EFEFEF"/>
                </a:solidFill>
                <a:latin typeface="Old Standard TT"/>
                <a:ea typeface="Old Standard TT"/>
                <a:cs typeface="Old Standard TT"/>
                <a:sym typeface="Old Standard TT"/>
              </a:rPr>
              <a:t>Special thanks to:</a:t>
            </a:r>
            <a:endParaRPr sz="2000">
              <a:solidFill>
                <a:srgbClr val="EFEFE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100"/>
              <a:buFont typeface="Arial"/>
              <a:buNone/>
            </a:pPr>
            <a:r>
              <a:t/>
            </a:r>
            <a:endParaRPr sz="2000">
              <a:solidFill>
                <a:srgbClr val="EFEFEF"/>
              </a:solidFill>
              <a:latin typeface="Old Standard TT"/>
              <a:ea typeface="Old Standard TT"/>
              <a:cs typeface="Old Standard TT"/>
              <a:sym typeface="Old Standard TT"/>
            </a:endParaRPr>
          </a:p>
          <a:p>
            <a:pPr indent="457200" lvl="0" marL="0" marR="0" rtl="0" algn="l">
              <a:lnSpc>
                <a:spcPct val="100000"/>
              </a:lnSpc>
              <a:spcBef>
                <a:spcPts val="0"/>
              </a:spcBef>
              <a:spcAft>
                <a:spcPts val="0"/>
              </a:spcAft>
              <a:buClr>
                <a:srgbClr val="000000"/>
              </a:buClr>
              <a:buSzPts val="1100"/>
              <a:buFont typeface="Arial"/>
              <a:buNone/>
            </a:pPr>
            <a:r>
              <a:rPr lang="en" sz="2000">
                <a:solidFill>
                  <a:srgbClr val="EFEFEF"/>
                </a:solidFill>
                <a:latin typeface="Old Standard TT"/>
                <a:ea typeface="Old Standard TT"/>
                <a:cs typeface="Old Standard TT"/>
                <a:sym typeface="Old Standard TT"/>
              </a:rPr>
              <a:t>Soumendra Dhanee</a:t>
            </a:r>
            <a:endParaRPr sz="2000">
              <a:solidFill>
                <a:srgbClr val="EFEFE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100"/>
              <a:buFont typeface="Arial"/>
              <a:buNone/>
            </a:pPr>
            <a:r>
              <a:t/>
            </a:r>
            <a:endParaRPr sz="2000">
              <a:solidFill>
                <a:srgbClr val="EFEFEF"/>
              </a:solidFill>
              <a:latin typeface="Old Standard TT"/>
              <a:ea typeface="Old Standard TT"/>
              <a:cs typeface="Old Standard TT"/>
              <a:sym typeface="Old Standard TT"/>
            </a:endParaRPr>
          </a:p>
          <a:p>
            <a:pPr indent="457200" lvl="0" marL="0" marR="0" rtl="0" algn="l">
              <a:lnSpc>
                <a:spcPct val="100000"/>
              </a:lnSpc>
              <a:spcBef>
                <a:spcPts val="0"/>
              </a:spcBef>
              <a:spcAft>
                <a:spcPts val="0"/>
              </a:spcAft>
              <a:buClr>
                <a:srgbClr val="000000"/>
              </a:buClr>
              <a:buSzPts val="1100"/>
              <a:buFont typeface="Arial"/>
              <a:buNone/>
            </a:pPr>
            <a:r>
              <a:rPr lang="en" sz="2000">
                <a:solidFill>
                  <a:srgbClr val="EFEFEF"/>
                </a:solidFill>
                <a:latin typeface="Old Standard TT"/>
                <a:ea typeface="Old Standard TT"/>
                <a:cs typeface="Old Standard TT"/>
                <a:sym typeface="Old Standard TT"/>
              </a:rPr>
              <a:t>Jay Trivedi</a:t>
            </a:r>
            <a:endParaRPr sz="2000">
              <a:solidFill>
                <a:srgbClr val="EFEFE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100"/>
              <a:buFont typeface="Arial"/>
              <a:buNone/>
            </a:pPr>
            <a:r>
              <a:t/>
            </a:r>
            <a:endParaRPr sz="2000">
              <a:solidFill>
                <a:srgbClr val="EFEFEF"/>
              </a:solidFill>
              <a:latin typeface="Old Standard TT"/>
              <a:ea typeface="Old Standard TT"/>
              <a:cs typeface="Old Standard TT"/>
              <a:sym typeface="Old Standard TT"/>
            </a:endParaRPr>
          </a:p>
          <a:p>
            <a:pPr indent="457200" lvl="0" marL="0" marR="0" rtl="0" algn="l">
              <a:lnSpc>
                <a:spcPct val="100000"/>
              </a:lnSpc>
              <a:spcBef>
                <a:spcPts val="0"/>
              </a:spcBef>
              <a:spcAft>
                <a:spcPts val="0"/>
              </a:spcAft>
              <a:buClr>
                <a:srgbClr val="000000"/>
              </a:buClr>
              <a:buSzPts val="1100"/>
              <a:buFont typeface="Arial"/>
              <a:buNone/>
            </a:pPr>
            <a:r>
              <a:rPr lang="en" sz="2000">
                <a:solidFill>
                  <a:srgbClr val="EFEFEF"/>
                </a:solidFill>
                <a:latin typeface="Old Standard TT"/>
                <a:ea typeface="Old Standard TT"/>
                <a:cs typeface="Old Standard TT"/>
                <a:sym typeface="Old Standard TT"/>
              </a:rPr>
              <a:t>Mayuresh Shilotri</a:t>
            </a:r>
            <a:endParaRPr sz="2000">
              <a:solidFill>
                <a:srgbClr val="EFEFE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100"/>
              <a:buFont typeface="Arial"/>
              <a:buNone/>
            </a:pPr>
            <a:r>
              <a:t/>
            </a:r>
            <a:endParaRPr sz="2000">
              <a:solidFill>
                <a:srgbClr val="EFEFEF"/>
              </a:solidFill>
              <a:latin typeface="Old Standard TT"/>
              <a:ea typeface="Old Standard TT"/>
              <a:cs typeface="Old Standard TT"/>
              <a:sym typeface="Old Standard TT"/>
            </a:endParaRPr>
          </a:p>
          <a:p>
            <a:pPr indent="457200" lvl="0" marL="0" marR="0" rtl="0" algn="l">
              <a:lnSpc>
                <a:spcPct val="100000"/>
              </a:lnSpc>
              <a:spcBef>
                <a:spcPts val="0"/>
              </a:spcBef>
              <a:spcAft>
                <a:spcPts val="0"/>
              </a:spcAft>
              <a:buClr>
                <a:srgbClr val="000000"/>
              </a:buClr>
              <a:buSzPts val="1100"/>
              <a:buFont typeface="Arial"/>
              <a:buNone/>
            </a:pPr>
            <a:r>
              <a:rPr lang="en" sz="2000">
                <a:solidFill>
                  <a:srgbClr val="EFEFEF"/>
                </a:solidFill>
                <a:latin typeface="Old Standard TT"/>
                <a:ea typeface="Old Standard TT"/>
                <a:cs typeface="Old Standard TT"/>
                <a:sym typeface="Old Standard TT"/>
              </a:rPr>
              <a:t>Shweta Doshi</a:t>
            </a:r>
            <a:endParaRPr sz="2000">
              <a:solidFill>
                <a:srgbClr val="EFEFEF"/>
              </a:solidFill>
              <a:latin typeface="Old Standard TT"/>
              <a:ea typeface="Old Standard TT"/>
              <a:cs typeface="Old Standard TT"/>
              <a:sym typeface="Old Standard TT"/>
            </a:endParaRPr>
          </a:p>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 name="Google Shape;158;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Image26424" id="159" name="Google Shape;159;p29"/>
          <p:cNvPicPr preferRelativeResize="0"/>
          <p:nvPr/>
        </p:nvPicPr>
        <p:blipFill>
          <a:blip r:embed="rId3">
            <a:alphaModFix/>
          </a:blip>
          <a:stretch>
            <a:fillRect/>
          </a:stretch>
        </p:blipFill>
        <p:spPr>
          <a:xfrm>
            <a:off x="0" y="0"/>
            <a:ext cx="9144000" cy="5084100"/>
          </a:xfrm>
          <a:prstGeom prst="rect">
            <a:avLst/>
          </a:prstGeom>
          <a:noFill/>
          <a:ln>
            <a:noFill/>
          </a:ln>
        </p:spPr>
      </p:pic>
      <p:sp>
        <p:nvSpPr>
          <p:cNvPr id="160" name="Google Shape;160;p29"/>
          <p:cNvSpPr txBox="1"/>
          <p:nvPr/>
        </p:nvSpPr>
        <p:spPr>
          <a:xfrm>
            <a:off x="1674900" y="3872475"/>
            <a:ext cx="6842100" cy="79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8255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solidFill>
                  <a:srgbClr val="000000"/>
                </a:solidFill>
              </a:rPr>
              <a:t>About Haptik</a:t>
            </a:r>
            <a:r>
              <a:rPr lang="en" sz="3000">
                <a:solidFill>
                  <a:srgbClr val="EFEFEF"/>
                </a:solidFill>
              </a:rPr>
              <a:t> </a:t>
            </a:r>
            <a:endParaRPr sz="3000">
              <a:solidFill>
                <a:srgbClr val="EFEFEF"/>
              </a:solidFill>
            </a:endParaRPr>
          </a:p>
          <a:p>
            <a:pPr indent="0" lvl="0" marL="0">
              <a:spcBef>
                <a:spcPts val="0"/>
              </a:spcBef>
              <a:spcAft>
                <a:spcPts val="0"/>
              </a:spcAft>
              <a:buClr>
                <a:schemeClr val="dk1"/>
              </a:buClr>
              <a:buSzPts val="1100"/>
              <a:buFont typeface="Arial"/>
              <a:buNone/>
            </a:pPr>
            <a:r>
              <a:t/>
            </a:r>
            <a:endParaRPr sz="2400">
              <a:solidFill>
                <a:srgbClr val="EFEFEF"/>
              </a:solidFill>
            </a:endParaRPr>
          </a:p>
          <a:p>
            <a:pPr indent="0" lvl="0" marL="0">
              <a:spcBef>
                <a:spcPts val="0"/>
              </a:spcBef>
              <a:spcAft>
                <a:spcPts val="0"/>
              </a:spcAft>
              <a:buNone/>
            </a:pPr>
            <a:r>
              <a:rPr lang="en" sz="2400">
                <a:solidFill>
                  <a:srgbClr val="EFEFEF"/>
                </a:solidFill>
              </a:rPr>
              <a:t>Haptik is India’s first Conversational Commerce platform that is powered by both AI and real humans and aim to redefine the way people get their everyday jobs done using chat as the underlying interface.</a:t>
            </a:r>
            <a:endParaRPr sz="2400">
              <a:solidFill>
                <a:srgbClr val="EFEFEF"/>
              </a:solidFill>
            </a:endParaRPr>
          </a:p>
          <a:p>
            <a:pPr indent="0" lvl="0" marL="0">
              <a:spcBef>
                <a:spcPts val="0"/>
              </a:spcBef>
              <a:spcAft>
                <a:spcPts val="0"/>
              </a:spcAft>
              <a:buClr>
                <a:schemeClr val="dk1"/>
              </a:buClr>
              <a:buSzPts val="1100"/>
              <a:buFont typeface="Arial"/>
              <a:buNone/>
            </a:pPr>
            <a:r>
              <a:t/>
            </a:r>
            <a:endParaRPr sz="2400">
              <a:solidFill>
                <a:srgbClr val="EFEFEF"/>
              </a:solidFill>
            </a:endParaRPr>
          </a:p>
          <a:p>
            <a:pPr indent="0" lvl="0" marL="0">
              <a:spcBef>
                <a:spcPts val="0"/>
              </a:spcBef>
              <a:spcAft>
                <a:spcPts val="0"/>
              </a:spcAft>
              <a:buClr>
                <a:schemeClr val="dk1"/>
              </a:buClr>
              <a:buSzPts val="1100"/>
              <a:buFont typeface="Arial"/>
              <a:buNone/>
            </a:pPr>
            <a:r>
              <a:rPr lang="en" sz="2400">
                <a:solidFill>
                  <a:srgbClr val="EFEFEF"/>
                </a:solidFill>
              </a:rPr>
              <a:t>A combination of Artificial Intelligence, Natural Language Process &amp; Machine Learning has helped Haptik create technology that assists their assistants work a lot faster; while the bot learns every time a new query is answered.</a:t>
            </a:r>
            <a:endParaRPr sz="2400">
              <a:solidFill>
                <a:srgbClr val="EFEFEF"/>
              </a:solidFill>
            </a:endParaRPr>
          </a:p>
          <a:p>
            <a:pPr indent="0" lvl="0" marL="0">
              <a:spcBef>
                <a:spcPts val="0"/>
              </a:spcBef>
              <a:spcAft>
                <a:spcPts val="0"/>
              </a:spcAft>
              <a:buNone/>
            </a:pPr>
            <a:r>
              <a:t/>
            </a:r>
            <a:endParaRPr sz="24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213825" y="510775"/>
            <a:ext cx="8766300" cy="4106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sz="3000">
              <a:solidFill>
                <a:srgbClr val="000000"/>
              </a:solidFill>
            </a:endParaRPr>
          </a:p>
          <a:p>
            <a:pPr indent="0" lvl="0" marL="0">
              <a:spcBef>
                <a:spcPts val="0"/>
              </a:spcBef>
              <a:spcAft>
                <a:spcPts val="0"/>
              </a:spcAft>
              <a:buNone/>
            </a:pPr>
            <a:r>
              <a:rPr lang="en" sz="3000">
                <a:solidFill>
                  <a:srgbClr val="000000"/>
                </a:solidFill>
              </a:rPr>
              <a:t>Problem Statement </a:t>
            </a:r>
            <a:endParaRPr sz="3000">
              <a:solidFill>
                <a:srgbClr val="000000"/>
              </a:solidFill>
            </a:endParaRPr>
          </a:p>
          <a:p>
            <a:pPr indent="0" lvl="0" marL="0">
              <a:spcBef>
                <a:spcPts val="0"/>
              </a:spcBef>
              <a:spcAft>
                <a:spcPts val="0"/>
              </a:spcAft>
              <a:buNone/>
            </a:pPr>
            <a:r>
              <a:t/>
            </a:r>
            <a:endParaRPr sz="2000">
              <a:solidFill>
                <a:srgbClr val="000000"/>
              </a:solidFill>
            </a:endParaRPr>
          </a:p>
          <a:p>
            <a:pPr indent="0" lvl="0" marL="0">
              <a:spcBef>
                <a:spcPts val="0"/>
              </a:spcBef>
              <a:spcAft>
                <a:spcPts val="0"/>
              </a:spcAft>
              <a:buNone/>
            </a:pPr>
            <a:r>
              <a:rPr lang="en" sz="2000">
                <a:solidFill>
                  <a:srgbClr val="EFEFEF"/>
                </a:solidFill>
              </a:rPr>
              <a:t>A dataset containing user queries is provided. Each query is tagged by humans with single/multiple (all the applicable domains) domains. The task is to build a multi-label classifier using this training data. The classifier should tag all the possible domains for each query. </a:t>
            </a:r>
            <a:endParaRPr sz="2000">
              <a:solidFill>
                <a:srgbClr val="EFEFEF"/>
              </a:solidFill>
            </a:endParaRPr>
          </a:p>
          <a:p>
            <a:pPr indent="0" lvl="0" marL="0">
              <a:spcBef>
                <a:spcPts val="0"/>
              </a:spcBef>
              <a:spcAft>
                <a:spcPts val="0"/>
              </a:spcAft>
              <a:buClr>
                <a:schemeClr val="dk1"/>
              </a:buClr>
              <a:buSzPts val="1100"/>
              <a:buFont typeface="Arial"/>
              <a:buNone/>
            </a:pPr>
            <a:r>
              <a:rPr lang="en" sz="2000">
                <a:solidFill>
                  <a:srgbClr val="EFEFEF"/>
                </a:solidFill>
              </a:rPr>
              <a:t>Classes: food, support(home services), reminders, movies, nearby, travel, recharge, casual, other</a:t>
            </a:r>
            <a:endParaRPr sz="2000">
              <a:solidFill>
                <a:srgbClr val="EFEFEF"/>
              </a:solidFill>
            </a:endParaRPr>
          </a:p>
          <a:p>
            <a:pPr indent="0" lvl="0" marL="0">
              <a:spcBef>
                <a:spcPts val="0"/>
              </a:spcBef>
              <a:spcAft>
                <a:spcPts val="0"/>
              </a:spcAft>
              <a:buClr>
                <a:schemeClr val="dk1"/>
              </a:buClr>
              <a:buSzPts val="1100"/>
              <a:buFont typeface="Arial"/>
              <a:buNone/>
            </a:pPr>
            <a:r>
              <a:t/>
            </a:r>
            <a:endParaRPr sz="2000">
              <a:solidFill>
                <a:srgbClr val="EFEFEF"/>
              </a:solidFill>
            </a:endParaRPr>
          </a:p>
          <a:p>
            <a:pPr indent="0" lvl="0" marL="0">
              <a:spcBef>
                <a:spcPts val="0"/>
              </a:spcBef>
              <a:spcAft>
                <a:spcPts val="0"/>
              </a:spcAft>
              <a:buClr>
                <a:schemeClr val="dk1"/>
              </a:buClr>
              <a:buSzPts val="1100"/>
              <a:buFont typeface="Arial"/>
              <a:buNone/>
            </a:pPr>
            <a:r>
              <a:rPr lang="en" sz="2000">
                <a:solidFill>
                  <a:srgbClr val="000000"/>
                </a:solidFill>
              </a:rPr>
              <a:t>Evaluation Criteria: </a:t>
            </a:r>
            <a:endParaRPr sz="2000">
              <a:solidFill>
                <a:srgbClr val="000000"/>
              </a:solidFill>
            </a:endParaRPr>
          </a:p>
          <a:p>
            <a:pPr indent="0" lvl="0" marL="0">
              <a:spcBef>
                <a:spcPts val="0"/>
              </a:spcBef>
              <a:spcAft>
                <a:spcPts val="0"/>
              </a:spcAft>
              <a:buClr>
                <a:schemeClr val="dk1"/>
              </a:buClr>
              <a:buSzPts val="1100"/>
              <a:buFont typeface="Arial"/>
              <a:buNone/>
            </a:pPr>
            <a:r>
              <a:rPr lang="en" sz="2000">
                <a:solidFill>
                  <a:srgbClr val="000000"/>
                </a:solidFill>
              </a:rPr>
              <a:t> </a:t>
            </a:r>
            <a:r>
              <a:rPr lang="en" sz="2000">
                <a:solidFill>
                  <a:srgbClr val="EFEFEF"/>
                </a:solidFill>
              </a:rPr>
              <a:t>There are two evaluation metric for this assignment </a:t>
            </a:r>
            <a:endParaRPr sz="2000">
              <a:solidFill>
                <a:srgbClr val="EFEFEF"/>
              </a:solidFill>
            </a:endParaRPr>
          </a:p>
          <a:p>
            <a:pPr indent="0" lvl="0" marL="0">
              <a:spcBef>
                <a:spcPts val="0"/>
              </a:spcBef>
              <a:spcAft>
                <a:spcPts val="0"/>
              </a:spcAft>
              <a:buClr>
                <a:schemeClr val="dk1"/>
              </a:buClr>
              <a:buSzPts val="1100"/>
              <a:buFont typeface="Arial"/>
              <a:buNone/>
            </a:pPr>
            <a:r>
              <a:rPr lang="en" sz="2000">
                <a:solidFill>
                  <a:srgbClr val="EFEFEF"/>
                </a:solidFill>
              </a:rPr>
              <a:t>1: Classwise(k) precision and recall (True: class k is identified correctly)</a:t>
            </a:r>
            <a:endParaRPr sz="2000">
              <a:solidFill>
                <a:srgbClr val="EFEFEF"/>
              </a:solidFill>
            </a:endParaRPr>
          </a:p>
          <a:p>
            <a:pPr indent="0" lvl="0" marL="0">
              <a:spcBef>
                <a:spcPts val="0"/>
              </a:spcBef>
              <a:spcAft>
                <a:spcPts val="0"/>
              </a:spcAft>
              <a:buClr>
                <a:schemeClr val="dk1"/>
              </a:buClr>
              <a:buSzPts val="1100"/>
              <a:buFont typeface="Arial"/>
              <a:buNone/>
            </a:pPr>
            <a:r>
              <a:rPr lang="en" sz="2000">
                <a:solidFill>
                  <a:srgbClr val="EFEFEF"/>
                </a:solidFill>
              </a:rPr>
              <a:t>2: Overall accuracy (True: All the classes are correctly identified for given record) (Baseline accuracy: 70%, expected accuracy &gt; 80%)</a:t>
            </a:r>
            <a:endParaRPr sz="2000">
              <a:solidFill>
                <a:srgbClr val="EFEFEF"/>
              </a:solidFill>
            </a:endParaRPr>
          </a:p>
          <a:p>
            <a:pPr indent="0" lvl="0" marL="0">
              <a:spcBef>
                <a:spcPts val="0"/>
              </a:spcBef>
              <a:spcAft>
                <a:spcPts val="0"/>
              </a:spcAft>
              <a:buClr>
                <a:schemeClr val="dk1"/>
              </a:buClr>
              <a:buSzPts val="1100"/>
              <a:buFont typeface="Arial"/>
              <a:buNone/>
            </a:pPr>
            <a:r>
              <a:t/>
            </a:r>
            <a:endParaRPr sz="2000">
              <a:solidFill>
                <a:srgbClr val="EFEFEF"/>
              </a:solidFill>
            </a:endParaRPr>
          </a:p>
          <a:p>
            <a:pPr indent="0" lvl="0" marL="0">
              <a:spcBef>
                <a:spcPts val="0"/>
              </a:spcBef>
              <a:spcAft>
                <a:spcPts val="0"/>
              </a:spcAft>
              <a:buNone/>
            </a:pPr>
            <a:r>
              <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Machine Learning </a:t>
            </a:r>
            <a:endParaRPr/>
          </a:p>
          <a:p>
            <a:pPr indent="0" lvl="0" marL="0">
              <a:spcBef>
                <a:spcPts val="0"/>
              </a:spcBef>
              <a:spcAft>
                <a:spcPts val="0"/>
              </a:spcAft>
              <a:buNone/>
            </a:pPr>
            <a:r>
              <a:rPr lang="en" sz="3000"/>
              <a:t>on Haptik Dataset</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41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t>
            </a:r>
            <a:r>
              <a:rPr lang="en" sz="1400"/>
              <a:t>Key Insights!</a:t>
            </a:r>
            <a:endParaRPr sz="1400"/>
          </a:p>
          <a:p>
            <a:pPr indent="0" lvl="0" marL="0" rtl="0" algn="l">
              <a:spcBef>
                <a:spcPts val="0"/>
              </a:spcBef>
              <a:spcAft>
                <a:spcPts val="0"/>
              </a:spcAft>
              <a:buNone/>
            </a:pPr>
            <a:r>
              <a:t/>
            </a:r>
            <a:endParaRPr sz="1400"/>
          </a:p>
          <a:p>
            <a:pPr indent="-330200" lvl="0" marL="457200" rtl="0" algn="l">
              <a:spcBef>
                <a:spcPts val="0"/>
              </a:spcBef>
              <a:spcAft>
                <a:spcPts val="0"/>
              </a:spcAft>
              <a:buSzPts val="1600"/>
              <a:buChar char="●"/>
            </a:pPr>
            <a:r>
              <a:rPr lang="en" sz="1600"/>
              <a:t>~40K rows in training dataset, 10K rows in testing dataset</a:t>
            </a:r>
            <a:endParaRPr sz="1600"/>
          </a:p>
          <a:p>
            <a:pPr indent="-330200" lvl="0" marL="457200" rtl="0" algn="l">
              <a:spcBef>
                <a:spcPts val="0"/>
              </a:spcBef>
              <a:spcAft>
                <a:spcPts val="0"/>
              </a:spcAft>
              <a:buSzPts val="1600"/>
              <a:buChar char="●"/>
            </a:pPr>
            <a:r>
              <a:rPr lang="en" sz="1600"/>
              <a:t>Avg length of a message: 38 chars, 7 words</a:t>
            </a:r>
            <a:endParaRPr sz="1600"/>
          </a:p>
          <a:p>
            <a:pPr indent="-330200" lvl="0" marL="457200" rtl="0" algn="l">
              <a:spcBef>
                <a:spcPts val="0"/>
              </a:spcBef>
              <a:spcAft>
                <a:spcPts val="0"/>
              </a:spcAft>
              <a:buSzPts val="1600"/>
              <a:buChar char="●"/>
            </a:pPr>
            <a:r>
              <a:rPr lang="en" sz="1600"/>
              <a:t>9 labels, 90% of observations have a single label</a:t>
            </a:r>
            <a:endParaRPr sz="1600"/>
          </a:p>
          <a:p>
            <a:pPr indent="-330200" lvl="0" marL="457200" rtl="0" algn="l">
              <a:spcBef>
                <a:spcPts val="0"/>
              </a:spcBef>
              <a:spcAft>
                <a:spcPts val="0"/>
              </a:spcAft>
              <a:buSzPts val="1600"/>
              <a:buChar char="●"/>
            </a:pPr>
            <a:r>
              <a:rPr lang="en" sz="1600"/>
              <a:t>Class imbalances</a:t>
            </a:r>
            <a:endParaRPr sz="1400"/>
          </a:p>
        </p:txBody>
      </p:sp>
      <p:pic>
        <p:nvPicPr>
          <p:cNvPr id="81" name="Google Shape;81;p17"/>
          <p:cNvPicPr preferRelativeResize="0"/>
          <p:nvPr/>
        </p:nvPicPr>
        <p:blipFill>
          <a:blip r:embed="rId3">
            <a:alphaModFix/>
          </a:blip>
          <a:stretch>
            <a:fillRect/>
          </a:stretch>
        </p:blipFill>
        <p:spPr>
          <a:xfrm>
            <a:off x="1291125" y="2354175"/>
            <a:ext cx="6561749" cy="270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Preprocessing</a:t>
            </a:r>
            <a:endParaRPr/>
          </a:p>
        </p:txBody>
      </p:sp>
      <p:sp>
        <p:nvSpPr>
          <p:cNvPr id="87" name="Google Shape;87;p18"/>
          <p:cNvSpPr txBox="1"/>
          <p:nvPr>
            <p:ph idx="1" type="body"/>
          </p:nvPr>
        </p:nvSpPr>
        <p:spPr>
          <a:xfrm>
            <a:off x="311700" y="1058225"/>
            <a:ext cx="3999900" cy="3510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Removal of punctuation </a:t>
            </a:r>
            <a:endParaRPr sz="1600"/>
          </a:p>
          <a:p>
            <a:pPr indent="-330200" lvl="0" marL="457200" rtl="0">
              <a:spcBef>
                <a:spcPts val="1600"/>
              </a:spcBef>
              <a:spcAft>
                <a:spcPts val="0"/>
              </a:spcAft>
              <a:buSzPts val="1600"/>
              <a:buAutoNum type="arabicPeriod"/>
            </a:pPr>
            <a:r>
              <a:rPr lang="en" sz="1600"/>
              <a:t>Removing system specific content</a:t>
            </a:r>
            <a:endParaRPr sz="1600"/>
          </a:p>
          <a:p>
            <a:pPr indent="-330200" lvl="0" marL="457200" rtl="0">
              <a:spcBef>
                <a:spcPts val="1600"/>
              </a:spcBef>
              <a:spcAft>
                <a:spcPts val="0"/>
              </a:spcAft>
              <a:buSzPts val="1600"/>
              <a:buAutoNum type="arabicPeriod"/>
            </a:pPr>
            <a:r>
              <a:rPr lang="en" sz="1600"/>
              <a:t>Removal of stopwords</a:t>
            </a:r>
            <a:endParaRPr sz="1600"/>
          </a:p>
          <a:p>
            <a:pPr indent="-330200" lvl="0" marL="457200">
              <a:spcBef>
                <a:spcPts val="1600"/>
              </a:spcBef>
              <a:spcAft>
                <a:spcPts val="0"/>
              </a:spcAft>
              <a:buSzPts val="1600"/>
              <a:buAutoNum type="arabicPeriod"/>
            </a:pPr>
            <a:r>
              <a:rPr lang="en" sz="1600"/>
              <a:t>S</a:t>
            </a:r>
            <a:r>
              <a:rPr lang="en" sz="1600"/>
              <a:t>temming</a:t>
            </a:r>
            <a:endParaRPr sz="1600"/>
          </a:p>
          <a:p>
            <a:pPr indent="-330200" lvl="0" marL="457200">
              <a:spcBef>
                <a:spcPts val="1600"/>
              </a:spcBef>
              <a:spcAft>
                <a:spcPts val="1600"/>
              </a:spcAft>
              <a:buSzPts val="1600"/>
              <a:buAutoNum type="arabicPeriod"/>
            </a:pPr>
            <a:r>
              <a:rPr lang="en" sz="1600"/>
              <a:t>Returns a list of the cleaned tokens</a:t>
            </a:r>
            <a:endParaRPr sz="1600"/>
          </a:p>
        </p:txBody>
      </p:sp>
      <p:pic>
        <p:nvPicPr>
          <p:cNvPr id="88" name="Google Shape;88;p18"/>
          <p:cNvPicPr preferRelativeResize="0"/>
          <p:nvPr/>
        </p:nvPicPr>
        <p:blipFill>
          <a:blip r:embed="rId3">
            <a:alphaModFix/>
          </a:blip>
          <a:stretch>
            <a:fillRect/>
          </a:stretch>
        </p:blipFill>
        <p:spPr>
          <a:xfrm>
            <a:off x="2452043" y="1171675"/>
            <a:ext cx="6014058" cy="3971825"/>
          </a:xfrm>
          <a:prstGeom prst="rect">
            <a:avLst/>
          </a:prstGeom>
          <a:noFill/>
          <a:ln>
            <a:noFill/>
          </a:ln>
        </p:spPr>
      </p:pic>
      <p:sp>
        <p:nvSpPr>
          <p:cNvPr id="89" name="Google Shape;89;p18"/>
          <p:cNvSpPr/>
          <p:nvPr/>
        </p:nvSpPr>
        <p:spPr>
          <a:xfrm>
            <a:off x="3480475" y="3444850"/>
            <a:ext cx="570132" cy="47520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18"/>
          <p:cNvSpPr/>
          <p:nvPr/>
        </p:nvSpPr>
        <p:spPr>
          <a:xfrm>
            <a:off x="6794650" y="3480475"/>
            <a:ext cx="570125" cy="439575"/>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Feature Engineering</a:t>
            </a:r>
            <a:endParaRPr/>
          </a:p>
        </p:txBody>
      </p:sp>
      <p:sp>
        <p:nvSpPr>
          <p:cNvPr id="96" name="Google Shape;96;p19"/>
          <p:cNvSpPr txBox="1"/>
          <p:nvPr>
            <p:ph idx="1" type="body"/>
          </p:nvPr>
        </p:nvSpPr>
        <p:spPr>
          <a:xfrm>
            <a:off x="311700" y="1171675"/>
            <a:ext cx="4632300" cy="39717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AutoNum type="arabicPeriod"/>
            </a:pPr>
            <a:r>
              <a:rPr lang="en" sz="1600"/>
              <a:t>TimeofDay : replaced time data in the corpus (7am, 5pm etc) with a single token timeofday. It resulted in a total of 3468 tokens</a:t>
            </a:r>
            <a:endParaRPr sz="1600"/>
          </a:p>
          <a:p>
            <a:pPr indent="-330200" lvl="0" marL="457200" marR="0" rtl="0" algn="l">
              <a:lnSpc>
                <a:spcPct val="115000"/>
              </a:lnSpc>
              <a:spcBef>
                <a:spcPts val="1600"/>
              </a:spcBef>
              <a:spcAft>
                <a:spcPts val="0"/>
              </a:spcAft>
              <a:buSzPts val="1600"/>
              <a:buAutoNum type="arabicPeriod"/>
            </a:pPr>
            <a:r>
              <a:rPr lang="en" sz="1600"/>
              <a:t>DurationText: Replaced duration data in the corpus (15 min, 2hrs etc) with a single token ‘durationtext’</a:t>
            </a:r>
            <a:endParaRPr sz="1600"/>
          </a:p>
          <a:p>
            <a:pPr indent="-330200" lvl="0" marL="457200" marR="0" rtl="0" algn="l">
              <a:lnSpc>
                <a:spcPct val="115000"/>
              </a:lnSpc>
              <a:spcBef>
                <a:spcPts val="1600"/>
              </a:spcBef>
              <a:spcAft>
                <a:spcPts val="0"/>
              </a:spcAft>
              <a:buSzPts val="1600"/>
              <a:buAutoNum type="arabicPeriod"/>
            </a:pPr>
            <a:r>
              <a:rPr lang="en" sz="1600"/>
              <a:t>Phone number and PNR number  : Replaced all 10 digit numbers with a token ‘phoneorpnr’. Increased ‘recharge’ recall.</a:t>
            </a:r>
            <a:endParaRPr sz="1600"/>
          </a:p>
          <a:p>
            <a:pPr indent="-330200" lvl="0" marL="457200" marR="0" rtl="0" algn="l">
              <a:lnSpc>
                <a:spcPct val="115000"/>
              </a:lnSpc>
              <a:spcBef>
                <a:spcPts val="1600"/>
              </a:spcBef>
              <a:spcAft>
                <a:spcPts val="1600"/>
              </a:spcAft>
              <a:buSzPts val="1600"/>
              <a:buAutoNum type="arabicPeriod"/>
            </a:pPr>
            <a:r>
              <a:rPr lang="en" sz="1600"/>
              <a:t>Increased accuracy marginally by 0.2%</a:t>
            </a:r>
            <a:endParaRPr sz="1600"/>
          </a:p>
        </p:txBody>
      </p:sp>
      <p:pic>
        <p:nvPicPr>
          <p:cNvPr descr="babbage_analytical_engine.jpg" id="97" name="Google Shape;97;p19"/>
          <p:cNvPicPr preferRelativeResize="0"/>
          <p:nvPr/>
        </p:nvPicPr>
        <p:blipFill>
          <a:blip r:embed="rId3">
            <a:alphaModFix/>
          </a:blip>
          <a:stretch>
            <a:fillRect/>
          </a:stretch>
        </p:blipFill>
        <p:spPr>
          <a:xfrm>
            <a:off x="4944000" y="1531350"/>
            <a:ext cx="3895200" cy="21799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Classifier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490250" y="526350"/>
            <a:ext cx="6958800" cy="4162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000000"/>
                </a:solidFill>
              </a:rPr>
              <a:t>First Approach</a:t>
            </a:r>
            <a:endParaRPr sz="3000">
              <a:solidFill>
                <a:srgbClr val="000000"/>
              </a:solidFill>
            </a:endParaRPr>
          </a:p>
          <a:p>
            <a:pPr indent="0" lvl="0" marL="0">
              <a:lnSpc>
                <a:spcPct val="150000"/>
              </a:lnSpc>
              <a:spcBef>
                <a:spcPts val="0"/>
              </a:spcBef>
              <a:spcAft>
                <a:spcPts val="0"/>
              </a:spcAft>
              <a:buNone/>
            </a:pPr>
            <a:r>
              <a:t/>
            </a:r>
            <a:endParaRPr sz="2400">
              <a:solidFill>
                <a:srgbClr val="000000"/>
              </a:solidFill>
            </a:endParaRPr>
          </a:p>
          <a:p>
            <a:pPr indent="-381000" lvl="0" marL="457200" rtl="0">
              <a:lnSpc>
                <a:spcPct val="150000"/>
              </a:lnSpc>
              <a:spcBef>
                <a:spcPts val="0"/>
              </a:spcBef>
              <a:spcAft>
                <a:spcPts val="0"/>
              </a:spcAft>
              <a:buClr>
                <a:srgbClr val="000000"/>
              </a:buClr>
              <a:buSzPts val="2400"/>
              <a:buChar char="●"/>
            </a:pPr>
            <a:r>
              <a:rPr lang="en" sz="2400">
                <a:solidFill>
                  <a:srgbClr val="000000"/>
                </a:solidFill>
              </a:rPr>
              <a:t>Used single label data</a:t>
            </a:r>
            <a:endParaRPr sz="2400">
              <a:solidFill>
                <a:srgbClr val="000000"/>
              </a:solidFill>
            </a:endParaRPr>
          </a:p>
          <a:p>
            <a:pPr indent="-381000" lvl="0" marL="457200" rtl="0">
              <a:lnSpc>
                <a:spcPct val="150000"/>
              </a:lnSpc>
              <a:spcBef>
                <a:spcPts val="0"/>
              </a:spcBef>
              <a:spcAft>
                <a:spcPts val="0"/>
              </a:spcAft>
              <a:buClr>
                <a:srgbClr val="000000"/>
              </a:buClr>
              <a:buSzPts val="2400"/>
              <a:buChar char="●"/>
            </a:pPr>
            <a:r>
              <a:rPr lang="en" sz="2400">
                <a:solidFill>
                  <a:srgbClr val="000000"/>
                </a:solidFill>
              </a:rPr>
              <a:t>CountVectorizer + MultinomialNB</a:t>
            </a:r>
            <a:endParaRPr sz="2400">
              <a:solidFill>
                <a:srgbClr val="000000"/>
              </a:solidFill>
            </a:endParaRPr>
          </a:p>
          <a:p>
            <a:pPr indent="-381000" lvl="0" marL="457200" rtl="0">
              <a:lnSpc>
                <a:spcPct val="150000"/>
              </a:lnSpc>
              <a:spcBef>
                <a:spcPts val="0"/>
              </a:spcBef>
              <a:spcAft>
                <a:spcPts val="0"/>
              </a:spcAft>
              <a:buClr>
                <a:srgbClr val="000000"/>
              </a:buClr>
              <a:buSzPts val="2400"/>
              <a:buChar char="●"/>
            </a:pPr>
            <a:r>
              <a:rPr lang="en" sz="2400">
                <a:solidFill>
                  <a:srgbClr val="000000"/>
                </a:solidFill>
              </a:rPr>
              <a:t>Used uni and bigrams</a:t>
            </a:r>
            <a:endParaRPr sz="2400">
              <a:solidFill>
                <a:srgbClr val="000000"/>
              </a:solidFill>
            </a:endParaRPr>
          </a:p>
          <a:p>
            <a:pPr indent="-381000" lvl="0" marL="457200" rtl="0">
              <a:lnSpc>
                <a:spcPct val="150000"/>
              </a:lnSpc>
              <a:spcBef>
                <a:spcPts val="0"/>
              </a:spcBef>
              <a:spcAft>
                <a:spcPts val="0"/>
              </a:spcAft>
              <a:buClr>
                <a:srgbClr val="000000"/>
              </a:buClr>
              <a:buSzPts val="2400"/>
              <a:buChar char="●"/>
            </a:pPr>
            <a:r>
              <a:rPr lang="en" sz="2400">
                <a:solidFill>
                  <a:srgbClr val="000000"/>
                </a:solidFill>
              </a:rPr>
              <a:t>Accuracy : 80.13%</a:t>
            </a:r>
            <a:endParaRPr sz="2400">
              <a:solidFill>
                <a:srgbClr val="000000"/>
              </a:solidFill>
            </a:endParaRPr>
          </a:p>
          <a:p>
            <a:pPr indent="-381000" lvl="0" marL="457200" rtl="0">
              <a:lnSpc>
                <a:spcPct val="150000"/>
              </a:lnSpc>
              <a:spcBef>
                <a:spcPts val="0"/>
              </a:spcBef>
              <a:spcAft>
                <a:spcPts val="0"/>
              </a:spcAft>
              <a:buClr>
                <a:srgbClr val="000000"/>
              </a:buClr>
              <a:buSzPts val="2400"/>
              <a:buChar char="●"/>
            </a:pPr>
            <a:r>
              <a:rPr lang="en" sz="2400">
                <a:solidFill>
                  <a:srgbClr val="000000"/>
                </a:solidFill>
              </a:rPr>
              <a:t>F-1 score : 80%</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