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Lato" charset="1" panose="020F0502020204030203"/>
      <p:regular r:id="rId17"/>
    </p:embeddedFont>
    <p:embeddedFont>
      <p:font typeface="Lato Bold" charset="1" panose="020F05020202040302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8665" y="645697"/>
            <a:ext cx="4463973" cy="1195117"/>
            <a:chOff x="0" y="0"/>
            <a:chExt cx="1175697" cy="3147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5697" cy="314763"/>
            </a:xfrm>
            <a:custGeom>
              <a:avLst/>
              <a:gdLst/>
              <a:ahLst/>
              <a:cxnLst/>
              <a:rect r="r" b="b" t="t" l="l"/>
              <a:pathLst>
                <a:path h="314763" w="1175697">
                  <a:moveTo>
                    <a:pt x="110996" y="0"/>
                  </a:moveTo>
                  <a:lnTo>
                    <a:pt x="1064701" y="0"/>
                  </a:lnTo>
                  <a:cubicBezTo>
                    <a:pt x="1094139" y="0"/>
                    <a:pt x="1122371" y="11694"/>
                    <a:pt x="1143187" y="32510"/>
                  </a:cubicBezTo>
                  <a:cubicBezTo>
                    <a:pt x="1164002" y="53326"/>
                    <a:pt x="1175697" y="81558"/>
                    <a:pt x="1175697" y="110996"/>
                  </a:cubicBezTo>
                  <a:lnTo>
                    <a:pt x="1175697" y="203767"/>
                  </a:lnTo>
                  <a:cubicBezTo>
                    <a:pt x="1175697" y="233205"/>
                    <a:pt x="1164002" y="261437"/>
                    <a:pt x="1143187" y="282253"/>
                  </a:cubicBezTo>
                  <a:cubicBezTo>
                    <a:pt x="1122371" y="303069"/>
                    <a:pt x="1094139" y="314763"/>
                    <a:pt x="1064701" y="314763"/>
                  </a:cubicBezTo>
                  <a:lnTo>
                    <a:pt x="110996" y="314763"/>
                  </a:lnTo>
                  <a:cubicBezTo>
                    <a:pt x="49695" y="314763"/>
                    <a:pt x="0" y="265069"/>
                    <a:pt x="0" y="203767"/>
                  </a:cubicBezTo>
                  <a:lnTo>
                    <a:pt x="0" y="110996"/>
                  </a:lnTo>
                  <a:cubicBezTo>
                    <a:pt x="0" y="81558"/>
                    <a:pt x="11694" y="53326"/>
                    <a:pt x="32510" y="32510"/>
                  </a:cubicBezTo>
                  <a:cubicBezTo>
                    <a:pt x="53326" y="11694"/>
                    <a:pt x="81558" y="0"/>
                    <a:pt x="110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5E1D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1175697" cy="429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5879"/>
                </a:lnSpc>
              </a:pPr>
              <a:r>
                <a:rPr lang="en-US" b="true" sz="41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HOŞ GELDİNİZ!!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51837" y="289333"/>
            <a:ext cx="12112509" cy="8707633"/>
          </a:xfrm>
          <a:custGeom>
            <a:avLst/>
            <a:gdLst/>
            <a:ahLst/>
            <a:cxnLst/>
            <a:rect r="r" b="b" t="t" l="l"/>
            <a:pathLst>
              <a:path h="8707633" w="12112509">
                <a:moveTo>
                  <a:pt x="0" y="0"/>
                </a:moveTo>
                <a:lnTo>
                  <a:pt x="12112509" y="0"/>
                </a:lnTo>
                <a:lnTo>
                  <a:pt x="12112509" y="8707633"/>
                </a:lnTo>
                <a:lnTo>
                  <a:pt x="0" y="870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1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8665" y="2576239"/>
            <a:ext cx="11893453" cy="413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9"/>
              </a:lnSpc>
            </a:pPr>
            <a:r>
              <a:rPr lang="en-US" sz="9608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MÜZİK UYGULAMASI PROJESİ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8665" y="7038247"/>
            <a:ext cx="7762921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EVLA KARAGÖZ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13696" y="9108071"/>
            <a:ext cx="6750650" cy="75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THAT’S WHAT SHE PLAYED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65" y="7576769"/>
            <a:ext cx="7762921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231041040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8665" y="8114614"/>
            <a:ext cx="7762921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Bilgisayar Mühendisliği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8665" y="8652459"/>
            <a:ext cx="7762921" cy="169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İstanbul Gedik Üniversitesi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Nesneye Yönelik Programlama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988" y="1121049"/>
            <a:ext cx="13304015" cy="8727681"/>
            <a:chOff x="0" y="0"/>
            <a:chExt cx="3503938" cy="2298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03938" cy="2298649"/>
            </a:xfrm>
            <a:custGeom>
              <a:avLst/>
              <a:gdLst/>
              <a:ahLst/>
              <a:cxnLst/>
              <a:rect r="r" b="b" t="t" l="l"/>
              <a:pathLst>
                <a:path h="2298649" w="3503938">
                  <a:moveTo>
                    <a:pt x="11638" y="0"/>
                  </a:moveTo>
                  <a:lnTo>
                    <a:pt x="3492300" y="0"/>
                  </a:lnTo>
                  <a:cubicBezTo>
                    <a:pt x="3495386" y="0"/>
                    <a:pt x="3498347" y="1226"/>
                    <a:pt x="3500529" y="3409"/>
                  </a:cubicBezTo>
                  <a:cubicBezTo>
                    <a:pt x="3502712" y="5591"/>
                    <a:pt x="3503938" y="8552"/>
                    <a:pt x="3503938" y="11638"/>
                  </a:cubicBezTo>
                  <a:lnTo>
                    <a:pt x="3503938" y="2287010"/>
                  </a:lnTo>
                  <a:cubicBezTo>
                    <a:pt x="3503938" y="2293438"/>
                    <a:pt x="3498728" y="2298649"/>
                    <a:pt x="3492300" y="2298649"/>
                  </a:cubicBezTo>
                  <a:lnTo>
                    <a:pt x="11638" y="2298649"/>
                  </a:lnTo>
                  <a:cubicBezTo>
                    <a:pt x="8552" y="2298649"/>
                    <a:pt x="5591" y="2297422"/>
                    <a:pt x="3409" y="2295240"/>
                  </a:cubicBezTo>
                  <a:cubicBezTo>
                    <a:pt x="1226" y="2293057"/>
                    <a:pt x="0" y="2290097"/>
                    <a:pt x="0" y="2287010"/>
                  </a:cubicBezTo>
                  <a:lnTo>
                    <a:pt x="0" y="11638"/>
                  </a:lnTo>
                  <a:cubicBezTo>
                    <a:pt x="0" y="5211"/>
                    <a:pt x="5211" y="0"/>
                    <a:pt x="11638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503938" cy="233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6626729">
            <a:off x="-8130685" y="1817905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12631" y="378290"/>
            <a:ext cx="650410" cy="650410"/>
          </a:xfrm>
          <a:custGeom>
            <a:avLst/>
            <a:gdLst/>
            <a:ahLst/>
            <a:cxnLst/>
            <a:rect r="r" b="b" t="t" l="l"/>
            <a:pathLst>
              <a:path h="650410" w="650410">
                <a:moveTo>
                  <a:pt x="0" y="0"/>
                </a:moveTo>
                <a:lnTo>
                  <a:pt x="650410" y="0"/>
                </a:lnTo>
                <a:lnTo>
                  <a:pt x="650410" y="650410"/>
                </a:lnTo>
                <a:lnTo>
                  <a:pt x="0" y="650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16314" y="3251634"/>
            <a:ext cx="11753332" cy="537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Projemi, bir müzik oynatma uygulaması simülasyonu olarak tasarladım. Kullanıcılar sisteme "Standart Kullanıcı" veya "Sanatçı" olarak giriş yapabilir ve her rolün kendine özgü özellikleri bulunmaktadır. Projemi, Object-Oriented Programming (OOP) prensipleri (kapsülleme, kalıtım, çok biçimlilik ve soyutlama) kullanılarak geliştirdim. Aslında özetle; Kullanıcıların şarkı çalma, şarkı ekleme (sadece sanatçılar için) ve mevcut şarkı listesini görüntüleme işlemlerini gerçekleştirebileceği bir komut satırı tabanlı uygulamadır.</a:t>
            </a:r>
          </a:p>
          <a:p>
            <a:pPr algn="l">
              <a:lnSpc>
                <a:spcPts val="390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316314" y="1626669"/>
            <a:ext cx="8043479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7199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PROJE ÖZETI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3279" y="226609"/>
            <a:ext cx="13962572" cy="9749579"/>
            <a:chOff x="0" y="0"/>
            <a:chExt cx="3677385" cy="2567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7385" cy="2567790"/>
            </a:xfrm>
            <a:custGeom>
              <a:avLst/>
              <a:gdLst/>
              <a:ahLst/>
              <a:cxnLst/>
              <a:rect r="r" b="b" t="t" l="l"/>
              <a:pathLst>
                <a:path h="2567790" w="3677385">
                  <a:moveTo>
                    <a:pt x="11090" y="0"/>
                  </a:moveTo>
                  <a:lnTo>
                    <a:pt x="3666296" y="0"/>
                  </a:lnTo>
                  <a:cubicBezTo>
                    <a:pt x="3669237" y="0"/>
                    <a:pt x="3672058" y="1168"/>
                    <a:pt x="3674137" y="3248"/>
                  </a:cubicBezTo>
                  <a:cubicBezTo>
                    <a:pt x="3676217" y="5328"/>
                    <a:pt x="3677385" y="8148"/>
                    <a:pt x="3677385" y="11090"/>
                  </a:cubicBezTo>
                  <a:lnTo>
                    <a:pt x="3677385" y="2556701"/>
                  </a:lnTo>
                  <a:cubicBezTo>
                    <a:pt x="3677385" y="2559642"/>
                    <a:pt x="3676217" y="2562463"/>
                    <a:pt x="3674137" y="2564542"/>
                  </a:cubicBezTo>
                  <a:cubicBezTo>
                    <a:pt x="3672058" y="2566622"/>
                    <a:pt x="3669237" y="2567790"/>
                    <a:pt x="3666296" y="2567790"/>
                  </a:cubicBezTo>
                  <a:lnTo>
                    <a:pt x="11090" y="2567790"/>
                  </a:lnTo>
                  <a:cubicBezTo>
                    <a:pt x="8148" y="2567790"/>
                    <a:pt x="5328" y="2566622"/>
                    <a:pt x="3248" y="2564542"/>
                  </a:cubicBezTo>
                  <a:cubicBezTo>
                    <a:pt x="1168" y="2562463"/>
                    <a:pt x="0" y="2559642"/>
                    <a:pt x="0" y="2556701"/>
                  </a:cubicBezTo>
                  <a:lnTo>
                    <a:pt x="0" y="11090"/>
                  </a:lnTo>
                  <a:cubicBezTo>
                    <a:pt x="0" y="8148"/>
                    <a:pt x="1168" y="5328"/>
                    <a:pt x="3248" y="3248"/>
                  </a:cubicBezTo>
                  <a:cubicBezTo>
                    <a:pt x="5328" y="1168"/>
                    <a:pt x="8148" y="0"/>
                    <a:pt x="11090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7385" cy="2605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6626729">
            <a:off x="-8130685" y="1817905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12631" y="378290"/>
            <a:ext cx="650410" cy="650410"/>
          </a:xfrm>
          <a:custGeom>
            <a:avLst/>
            <a:gdLst/>
            <a:ahLst/>
            <a:cxnLst/>
            <a:rect r="r" b="b" t="t" l="l"/>
            <a:pathLst>
              <a:path h="650410" w="650410">
                <a:moveTo>
                  <a:pt x="0" y="0"/>
                </a:moveTo>
                <a:lnTo>
                  <a:pt x="650410" y="0"/>
                </a:lnTo>
                <a:lnTo>
                  <a:pt x="650410" y="650410"/>
                </a:lnTo>
                <a:lnTo>
                  <a:pt x="0" y="650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3808" y="2369667"/>
            <a:ext cx="13732988" cy="9919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1"/>
              </a:lnSpc>
            </a:pPr>
            <a:r>
              <a:rPr lang="en-US" sz="2851" b="true">
                <a:solidFill>
                  <a:srgbClr val="FBF9F1"/>
                </a:solidFill>
                <a:latin typeface="Lato Bold"/>
                <a:ea typeface="Lato Bold"/>
                <a:cs typeface="Lato Bold"/>
                <a:sym typeface="Lato Bold"/>
              </a:rPr>
              <a:t>1.Şarkıların Yönetimi:</a:t>
            </a:r>
          </a:p>
          <a:p>
            <a:pPr algn="l" marL="593967" indent="-296983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Şarkılarla ilgili ad, sanatçı, albüm,süre ve tür bilgileri tutulur.</a:t>
            </a:r>
          </a:p>
          <a:p>
            <a:pPr algn="l" marL="593967" indent="-296983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Şarkıların eklenmesi ve listelenmesi işlemleri yapılır.</a:t>
            </a:r>
          </a:p>
          <a:p>
            <a:pPr algn="l">
              <a:lnSpc>
                <a:spcPts val="3991"/>
              </a:lnSpc>
            </a:pPr>
            <a:r>
              <a:rPr lang="en-US" sz="2851" b="true">
                <a:solidFill>
                  <a:srgbClr val="FBF9F1"/>
                </a:solidFill>
                <a:latin typeface="Lato Bold"/>
                <a:ea typeface="Lato Bold"/>
                <a:cs typeface="Lato Bold"/>
                <a:sym typeface="Lato Bold"/>
              </a:rPr>
              <a:t>2.</a:t>
            </a:r>
            <a:r>
              <a:rPr lang="en-US" sz="2851" b="true">
                <a:solidFill>
                  <a:srgbClr val="FBF9F1"/>
                </a:solidFill>
                <a:latin typeface="Lato Bold"/>
                <a:ea typeface="Lato Bold"/>
                <a:cs typeface="Lato Bold"/>
                <a:sym typeface="Lato Bold"/>
              </a:rPr>
              <a:t>Kullanıcı Türleri:</a:t>
            </a:r>
          </a:p>
          <a:p>
            <a:pPr algn="l" marL="593967" indent="-296983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İki tür kullanıcı vardır: Standart Kullanıcı ve Sanatçı.                  </a:t>
            </a:r>
          </a:p>
          <a:p>
            <a:pPr algn="l" marL="593967" indent="-296983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Standart Kullanıcılar yalnızca şarkı çalabilir.</a:t>
            </a:r>
          </a:p>
          <a:p>
            <a:pPr algn="l" marL="593967" indent="-296983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Sanatçılar, şarkı çalma işlemlerine ek olarak şarkı ekleyebilir.</a:t>
            </a:r>
          </a:p>
          <a:p>
            <a:pPr algn="l">
              <a:lnSpc>
                <a:spcPts val="3991"/>
              </a:lnSpc>
            </a:pPr>
            <a:r>
              <a:rPr lang="en-US" sz="2851" b="true">
                <a:solidFill>
                  <a:srgbClr val="FBF9F1"/>
                </a:solidFill>
                <a:latin typeface="Lato Bold"/>
                <a:ea typeface="Lato Bold"/>
                <a:cs typeface="Lato Bold"/>
                <a:sym typeface="Lato Bold"/>
              </a:rPr>
              <a:t>3.Kullanıcı Etkileşimi:</a:t>
            </a:r>
          </a:p>
          <a:p>
            <a:pPr algn="l" marL="593967" indent="-296983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Kullanıcılar isimlerini girerek ve sanatçı olup olmadıklarını belirterek sisteme giriş yapar.</a:t>
            </a:r>
          </a:p>
          <a:p>
            <a:pPr algn="l" marL="593967" indent="-296983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Kullanıcıların menüden bir işlem seçmesi sağlanır:</a:t>
            </a:r>
          </a:p>
          <a:p>
            <a:pPr algn="l" marL="1231113" indent="-410371" lvl="2">
              <a:lnSpc>
                <a:spcPts val="3991"/>
              </a:lnSpc>
              <a:buFont typeface="Arial"/>
              <a:buChar char="⚬"/>
            </a:pPr>
            <a:r>
              <a:rPr lang="en-US" sz="28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Şarkı çalma</a:t>
            </a:r>
          </a:p>
          <a:p>
            <a:pPr algn="l" marL="1231113" indent="-410371" lvl="2">
              <a:lnSpc>
                <a:spcPts val="3991"/>
              </a:lnSpc>
              <a:buFont typeface="Arial"/>
              <a:buChar char="⚬"/>
            </a:pPr>
            <a:r>
              <a:rPr lang="en-US" sz="28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Şarkı ekleme (sadece sanatçılar)</a:t>
            </a:r>
          </a:p>
          <a:p>
            <a:pPr algn="l" marL="1231113" indent="-410371" lvl="2">
              <a:lnSpc>
                <a:spcPts val="3991"/>
              </a:lnSpc>
              <a:buFont typeface="Arial"/>
              <a:buChar char="⚬"/>
            </a:pPr>
            <a:r>
              <a:rPr lang="en-US" sz="28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Şarkı listesini görüntüleme</a:t>
            </a:r>
          </a:p>
          <a:p>
            <a:pPr algn="l" marL="1231113" indent="-410371" lvl="2">
              <a:lnSpc>
                <a:spcPts val="3991"/>
              </a:lnSpc>
              <a:buFont typeface="Arial"/>
              <a:buChar char="⚬"/>
            </a:pPr>
            <a:r>
              <a:rPr lang="en-US" sz="2851">
                <a:solidFill>
                  <a:srgbClr val="FBF9F1"/>
                </a:solidFill>
                <a:latin typeface="Lato"/>
                <a:ea typeface="Lato"/>
                <a:cs typeface="Lato"/>
                <a:sym typeface="Lato"/>
              </a:rPr>
              <a:t>Uygulamadan çıkış</a:t>
            </a:r>
          </a:p>
          <a:p>
            <a:pPr algn="l">
              <a:lnSpc>
                <a:spcPts val="3991"/>
              </a:lnSpc>
            </a:pPr>
          </a:p>
          <a:p>
            <a:pPr algn="l">
              <a:lnSpc>
                <a:spcPts val="3991"/>
              </a:lnSpc>
            </a:pPr>
          </a:p>
          <a:p>
            <a:pPr algn="l">
              <a:lnSpc>
                <a:spcPts val="3991"/>
              </a:lnSpc>
            </a:pPr>
          </a:p>
          <a:p>
            <a:pPr algn="l">
              <a:lnSpc>
                <a:spcPts val="3991"/>
              </a:lnSpc>
            </a:pPr>
          </a:p>
          <a:p>
            <a:pPr algn="l">
              <a:lnSpc>
                <a:spcPts val="3991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043808" y="368765"/>
            <a:ext cx="9124809" cy="204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0"/>
              </a:lnSpc>
            </a:pPr>
            <a:r>
              <a:rPr lang="en-US" sz="7018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PROJE GEREKSINIMLERI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7971" y="119239"/>
            <a:ext cx="13962572" cy="9899050"/>
            <a:chOff x="0" y="0"/>
            <a:chExt cx="3677385" cy="2607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7385" cy="2607157"/>
            </a:xfrm>
            <a:custGeom>
              <a:avLst/>
              <a:gdLst/>
              <a:ahLst/>
              <a:cxnLst/>
              <a:rect r="r" b="b" t="t" l="l"/>
              <a:pathLst>
                <a:path h="2607157" w="3677385">
                  <a:moveTo>
                    <a:pt x="11090" y="0"/>
                  </a:moveTo>
                  <a:lnTo>
                    <a:pt x="3666296" y="0"/>
                  </a:lnTo>
                  <a:cubicBezTo>
                    <a:pt x="3669237" y="0"/>
                    <a:pt x="3672058" y="1168"/>
                    <a:pt x="3674137" y="3248"/>
                  </a:cubicBezTo>
                  <a:cubicBezTo>
                    <a:pt x="3676217" y="5328"/>
                    <a:pt x="3677385" y="8148"/>
                    <a:pt x="3677385" y="11090"/>
                  </a:cubicBezTo>
                  <a:lnTo>
                    <a:pt x="3677385" y="2596068"/>
                  </a:lnTo>
                  <a:cubicBezTo>
                    <a:pt x="3677385" y="2599009"/>
                    <a:pt x="3676217" y="2601830"/>
                    <a:pt x="3674137" y="2603909"/>
                  </a:cubicBezTo>
                  <a:cubicBezTo>
                    <a:pt x="3672058" y="2605989"/>
                    <a:pt x="3669237" y="2607157"/>
                    <a:pt x="3666296" y="2607157"/>
                  </a:cubicBezTo>
                  <a:lnTo>
                    <a:pt x="11090" y="2607157"/>
                  </a:lnTo>
                  <a:cubicBezTo>
                    <a:pt x="8148" y="2607157"/>
                    <a:pt x="5328" y="2605989"/>
                    <a:pt x="3248" y="2603909"/>
                  </a:cubicBezTo>
                  <a:cubicBezTo>
                    <a:pt x="1168" y="2601830"/>
                    <a:pt x="0" y="2599009"/>
                    <a:pt x="0" y="2596068"/>
                  </a:cubicBezTo>
                  <a:lnTo>
                    <a:pt x="0" y="11090"/>
                  </a:lnTo>
                  <a:cubicBezTo>
                    <a:pt x="0" y="8148"/>
                    <a:pt x="1168" y="5328"/>
                    <a:pt x="3248" y="3248"/>
                  </a:cubicBezTo>
                  <a:cubicBezTo>
                    <a:pt x="5328" y="1168"/>
                    <a:pt x="8148" y="0"/>
                    <a:pt x="11090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7385" cy="2645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6626729">
            <a:off x="-8130685" y="1817905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12631" y="378290"/>
            <a:ext cx="650410" cy="650410"/>
          </a:xfrm>
          <a:custGeom>
            <a:avLst/>
            <a:gdLst/>
            <a:ahLst/>
            <a:cxnLst/>
            <a:rect r="r" b="b" t="t" l="l"/>
            <a:pathLst>
              <a:path h="650410" w="650410">
                <a:moveTo>
                  <a:pt x="0" y="0"/>
                </a:moveTo>
                <a:lnTo>
                  <a:pt x="650410" y="0"/>
                </a:lnTo>
                <a:lnTo>
                  <a:pt x="650410" y="650410"/>
                </a:lnTo>
                <a:lnTo>
                  <a:pt x="0" y="650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07555" y="1941858"/>
            <a:ext cx="13732988" cy="950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1"/>
              </a:lnSpc>
            </a:pPr>
            <a:r>
              <a:rPr lang="en-US" sz="3151" b="true">
                <a:solidFill>
                  <a:srgbClr val="FBF9F1"/>
                </a:solidFill>
                <a:latin typeface="Lato Bold"/>
                <a:ea typeface="Lato Bold"/>
                <a:cs typeface="Lato Bold"/>
                <a:sym typeface="Lato Bold"/>
              </a:rPr>
              <a:t>1.Encapsulation (Kapsülleme):</a:t>
            </a:r>
          </a:p>
          <a:p>
            <a:pPr algn="l" marL="637146" indent="-318573" lvl="1">
              <a:lnSpc>
                <a:spcPts val="4131"/>
              </a:lnSpc>
              <a:buFont typeface="Arial"/>
              <a:buChar char="•"/>
            </a:pPr>
            <a:r>
              <a:rPr lang="en-US" sz="2951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Şarkı sınıfındaki özellikler (ParcaAdi, Sanatci, Album, Sure, Tur) kapsülleme ile korunur.</a:t>
            </a:r>
          </a:p>
          <a:p>
            <a:pPr algn="l">
              <a:lnSpc>
                <a:spcPts val="4271"/>
              </a:lnSpc>
            </a:pPr>
            <a:r>
              <a:rPr lang="en-US" sz="3051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2.</a:t>
            </a:r>
            <a:r>
              <a:rPr lang="en-US" sz="3051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Inheritance (Kalıtım): </a:t>
            </a:r>
            <a:r>
              <a:rPr lang="en-US" sz="3051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StandartKullanici ve Sanatci sınıfları, Kullanici sınıfından türetilmiştir.</a:t>
            </a:r>
          </a:p>
          <a:p>
            <a:pPr algn="l">
              <a:lnSpc>
                <a:spcPts val="4411"/>
              </a:lnSpc>
            </a:pPr>
            <a:r>
              <a:rPr lang="en-US" sz="3151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3.</a:t>
            </a:r>
            <a:r>
              <a:rPr lang="en-US" sz="3151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Polymorphism (Çok Biçimlilik):</a:t>
            </a:r>
          </a:p>
          <a:p>
            <a:pPr algn="l" marL="637146" indent="-318573" lvl="1">
              <a:lnSpc>
                <a:spcPts val="4131"/>
              </a:lnSpc>
              <a:buFont typeface="Arial"/>
              <a:buChar char="•"/>
            </a:pPr>
            <a:r>
              <a:rPr lang="en-US" sz="2951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ParcaCal metodu Kullanici sınıfında soyut (abstract) olarak tanımlanmış, türetilen sınıflar kendine özgü şekilde bunu kullanır.</a:t>
            </a:r>
          </a:p>
          <a:p>
            <a:pPr algn="l">
              <a:lnSpc>
                <a:spcPts val="4271"/>
              </a:lnSpc>
            </a:pPr>
            <a:r>
              <a:rPr lang="en-US" sz="3051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4.</a:t>
            </a:r>
            <a:r>
              <a:rPr lang="en-US" sz="3051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Abstract (Soyutlama):</a:t>
            </a:r>
          </a:p>
          <a:p>
            <a:pPr algn="l" marL="637146" indent="-318573" lvl="1">
              <a:lnSpc>
                <a:spcPts val="4131"/>
              </a:lnSpc>
              <a:buFont typeface="Arial"/>
              <a:buChar char="•"/>
            </a:pPr>
            <a:r>
              <a:rPr lang="en-US" sz="2951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Kullanici sınıfı soyut sınıf olarak oluşturulmuş, temel davranışlar burada tanımlanmıştır.</a:t>
            </a:r>
          </a:p>
          <a:p>
            <a:pPr algn="l">
              <a:lnSpc>
                <a:spcPts val="4131"/>
              </a:lnSpc>
            </a:pPr>
            <a:r>
              <a:rPr lang="en-US" sz="2951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5.Enum (Sabit Listesi): </a:t>
            </a:r>
            <a:r>
              <a:rPr lang="en-US" sz="2951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SarkiTuru: Şarkı türlerini yönetmek için bir sabit listesi  kullanılmıştır.</a:t>
            </a:r>
          </a:p>
          <a:p>
            <a:pPr algn="l">
              <a:lnSpc>
                <a:spcPts val="4131"/>
              </a:lnSpc>
            </a:pPr>
            <a:r>
              <a:rPr lang="en-US" sz="2951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6.Yapıcılar (Constructors): </a:t>
            </a:r>
            <a:r>
              <a:rPr lang="en-US" sz="2951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Kullanici Sınıfı Yapıcısı, StandartKullanici Sınıfı Yapıcısı, Sanatci Sınıfı Yapıcısı, Muzik Sınıfı Yapıcısı</a:t>
            </a:r>
          </a:p>
          <a:p>
            <a:pPr algn="l">
              <a:lnSpc>
                <a:spcPts val="4131"/>
              </a:lnSpc>
            </a:pPr>
          </a:p>
          <a:p>
            <a:pPr algn="l">
              <a:lnSpc>
                <a:spcPts val="4131"/>
              </a:lnSpc>
            </a:pPr>
          </a:p>
          <a:p>
            <a:pPr algn="l">
              <a:lnSpc>
                <a:spcPts val="4131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907555" y="109714"/>
            <a:ext cx="9124809" cy="204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0"/>
              </a:lnSpc>
            </a:pPr>
            <a:r>
              <a:rPr lang="en-US" sz="7018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PROJEDE KULLANILANLAR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7971" y="119239"/>
            <a:ext cx="13962572" cy="9899050"/>
            <a:chOff x="0" y="0"/>
            <a:chExt cx="3677385" cy="2607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7385" cy="2607157"/>
            </a:xfrm>
            <a:custGeom>
              <a:avLst/>
              <a:gdLst/>
              <a:ahLst/>
              <a:cxnLst/>
              <a:rect r="r" b="b" t="t" l="l"/>
              <a:pathLst>
                <a:path h="2607157" w="3677385">
                  <a:moveTo>
                    <a:pt x="11090" y="0"/>
                  </a:moveTo>
                  <a:lnTo>
                    <a:pt x="3666296" y="0"/>
                  </a:lnTo>
                  <a:cubicBezTo>
                    <a:pt x="3669237" y="0"/>
                    <a:pt x="3672058" y="1168"/>
                    <a:pt x="3674137" y="3248"/>
                  </a:cubicBezTo>
                  <a:cubicBezTo>
                    <a:pt x="3676217" y="5328"/>
                    <a:pt x="3677385" y="8148"/>
                    <a:pt x="3677385" y="11090"/>
                  </a:cubicBezTo>
                  <a:lnTo>
                    <a:pt x="3677385" y="2596068"/>
                  </a:lnTo>
                  <a:cubicBezTo>
                    <a:pt x="3677385" y="2599009"/>
                    <a:pt x="3676217" y="2601830"/>
                    <a:pt x="3674137" y="2603909"/>
                  </a:cubicBezTo>
                  <a:cubicBezTo>
                    <a:pt x="3672058" y="2605989"/>
                    <a:pt x="3669237" y="2607157"/>
                    <a:pt x="3666296" y="2607157"/>
                  </a:cubicBezTo>
                  <a:lnTo>
                    <a:pt x="11090" y="2607157"/>
                  </a:lnTo>
                  <a:cubicBezTo>
                    <a:pt x="8148" y="2607157"/>
                    <a:pt x="5328" y="2605989"/>
                    <a:pt x="3248" y="2603909"/>
                  </a:cubicBezTo>
                  <a:cubicBezTo>
                    <a:pt x="1168" y="2601830"/>
                    <a:pt x="0" y="2599009"/>
                    <a:pt x="0" y="2596068"/>
                  </a:cubicBezTo>
                  <a:lnTo>
                    <a:pt x="0" y="11090"/>
                  </a:lnTo>
                  <a:cubicBezTo>
                    <a:pt x="0" y="8148"/>
                    <a:pt x="1168" y="5328"/>
                    <a:pt x="3248" y="3248"/>
                  </a:cubicBezTo>
                  <a:cubicBezTo>
                    <a:pt x="5328" y="1168"/>
                    <a:pt x="8148" y="0"/>
                    <a:pt x="11090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7385" cy="2645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6626729">
            <a:off x="-8130685" y="1817905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12631" y="378290"/>
            <a:ext cx="650410" cy="650410"/>
          </a:xfrm>
          <a:custGeom>
            <a:avLst/>
            <a:gdLst/>
            <a:ahLst/>
            <a:cxnLst/>
            <a:rect r="r" b="b" t="t" l="l"/>
            <a:pathLst>
              <a:path h="650410" w="650410">
                <a:moveTo>
                  <a:pt x="0" y="0"/>
                </a:moveTo>
                <a:lnTo>
                  <a:pt x="650410" y="0"/>
                </a:lnTo>
                <a:lnTo>
                  <a:pt x="650410" y="650410"/>
                </a:lnTo>
                <a:lnTo>
                  <a:pt x="0" y="650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9983" y="2451835"/>
            <a:ext cx="12600333" cy="4800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1"/>
              </a:lnSpc>
            </a:pPr>
            <a:r>
              <a:rPr lang="en-US" sz="3186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6.List&lt;Muzik&gt;: </a:t>
            </a:r>
            <a:r>
              <a:rPr lang="en-US" sz="3186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 Şarkıları saklamak için generic bir liste kullanılmıştır.</a:t>
            </a:r>
          </a:p>
          <a:p>
            <a:pPr algn="l">
              <a:lnSpc>
                <a:spcPts val="4181"/>
              </a:lnSpc>
            </a:pPr>
          </a:p>
          <a:p>
            <a:pPr algn="l">
              <a:lnSpc>
                <a:spcPts val="4461"/>
              </a:lnSpc>
            </a:pPr>
            <a:r>
              <a:rPr lang="en-US" sz="3186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7.LINQ (Language Integrated Query):</a:t>
            </a:r>
          </a:p>
          <a:p>
            <a:pPr algn="l" marL="644774" indent="-322387" lvl="1">
              <a:lnSpc>
                <a:spcPts val="4181"/>
              </a:lnSpc>
              <a:buFont typeface="Arial"/>
              <a:buChar char="•"/>
            </a:pPr>
            <a:r>
              <a:rPr lang="en-US" sz="2986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Şarkı listesinden FirstOrDefault ile arama yapılmıştır</a:t>
            </a:r>
            <a:r>
              <a:rPr lang="en-US" b="true" sz="2986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.</a:t>
            </a:r>
          </a:p>
          <a:p>
            <a:pPr algn="l">
              <a:lnSpc>
                <a:spcPts val="4461"/>
              </a:lnSpc>
            </a:pPr>
          </a:p>
          <a:p>
            <a:pPr algn="l">
              <a:lnSpc>
                <a:spcPts val="4461"/>
              </a:lnSpc>
            </a:pPr>
            <a:r>
              <a:rPr lang="en-US" sz="3186" b="true">
                <a:solidFill>
                  <a:srgbClr val="E5E1DA"/>
                </a:solidFill>
                <a:latin typeface="Lato Bold"/>
                <a:ea typeface="Lato Bold"/>
                <a:cs typeface="Lato Bold"/>
                <a:sym typeface="Lato Bold"/>
              </a:rPr>
              <a:t>8.Kullanıcı Girişleri ve Kontrolleri:</a:t>
            </a:r>
          </a:p>
          <a:p>
            <a:pPr algn="l" marL="644774" indent="-322387" lvl="1">
              <a:lnSpc>
                <a:spcPts val="4181"/>
              </a:lnSpc>
              <a:buFont typeface="Arial"/>
              <a:buChar char="•"/>
            </a:pPr>
            <a:r>
              <a:rPr lang="en-US" sz="2986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Kullanıcı türü ve seçimlerine bağlı işlemler dinamik olarak yönetilmiştir.</a:t>
            </a:r>
          </a:p>
          <a:p>
            <a:pPr algn="l">
              <a:lnSpc>
                <a:spcPts val="3901"/>
              </a:lnSpc>
            </a:pPr>
          </a:p>
          <a:p>
            <a:pPr algn="l">
              <a:lnSpc>
                <a:spcPts val="3901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907555" y="109714"/>
            <a:ext cx="9124809" cy="204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0"/>
              </a:lnSpc>
            </a:pPr>
            <a:r>
              <a:rPr lang="en-US" sz="7018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PROJEDE KULLANILANLAR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10827">
            <a:off x="13944512" y="4831928"/>
            <a:ext cx="7526916" cy="7908419"/>
          </a:xfrm>
          <a:custGeom>
            <a:avLst/>
            <a:gdLst/>
            <a:ahLst/>
            <a:cxnLst/>
            <a:rect r="r" b="b" t="t" l="l"/>
            <a:pathLst>
              <a:path h="7908419" w="7526916">
                <a:moveTo>
                  <a:pt x="0" y="0"/>
                </a:moveTo>
                <a:lnTo>
                  <a:pt x="7526916" y="0"/>
                </a:lnTo>
                <a:lnTo>
                  <a:pt x="7526916" y="7908420"/>
                </a:lnTo>
                <a:lnTo>
                  <a:pt x="0" y="7908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3" t="0" r="-2353" b="-6869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-3921988" y="5385612"/>
            <a:ext cx="9103724" cy="511452"/>
            <a:chOff x="0" y="0"/>
            <a:chExt cx="2397689" cy="1347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97689" cy="134703"/>
            </a:xfrm>
            <a:custGeom>
              <a:avLst/>
              <a:gdLst/>
              <a:ahLst/>
              <a:cxnLst/>
              <a:rect r="r" b="b" t="t" l="l"/>
              <a:pathLst>
                <a:path h="134703" w="2397689">
                  <a:moveTo>
                    <a:pt x="51025" y="0"/>
                  </a:moveTo>
                  <a:lnTo>
                    <a:pt x="2346664" y="0"/>
                  </a:lnTo>
                  <a:cubicBezTo>
                    <a:pt x="2360197" y="0"/>
                    <a:pt x="2373175" y="5376"/>
                    <a:pt x="2382744" y="14945"/>
                  </a:cubicBezTo>
                  <a:cubicBezTo>
                    <a:pt x="2392313" y="24514"/>
                    <a:pt x="2397689" y="37492"/>
                    <a:pt x="2397689" y="51025"/>
                  </a:cubicBezTo>
                  <a:lnTo>
                    <a:pt x="2397689" y="83679"/>
                  </a:lnTo>
                  <a:cubicBezTo>
                    <a:pt x="2397689" y="97211"/>
                    <a:pt x="2392313" y="110190"/>
                    <a:pt x="2382744" y="119759"/>
                  </a:cubicBezTo>
                  <a:cubicBezTo>
                    <a:pt x="2373175" y="129328"/>
                    <a:pt x="2360197" y="134703"/>
                    <a:pt x="2346664" y="134703"/>
                  </a:cubicBezTo>
                  <a:lnTo>
                    <a:pt x="51025" y="134703"/>
                  </a:lnTo>
                  <a:cubicBezTo>
                    <a:pt x="37492" y="134703"/>
                    <a:pt x="24514" y="129328"/>
                    <a:pt x="14945" y="119759"/>
                  </a:cubicBezTo>
                  <a:cubicBezTo>
                    <a:pt x="5376" y="110190"/>
                    <a:pt x="0" y="97211"/>
                    <a:pt x="0" y="83679"/>
                  </a:cubicBezTo>
                  <a:lnTo>
                    <a:pt x="0" y="51025"/>
                  </a:lnTo>
                  <a:cubicBezTo>
                    <a:pt x="0" y="37492"/>
                    <a:pt x="5376" y="24514"/>
                    <a:pt x="14945" y="14945"/>
                  </a:cubicBezTo>
                  <a:cubicBezTo>
                    <a:pt x="24514" y="5376"/>
                    <a:pt x="37492" y="0"/>
                    <a:pt x="5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97689" cy="172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25792" y="1180197"/>
            <a:ext cx="408164" cy="411249"/>
          </a:xfrm>
          <a:custGeom>
            <a:avLst/>
            <a:gdLst/>
            <a:ahLst/>
            <a:cxnLst/>
            <a:rect r="r" b="b" t="t" l="l"/>
            <a:pathLst>
              <a:path h="411249" w="408164">
                <a:moveTo>
                  <a:pt x="0" y="0"/>
                </a:moveTo>
                <a:lnTo>
                  <a:pt x="408164" y="0"/>
                </a:lnTo>
                <a:lnTo>
                  <a:pt x="408164" y="411249"/>
                </a:lnTo>
                <a:lnTo>
                  <a:pt x="0" y="411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5792" y="5732111"/>
            <a:ext cx="408164" cy="411249"/>
          </a:xfrm>
          <a:custGeom>
            <a:avLst/>
            <a:gdLst/>
            <a:ahLst/>
            <a:cxnLst/>
            <a:rect r="r" b="b" t="t" l="l"/>
            <a:pathLst>
              <a:path h="411249" w="408164">
                <a:moveTo>
                  <a:pt x="0" y="0"/>
                </a:moveTo>
                <a:lnTo>
                  <a:pt x="408164" y="0"/>
                </a:lnTo>
                <a:lnTo>
                  <a:pt x="408164" y="411249"/>
                </a:lnTo>
                <a:lnTo>
                  <a:pt x="0" y="411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2940" y="3034959"/>
            <a:ext cx="408164" cy="411249"/>
          </a:xfrm>
          <a:custGeom>
            <a:avLst/>
            <a:gdLst/>
            <a:ahLst/>
            <a:cxnLst/>
            <a:rect r="r" b="b" t="t" l="l"/>
            <a:pathLst>
              <a:path h="411249" w="408164">
                <a:moveTo>
                  <a:pt x="0" y="0"/>
                </a:moveTo>
                <a:lnTo>
                  <a:pt x="408165" y="0"/>
                </a:lnTo>
                <a:lnTo>
                  <a:pt x="408165" y="411249"/>
                </a:lnTo>
                <a:lnTo>
                  <a:pt x="0" y="411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88398" y="1087054"/>
            <a:ext cx="322043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FD944"/>
                </a:solidFill>
                <a:latin typeface="Lato Bold"/>
                <a:ea typeface="Lato Bold"/>
                <a:cs typeface="Lato Bold"/>
                <a:sym typeface="Lato Bold"/>
              </a:rPr>
              <a:t>1.BAŞLANGIÇ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1518" y="1524098"/>
            <a:ext cx="8510878" cy="196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278" indent="-304139" lvl="1">
              <a:lnSpc>
                <a:spcPts val="3944"/>
              </a:lnSpc>
              <a:buFont typeface="Arial"/>
              <a:buChar char="•"/>
            </a:pPr>
            <a:r>
              <a:rPr lang="en-US" sz="2817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Kullanıcıyı karşıla</a:t>
            </a:r>
          </a:p>
          <a:p>
            <a:pPr algn="l" marL="608278" indent="-304139" lvl="1">
              <a:lnSpc>
                <a:spcPts val="3944"/>
              </a:lnSpc>
              <a:buFont typeface="Arial"/>
              <a:buChar char="•"/>
            </a:pPr>
            <a:r>
              <a:rPr lang="en-US" sz="2817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Kullanıcıdan kullanıcı adı al</a:t>
            </a:r>
          </a:p>
          <a:p>
            <a:pPr algn="l" marL="608278" indent="-304139" lvl="1">
              <a:lnSpc>
                <a:spcPts val="3944"/>
              </a:lnSpc>
              <a:buFont typeface="Arial"/>
              <a:buChar char="•"/>
            </a:pPr>
            <a:r>
              <a:rPr lang="en-US" sz="2817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Kullanıcı türünü sor (Sanatçı mı? Evet/Hayır)</a:t>
            </a:r>
          </a:p>
          <a:p>
            <a:pPr algn="l">
              <a:lnSpc>
                <a:spcPts val="3944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724210" y="92221"/>
            <a:ext cx="8594564" cy="105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1"/>
              </a:lnSpc>
            </a:pPr>
            <a:r>
              <a:rPr lang="en-US" b="true" sz="6983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ALGORITMA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8398" y="2968284"/>
            <a:ext cx="3611945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FD944"/>
                </a:solidFill>
                <a:latin typeface="Lato Bold"/>
                <a:ea typeface="Lato Bold"/>
                <a:cs typeface="Lato Bold"/>
                <a:sym typeface="Lato Bold"/>
              </a:rPr>
              <a:t>2.KULLANICI TÜRÜNÜ BELİRLE: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1518" y="4079327"/>
            <a:ext cx="9052354" cy="194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Eğer kullanıcı sanatçıysa, Sanatçı sınıfını oluştur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Eğer kullanıcı standart kullanıcıysa, Standart Kullanıcı sınıfını oluştur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88398" y="5574663"/>
            <a:ext cx="3731341" cy="1070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  <a:spcBef>
                <a:spcPct val="0"/>
              </a:spcBef>
            </a:pPr>
            <a:r>
              <a:rPr lang="en-US" b="true" sz="3090">
                <a:solidFill>
                  <a:srgbClr val="FFD944"/>
                </a:solidFill>
                <a:latin typeface="Lato Bold"/>
                <a:ea typeface="Lato Bold"/>
                <a:cs typeface="Lato Bold"/>
                <a:sym typeface="Lato Bold"/>
              </a:rPr>
              <a:t>3.ANA MENÜYE GEÇ: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751563"/>
            <a:ext cx="7992792" cy="3836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7"/>
              </a:lnSpc>
            </a:pPr>
            <a:r>
              <a:rPr lang="en-US" sz="2755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Sonsuz bir döngü başlat.</a:t>
            </a:r>
          </a:p>
          <a:p>
            <a:pPr algn="l" marL="594819" indent="-297409" lvl="1">
              <a:lnSpc>
                <a:spcPts val="3857"/>
              </a:lnSpc>
              <a:buFont typeface="Arial"/>
              <a:buChar char="•"/>
            </a:pPr>
            <a:r>
              <a:rPr lang="en-US" sz="2755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Kullanıcıya aşağıdaki işlemleri sun:</a:t>
            </a:r>
          </a:p>
          <a:p>
            <a:pPr algn="l" marL="1232816" indent="-410939" lvl="2">
              <a:lnSpc>
                <a:spcPts val="3997"/>
              </a:lnSpc>
              <a:buFont typeface="Arial"/>
              <a:buChar char="⚬"/>
            </a:pPr>
            <a:r>
              <a:rPr lang="en-US" sz="2855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1 - Şarkı Çal</a:t>
            </a:r>
          </a:p>
          <a:p>
            <a:pPr algn="l" marL="1189637" indent="-396546" lvl="2">
              <a:lnSpc>
                <a:spcPts val="3857"/>
              </a:lnSpc>
              <a:buFont typeface="Arial"/>
              <a:buChar char="⚬"/>
            </a:pPr>
            <a:r>
              <a:rPr lang="en-US" sz="2755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2 - Şarkı Ekle (Sadece Sanatçılar için)</a:t>
            </a:r>
          </a:p>
          <a:p>
            <a:pPr algn="l" marL="1189637" indent="-396546" lvl="2">
              <a:lnSpc>
                <a:spcPts val="3857"/>
              </a:lnSpc>
              <a:buFont typeface="Arial"/>
              <a:buChar char="⚬"/>
            </a:pPr>
            <a:r>
              <a:rPr lang="en-US" sz="2755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3 - Şarkı Listesini Görüntüle</a:t>
            </a:r>
          </a:p>
          <a:p>
            <a:pPr algn="l" marL="1189637" indent="-396546" lvl="2">
              <a:lnSpc>
                <a:spcPts val="3857"/>
              </a:lnSpc>
              <a:buFont typeface="Arial"/>
              <a:buChar char="⚬"/>
            </a:pPr>
            <a:r>
              <a:rPr lang="en-US" sz="2755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4 - Çıkış</a:t>
            </a:r>
          </a:p>
          <a:p>
            <a:pPr algn="l">
              <a:lnSpc>
                <a:spcPts val="3577"/>
              </a:lnSpc>
            </a:pPr>
          </a:p>
          <a:p>
            <a:pPr algn="l">
              <a:lnSpc>
                <a:spcPts val="370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189623" y="1184767"/>
            <a:ext cx="8016199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FD944"/>
                </a:solidFill>
                <a:latin typeface="Lato Bold"/>
                <a:ea typeface="Lato Bold"/>
                <a:cs typeface="Lato Bold"/>
                <a:sym typeface="Lato Bold"/>
              </a:rPr>
              <a:t>4.KULLANICI İŞLEM SEÇİMİ YAPACAK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52947" y="1123047"/>
            <a:ext cx="8182478" cy="693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7"/>
              </a:lnSpc>
            </a:pPr>
          </a:p>
          <a:p>
            <a:pPr algn="l" marL="621526" indent="-310763" lvl="1">
              <a:lnSpc>
                <a:spcPts val="4030"/>
              </a:lnSpc>
              <a:buFont typeface="Arial"/>
              <a:buChar char="•"/>
            </a:pPr>
            <a:r>
              <a:rPr lang="en-US" sz="2878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Şarkı Çalma:</a:t>
            </a:r>
          </a:p>
          <a:p>
            <a:pPr algn="l" marL="1199874" indent="-399958" lvl="2">
              <a:lnSpc>
                <a:spcPts val="3890"/>
              </a:lnSpc>
              <a:buFont typeface="Arial"/>
              <a:buChar char="⚬"/>
            </a:pPr>
            <a:r>
              <a:rPr lang="en-US" sz="2778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Şarkı adı al ve listeyi kontrol et. Şarkı varsa çal, yoksa hata mesajı göster.</a:t>
            </a:r>
          </a:p>
          <a:p>
            <a:pPr algn="l" marL="621526" indent="-310763" lvl="1">
              <a:lnSpc>
                <a:spcPts val="4030"/>
              </a:lnSpc>
              <a:buFont typeface="Arial"/>
              <a:buChar char="•"/>
            </a:pPr>
            <a:r>
              <a:rPr lang="en-US" sz="2878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Şarkı Ekleme:</a:t>
            </a:r>
          </a:p>
          <a:p>
            <a:pPr algn="l" marL="1243053" indent="-414351" lvl="2">
              <a:lnSpc>
                <a:spcPts val="4030"/>
              </a:lnSpc>
              <a:buFont typeface="Arial"/>
              <a:buChar char="⚬"/>
            </a:pPr>
            <a:r>
              <a:rPr lang="en-US" sz="2878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Eğer sanatçıysa, şarkı ekle. Standart kullanıcıysa hata mesajı göster.</a:t>
            </a:r>
          </a:p>
          <a:p>
            <a:pPr algn="l" marL="621526" indent="-310763" lvl="1">
              <a:lnSpc>
                <a:spcPts val="4030"/>
              </a:lnSpc>
              <a:buFont typeface="Arial"/>
              <a:buChar char="•"/>
            </a:pPr>
            <a:r>
              <a:rPr lang="en-US" sz="2878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Şarkı Listesi:</a:t>
            </a:r>
          </a:p>
          <a:p>
            <a:pPr algn="l" marL="1243053" indent="-414351" lvl="2">
              <a:lnSpc>
                <a:spcPts val="4030"/>
              </a:lnSpc>
              <a:buFont typeface="Arial"/>
              <a:buChar char="⚬"/>
            </a:pPr>
            <a:r>
              <a:rPr lang="en-US" sz="2878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Tüm şarkıları listele.</a:t>
            </a:r>
          </a:p>
          <a:p>
            <a:pPr algn="l" marL="621526" indent="-310763" lvl="1">
              <a:lnSpc>
                <a:spcPts val="4030"/>
              </a:lnSpc>
              <a:buFont typeface="Arial"/>
              <a:buChar char="•"/>
            </a:pPr>
            <a:r>
              <a:rPr lang="en-US" sz="2878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Çıkış:</a:t>
            </a:r>
          </a:p>
          <a:p>
            <a:pPr algn="l" marL="1243053" indent="-414351" lvl="2">
              <a:lnSpc>
                <a:spcPts val="4030"/>
              </a:lnSpc>
              <a:buFont typeface="Arial"/>
              <a:buChar char="⚬"/>
            </a:pPr>
            <a:r>
              <a:rPr lang="en-US" sz="2878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Uygulamayı kapat.</a:t>
            </a:r>
          </a:p>
          <a:p>
            <a:pPr algn="l">
              <a:lnSpc>
                <a:spcPts val="3890"/>
              </a:lnSpc>
            </a:pPr>
          </a:p>
          <a:p>
            <a:pPr algn="l">
              <a:lnSpc>
                <a:spcPts val="3890"/>
              </a:lnSpc>
            </a:pPr>
          </a:p>
          <a:p>
            <a:pPr algn="l">
              <a:lnSpc>
                <a:spcPts val="3615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-5400000">
            <a:off x="5182010" y="5449865"/>
            <a:ext cx="9103724" cy="511452"/>
            <a:chOff x="0" y="0"/>
            <a:chExt cx="2397689" cy="1347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97689" cy="134703"/>
            </a:xfrm>
            <a:custGeom>
              <a:avLst/>
              <a:gdLst/>
              <a:ahLst/>
              <a:cxnLst/>
              <a:rect r="r" b="b" t="t" l="l"/>
              <a:pathLst>
                <a:path h="134703" w="2397689">
                  <a:moveTo>
                    <a:pt x="51025" y="0"/>
                  </a:moveTo>
                  <a:lnTo>
                    <a:pt x="2346664" y="0"/>
                  </a:lnTo>
                  <a:cubicBezTo>
                    <a:pt x="2360197" y="0"/>
                    <a:pt x="2373175" y="5376"/>
                    <a:pt x="2382744" y="14945"/>
                  </a:cubicBezTo>
                  <a:cubicBezTo>
                    <a:pt x="2392313" y="24514"/>
                    <a:pt x="2397689" y="37492"/>
                    <a:pt x="2397689" y="51025"/>
                  </a:cubicBezTo>
                  <a:lnTo>
                    <a:pt x="2397689" y="83679"/>
                  </a:lnTo>
                  <a:cubicBezTo>
                    <a:pt x="2397689" y="97211"/>
                    <a:pt x="2392313" y="110190"/>
                    <a:pt x="2382744" y="119759"/>
                  </a:cubicBezTo>
                  <a:cubicBezTo>
                    <a:pt x="2373175" y="129328"/>
                    <a:pt x="2360197" y="134703"/>
                    <a:pt x="2346664" y="134703"/>
                  </a:cubicBezTo>
                  <a:lnTo>
                    <a:pt x="51025" y="134703"/>
                  </a:lnTo>
                  <a:cubicBezTo>
                    <a:pt x="37492" y="134703"/>
                    <a:pt x="24514" y="129328"/>
                    <a:pt x="14945" y="119759"/>
                  </a:cubicBezTo>
                  <a:cubicBezTo>
                    <a:pt x="5376" y="110190"/>
                    <a:pt x="0" y="97211"/>
                    <a:pt x="0" y="83679"/>
                  </a:cubicBezTo>
                  <a:lnTo>
                    <a:pt x="0" y="51025"/>
                  </a:lnTo>
                  <a:cubicBezTo>
                    <a:pt x="0" y="37492"/>
                    <a:pt x="5376" y="24514"/>
                    <a:pt x="14945" y="14945"/>
                  </a:cubicBezTo>
                  <a:cubicBezTo>
                    <a:pt x="24514" y="5376"/>
                    <a:pt x="37492" y="0"/>
                    <a:pt x="5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397689" cy="172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9529790" y="1251442"/>
            <a:ext cx="408164" cy="411249"/>
          </a:xfrm>
          <a:custGeom>
            <a:avLst/>
            <a:gdLst/>
            <a:ahLst/>
            <a:cxnLst/>
            <a:rect r="r" b="b" t="t" l="l"/>
            <a:pathLst>
              <a:path h="411249" w="408164">
                <a:moveTo>
                  <a:pt x="0" y="0"/>
                </a:moveTo>
                <a:lnTo>
                  <a:pt x="408164" y="0"/>
                </a:lnTo>
                <a:lnTo>
                  <a:pt x="408164" y="411249"/>
                </a:lnTo>
                <a:lnTo>
                  <a:pt x="0" y="411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529790" y="6782245"/>
            <a:ext cx="408164" cy="411249"/>
          </a:xfrm>
          <a:custGeom>
            <a:avLst/>
            <a:gdLst/>
            <a:ahLst/>
            <a:cxnLst/>
            <a:rect r="r" b="b" t="t" l="l"/>
            <a:pathLst>
              <a:path h="411249" w="408164">
                <a:moveTo>
                  <a:pt x="0" y="0"/>
                </a:moveTo>
                <a:lnTo>
                  <a:pt x="408164" y="0"/>
                </a:lnTo>
                <a:lnTo>
                  <a:pt x="408164" y="411249"/>
                </a:lnTo>
                <a:lnTo>
                  <a:pt x="0" y="411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189623" y="6742038"/>
            <a:ext cx="322043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FD944"/>
                </a:solidFill>
                <a:latin typeface="Lato Bold"/>
                <a:ea typeface="Lato Bold"/>
                <a:cs typeface="Lato Bold"/>
                <a:sym typeface="Lato Bold"/>
              </a:rPr>
              <a:t>5.SON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78146" y="7215749"/>
            <a:ext cx="4283441" cy="196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4"/>
              </a:lnSpc>
            </a:pPr>
          </a:p>
          <a:p>
            <a:pPr algn="l" marL="1216555" indent="-405518" lvl="2">
              <a:lnSpc>
                <a:spcPts val="3944"/>
              </a:lnSpc>
              <a:buFont typeface="Arial"/>
              <a:buChar char="⚬"/>
            </a:pPr>
            <a:r>
              <a:rPr lang="en-US" sz="2817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Kullanıcı çıkarsa, uygulama sonlanır.</a:t>
            </a:r>
          </a:p>
          <a:p>
            <a:pPr algn="l">
              <a:lnSpc>
                <a:spcPts val="39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4459" y="1349412"/>
            <a:ext cx="15399081" cy="8691658"/>
            <a:chOff x="0" y="0"/>
            <a:chExt cx="4055725" cy="228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55725" cy="2289161"/>
            </a:xfrm>
            <a:custGeom>
              <a:avLst/>
              <a:gdLst/>
              <a:ahLst/>
              <a:cxnLst/>
              <a:rect r="r" b="b" t="t" l="l"/>
              <a:pathLst>
                <a:path h="2289161" w="4055725">
                  <a:moveTo>
                    <a:pt x="10055" y="0"/>
                  </a:moveTo>
                  <a:lnTo>
                    <a:pt x="4045670" y="0"/>
                  </a:lnTo>
                  <a:cubicBezTo>
                    <a:pt x="4051223" y="0"/>
                    <a:pt x="4055725" y="4502"/>
                    <a:pt x="4055725" y="10055"/>
                  </a:cubicBezTo>
                  <a:lnTo>
                    <a:pt x="4055725" y="2279106"/>
                  </a:lnTo>
                  <a:cubicBezTo>
                    <a:pt x="4055725" y="2281773"/>
                    <a:pt x="4054666" y="2284330"/>
                    <a:pt x="4052780" y="2286216"/>
                  </a:cubicBezTo>
                  <a:cubicBezTo>
                    <a:pt x="4050894" y="2288102"/>
                    <a:pt x="4048337" y="2289161"/>
                    <a:pt x="4045670" y="2289161"/>
                  </a:cubicBezTo>
                  <a:lnTo>
                    <a:pt x="10055" y="2289161"/>
                  </a:lnTo>
                  <a:cubicBezTo>
                    <a:pt x="4502" y="2289161"/>
                    <a:pt x="0" y="2284659"/>
                    <a:pt x="0" y="2279106"/>
                  </a:cubicBezTo>
                  <a:lnTo>
                    <a:pt x="0" y="10055"/>
                  </a:lnTo>
                  <a:cubicBezTo>
                    <a:pt x="0" y="4502"/>
                    <a:pt x="4502" y="0"/>
                    <a:pt x="10055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55725" cy="23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29357" y="1349412"/>
            <a:ext cx="11029287" cy="8599308"/>
          </a:xfrm>
          <a:custGeom>
            <a:avLst/>
            <a:gdLst/>
            <a:ahLst/>
            <a:cxnLst/>
            <a:rect r="r" b="b" t="t" l="l"/>
            <a:pathLst>
              <a:path h="8599308" w="11029287">
                <a:moveTo>
                  <a:pt x="0" y="0"/>
                </a:moveTo>
                <a:lnTo>
                  <a:pt x="11029286" y="0"/>
                </a:lnTo>
                <a:lnTo>
                  <a:pt x="11029286" y="8599309"/>
                </a:lnTo>
                <a:lnTo>
                  <a:pt x="0" y="8599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6" r="-10892" b="-165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75840" y="298487"/>
            <a:ext cx="13083064" cy="105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6999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FLOW CHART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5840" y="298487"/>
            <a:ext cx="13083064" cy="105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6999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UML DIYAGRAMI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44459" y="1314525"/>
            <a:ext cx="15399081" cy="8691658"/>
            <a:chOff x="0" y="0"/>
            <a:chExt cx="4055725" cy="22891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55725" cy="2289161"/>
            </a:xfrm>
            <a:custGeom>
              <a:avLst/>
              <a:gdLst/>
              <a:ahLst/>
              <a:cxnLst/>
              <a:rect r="r" b="b" t="t" l="l"/>
              <a:pathLst>
                <a:path h="2289161" w="4055725">
                  <a:moveTo>
                    <a:pt x="10055" y="0"/>
                  </a:moveTo>
                  <a:lnTo>
                    <a:pt x="4045670" y="0"/>
                  </a:lnTo>
                  <a:cubicBezTo>
                    <a:pt x="4051223" y="0"/>
                    <a:pt x="4055725" y="4502"/>
                    <a:pt x="4055725" y="10055"/>
                  </a:cubicBezTo>
                  <a:lnTo>
                    <a:pt x="4055725" y="2279106"/>
                  </a:lnTo>
                  <a:cubicBezTo>
                    <a:pt x="4055725" y="2281773"/>
                    <a:pt x="4054666" y="2284330"/>
                    <a:pt x="4052780" y="2286216"/>
                  </a:cubicBezTo>
                  <a:cubicBezTo>
                    <a:pt x="4050894" y="2288102"/>
                    <a:pt x="4048337" y="2289161"/>
                    <a:pt x="4045670" y="2289161"/>
                  </a:cubicBezTo>
                  <a:lnTo>
                    <a:pt x="10055" y="2289161"/>
                  </a:lnTo>
                  <a:cubicBezTo>
                    <a:pt x="4502" y="2289161"/>
                    <a:pt x="0" y="2284659"/>
                    <a:pt x="0" y="2279106"/>
                  </a:cubicBezTo>
                  <a:lnTo>
                    <a:pt x="0" y="10055"/>
                  </a:lnTo>
                  <a:cubicBezTo>
                    <a:pt x="0" y="4502"/>
                    <a:pt x="4502" y="0"/>
                    <a:pt x="10055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55725" cy="23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1907" y="1508824"/>
            <a:ext cx="15204187" cy="8303062"/>
          </a:xfrm>
          <a:custGeom>
            <a:avLst/>
            <a:gdLst/>
            <a:ahLst/>
            <a:cxnLst/>
            <a:rect r="r" b="b" t="t" l="l"/>
            <a:pathLst>
              <a:path h="8303062" w="15204187">
                <a:moveTo>
                  <a:pt x="0" y="0"/>
                </a:moveTo>
                <a:lnTo>
                  <a:pt x="15204186" y="0"/>
                </a:lnTo>
                <a:lnTo>
                  <a:pt x="15204186" y="8303062"/>
                </a:lnTo>
                <a:lnTo>
                  <a:pt x="0" y="8303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45" r="0" b="-264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601803">
            <a:off x="-157711" y="-450086"/>
            <a:ext cx="8958675" cy="9438001"/>
          </a:xfrm>
          <a:custGeom>
            <a:avLst/>
            <a:gdLst/>
            <a:ahLst/>
            <a:cxnLst/>
            <a:rect r="r" b="b" t="t" l="l"/>
            <a:pathLst>
              <a:path h="9438001" w="8958675">
                <a:moveTo>
                  <a:pt x="0" y="0"/>
                </a:moveTo>
                <a:lnTo>
                  <a:pt x="8958675" y="0"/>
                </a:lnTo>
                <a:lnTo>
                  <a:pt x="8958675" y="9438001"/>
                </a:lnTo>
                <a:lnTo>
                  <a:pt x="0" y="9438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17" t="0" r="-2276" b="-982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13207" y="2893215"/>
            <a:ext cx="9734260" cy="305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b="true" sz="715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BENİ DİNLEDİĞİNİZ İÇİN ÇOK TEŞEKKÜR EDERIM!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09057" y="8580755"/>
            <a:ext cx="9506451" cy="135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b="true" sz="470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EVLA KARAGÖZ</a:t>
            </a:r>
          </a:p>
          <a:p>
            <a:pPr algn="ctr">
              <a:lnSpc>
                <a:spcPts val="5170"/>
              </a:lnSpc>
            </a:pPr>
            <a:r>
              <a:rPr lang="en-US" b="true" sz="470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231041040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DAGbvur_3EI</dc:identifier>
  <dcterms:modified xsi:type="dcterms:W3CDTF">2011-08-01T06:04:30Z</dcterms:modified>
  <cp:revision>1</cp:revision>
  <dc:title>oop projem</dc:title>
</cp:coreProperties>
</file>