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64" r:id="rId4"/>
    <p:sldId id="263" r:id="rId5"/>
    <p:sldId id="276" r:id="rId6"/>
    <p:sldId id="272" r:id="rId7"/>
    <p:sldId id="273" r:id="rId8"/>
    <p:sldId id="274" r:id="rId9"/>
    <p:sldId id="275" r:id="rId10"/>
    <p:sldId id="278" r:id="rId11"/>
    <p:sldId id="286" r:id="rId12"/>
    <p:sldId id="279" r:id="rId13"/>
    <p:sldId id="266" r:id="rId14"/>
    <p:sldId id="288" r:id="rId15"/>
    <p:sldId id="280" r:id="rId16"/>
    <p:sldId id="289" r:id="rId17"/>
    <p:sldId id="265" r:id="rId18"/>
    <p:sldId id="281" r:id="rId19"/>
    <p:sldId id="283" r:id="rId20"/>
    <p:sldId id="262" r:id="rId21"/>
    <p:sldId id="269" r:id="rId22"/>
    <p:sldId id="284" r:id="rId23"/>
    <p:sldId id="267" r:id="rId24"/>
    <p:sldId id="259" r:id="rId25"/>
    <p:sldId id="260" r:id="rId26"/>
    <p:sldId id="271" r:id="rId27"/>
    <p:sldId id="28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0FEC9-C862-405F-8D4A-014241D1EC29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D1BAB-70E7-4FAC-998A-9105A74206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4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00038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93"/>
          <p:cNvGrpSpPr>
            <a:grpSpLocks/>
          </p:cNvGrpSpPr>
          <p:nvPr/>
        </p:nvGrpSpPr>
        <p:grpSpPr bwMode="auto">
          <a:xfrm>
            <a:off x="1885950" y="295275"/>
            <a:ext cx="5786438" cy="476250"/>
            <a:chOff x="1188" y="186"/>
            <a:chExt cx="3645" cy="300"/>
          </a:xfrm>
        </p:grpSpPr>
        <p:sp>
          <p:nvSpPr>
            <p:cNvPr id="6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1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2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5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6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7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8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3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4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0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3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4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5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6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7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8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9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0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1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3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4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5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6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7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0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1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2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3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4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5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6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7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8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9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0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1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2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3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4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5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6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7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8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9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0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1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2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3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4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5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6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7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8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9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0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1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2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4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5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6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7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9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0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1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2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3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4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5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6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8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9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0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1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2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3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4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5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6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7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8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9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0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1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2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3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4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5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6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7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8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9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0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1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2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3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4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6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7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8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9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0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1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2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3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4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5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6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7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8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9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0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1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2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3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4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5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6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7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8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9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0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1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2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3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4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5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6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7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8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9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0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1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2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3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6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7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8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9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0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1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2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3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4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5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6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7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8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9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0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1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2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3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4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6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7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8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9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0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1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2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3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4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5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6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7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8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9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0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1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2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3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4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5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8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9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0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1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2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3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30175" y="6134100"/>
            <a:ext cx="8883650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11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78250"/>
            <a:ext cx="6392863" cy="2279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B12E675B-F03E-430B-8E50-EA8BC510A8F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1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60591-38D0-4CB9-89F8-BD77F799F0A8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2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5E8C6-AF37-4EBE-993F-78CFC53C58DF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0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825D7-9829-419E-95D7-B3E2B3E29485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2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CFD69-9079-4E6A-9B50-28446D2E1F3A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9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AA658-388C-427E-8117-3802C676B041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9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2064D1-781B-4699-B7FC-18D72CC81A75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19E406-D71E-4EEB-850C-C98DB5AEA354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5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51AA9-33D0-4C2D-A917-32E2781899C0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1E3FF-C33A-4B78-819E-E64880EE8183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0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69290-F738-44BE-AD13-1000CF75D719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0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8850" y="6245225"/>
            <a:ext cx="1865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fld id="{D5D0FA23-5092-496E-8318-BD0C0E195D54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94450" y="6245225"/>
            <a:ext cx="2292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09625" y="241300"/>
            <a:ext cx="42863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434975" y="6559550"/>
            <a:ext cx="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852488" y="1030288"/>
            <a:ext cx="7875587" cy="4603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64" name="Rectangle 440"/>
          <p:cNvSpPr>
            <a:spLocks noChangeArrowheads="1"/>
          </p:cNvSpPr>
          <p:nvPr/>
        </p:nvSpPr>
        <p:spPr bwMode="auto">
          <a:xfrm>
            <a:off x="180975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1035" name="Group 444"/>
          <p:cNvGrpSpPr>
            <a:grpSpLocks/>
          </p:cNvGrpSpPr>
          <p:nvPr/>
        </p:nvGrpSpPr>
        <p:grpSpPr bwMode="auto">
          <a:xfrm>
            <a:off x="179388" y="133350"/>
            <a:ext cx="474662" cy="6648450"/>
            <a:chOff x="113" y="84"/>
            <a:chExt cx="299" cy="4188"/>
          </a:xfrm>
        </p:grpSpPr>
        <p:grpSp>
          <p:nvGrpSpPr>
            <p:cNvPr id="1037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1162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4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5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7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0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1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2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3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4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5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7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8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9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2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5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6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9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0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1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2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3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4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5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6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7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1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2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3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4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5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6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7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8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9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0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62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1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2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3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4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5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6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7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8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9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0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1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2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7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8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9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0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3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8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1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2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3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4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5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6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7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8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1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2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3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4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5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8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9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0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1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2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3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4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5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6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7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8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9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0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1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2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3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4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5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6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9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0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1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5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6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7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9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6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7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8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2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3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4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5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6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7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8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9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60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1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3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4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5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6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7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68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69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0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1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3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4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5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6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7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8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9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88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89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0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1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1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2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3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6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2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3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4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5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6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7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8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9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7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8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0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1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2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3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4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5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6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7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6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4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0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9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8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7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2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8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6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0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1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3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9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5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7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8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0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1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2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3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5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6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7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8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0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1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2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3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5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6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7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8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0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1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2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3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6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7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0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1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4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5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6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7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8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9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40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41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59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0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2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5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1038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5" name="Rectangle 131"/>
          <p:cNvSpPr>
            <a:spLocks noChangeArrowheads="1"/>
          </p:cNvSpPr>
          <p:nvPr/>
        </p:nvSpPr>
        <p:spPr bwMode="auto">
          <a:xfrm>
            <a:off x="179388" y="87313"/>
            <a:ext cx="473075" cy="6718300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da.io/projects/conda/en/latest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lumbia.edu/~sedwards/classes/2015/1102-fall/Command%20Prompt%20Cheatsheet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rb28/CommandLin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" TargetMode="External"/><Relationship Id="rId2" Type="http://schemas.openxmlformats.org/officeDocument/2006/relationships/hyperlink" Target="https://developers.google.com/maps/documentation/geocoding/st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maps/documentation/geocoding/get-api-key" TargetMode="External"/><Relationship Id="rId5" Type="http://schemas.openxmlformats.org/officeDocument/2006/relationships/hyperlink" Target="https://console.developers.google.com/apis/library" TargetMode="External"/><Relationship Id="rId4" Type="http://schemas.openxmlformats.org/officeDocument/2006/relationships/hyperlink" Target="https://developers.google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weathermap.org/price" TargetMode="External"/><Relationship Id="rId4" Type="http://schemas.openxmlformats.org/officeDocument/2006/relationships/hyperlink" Target="https://openweathermap.org/forecast5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argpars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Programming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R. Bradley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You’ll be using the Anaconda command line to create </a:t>
            </a:r>
            <a:r>
              <a:rPr lang="en-US" i="1" u="sng" dirty="0" smtClean="0"/>
              <a:t>environments</a:t>
            </a:r>
          </a:p>
          <a:p>
            <a:pPr lvl="1"/>
            <a:r>
              <a:rPr lang="en-US" dirty="0">
                <a:hlinkClick r:id="rId2"/>
              </a:rPr>
              <a:t>https://docs.conda.io/projects/conda/en/latest/user-guide/tasks/manage-environments.html</a:t>
            </a:r>
            <a:endParaRPr lang="en-US" dirty="0"/>
          </a:p>
          <a:p>
            <a:r>
              <a:rPr lang="en-US" dirty="0" smtClean="0"/>
              <a:t>An environment is a collection of Python packages appropriate for particular applications</a:t>
            </a:r>
          </a:p>
          <a:p>
            <a:pPr lvl="1"/>
            <a:r>
              <a:rPr lang="en-US" dirty="0" smtClean="0"/>
              <a:t>E.g., neural networks</a:t>
            </a:r>
          </a:p>
          <a:p>
            <a:pPr lvl="1"/>
            <a:r>
              <a:rPr lang="en-US" dirty="0" smtClean="0"/>
              <a:t>Each program could require different 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Command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4756"/>
            <a:ext cx="7772400" cy="4678363"/>
          </a:xfrm>
        </p:spPr>
        <p:txBody>
          <a:bodyPr/>
          <a:lstStyle/>
          <a:p>
            <a:r>
              <a:rPr lang="en-US" dirty="0" smtClean="0"/>
              <a:t>Open DOS command prompt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8245" r="44991"/>
          <a:stretch/>
        </p:blipFill>
        <p:spPr>
          <a:xfrm>
            <a:off x="1471625" y="1791873"/>
            <a:ext cx="6214278" cy="45596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6292" y="6030097"/>
            <a:ext cx="2034746" cy="355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DOS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447801"/>
            <a:ext cx="8122508" cy="4326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1322" y="5941498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Command Line </a:t>
            </a:r>
            <a:r>
              <a:rPr lang="en-US" dirty="0" smtClean="0">
                <a:hlinkClick r:id="rId3"/>
              </a:rPr>
              <a:t>Cheatsheet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Command Line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219200"/>
            <a:ext cx="1229802" cy="1229802"/>
            <a:chOff x="5780598" y="4637598"/>
            <a:chExt cx="1229802" cy="1229802"/>
          </a:xfrm>
        </p:grpSpPr>
        <p:pic>
          <p:nvPicPr>
            <p:cNvPr id="5" name="Picture 4" descr="Folder PNG 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598" y="4637598"/>
              <a:ext cx="1229802" cy="12298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164259" y="5067833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c: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82417" y="2975877"/>
            <a:ext cx="3162715" cy="1229802"/>
            <a:chOff x="1782417" y="2622605"/>
            <a:chExt cx="3162715" cy="1229802"/>
          </a:xfrm>
        </p:grpSpPr>
        <p:grpSp>
          <p:nvGrpSpPr>
            <p:cNvPr id="8" name="Group 7"/>
            <p:cNvGrpSpPr/>
            <p:nvPr/>
          </p:nvGrpSpPr>
          <p:grpSpPr>
            <a:xfrm>
              <a:off x="3657600" y="2622605"/>
              <a:ext cx="1287532" cy="1229802"/>
              <a:chOff x="5774652" y="4637598"/>
              <a:chExt cx="1287532" cy="1229802"/>
            </a:xfrm>
          </p:grpSpPr>
          <p:pic>
            <p:nvPicPr>
              <p:cNvPr id="9" name="Picture 8" descr="Folder PNG image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0598" y="4637598"/>
                <a:ext cx="1229802" cy="1229802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5774652" y="5067833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c:\users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782417" y="2622605"/>
              <a:ext cx="1289135" cy="1229802"/>
              <a:chOff x="5774652" y="4637598"/>
              <a:chExt cx="1289135" cy="1229802"/>
            </a:xfrm>
          </p:grpSpPr>
          <p:pic>
            <p:nvPicPr>
              <p:cNvPr id="12" name="Picture 11" descr="Folder PNG image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0598" y="4637598"/>
                <a:ext cx="1229802" cy="1229802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774652" y="5067833"/>
                <a:ext cx="12891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</a:t>
                </a:r>
                <a:b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Program Files</a:t>
                </a:r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662770" y="4732554"/>
            <a:ext cx="1287532" cy="1229802"/>
            <a:chOff x="5774652" y="4637598"/>
            <a:chExt cx="1287532" cy="1229802"/>
          </a:xfrm>
        </p:grpSpPr>
        <p:pic>
          <p:nvPicPr>
            <p:cNvPr id="15" name="Picture 14" descr="Folder PNG 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598" y="4637598"/>
              <a:ext cx="1229802" cy="122980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774652" y="5067833"/>
              <a:ext cx="1287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c:\users</a:t>
              </a:r>
              <a:b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\jrbrad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9" name="Elbow Connector 18"/>
          <p:cNvCxnSpPr>
            <a:stCxn id="5" idx="2"/>
            <a:endCxn id="12" idx="0"/>
          </p:cNvCxnSpPr>
          <p:nvPr/>
        </p:nvCxnSpPr>
        <p:spPr>
          <a:xfrm rot="5400000">
            <a:off x="3074446" y="1777821"/>
            <a:ext cx="526875" cy="186923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9" idx="0"/>
          </p:cNvCxnSpPr>
          <p:nvPr/>
        </p:nvCxnSpPr>
        <p:spPr>
          <a:xfrm>
            <a:off x="4272501" y="2449002"/>
            <a:ext cx="5946" cy="526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15" idx="0"/>
          </p:cNvCxnSpPr>
          <p:nvPr/>
        </p:nvCxnSpPr>
        <p:spPr>
          <a:xfrm>
            <a:off x="4278447" y="4205679"/>
            <a:ext cx="5170" cy="526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4153" y="3955061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jrbrad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Down Arrow 27"/>
          <p:cNvSpPr/>
          <p:nvPr/>
        </p:nvSpPr>
        <p:spPr>
          <a:xfrm flipV="1">
            <a:off x="4706506" y="4064543"/>
            <a:ext cx="149870" cy="621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62945" y="461349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20382" y="346445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\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Curved Left Arrow 31"/>
          <p:cNvSpPr/>
          <p:nvPr/>
        </p:nvSpPr>
        <p:spPr>
          <a:xfrm rot="10800000" flipH="1">
            <a:off x="5519400" y="1622071"/>
            <a:ext cx="1188877" cy="39677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3789212" y="4273894"/>
            <a:ext cx="149870" cy="542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08277" y="4027649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(from other drives)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8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Command Line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219200"/>
            <a:ext cx="1229802" cy="1229802"/>
            <a:chOff x="5780598" y="4637598"/>
            <a:chExt cx="1229802" cy="1229802"/>
          </a:xfrm>
        </p:grpSpPr>
        <p:pic>
          <p:nvPicPr>
            <p:cNvPr id="5" name="Picture 4" descr="Folder PNG 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598" y="4637598"/>
              <a:ext cx="1229802" cy="12298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164259" y="5067833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c: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82417" y="2975877"/>
            <a:ext cx="3162715" cy="1229802"/>
            <a:chOff x="1782417" y="2622605"/>
            <a:chExt cx="3162715" cy="1229802"/>
          </a:xfrm>
        </p:grpSpPr>
        <p:grpSp>
          <p:nvGrpSpPr>
            <p:cNvPr id="8" name="Group 7"/>
            <p:cNvGrpSpPr/>
            <p:nvPr/>
          </p:nvGrpSpPr>
          <p:grpSpPr>
            <a:xfrm>
              <a:off x="3657600" y="2622605"/>
              <a:ext cx="1287532" cy="1229802"/>
              <a:chOff x="5774652" y="4637598"/>
              <a:chExt cx="1287532" cy="1229802"/>
            </a:xfrm>
          </p:grpSpPr>
          <p:pic>
            <p:nvPicPr>
              <p:cNvPr id="9" name="Picture 8" descr="Folder PNG image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0598" y="4637598"/>
                <a:ext cx="1229802" cy="1229802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5774652" y="5067833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C:\users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782417" y="2622605"/>
              <a:ext cx="1289135" cy="1229802"/>
              <a:chOff x="5774652" y="4637598"/>
              <a:chExt cx="1289135" cy="1229802"/>
            </a:xfrm>
          </p:grpSpPr>
          <p:pic>
            <p:nvPicPr>
              <p:cNvPr id="12" name="Picture 11" descr="Folder PNG image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0598" y="4637598"/>
                <a:ext cx="1229802" cy="1229802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774652" y="5067833"/>
                <a:ext cx="12891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</a:t>
                </a:r>
                <a:b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Program Files</a:t>
                </a:r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662770" y="4732554"/>
            <a:ext cx="1287532" cy="1229802"/>
            <a:chOff x="5774652" y="4637598"/>
            <a:chExt cx="1287532" cy="1229802"/>
          </a:xfrm>
        </p:grpSpPr>
        <p:pic>
          <p:nvPicPr>
            <p:cNvPr id="15" name="Picture 14" descr="Folder PNG 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598" y="4637598"/>
              <a:ext cx="1229802" cy="122980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774652" y="5067833"/>
              <a:ext cx="1287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C:\users</a:t>
              </a:r>
              <a:b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\jrbrad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9" name="Elbow Connector 18"/>
          <p:cNvCxnSpPr>
            <a:stCxn id="5" idx="2"/>
            <a:endCxn id="12" idx="0"/>
          </p:cNvCxnSpPr>
          <p:nvPr/>
        </p:nvCxnSpPr>
        <p:spPr>
          <a:xfrm rot="5400000">
            <a:off x="3074446" y="1777821"/>
            <a:ext cx="526875" cy="186923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9" idx="0"/>
          </p:cNvCxnSpPr>
          <p:nvPr/>
        </p:nvCxnSpPr>
        <p:spPr>
          <a:xfrm>
            <a:off x="4272501" y="2449002"/>
            <a:ext cx="5946" cy="526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15" idx="0"/>
          </p:cNvCxnSpPr>
          <p:nvPr/>
        </p:nvCxnSpPr>
        <p:spPr>
          <a:xfrm>
            <a:off x="4278447" y="4205679"/>
            <a:ext cx="5170" cy="526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93348" y="166890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kdir ctba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 descr="Folder PNG 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72" y="2975877"/>
            <a:ext cx="1229802" cy="1229802"/>
          </a:xfrm>
          <a:prstGeom prst="rect">
            <a:avLst/>
          </a:prstGeom>
        </p:spPr>
      </p:pic>
      <p:cxnSp>
        <p:nvCxnSpPr>
          <p:cNvPr id="33" name="Elbow Connector 32"/>
          <p:cNvCxnSpPr>
            <a:stCxn id="5" idx="2"/>
            <a:endCxn id="31" idx="0"/>
          </p:cNvCxnSpPr>
          <p:nvPr/>
        </p:nvCxnSpPr>
        <p:spPr>
          <a:xfrm rot="16200000" flipH="1">
            <a:off x="4960400" y="1761103"/>
            <a:ext cx="526875" cy="190267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60272" y="3102077"/>
            <a:ext cx="1229802" cy="93652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09836" y="340820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C:\ctba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Curved Left Arrow 24"/>
          <p:cNvSpPr/>
          <p:nvPr/>
        </p:nvSpPr>
        <p:spPr>
          <a:xfrm>
            <a:off x="6790074" y="1888435"/>
            <a:ext cx="763665" cy="18870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84303" y="25277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creates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08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64" y="274638"/>
            <a:ext cx="8452022" cy="944562"/>
          </a:xfrm>
        </p:spPr>
        <p:txBody>
          <a:bodyPr/>
          <a:lstStyle/>
          <a:p>
            <a:r>
              <a:rPr lang="en-US" dirty="0" smtClean="0"/>
              <a:t>Command Line Navigation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3488"/>
            <a:ext cx="8229600" cy="5062676"/>
          </a:xfrm>
        </p:spPr>
        <p:txBody>
          <a:bodyPr/>
          <a:lstStyle/>
          <a:p>
            <a:r>
              <a:rPr lang="en-US" dirty="0" smtClean="0"/>
              <a:t>Download, and extract files from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://github.com/jrb28/CommandLine</a:t>
            </a:r>
            <a:r>
              <a:rPr lang="en-US" dirty="0" smtClean="0"/>
              <a:t> </a:t>
            </a:r>
            <a:r>
              <a:rPr lang="en-US" dirty="0"/>
              <a:t>into 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Users\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\Downloads</a:t>
            </a:r>
          </a:p>
          <a:p>
            <a:r>
              <a:rPr lang="en-US" dirty="0" smtClean="0"/>
              <a:t>Navigate to </a:t>
            </a:r>
            <a:r>
              <a:rPr lang="en-US" dirty="0"/>
              <a:t>the folder </a:t>
            </a:r>
            <a:r>
              <a:rPr lang="en-US" dirty="0" smtClean="0"/>
              <a:t>above at DOS command prompt </a:t>
            </a:r>
          </a:p>
          <a:p>
            <a:r>
              <a:rPr lang="en-US" dirty="0" smtClean="0"/>
              <a:t>Move up one folder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  <a:r>
              <a:rPr lang="en-US" dirty="0" smtClean="0"/>
              <a:t>     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en-US" dirty="0" smtClean="0"/>
              <a:t> subfolder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mkdir cl</a:t>
            </a:r>
            <a:r>
              <a:rPr lang="en-US" dirty="0" smtClean="0"/>
              <a:t>     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This creates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Users\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\cl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64" y="274638"/>
            <a:ext cx="8452022" cy="944562"/>
          </a:xfrm>
        </p:spPr>
        <p:txBody>
          <a:bodyPr/>
          <a:lstStyle/>
          <a:p>
            <a:r>
              <a:rPr lang="en-US" dirty="0" smtClean="0"/>
              <a:t>Command Line Navigation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3488"/>
            <a:ext cx="8229600" cy="506267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Move back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Downloads</a:t>
            </a:r>
            <a:r>
              <a:rPr lang="en-US" dirty="0" smtClean="0"/>
              <a:t> folder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downloads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Move all files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en-US" dirty="0" smtClean="0"/>
              <a:t> subfolder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smtClean="0"/>
              <a:t>command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Files are in </a:t>
            </a:r>
          </a:p>
          <a:p>
            <a:pPr lvl="2">
              <a:spcBef>
                <a:spcPts val="0"/>
              </a:spcBef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:\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Users\</a:t>
            </a:r>
            <a:r>
              <a:rPr 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\Downloads\CommandLine-master</a:t>
            </a:r>
            <a:endParaRPr lang="en-US" sz="1800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Put them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Users\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\cl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C:\Users\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\Downloads</a:t>
            </a:r>
            <a:r>
              <a:rPr lang="en-US" dirty="0" smtClean="0"/>
              <a:t>    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Hints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*.*</a:t>
            </a:r>
            <a:r>
              <a:rPr lang="en-US" dirty="0" smtClean="0"/>
              <a:t> specifies all </a:t>
            </a:r>
            <a:r>
              <a:rPr lang="en-US" dirty="0" smtClean="0"/>
              <a:t>files in a folder/file path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smtClean="0"/>
              <a:t>Path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downloads</a:t>
            </a:r>
            <a:r>
              <a:rPr lang="en-US" dirty="0" smtClean="0"/>
              <a:t> folder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en-US" dirty="0" smtClean="0"/>
              <a:t> folder is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..\cl\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in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95632"/>
            <a:ext cx="7839986" cy="5030531"/>
          </a:xfrm>
        </p:spPr>
        <p:txBody>
          <a:bodyPr/>
          <a:lstStyle/>
          <a:p>
            <a:r>
              <a:rPr lang="en-US" dirty="0" smtClean="0"/>
              <a:t>Anaconda gives capability of executing Python programs from the command line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Navigate DOS command prompt to this folder: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Users\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\cl</a:t>
            </a:r>
            <a:endParaRPr lang="en-US" dirty="0" smtClean="0"/>
          </a:p>
          <a:p>
            <a:pPr lvl="1"/>
            <a:r>
              <a:rPr lang="en-US" dirty="0" smtClean="0"/>
              <a:t>Type this in </a:t>
            </a:r>
            <a:r>
              <a:rPr lang="en-US" i="1" dirty="0" smtClean="0"/>
              <a:t>Command Prompt </a:t>
            </a:r>
            <a:r>
              <a:rPr lang="en-US" dirty="0" smtClean="0"/>
              <a:t>window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 HelloWorld.py</a:t>
            </a:r>
          </a:p>
          <a:p>
            <a:pPr lvl="1"/>
            <a:r>
              <a:rPr lang="en-US" dirty="0" smtClean="0"/>
              <a:t>Hit </a:t>
            </a:r>
            <a:r>
              <a:rPr lang="en-US" i="1" dirty="0" smtClean="0"/>
              <a:t>Enter</a:t>
            </a:r>
          </a:p>
          <a:p>
            <a:pPr lvl="1"/>
            <a:r>
              <a:rPr lang="en-US" dirty="0" smtClean="0"/>
              <a:t>Observe output: ‘Hello World!’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a Python Program to Execute on the Command Line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354" y="274638"/>
            <a:ext cx="8048368" cy="944562"/>
          </a:xfrm>
        </p:spPr>
        <p:txBody>
          <a:bodyPr/>
          <a:lstStyle/>
          <a:p>
            <a:r>
              <a:rPr lang="en-US" dirty="0" smtClean="0"/>
              <a:t>Writing Command Line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difference in writing a program to operate from the command line versus from a GUI programming environment is </a:t>
            </a:r>
            <a:r>
              <a:rPr lang="en-US" i="1" u="sng" dirty="0" smtClean="0"/>
              <a:t>receiving the arguments from the computer system</a:t>
            </a:r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Easy un-sophisticated retrieval of arguments</a:t>
            </a:r>
          </a:p>
          <a:p>
            <a:pPr lvl="1"/>
            <a:r>
              <a:rPr lang="en-US" dirty="0" smtClean="0"/>
              <a:t>More robust handling of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839986" cy="4678363"/>
          </a:xfrm>
        </p:spPr>
        <p:txBody>
          <a:bodyPr/>
          <a:lstStyle/>
          <a:p>
            <a:r>
              <a:rPr lang="en-US" dirty="0" smtClean="0"/>
              <a:t>We have grown accustomed to interacting with computers through Graphical User Interfaces (GUIs)</a:t>
            </a:r>
          </a:p>
          <a:p>
            <a:pPr lvl="1"/>
            <a:r>
              <a:rPr lang="en-US" dirty="0" smtClean="0"/>
              <a:t>Mice, point &amp; on buttons, drop-down menus, and objects</a:t>
            </a:r>
          </a:p>
          <a:p>
            <a:r>
              <a:rPr lang="en-US" dirty="0"/>
              <a:t>GUIs </a:t>
            </a:r>
            <a:r>
              <a:rPr lang="en-US" dirty="0" smtClean="0"/>
              <a:t>did not exist when I started programming</a:t>
            </a:r>
          </a:p>
          <a:p>
            <a:pPr lvl="1"/>
            <a:r>
              <a:rPr lang="en-US" dirty="0" smtClean="0"/>
              <a:t>Punch cards</a:t>
            </a:r>
          </a:p>
          <a:p>
            <a:pPr lvl="1"/>
            <a:r>
              <a:rPr lang="en-US" dirty="0" smtClean="0"/>
              <a:t>Then, monitors and typing commands at the command line/command prompt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Goal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29730"/>
            <a:ext cx="7772400" cy="5096434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 smtClean="0"/>
              <a:t>Input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Zip code as command line argument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Print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High and low temperature forecast for 5 days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Latitude and longitude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Applications Programming Interface (API)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Serve data in JSON, XML and other formats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Like we did with web scraping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Requires 2 APIs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Google Geocoding API: latitude/longitude 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OpenWeatherMap API: weather forecast</a:t>
            </a:r>
            <a:endParaRPr lang="en-US" dirty="0" smtClean="0"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29730"/>
            <a:ext cx="7941276" cy="5104671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 smtClean="0"/>
              <a:t>Google Geocoding API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developers.google.com/maps/documentation/geocoding/start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Using Google APIs</a:t>
            </a:r>
            <a:endParaRPr lang="en-US" dirty="0" smtClean="0">
              <a:hlinkClick r:id="rId3"/>
            </a:endParaRPr>
          </a:p>
          <a:p>
            <a:pPr lvl="1">
              <a:spcBef>
                <a:spcPts val="200"/>
              </a:spcBef>
            </a:pPr>
            <a:r>
              <a:rPr lang="en-US" dirty="0" smtClean="0"/>
              <a:t>Create google account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Start free Google Developer trial</a:t>
            </a:r>
          </a:p>
          <a:p>
            <a:pPr lvl="2">
              <a:spcBef>
                <a:spcPts val="200"/>
              </a:spcBef>
            </a:pPr>
            <a:r>
              <a:rPr lang="en-US" dirty="0">
                <a:hlinkClick r:id="rId4"/>
              </a:rPr>
              <a:t>https://developers.google.com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Checkout APIs and enable for your account</a:t>
            </a:r>
          </a:p>
          <a:p>
            <a:pPr lvl="2">
              <a:spcBef>
                <a:spcPts val="200"/>
              </a:spcBef>
            </a:pPr>
            <a:r>
              <a:rPr lang="en-US" dirty="0">
                <a:hlinkClick r:id="rId5"/>
              </a:rPr>
              <a:t>https://console.developers.google.com/apis/library</a:t>
            </a:r>
            <a:endParaRPr lang="en-US" dirty="0" smtClean="0"/>
          </a:p>
          <a:p>
            <a:pPr lvl="1">
              <a:spcBef>
                <a:spcPts val="200"/>
              </a:spcBef>
            </a:pPr>
            <a:r>
              <a:rPr lang="en-US" dirty="0" smtClean="0"/>
              <a:t>Get an API key</a:t>
            </a:r>
          </a:p>
          <a:p>
            <a:pPr lvl="2">
              <a:spcBef>
                <a:spcPts val="200"/>
              </a:spcBef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developers.google.com/maps/documentation/geocoding/get-api-key</a:t>
            </a:r>
            <a:endParaRPr lang="en-US" dirty="0" smtClean="0"/>
          </a:p>
          <a:p>
            <a:pPr lvl="1">
              <a:spcBef>
                <a:spcPts val="200"/>
              </a:spcBef>
            </a:pPr>
            <a:r>
              <a:rPr lang="en-US" dirty="0" smtClean="0"/>
              <a:t>Google APIs are not free: you’ll get $300 credit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OpenWeatherMap </a:t>
            </a:r>
            <a:r>
              <a:rPr lang="en-US" dirty="0"/>
              <a:t>API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https://openweathermap.org/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https://openweathermap.org/api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https://openweathermap.org/forecast5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openweathermap.org/price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639" y="274638"/>
            <a:ext cx="8163697" cy="944562"/>
          </a:xfrm>
        </p:spPr>
        <p:txBody>
          <a:bodyPr/>
          <a:lstStyle/>
          <a:p>
            <a:r>
              <a:rPr lang="en-US" dirty="0"/>
              <a:t>Writing Command Line 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</a:t>
            </a:r>
            <a:r>
              <a:rPr lang="en-US" dirty="0"/>
              <a:t>Program—Hard Coded 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clWeather1.py</a:t>
            </a:r>
          </a:p>
          <a:p>
            <a:pPr lvl="1"/>
            <a:r>
              <a:rPr lang="en-US" dirty="0" smtClean="0"/>
              <a:t>Zip code is hard coded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116" y="274638"/>
            <a:ext cx="8015416" cy="944562"/>
          </a:xfrm>
        </p:spPr>
        <p:txBody>
          <a:bodyPr/>
          <a:lstStyle/>
          <a:p>
            <a:r>
              <a:rPr lang="en-US" dirty="0"/>
              <a:t>Writing Command Line Programs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sys.argv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is a list of arguments passed to 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  <a:r>
              <a:rPr lang="en-US" dirty="0" smtClean="0"/>
              <a:t> is always the program name </a:t>
            </a:r>
          </a:p>
          <a:p>
            <a:pPr lvl="1"/>
            <a:r>
              <a:rPr lang="en-US" dirty="0" smtClean="0"/>
              <a:t>Need import statement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sys    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clWeather2.py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1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64" y="274638"/>
            <a:ext cx="8147222" cy="944562"/>
          </a:xfrm>
        </p:spPr>
        <p:txBody>
          <a:bodyPr/>
          <a:lstStyle/>
          <a:p>
            <a:r>
              <a:rPr lang="en-US" dirty="0"/>
              <a:t>Writing Command Line 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See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clWeather3.py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 smtClean="0"/>
              <a:t> package permits</a:t>
            </a:r>
          </a:p>
          <a:p>
            <a:pPr lvl="1"/>
            <a:r>
              <a:rPr lang="en-US" dirty="0" smtClean="0"/>
              <a:t>Various types of arguments</a:t>
            </a:r>
          </a:p>
          <a:p>
            <a:pPr lvl="1"/>
            <a:r>
              <a:rPr lang="en-US" dirty="0" smtClean="0"/>
              <a:t>Help menu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Import package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argparse</a:t>
            </a:r>
          </a:p>
          <a:p>
            <a:pPr lvl="1"/>
            <a:r>
              <a:rPr lang="en-US" dirty="0" smtClean="0">
                <a:hlinkClick r:id="rId2"/>
              </a:rPr>
              <a:t>https://docs.python.org/3/library/argparse.html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74638"/>
            <a:ext cx="7916563" cy="944562"/>
          </a:xfrm>
        </p:spPr>
        <p:txBody>
          <a:bodyPr/>
          <a:lstStyle/>
          <a:p>
            <a:r>
              <a:rPr lang="en-US" dirty="0" smtClean="0"/>
              <a:t>Writing Command Line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63828"/>
            <a:ext cx="8031892" cy="5162336"/>
          </a:xfrm>
        </p:spPr>
        <p:txBody>
          <a:bodyPr/>
          <a:lstStyle/>
          <a:p>
            <a:r>
              <a:rPr lang="en-US" dirty="0" smtClean="0"/>
              <a:t>It is more convenient to run programs in Spyder during development</a:t>
            </a:r>
          </a:p>
          <a:p>
            <a:r>
              <a:rPr lang="en-US" dirty="0" smtClean="0"/>
              <a:t>Mimic command line execution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Run&gt;Configuration per 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4603" b="66806"/>
          <a:stretch/>
        </p:blipFill>
        <p:spPr>
          <a:xfrm>
            <a:off x="1524000" y="3135870"/>
            <a:ext cx="6345951" cy="33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74638"/>
            <a:ext cx="7916563" cy="944562"/>
          </a:xfrm>
        </p:spPr>
        <p:txBody>
          <a:bodyPr/>
          <a:lstStyle/>
          <a:p>
            <a:r>
              <a:rPr lang="en-US" dirty="0" smtClean="0"/>
              <a:t>Writing Command Line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0346"/>
            <a:ext cx="8031892" cy="500581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Check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 options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cs typeface="Courier New" panose="02070309020205020404" pitchFamily="49" charset="0"/>
              </a:rPr>
              <a:t>Enter arguments 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into text box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cs typeface="Courier New" panose="02070309020205020404" pitchFamily="49" charset="0"/>
              </a:rPr>
              <a:t>See 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clWeather4.py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806" y="1120346"/>
            <a:ext cx="4158821" cy="566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72066"/>
            <a:ext cx="7839986" cy="5154098"/>
          </a:xfrm>
        </p:spPr>
        <p:txBody>
          <a:bodyPr/>
          <a:lstStyle/>
          <a:p>
            <a:r>
              <a:rPr lang="en-US" dirty="0" smtClean="0"/>
              <a:t>Command prompt</a:t>
            </a:r>
          </a:p>
          <a:p>
            <a:pPr lvl="1"/>
            <a:r>
              <a:rPr lang="en-US" dirty="0" smtClean="0"/>
              <a:t>On Start menu search for </a:t>
            </a:r>
            <a:r>
              <a:rPr lang="en-US" i="1" dirty="0" smtClean="0"/>
              <a:t>command prompt</a:t>
            </a:r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execute Python programs from the command line</a:t>
            </a:r>
          </a:p>
          <a:p>
            <a:endParaRPr lang="en-US" i="1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59" y="2138470"/>
            <a:ext cx="4795271" cy="36373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21492"/>
            <a:ext cx="8147222" cy="5104671"/>
          </a:xfrm>
        </p:spPr>
        <p:txBody>
          <a:bodyPr/>
          <a:lstStyle/>
          <a:p>
            <a:r>
              <a:rPr lang="en-US" dirty="0" smtClean="0"/>
              <a:t>Why are we talking about the command line?</a:t>
            </a:r>
          </a:p>
          <a:p>
            <a:r>
              <a:rPr lang="en-US" dirty="0" smtClean="0"/>
              <a:t>We designed this degree program with the minimum of software packages </a:t>
            </a:r>
          </a:p>
          <a:p>
            <a:pPr lvl="1"/>
            <a:r>
              <a:rPr lang="en-US" dirty="0" smtClean="0"/>
              <a:t>Teach analytics content, not software training</a:t>
            </a:r>
          </a:p>
          <a:p>
            <a:r>
              <a:rPr lang="en-US" dirty="0" smtClean="0"/>
              <a:t>However, you must be familiar with the command line</a:t>
            </a:r>
          </a:p>
          <a:p>
            <a:pPr lvl="1"/>
            <a:r>
              <a:rPr lang="en-US" dirty="0" smtClean="0"/>
              <a:t>Most of you will use it when you graduate</a:t>
            </a:r>
          </a:p>
          <a:p>
            <a:pPr lvl="1"/>
            <a:r>
              <a:rPr lang="en-US" dirty="0" smtClean="0"/>
              <a:t>You will use the Linux command line in Big Data</a:t>
            </a:r>
          </a:p>
          <a:p>
            <a:r>
              <a:rPr lang="en-US" dirty="0" smtClean="0"/>
              <a:t>An increasing amount of work is done on the command line, especially with the cloud and Big Data</a:t>
            </a:r>
          </a:p>
          <a:p>
            <a:pPr lvl="1"/>
            <a:r>
              <a:rPr lang="en-US" dirty="0" smtClean="0"/>
              <a:t>You need to know about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programs from the command line</a:t>
            </a:r>
          </a:p>
          <a:p>
            <a:r>
              <a:rPr lang="en-US" dirty="0" smtClean="0"/>
              <a:t>Navigating through the folder hierarchy with command line commands</a:t>
            </a:r>
          </a:p>
          <a:p>
            <a:r>
              <a:rPr lang="en-US" dirty="0" smtClean="0"/>
              <a:t>Writing </a:t>
            </a:r>
            <a:r>
              <a:rPr lang="en-US" dirty="0"/>
              <a:t>Python command </a:t>
            </a:r>
            <a:r>
              <a:rPr lang="en-US" dirty="0" smtClean="0"/>
              <a:t>line programs</a:t>
            </a:r>
          </a:p>
          <a:p>
            <a:pPr lvl="1"/>
            <a:r>
              <a:rPr lang="en-US" dirty="0" smtClean="0"/>
              <a:t>From simple to more refined</a:t>
            </a:r>
          </a:p>
          <a:p>
            <a:r>
              <a:rPr lang="en-US" dirty="0" smtClean="0"/>
              <a:t>Sub-theme</a:t>
            </a:r>
          </a:p>
          <a:p>
            <a:pPr lvl="1"/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839986" cy="4906963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i="1" dirty="0" smtClean="0"/>
              <a:t>Anaconda command prompt</a:t>
            </a:r>
          </a:p>
          <a:p>
            <a:pPr lvl="1"/>
            <a:r>
              <a:rPr lang="en-US" dirty="0" smtClean="0"/>
              <a:t>Current directory is </a:t>
            </a:r>
            <a:r>
              <a:rPr lang="en-US" i="1" dirty="0" smtClean="0"/>
              <a:t>C:\WINDOWS\System32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0302" r="78661"/>
          <a:stretch/>
        </p:blipFill>
        <p:spPr>
          <a:xfrm>
            <a:off x="1523016" y="2378467"/>
            <a:ext cx="2810085" cy="44220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582" y="2378468"/>
            <a:ext cx="4379645" cy="253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839986" cy="4906963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 smtClean="0"/>
              <a:t> is a program that you will run from the command line</a:t>
            </a:r>
          </a:p>
          <a:p>
            <a:pPr lvl="1"/>
            <a:r>
              <a:rPr lang="en-US" dirty="0" smtClean="0"/>
              <a:t>Install packages</a:t>
            </a:r>
          </a:p>
          <a:p>
            <a:pPr lvl="1"/>
            <a:r>
              <a:rPr lang="en-US" dirty="0" smtClean="0"/>
              <a:t>Create environments</a:t>
            </a:r>
          </a:p>
          <a:p>
            <a:r>
              <a:rPr lang="en-US" dirty="0" smtClean="0"/>
              <a:t>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conda -h</a:t>
            </a:r>
            <a:r>
              <a:rPr lang="en-US" dirty="0" smtClean="0"/>
              <a:t> and then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</a:t>
            </a:r>
            <a:r>
              <a:rPr lang="en-US" dirty="0" smtClean="0"/>
              <a:t>is a ubiquitous argument to get </a:t>
            </a:r>
            <a:r>
              <a:rPr lang="en-US" i="1" dirty="0" smtClean="0"/>
              <a:t>help</a:t>
            </a:r>
            <a:r>
              <a:rPr lang="en-US" dirty="0" smtClean="0"/>
              <a:t> in well-written command line programs</a:t>
            </a:r>
          </a:p>
          <a:p>
            <a:r>
              <a:rPr lang="en-US" i="1" dirty="0" smtClean="0"/>
              <a:t>Arguments</a:t>
            </a:r>
            <a:r>
              <a:rPr lang="en-US" dirty="0" smtClean="0"/>
              <a:t> are data that we pass to a command line program to tell it what we would like it to do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839986" cy="4906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16" y="1219200"/>
            <a:ext cx="10506075" cy="832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839986" cy="4906963"/>
          </a:xfrm>
        </p:spPr>
        <p:txBody>
          <a:bodyPr/>
          <a:lstStyle/>
          <a:p>
            <a:r>
              <a:rPr lang="en-US" i="1" dirty="0" smtClean="0"/>
              <a:t>Arguments</a:t>
            </a:r>
            <a:r>
              <a:rPr lang="en-US" dirty="0" smtClean="0"/>
              <a:t> (such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–h</a:t>
            </a:r>
            <a:r>
              <a:rPr lang="en-US" dirty="0" smtClean="0"/>
              <a:t>) are data that we pass to a command line program to tell it what we would like it to do</a:t>
            </a:r>
          </a:p>
          <a:p>
            <a:pPr lvl="1"/>
            <a:r>
              <a:rPr lang="en-US" dirty="0" smtClean="0"/>
              <a:t>Like arguments to a function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conda install seaborn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nstall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 smtClean="0"/>
              <a:t> are two arguments that tell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 smtClean="0"/>
              <a:t> to install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Arguments are everything that comes after the name of the program we are going to execute</a:t>
            </a:r>
          </a:p>
          <a:p>
            <a:pPr lvl="2"/>
            <a:r>
              <a:rPr lang="en-US" dirty="0" smtClean="0"/>
              <a:t>These direct the program to do what we desire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4FA3D0A-5714-4037-B287-58C73D2EA413}" vid="{28BB5D3A-2D71-4A01-9F64-8FED13BABF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839</TotalTime>
  <Words>915</Words>
  <Application>Microsoft Office PowerPoint</Application>
  <PresentationFormat>On-screen Show (4:3)</PresentationFormat>
  <Paragraphs>202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Theme1</vt:lpstr>
      <vt:lpstr>Command Line Programming in Python</vt:lpstr>
      <vt:lpstr>What is the Command Line?</vt:lpstr>
      <vt:lpstr>What is the Command Line?</vt:lpstr>
      <vt:lpstr>What is the Command Line?</vt:lpstr>
      <vt:lpstr>Session Topics</vt:lpstr>
      <vt:lpstr>What is the Command Line?</vt:lpstr>
      <vt:lpstr>What is the Command Line?</vt:lpstr>
      <vt:lpstr>What is the Command Line?</vt:lpstr>
      <vt:lpstr>What is the Command Line?</vt:lpstr>
      <vt:lpstr>Anaconda Command Line</vt:lpstr>
      <vt:lpstr>DOS Command Prompt</vt:lpstr>
      <vt:lpstr>Frequent DOS Commands</vt:lpstr>
      <vt:lpstr>Key Command Line Commands</vt:lpstr>
      <vt:lpstr>Key Command Line Commands</vt:lpstr>
      <vt:lpstr>Command Line Navigation Exercise</vt:lpstr>
      <vt:lpstr>Command Line Navigation Exercise</vt:lpstr>
      <vt:lpstr>Executing in the Command Line</vt:lpstr>
      <vt:lpstr>Writing a Python Program to Execute on the Command Line</vt:lpstr>
      <vt:lpstr>Writing Command Line Programs</vt:lpstr>
      <vt:lpstr>Programming Goal </vt:lpstr>
      <vt:lpstr>APIs</vt:lpstr>
      <vt:lpstr>APIs</vt:lpstr>
      <vt:lpstr>Writing Command Line Programs</vt:lpstr>
      <vt:lpstr>Writing Command Line Programs</vt:lpstr>
      <vt:lpstr>Writing Command Line Programs</vt:lpstr>
      <vt:lpstr>Writing Command Line Programs</vt:lpstr>
      <vt:lpstr>Writing Command Line Programs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Programming in Python</dc:title>
  <dc:creator>Bradley, Jim R</dc:creator>
  <cp:lastModifiedBy>Bradley, Jim R</cp:lastModifiedBy>
  <cp:revision>84</cp:revision>
  <dcterms:created xsi:type="dcterms:W3CDTF">2019-07-26T13:37:13Z</dcterms:created>
  <dcterms:modified xsi:type="dcterms:W3CDTF">2019-09-05T12:03:48Z</dcterms:modified>
</cp:coreProperties>
</file>