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64" r:id="rId4"/>
    <p:sldId id="272" r:id="rId5"/>
    <p:sldId id="263" r:id="rId6"/>
    <p:sldId id="276" r:id="rId7"/>
    <p:sldId id="273" r:id="rId8"/>
    <p:sldId id="274" r:id="rId9"/>
    <p:sldId id="275" r:id="rId10"/>
    <p:sldId id="278" r:id="rId11"/>
    <p:sldId id="286" r:id="rId12"/>
    <p:sldId id="279" r:id="rId13"/>
    <p:sldId id="266" r:id="rId14"/>
    <p:sldId id="288" r:id="rId15"/>
    <p:sldId id="280" r:id="rId16"/>
    <p:sldId id="290" r:id="rId17"/>
    <p:sldId id="289" r:id="rId18"/>
    <p:sldId id="265" r:id="rId19"/>
    <p:sldId id="281" r:id="rId20"/>
    <p:sldId id="283" r:id="rId21"/>
    <p:sldId id="262" r:id="rId22"/>
    <p:sldId id="269" r:id="rId23"/>
    <p:sldId id="284" r:id="rId24"/>
    <p:sldId id="267" r:id="rId25"/>
    <p:sldId id="259" r:id="rId26"/>
    <p:sldId id="260" r:id="rId27"/>
    <p:sldId id="271" r:id="rId28"/>
    <p:sldId id="28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0FEC9-C862-405F-8D4A-014241D1EC2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D1BAB-70E7-4FAC-998A-9105A74206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4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B12E675B-F03E-430B-8E50-EA8BC510A8FD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60591-38D0-4CB9-89F8-BD77F799F0A8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5E8C6-AF37-4EBE-993F-78CFC53C58DF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825D7-9829-419E-95D7-B3E2B3E29485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CFD69-9079-4E6A-9B50-28446D2E1F3A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AA658-388C-427E-8117-3802C676B04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064D1-781B-4699-B7FC-18D72CC81A75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9E406-D71E-4EEB-850C-C98DB5AEA35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51AA9-33D0-4C2D-A917-32E2781899C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1E3FF-C33A-4B78-819E-E64880EE8183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69290-F738-44BE-AD13-1000CF75D719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D5D0FA23-5092-496E-8318-BD0C0E195D5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09625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434975" y="6559550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852488" y="1030288"/>
            <a:ext cx="7875587" cy="460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6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0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1037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7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0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1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2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3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4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5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7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8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9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2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5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6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9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0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1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2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3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4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5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6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7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1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2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3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4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5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6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2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5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6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7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8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9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0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1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2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7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8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9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0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3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8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1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2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3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4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5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6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7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8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1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2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3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4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8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9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0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1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2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3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4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5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6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7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8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9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0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1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2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3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4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5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6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9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0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1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5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6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7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9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6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8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2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3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4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5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6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7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8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9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0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1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3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4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5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6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7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8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9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0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1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3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4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5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6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7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8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9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8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9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0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1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1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2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3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6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2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3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4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5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6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7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8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9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7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8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0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1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2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3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4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5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6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7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4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0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9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8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7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2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9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5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8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7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0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3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2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1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5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7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8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1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59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0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2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5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1038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5" name="Rectangle 131"/>
          <p:cNvSpPr>
            <a:spLocks noChangeArrowheads="1"/>
          </p:cNvSpPr>
          <p:nvPr/>
        </p:nvSpPr>
        <p:spPr bwMode="auto">
          <a:xfrm>
            <a:off x="179388" y="87313"/>
            <a:ext cx="473075" cy="67183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sedwards/classes/2015/1102-fall/Command%20Prompt%20Cheatshee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b28/CommandLin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aps/documentation/geocoding/get-api-key" TargetMode="External"/><Relationship Id="rId5" Type="http://schemas.openxmlformats.org/officeDocument/2006/relationships/hyperlink" Target="https://console.developers.google.com/apis/library" TargetMode="External"/><Relationship Id="rId4" Type="http://schemas.openxmlformats.org/officeDocument/2006/relationships/hyperlink" Target="https://developers.google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weathermap.org/price" TargetMode="External"/><Relationship Id="rId4" Type="http://schemas.openxmlformats.org/officeDocument/2006/relationships/hyperlink" Target="https://openweathermap.org/forecast5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63271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be using the Anaconda command line to create </a:t>
            </a:r>
            <a:r>
              <a:rPr lang="en-US" i="1" u="sng" dirty="0"/>
              <a:t>environments</a:t>
            </a:r>
          </a:p>
          <a:p>
            <a:pPr lvl="1"/>
            <a:r>
              <a:rPr lang="en-US" dirty="0">
                <a:hlinkClick r:id="rId2"/>
              </a:rPr>
              <a:t>https://docs.conda.io/projects/conda/en/latest/user-guide/tasks/manage-environments.html</a:t>
            </a:r>
            <a:endParaRPr lang="en-US" dirty="0"/>
          </a:p>
          <a:p>
            <a:r>
              <a:rPr lang="en-US" dirty="0"/>
              <a:t>Environment </a:t>
            </a:r>
          </a:p>
          <a:p>
            <a:pPr lvl="1"/>
            <a:r>
              <a:rPr lang="en-US" dirty="0"/>
              <a:t>A collection of Python packages appropriate for particular programming applications</a:t>
            </a:r>
          </a:p>
          <a:p>
            <a:pPr lvl="2"/>
            <a:r>
              <a:rPr lang="en-US" dirty="0"/>
              <a:t>E.g., neural networks</a:t>
            </a:r>
          </a:p>
          <a:p>
            <a:pPr lvl="2"/>
            <a:r>
              <a:rPr lang="en-US" dirty="0"/>
              <a:t>Each program could require different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9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4756"/>
            <a:ext cx="7772400" cy="4678363"/>
          </a:xfrm>
        </p:spPr>
        <p:txBody>
          <a:bodyPr/>
          <a:lstStyle/>
          <a:p>
            <a:r>
              <a:rPr lang="en-US" dirty="0"/>
              <a:t>Open DOS command prompt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245" r="44991"/>
          <a:stretch/>
        </p:blipFill>
        <p:spPr>
          <a:xfrm>
            <a:off x="1471625" y="1791873"/>
            <a:ext cx="6214278" cy="4559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6292" y="6030097"/>
            <a:ext cx="2034746" cy="355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6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DOS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447801"/>
            <a:ext cx="8122508" cy="4326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1322" y="594149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Command Line 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3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Command Line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219200"/>
            <a:ext cx="1229802" cy="1229802"/>
            <a:chOff x="5780598" y="4637598"/>
            <a:chExt cx="1229802" cy="1229802"/>
          </a:xfrm>
        </p:grpSpPr>
        <p:pic>
          <p:nvPicPr>
            <p:cNvPr id="5" name="Picture 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64259" y="506783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c: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2417" y="2975877"/>
            <a:ext cx="3162715" cy="1229802"/>
            <a:chOff x="1782417" y="2622605"/>
            <a:chExt cx="3162715" cy="1229802"/>
          </a:xfrm>
        </p:grpSpPr>
        <p:grpSp>
          <p:nvGrpSpPr>
            <p:cNvPr id="8" name="Group 7"/>
            <p:cNvGrpSpPr/>
            <p:nvPr/>
          </p:nvGrpSpPr>
          <p:grpSpPr>
            <a:xfrm>
              <a:off x="3657600" y="2622605"/>
              <a:ext cx="1287532" cy="1229802"/>
              <a:chOff x="5774652" y="4637598"/>
              <a:chExt cx="1287532" cy="1229802"/>
            </a:xfrm>
          </p:grpSpPr>
          <p:pic>
            <p:nvPicPr>
              <p:cNvPr id="9" name="Picture 8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774652" y="506783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c:\users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782417" y="2622605"/>
              <a:ext cx="1289135" cy="1229802"/>
              <a:chOff x="5774652" y="4637598"/>
              <a:chExt cx="1289135" cy="1229802"/>
            </a:xfrm>
          </p:grpSpPr>
          <p:pic>
            <p:nvPicPr>
              <p:cNvPr id="12" name="Picture 11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774652" y="5067833"/>
                <a:ext cx="12891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</a:t>
                </a:r>
                <a:b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 Files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662770" y="4732554"/>
            <a:ext cx="1287532" cy="1229802"/>
            <a:chOff x="5774652" y="4637598"/>
            <a:chExt cx="1287532" cy="1229802"/>
          </a:xfrm>
        </p:grpSpPr>
        <p:pic>
          <p:nvPicPr>
            <p:cNvPr id="15" name="Picture 1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74652" y="5067833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c:\users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\jrbrad</a:t>
              </a:r>
            </a:p>
          </p:txBody>
        </p:sp>
      </p:grpSp>
      <p:cxnSp>
        <p:nvCxnSpPr>
          <p:cNvPr id="19" name="Elbow Connector 18"/>
          <p:cNvCxnSpPr>
            <a:stCxn id="5" idx="2"/>
            <a:endCxn id="12" idx="0"/>
          </p:cNvCxnSpPr>
          <p:nvPr/>
        </p:nvCxnSpPr>
        <p:spPr>
          <a:xfrm rot="5400000">
            <a:off x="3074446" y="1777821"/>
            <a:ext cx="526875" cy="18692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9" idx="0"/>
          </p:cNvCxnSpPr>
          <p:nvPr/>
        </p:nvCxnSpPr>
        <p:spPr>
          <a:xfrm>
            <a:off x="4272501" y="2449002"/>
            <a:ext cx="5946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5" idx="0"/>
          </p:cNvCxnSpPr>
          <p:nvPr/>
        </p:nvCxnSpPr>
        <p:spPr>
          <a:xfrm>
            <a:off x="4278447" y="4205679"/>
            <a:ext cx="5170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4153" y="395506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jrbrad</a:t>
            </a:r>
          </a:p>
        </p:txBody>
      </p:sp>
      <p:sp>
        <p:nvSpPr>
          <p:cNvPr id="28" name="Down Arrow 27"/>
          <p:cNvSpPr/>
          <p:nvPr/>
        </p:nvSpPr>
        <p:spPr>
          <a:xfrm flipV="1">
            <a:off x="4706506" y="4064543"/>
            <a:ext cx="149870" cy="621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62945" y="461349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0382" y="34644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\</a:t>
            </a:r>
          </a:p>
        </p:txBody>
      </p:sp>
      <p:sp>
        <p:nvSpPr>
          <p:cNvPr id="32" name="Curved Left Arrow 31"/>
          <p:cNvSpPr/>
          <p:nvPr/>
        </p:nvSpPr>
        <p:spPr>
          <a:xfrm rot="10800000" flipH="1">
            <a:off x="5519400" y="1622071"/>
            <a:ext cx="1188877" cy="39677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789212" y="4273894"/>
            <a:ext cx="149870" cy="542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8277" y="402764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(from other drives)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</a:p>
        </p:txBody>
      </p:sp>
    </p:spTree>
    <p:extLst>
      <p:ext uri="{BB962C8B-B14F-4D97-AF65-F5344CB8AC3E}">
        <p14:creationId xmlns:p14="http://schemas.microsoft.com/office/powerpoint/2010/main" val="410187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Command Line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219200"/>
            <a:ext cx="1229802" cy="1229802"/>
            <a:chOff x="5780598" y="4637598"/>
            <a:chExt cx="1229802" cy="1229802"/>
          </a:xfrm>
        </p:grpSpPr>
        <p:pic>
          <p:nvPicPr>
            <p:cNvPr id="5" name="Picture 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64259" y="506783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c: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2417" y="2975877"/>
            <a:ext cx="3162715" cy="1229802"/>
            <a:chOff x="1782417" y="2622605"/>
            <a:chExt cx="3162715" cy="1229802"/>
          </a:xfrm>
        </p:grpSpPr>
        <p:grpSp>
          <p:nvGrpSpPr>
            <p:cNvPr id="8" name="Group 7"/>
            <p:cNvGrpSpPr/>
            <p:nvPr/>
          </p:nvGrpSpPr>
          <p:grpSpPr>
            <a:xfrm>
              <a:off x="3657600" y="2622605"/>
              <a:ext cx="1287532" cy="1229802"/>
              <a:chOff x="5774652" y="4637598"/>
              <a:chExt cx="1287532" cy="1229802"/>
            </a:xfrm>
          </p:grpSpPr>
          <p:pic>
            <p:nvPicPr>
              <p:cNvPr id="9" name="Picture 8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774652" y="506783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C:\users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782417" y="2622605"/>
              <a:ext cx="1289135" cy="1229802"/>
              <a:chOff x="5774652" y="4637598"/>
              <a:chExt cx="1289135" cy="1229802"/>
            </a:xfrm>
          </p:grpSpPr>
          <p:pic>
            <p:nvPicPr>
              <p:cNvPr id="12" name="Picture 11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774652" y="5067833"/>
                <a:ext cx="12891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</a:t>
                </a:r>
                <a:b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 Files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662770" y="4732554"/>
            <a:ext cx="1287532" cy="1229802"/>
            <a:chOff x="5774652" y="4637598"/>
            <a:chExt cx="1287532" cy="1229802"/>
          </a:xfrm>
        </p:grpSpPr>
        <p:pic>
          <p:nvPicPr>
            <p:cNvPr id="15" name="Picture 1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74652" y="5067833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C:\users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\jrbrad</a:t>
              </a:r>
            </a:p>
          </p:txBody>
        </p:sp>
      </p:grpSp>
      <p:cxnSp>
        <p:nvCxnSpPr>
          <p:cNvPr id="19" name="Elbow Connector 18"/>
          <p:cNvCxnSpPr>
            <a:stCxn id="5" idx="2"/>
            <a:endCxn id="12" idx="0"/>
          </p:cNvCxnSpPr>
          <p:nvPr/>
        </p:nvCxnSpPr>
        <p:spPr>
          <a:xfrm rot="5400000">
            <a:off x="3074446" y="1777821"/>
            <a:ext cx="526875" cy="18692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9" idx="0"/>
          </p:cNvCxnSpPr>
          <p:nvPr/>
        </p:nvCxnSpPr>
        <p:spPr>
          <a:xfrm>
            <a:off x="4272501" y="2449002"/>
            <a:ext cx="5946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5" idx="0"/>
          </p:cNvCxnSpPr>
          <p:nvPr/>
        </p:nvCxnSpPr>
        <p:spPr>
          <a:xfrm>
            <a:off x="4278447" y="4205679"/>
            <a:ext cx="5170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3348" y="166890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ctba</a:t>
            </a:r>
          </a:p>
        </p:txBody>
      </p:sp>
      <p:pic>
        <p:nvPicPr>
          <p:cNvPr id="31" name="Picture 30" descr="Folder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72" y="2975877"/>
            <a:ext cx="1229802" cy="1229802"/>
          </a:xfrm>
          <a:prstGeom prst="rect">
            <a:avLst/>
          </a:prstGeom>
        </p:spPr>
      </p:pic>
      <p:cxnSp>
        <p:nvCxnSpPr>
          <p:cNvPr id="33" name="Elbow Connector 32"/>
          <p:cNvCxnSpPr>
            <a:stCxn id="5" idx="2"/>
            <a:endCxn id="31" idx="0"/>
          </p:cNvCxnSpPr>
          <p:nvPr/>
        </p:nvCxnSpPr>
        <p:spPr>
          <a:xfrm rot="16200000" flipH="1">
            <a:off x="4960400" y="1761103"/>
            <a:ext cx="526875" cy="190267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60272" y="3102077"/>
            <a:ext cx="1229802" cy="93652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09836" y="34082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C:\ctba</a:t>
            </a:r>
          </a:p>
        </p:txBody>
      </p:sp>
      <p:sp>
        <p:nvSpPr>
          <p:cNvPr id="25" name="Curved Left Arrow 24"/>
          <p:cNvSpPr/>
          <p:nvPr/>
        </p:nvSpPr>
        <p:spPr>
          <a:xfrm>
            <a:off x="6790074" y="1888435"/>
            <a:ext cx="763665" cy="18870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84303" y="2527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63082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452022" cy="944562"/>
          </a:xfrm>
        </p:spPr>
        <p:txBody>
          <a:bodyPr/>
          <a:lstStyle/>
          <a:p>
            <a:r>
              <a:rPr lang="en-US" dirty="0"/>
              <a:t>Command Line Navigation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3488"/>
            <a:ext cx="8229600" cy="5062676"/>
          </a:xfrm>
        </p:spPr>
        <p:txBody>
          <a:bodyPr/>
          <a:lstStyle/>
          <a:p>
            <a:r>
              <a:rPr lang="en-US" dirty="0"/>
              <a:t>Download, and extract files from</a:t>
            </a:r>
          </a:p>
          <a:p>
            <a:pPr lvl="1"/>
            <a:r>
              <a:rPr lang="en-US" dirty="0">
                <a:hlinkClick r:id="rId2"/>
              </a:rPr>
              <a:t>https://github.com/jrb28/CommandLine</a:t>
            </a:r>
            <a:r>
              <a:rPr lang="en-US" dirty="0"/>
              <a:t> into  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\Downloads</a:t>
            </a:r>
          </a:p>
          <a:p>
            <a:r>
              <a:rPr lang="en-US" dirty="0"/>
              <a:t>Navigate to the folder above at DOS command prompt </a:t>
            </a:r>
          </a:p>
          <a:p>
            <a:r>
              <a:rPr lang="en-US" dirty="0"/>
              <a:t>Move up one folder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r>
              <a:rPr lang="en-US" dirty="0"/>
              <a:t>      </a:t>
            </a:r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/>
              <a:t> subfolder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cl</a:t>
            </a:r>
            <a:r>
              <a:rPr lang="en-US" dirty="0"/>
              <a:t>   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creates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5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Command Line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 descr="Folder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30" y="891131"/>
            <a:ext cx="2261937" cy="2261937"/>
          </a:xfrm>
          <a:prstGeom prst="rect">
            <a:avLst/>
          </a:prstGeom>
        </p:spPr>
      </p:pic>
      <p:pic>
        <p:nvPicPr>
          <p:cNvPr id="9" name="Picture 8" descr="Folder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4076976"/>
            <a:ext cx="2261937" cy="2261937"/>
          </a:xfrm>
          <a:prstGeom prst="rect">
            <a:avLst/>
          </a:prstGeom>
        </p:spPr>
      </p:pic>
      <p:pic>
        <p:nvPicPr>
          <p:cNvPr id="12" name="Picture 11" descr="Folder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60" y="4076976"/>
            <a:ext cx="2261937" cy="2261937"/>
          </a:xfrm>
          <a:prstGeom prst="rect">
            <a:avLst/>
          </a:prstGeom>
        </p:spPr>
      </p:pic>
      <p:cxnSp>
        <p:nvCxnSpPr>
          <p:cNvPr id="19" name="Elbow Connector 18"/>
          <p:cNvCxnSpPr>
            <a:cxnSpLocks/>
            <a:stCxn id="5" idx="2"/>
            <a:endCxn id="12" idx="0"/>
          </p:cNvCxnSpPr>
          <p:nvPr/>
        </p:nvCxnSpPr>
        <p:spPr>
          <a:xfrm rot="5400000">
            <a:off x="3236560" y="2683437"/>
            <a:ext cx="923908" cy="186317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E026F1-772D-4051-A790-4C5F3EB2F3EF}"/>
              </a:ext>
            </a:extLst>
          </p:cNvPr>
          <p:cNvSpPr txBox="1"/>
          <p:nvPr/>
        </p:nvSpPr>
        <p:spPr>
          <a:xfrm>
            <a:off x="3729315" y="1693540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\jrbrad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0A6258-29F6-404F-93C9-AF16EA298BB4}"/>
              </a:ext>
            </a:extLst>
          </p:cNvPr>
          <p:cNvSpPr txBox="1"/>
          <p:nvPr/>
        </p:nvSpPr>
        <p:spPr>
          <a:xfrm>
            <a:off x="1915715" y="4738352"/>
            <a:ext cx="187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jrbrad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F01D1-F258-4177-8B2B-67C6035BC0F1}"/>
              </a:ext>
            </a:extLst>
          </p:cNvPr>
          <p:cNvSpPr txBox="1"/>
          <p:nvPr/>
        </p:nvSpPr>
        <p:spPr>
          <a:xfrm>
            <a:off x="5467043" y="4923017"/>
            <a:ext cx="207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jrbrad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</a:p>
        </p:txBody>
      </p:sp>
      <p:sp>
        <p:nvSpPr>
          <p:cNvPr id="32" name="Down Arrow 27">
            <a:extLst>
              <a:ext uri="{FF2B5EF4-FFF2-40B4-BE49-F238E27FC236}">
                <a16:creationId xmlns:a16="http://schemas.microsoft.com/office/drawing/2014/main" id="{F4F885B2-B96F-4230-BB59-877BF0286602}"/>
              </a:ext>
            </a:extLst>
          </p:cNvPr>
          <p:cNvSpPr/>
          <p:nvPr/>
        </p:nvSpPr>
        <p:spPr>
          <a:xfrm flipV="1">
            <a:off x="6910628" y="2695385"/>
            <a:ext cx="149870" cy="621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34089-AA26-46D5-86C4-1AE5FFB6805B}"/>
              </a:ext>
            </a:extLst>
          </p:cNvPr>
          <p:cNvSpPr txBox="1"/>
          <p:nvPr/>
        </p:nvSpPr>
        <p:spPr>
          <a:xfrm>
            <a:off x="6567067" y="32443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939C8F-E284-49BC-AE8D-D69C0BB183DA}"/>
              </a:ext>
            </a:extLst>
          </p:cNvPr>
          <p:cNvSpPr txBox="1"/>
          <p:nvPr/>
        </p:nvSpPr>
        <p:spPr>
          <a:xfrm>
            <a:off x="5871057" y="25205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cl</a:t>
            </a:r>
          </a:p>
        </p:txBody>
      </p:sp>
      <p:sp>
        <p:nvSpPr>
          <p:cNvPr id="38" name="Down Arrow 32">
            <a:extLst>
              <a:ext uri="{FF2B5EF4-FFF2-40B4-BE49-F238E27FC236}">
                <a16:creationId xmlns:a16="http://schemas.microsoft.com/office/drawing/2014/main" id="{BD3A172A-BC60-4701-B408-C7BCE76141BC}"/>
              </a:ext>
            </a:extLst>
          </p:cNvPr>
          <p:cNvSpPr/>
          <p:nvPr/>
        </p:nvSpPr>
        <p:spPr>
          <a:xfrm>
            <a:off x="6220793" y="2839347"/>
            <a:ext cx="149870" cy="542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Elbow Connector 18">
            <a:extLst>
              <a:ext uri="{FF2B5EF4-FFF2-40B4-BE49-F238E27FC236}">
                <a16:creationId xmlns:a16="http://schemas.microsoft.com/office/drawing/2014/main" id="{8B33C95C-3E25-4227-9335-21C830C77A4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5093378" y="2689789"/>
            <a:ext cx="923908" cy="185046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n Arrow 27">
            <a:extLst>
              <a:ext uri="{FF2B5EF4-FFF2-40B4-BE49-F238E27FC236}">
                <a16:creationId xmlns:a16="http://schemas.microsoft.com/office/drawing/2014/main" id="{6075315E-5B18-4D96-96AC-822476F707F6}"/>
              </a:ext>
            </a:extLst>
          </p:cNvPr>
          <p:cNvSpPr/>
          <p:nvPr/>
        </p:nvSpPr>
        <p:spPr>
          <a:xfrm flipV="1">
            <a:off x="2974834" y="2757829"/>
            <a:ext cx="149870" cy="621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162E58-D88C-4F9E-A1BD-836456339F7A}"/>
              </a:ext>
            </a:extLst>
          </p:cNvPr>
          <p:cNvSpPr txBox="1"/>
          <p:nvPr/>
        </p:nvSpPr>
        <p:spPr>
          <a:xfrm>
            <a:off x="2631273" y="330677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B1DEF-D762-4377-A111-F3E1AF1EACCA}"/>
              </a:ext>
            </a:extLst>
          </p:cNvPr>
          <p:cNvSpPr txBox="1"/>
          <p:nvPr/>
        </p:nvSpPr>
        <p:spPr>
          <a:xfrm>
            <a:off x="892533" y="258295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downloads</a:t>
            </a:r>
          </a:p>
        </p:txBody>
      </p:sp>
      <p:sp>
        <p:nvSpPr>
          <p:cNvPr id="52" name="Down Arrow 32">
            <a:extLst>
              <a:ext uri="{FF2B5EF4-FFF2-40B4-BE49-F238E27FC236}">
                <a16:creationId xmlns:a16="http://schemas.microsoft.com/office/drawing/2014/main" id="{97BFFD59-48C1-48C3-BC90-E702348EA5FD}"/>
              </a:ext>
            </a:extLst>
          </p:cNvPr>
          <p:cNvSpPr/>
          <p:nvPr/>
        </p:nvSpPr>
        <p:spPr>
          <a:xfrm>
            <a:off x="2284999" y="2901791"/>
            <a:ext cx="149870" cy="542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452022" cy="944562"/>
          </a:xfrm>
        </p:spPr>
        <p:txBody>
          <a:bodyPr/>
          <a:lstStyle/>
          <a:p>
            <a:r>
              <a:rPr lang="en-US" dirty="0"/>
              <a:t>Command Line Navigation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3488"/>
            <a:ext cx="8229600" cy="50626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Move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downloads</a:t>
            </a:r>
          </a:p>
          <a:p>
            <a:pPr>
              <a:spcBef>
                <a:spcPts val="0"/>
              </a:spcBef>
            </a:pPr>
            <a:r>
              <a:rPr lang="en-US" dirty="0"/>
              <a:t>Move all files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/>
              <a:t> subfolder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command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Files are in 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\Downloads\CommandLine-master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dirty="0"/>
              <a:t>Put them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\Downloads</a:t>
            </a:r>
            <a:r>
              <a:rPr lang="en-US" dirty="0"/>
              <a:t>     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Hints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*.*</a:t>
            </a:r>
            <a:r>
              <a:rPr lang="en-US" dirty="0"/>
              <a:t> specifies all files in a folder/file path</a:t>
            </a:r>
          </a:p>
          <a:p>
            <a:pPr lvl="2">
              <a:spcBef>
                <a:spcPts val="0"/>
              </a:spcBef>
            </a:pPr>
            <a:r>
              <a:rPr lang="en-US" dirty="0"/>
              <a:t>Path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  <a:r>
              <a:rPr lang="en-US" dirty="0"/>
              <a:t> folder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/>
              <a:t> folder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..\cl\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0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95632"/>
            <a:ext cx="7839986" cy="5030531"/>
          </a:xfrm>
        </p:spPr>
        <p:txBody>
          <a:bodyPr/>
          <a:lstStyle/>
          <a:p>
            <a:r>
              <a:rPr lang="en-US" dirty="0"/>
              <a:t>Anaconda prompt execution of Python programs from the command line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Navigate DOS command prompt to this folder: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  <a:endParaRPr lang="en-US" dirty="0"/>
          </a:p>
          <a:p>
            <a:pPr lvl="1"/>
            <a:r>
              <a:rPr lang="en-US" dirty="0"/>
              <a:t>Type this in </a:t>
            </a:r>
            <a:r>
              <a:rPr lang="en-US" i="1" dirty="0"/>
              <a:t>Command Prompt </a:t>
            </a:r>
            <a:r>
              <a:rPr lang="en-US" dirty="0"/>
              <a:t>window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HelloWorld.py</a:t>
            </a:r>
          </a:p>
          <a:p>
            <a:pPr lvl="1"/>
            <a:r>
              <a:rPr lang="en-US" dirty="0"/>
              <a:t>Hit </a:t>
            </a:r>
            <a:r>
              <a:rPr lang="en-US" i="1" dirty="0"/>
              <a:t>Enter</a:t>
            </a:r>
          </a:p>
          <a:p>
            <a:pPr lvl="1"/>
            <a:r>
              <a:rPr lang="en-US" dirty="0"/>
              <a:t>Observe output: ‘Hello World!’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a Python Program to Execute on the Command Line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5032"/>
            <a:ext cx="7839986" cy="4971131"/>
          </a:xfrm>
        </p:spPr>
        <p:txBody>
          <a:bodyPr/>
          <a:lstStyle/>
          <a:p>
            <a:r>
              <a:rPr lang="en-US" dirty="0"/>
              <a:t>Graphical User Interfaces (GUIs) have become the dominant mode in interacting with computers</a:t>
            </a:r>
          </a:p>
          <a:p>
            <a:pPr lvl="1"/>
            <a:r>
              <a:rPr lang="en-US" dirty="0"/>
              <a:t>Mice, point &amp; on buttons, drop-down menus, and objects</a:t>
            </a:r>
          </a:p>
          <a:p>
            <a:r>
              <a:rPr lang="en-US" dirty="0"/>
              <a:t>No GUIs when I started programming</a:t>
            </a:r>
          </a:p>
          <a:p>
            <a:pPr lvl="1"/>
            <a:r>
              <a:rPr lang="en-US" dirty="0"/>
              <a:t>Punch cards</a:t>
            </a:r>
          </a:p>
          <a:p>
            <a:pPr lvl="1"/>
            <a:r>
              <a:rPr lang="en-US" dirty="0"/>
              <a:t>Green screens, typing on the command line/command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0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54" y="274638"/>
            <a:ext cx="8048368" cy="944562"/>
          </a:xfrm>
        </p:spPr>
        <p:txBody>
          <a:bodyPr/>
          <a:lstStyle/>
          <a:p>
            <a:r>
              <a:rPr lang="en-US" dirty="0"/>
              <a:t>Writing 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Distinctive feature of command line programs is capability to </a:t>
            </a:r>
            <a:r>
              <a:rPr lang="en-US" i="1" u="sng" dirty="0"/>
              <a:t>receive arguments from the computer system</a:t>
            </a:r>
          </a:p>
          <a:p>
            <a:r>
              <a:rPr lang="en-US"/>
              <a:t>2 methods</a:t>
            </a:r>
            <a:endParaRPr lang="en-US" dirty="0"/>
          </a:p>
          <a:p>
            <a:pPr lvl="1"/>
            <a:r>
              <a:rPr lang="en-US" dirty="0"/>
              <a:t>Easy un-sophisticated retrieval of arguments</a:t>
            </a:r>
          </a:p>
          <a:p>
            <a:pPr lvl="1"/>
            <a:r>
              <a:rPr lang="en-US" dirty="0"/>
              <a:t>More robust handling of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9730"/>
            <a:ext cx="7772400" cy="509643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Input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Zip code as command line argument</a:t>
            </a:r>
          </a:p>
          <a:p>
            <a:pPr>
              <a:spcBef>
                <a:spcPts val="200"/>
              </a:spcBef>
            </a:pPr>
            <a:r>
              <a:rPr lang="en-US" dirty="0"/>
              <a:t>Print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High and low temperature forecast for 5 days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Latitude and longitude</a:t>
            </a:r>
          </a:p>
          <a:p>
            <a:pPr>
              <a:spcBef>
                <a:spcPts val="200"/>
              </a:spcBef>
            </a:pPr>
            <a:r>
              <a:rPr lang="en-US" dirty="0"/>
              <a:t>Applications Programming Interface (API)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Serves data, usually in JSON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Like we did with web scraping</a:t>
            </a:r>
          </a:p>
          <a:p>
            <a:pPr>
              <a:spcBef>
                <a:spcPts val="200"/>
              </a:spcBef>
            </a:pPr>
            <a:r>
              <a:rPr lang="en-US" dirty="0"/>
              <a:t>Program requires 2 APIs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Google Geocoding API: latitude/longitude 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OpenWeatherMap API: weather forecast</a:t>
            </a:r>
            <a:endParaRPr lang="en-US" dirty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9730"/>
            <a:ext cx="7941276" cy="5104671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Google Geocoding API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2"/>
              </a:rPr>
              <a:t>https://developers.google.com/maps/documentation/geocoding/start</a:t>
            </a:r>
          </a:p>
          <a:p>
            <a:pPr>
              <a:spcBef>
                <a:spcPts val="200"/>
              </a:spcBef>
            </a:pPr>
            <a:r>
              <a:rPr lang="en-US" dirty="0"/>
              <a:t>Using Google APIs</a:t>
            </a:r>
            <a:endParaRPr lang="en-US" dirty="0">
              <a:hlinkClick r:id="rId3"/>
            </a:endParaRPr>
          </a:p>
          <a:p>
            <a:pPr lvl="1">
              <a:spcBef>
                <a:spcPts val="200"/>
              </a:spcBef>
            </a:pPr>
            <a:r>
              <a:rPr lang="en-US" dirty="0"/>
              <a:t>Create google account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Start free Google Developer trial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4"/>
              </a:rPr>
              <a:t>https://developers.google.com/</a:t>
            </a:r>
            <a:r>
              <a:rPr lang="en-US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Checkout APIs and enable for your account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5"/>
              </a:rPr>
              <a:t>https://console.developers.google.com/apis/library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Get an API key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6"/>
              </a:rPr>
              <a:t>https://developers.google.com/maps/documentation/geocoding/get-api-key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Google APIs are not free: you’ll get $300 credit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9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OpenWeatherMap API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https://openweathermap.org/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https://openweathermap.org/api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https://openweathermap.org/forecast5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https://openweathermap.org/price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3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39" y="274638"/>
            <a:ext cx="8163697" cy="944562"/>
          </a:xfrm>
        </p:spPr>
        <p:txBody>
          <a:bodyPr/>
          <a:lstStyle/>
          <a:p>
            <a:r>
              <a:rPr lang="en-US" dirty="0"/>
              <a:t>Writing 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Program—Hard Coded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clWeather1.py</a:t>
            </a:r>
          </a:p>
          <a:p>
            <a:pPr lvl="1"/>
            <a:r>
              <a:rPr lang="en-US" dirty="0"/>
              <a:t>Zip code is hard coded</a:t>
            </a:r>
          </a:p>
          <a:p>
            <a:pPr lvl="1"/>
            <a:r>
              <a:rPr lang="en-US" dirty="0"/>
              <a:t>No parameters to pass on the command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3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16" y="274638"/>
            <a:ext cx="8015416" cy="944562"/>
          </a:xfrm>
        </p:spPr>
        <p:txBody>
          <a:bodyPr/>
          <a:lstStyle/>
          <a:p>
            <a:r>
              <a:rPr lang="en-US" dirty="0"/>
              <a:t>Writing Command Line Programs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05232"/>
            <a:ext cx="7772400" cy="5020932"/>
          </a:xfrm>
        </p:spPr>
        <p:txBody>
          <a:bodyPr/>
          <a:lstStyle/>
          <a:p>
            <a:r>
              <a:rPr lang="en-US" dirty="0"/>
              <a:t>Arguments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Operating system packages parameters and send to the executable program</a:t>
            </a:r>
          </a:p>
          <a:p>
            <a:r>
              <a:rPr lang="en-US" dirty="0"/>
              <a:t>Arguments passed to Python are accessible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as a list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 is always the program name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dirty="0"/>
              <a:t>, in our case</a:t>
            </a:r>
          </a:p>
          <a:p>
            <a:pPr lvl="1"/>
            <a:r>
              <a:rPr lang="en-US" dirty="0"/>
              <a:t>Need import statement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   </a:t>
            </a:r>
          </a:p>
          <a:p>
            <a:r>
              <a:rPr lang="en-US" dirty="0"/>
              <a:t>See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clWeather2.py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1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147222" cy="944562"/>
          </a:xfrm>
        </p:spPr>
        <p:txBody>
          <a:bodyPr/>
          <a:lstStyle/>
          <a:p>
            <a:r>
              <a:rPr lang="en-US" dirty="0"/>
              <a:t>Writing 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 Package</a:t>
            </a:r>
          </a:p>
          <a:p>
            <a:r>
              <a:rPr lang="en-US" dirty="0">
                <a:cs typeface="Courier New" panose="02070309020205020404" pitchFamily="49" charset="0"/>
              </a:rPr>
              <a:t>See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clWeather3.py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 package permits</a:t>
            </a:r>
          </a:p>
          <a:p>
            <a:pPr lvl="1"/>
            <a:r>
              <a:rPr lang="en-US" dirty="0"/>
              <a:t>Various types of arguments</a:t>
            </a:r>
          </a:p>
          <a:p>
            <a:pPr lvl="1"/>
            <a:r>
              <a:rPr lang="en-US" dirty="0"/>
              <a:t>Help menu</a:t>
            </a:r>
          </a:p>
          <a:p>
            <a:r>
              <a:rPr lang="en-US" dirty="0">
                <a:cs typeface="Courier New" panose="02070309020205020404" pitchFamily="49" charset="0"/>
              </a:rPr>
              <a:t>Import package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argparse</a:t>
            </a:r>
          </a:p>
          <a:p>
            <a:pPr lvl="1"/>
            <a:r>
              <a:rPr lang="en-US" dirty="0">
                <a:hlinkClick r:id="rId2"/>
              </a:rPr>
              <a:t>https://docs.python.org/3/library/argparse.html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36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7916563" cy="944562"/>
          </a:xfrm>
        </p:spPr>
        <p:txBody>
          <a:bodyPr/>
          <a:lstStyle/>
          <a:p>
            <a:r>
              <a:rPr lang="en-US" dirty="0"/>
              <a:t>Writing 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63828"/>
            <a:ext cx="8031892" cy="5162336"/>
          </a:xfrm>
        </p:spPr>
        <p:txBody>
          <a:bodyPr/>
          <a:lstStyle/>
          <a:p>
            <a:r>
              <a:rPr lang="en-US" dirty="0"/>
              <a:t>It is more convenient to run programs in Spyder during development</a:t>
            </a:r>
          </a:p>
          <a:p>
            <a:r>
              <a:rPr lang="en-US" dirty="0"/>
              <a:t>Mimic command line execution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Run&gt;Configuration per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4603" b="66806"/>
          <a:stretch/>
        </p:blipFill>
        <p:spPr>
          <a:xfrm>
            <a:off x="1524000" y="3135870"/>
            <a:ext cx="6345951" cy="33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8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7916563" cy="944562"/>
          </a:xfrm>
        </p:spPr>
        <p:txBody>
          <a:bodyPr/>
          <a:lstStyle/>
          <a:p>
            <a:r>
              <a:rPr lang="en-US" dirty="0"/>
              <a:t>Writing 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0346"/>
            <a:ext cx="8031892" cy="50058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options</a:t>
            </a:r>
          </a:p>
          <a:p>
            <a:pPr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Enter arguments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into text box</a:t>
            </a:r>
          </a:p>
          <a:p>
            <a:pPr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See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clWeather4.py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06" y="1120346"/>
            <a:ext cx="4158821" cy="56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2066"/>
            <a:ext cx="7839986" cy="515409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Command prompt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 Start menu search for </a:t>
            </a:r>
            <a:r>
              <a:rPr lang="en-US" i="1" dirty="0"/>
              <a:t>command prompt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dirty="0"/>
          </a:p>
          <a:p>
            <a:r>
              <a:rPr lang="en-US" dirty="0"/>
              <a:t>We will execute Python programs from the command line</a:t>
            </a:r>
          </a:p>
          <a:p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17" y="2034197"/>
            <a:ext cx="4795271" cy="36373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Anaconda command prompt</a:t>
            </a:r>
          </a:p>
          <a:p>
            <a:pPr lvl="1"/>
            <a:r>
              <a:rPr lang="en-US" dirty="0"/>
              <a:t>Current directory is </a:t>
            </a:r>
            <a:r>
              <a:rPr lang="en-US" i="1" dirty="0"/>
              <a:t>C:\WINDOWS\System32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302" r="78661"/>
          <a:stretch/>
        </p:blipFill>
        <p:spPr>
          <a:xfrm>
            <a:off x="1523016" y="2378467"/>
            <a:ext cx="2810085" cy="4422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82" y="2378468"/>
            <a:ext cx="4379645" cy="25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6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1492"/>
            <a:ext cx="8147222" cy="5104671"/>
          </a:xfrm>
        </p:spPr>
        <p:txBody>
          <a:bodyPr/>
          <a:lstStyle/>
          <a:p>
            <a:r>
              <a:rPr lang="en-US" dirty="0"/>
              <a:t>Why are we talking about the command line?</a:t>
            </a:r>
          </a:p>
          <a:p>
            <a:r>
              <a:rPr lang="en-US" dirty="0"/>
              <a:t>GUIs dominate human-computer interaction</a:t>
            </a:r>
          </a:p>
          <a:p>
            <a:r>
              <a:rPr lang="en-US" dirty="0"/>
              <a:t>But, you must be familiar with command line</a:t>
            </a:r>
          </a:p>
          <a:p>
            <a:pPr lvl="1"/>
            <a:r>
              <a:rPr lang="en-US" dirty="0"/>
              <a:t>Most of you will use it when you graduate</a:t>
            </a:r>
          </a:p>
          <a:p>
            <a:pPr lvl="1"/>
            <a:r>
              <a:rPr lang="en-US" dirty="0"/>
              <a:t>You will use the Linux command line in Big Data</a:t>
            </a:r>
          </a:p>
          <a:p>
            <a:r>
              <a:rPr lang="en-US" dirty="0"/>
              <a:t>An increasing amount of work is done on the command line, especially with the cloud and Big Data</a:t>
            </a:r>
          </a:p>
          <a:p>
            <a:pPr lvl="1"/>
            <a:r>
              <a:rPr lang="en-US" dirty="0"/>
              <a:t>Trend toward GUIs is reversing to some 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1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programs from the command line</a:t>
            </a:r>
          </a:p>
          <a:p>
            <a:r>
              <a:rPr lang="en-US" dirty="0"/>
              <a:t>Navigating through the folder hierarchy with command line commands</a:t>
            </a:r>
          </a:p>
          <a:p>
            <a:r>
              <a:rPr lang="en-US" dirty="0"/>
              <a:t>Writing Python command line programs</a:t>
            </a:r>
          </a:p>
          <a:p>
            <a:pPr lvl="1"/>
            <a:r>
              <a:rPr lang="en-US" dirty="0"/>
              <a:t>From simple to more refined</a:t>
            </a:r>
          </a:p>
          <a:p>
            <a:r>
              <a:rPr lang="en-US" dirty="0"/>
              <a:t>Sub-theme</a:t>
            </a:r>
          </a:p>
          <a:p>
            <a:pPr lvl="1"/>
            <a:r>
              <a:rPr lang="en-US" dirty="0"/>
              <a:t>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8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/>
              <a:t> is a program that you will run from the command line</a:t>
            </a:r>
          </a:p>
          <a:p>
            <a:pPr lvl="1"/>
            <a:r>
              <a:rPr lang="en-US" dirty="0"/>
              <a:t>Install packages</a:t>
            </a:r>
          </a:p>
          <a:p>
            <a:pPr lvl="1"/>
            <a:r>
              <a:rPr lang="en-US" dirty="0"/>
              <a:t>Create environments</a:t>
            </a:r>
          </a:p>
          <a:p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conda -h</a:t>
            </a:r>
            <a:r>
              <a:rPr lang="en-US" dirty="0"/>
              <a:t> and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is a ubiquitous argument to get </a:t>
            </a:r>
            <a:r>
              <a:rPr lang="en-US" i="1" dirty="0"/>
              <a:t>help</a:t>
            </a:r>
            <a:r>
              <a:rPr lang="en-US" dirty="0"/>
              <a:t> in well-written command line programs</a:t>
            </a:r>
          </a:p>
          <a:p>
            <a:r>
              <a:rPr lang="en-US" i="1" dirty="0"/>
              <a:t>Arguments</a:t>
            </a:r>
            <a:r>
              <a:rPr lang="en-US" dirty="0"/>
              <a:t> are data we pass to command line programs to tell specifically what to do</a:t>
            </a:r>
          </a:p>
          <a:p>
            <a:pPr lvl="1"/>
            <a:r>
              <a:rPr lang="en-US" dirty="0"/>
              <a:t>Like arguments to a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7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6" y="1219200"/>
            <a:ext cx="10506075" cy="83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9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seaborn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endParaRPr lang="en-US" dirty="0"/>
          </a:p>
          <a:p>
            <a:pPr lvl="2"/>
            <a:r>
              <a:rPr lang="en-US" dirty="0"/>
              <a:t>2 arguments telling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Arguments are everything that comes after the name of the program we are going to execute</a:t>
            </a:r>
          </a:p>
          <a:p>
            <a:pPr lvl="2"/>
            <a:r>
              <a:rPr lang="en-US" dirty="0"/>
              <a:t>These direct the program to do what we desire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41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FA3D0A-5714-4037-B287-58C73D2EA413}" vid="{28BB5D3A-2D71-4A01-9F64-8FED13BAB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5171</TotalTime>
  <Words>1081</Words>
  <Application>Microsoft Office PowerPoint</Application>
  <PresentationFormat>On-screen Show (4:3)</PresentationFormat>
  <Paragraphs>214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Theme1</vt:lpstr>
      <vt:lpstr>Command Line Programming in Python</vt:lpstr>
      <vt:lpstr>What is the Command Line?</vt:lpstr>
      <vt:lpstr>What is the Command Line?</vt:lpstr>
      <vt:lpstr>What is the Command Line?</vt:lpstr>
      <vt:lpstr>What is the Command Line?</vt:lpstr>
      <vt:lpstr>Session Topics</vt:lpstr>
      <vt:lpstr>What is the Command Line?</vt:lpstr>
      <vt:lpstr>What is the Command Line?</vt:lpstr>
      <vt:lpstr>What is the Command Line?</vt:lpstr>
      <vt:lpstr>Anaconda Command Line</vt:lpstr>
      <vt:lpstr>DOS Command Prompt</vt:lpstr>
      <vt:lpstr>Frequent DOS Commands</vt:lpstr>
      <vt:lpstr>Key Command Line Commands</vt:lpstr>
      <vt:lpstr>Key Command Line Commands</vt:lpstr>
      <vt:lpstr>Command Line Navigation Exercise</vt:lpstr>
      <vt:lpstr>Key Command Line Commands</vt:lpstr>
      <vt:lpstr>Command Line Navigation Exercise</vt:lpstr>
      <vt:lpstr>Executing in the Command Line</vt:lpstr>
      <vt:lpstr>Writing a Python Program to Execute on the Command Line</vt:lpstr>
      <vt:lpstr>Writing Command Line Programs</vt:lpstr>
      <vt:lpstr>Programming Goal </vt:lpstr>
      <vt:lpstr>APIs</vt:lpstr>
      <vt:lpstr>APIs</vt:lpstr>
      <vt:lpstr>Writing Command Line Programs</vt:lpstr>
      <vt:lpstr>Writing Command Line Programs</vt:lpstr>
      <vt:lpstr>Writing Command Line Programs</vt:lpstr>
      <vt:lpstr>Writing Command Line Programs</vt:lpstr>
      <vt:lpstr>Writing Command Line Programs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Programming in Python</dc:title>
  <dc:creator>Bradley, Jim R</dc:creator>
  <cp:lastModifiedBy>J Bradley</cp:lastModifiedBy>
  <cp:revision>92</cp:revision>
  <dcterms:created xsi:type="dcterms:W3CDTF">2019-07-26T13:37:13Z</dcterms:created>
  <dcterms:modified xsi:type="dcterms:W3CDTF">2020-08-30T23:32:10Z</dcterms:modified>
</cp:coreProperties>
</file>